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7" r:id="rId2"/>
  </p:sldMasterIdLst>
  <p:notesMasterIdLst>
    <p:notesMasterId r:id="rId25"/>
  </p:notesMasterIdLst>
  <p:sldIdLst>
    <p:sldId id="268" r:id="rId3"/>
    <p:sldId id="345" r:id="rId4"/>
    <p:sldId id="346" r:id="rId5"/>
    <p:sldId id="347" r:id="rId6"/>
    <p:sldId id="348" r:id="rId7"/>
    <p:sldId id="269" r:id="rId8"/>
    <p:sldId id="270" r:id="rId9"/>
    <p:sldId id="273" r:id="rId10"/>
    <p:sldId id="280" r:id="rId11"/>
    <p:sldId id="274" r:id="rId12"/>
    <p:sldId id="275" r:id="rId13"/>
    <p:sldId id="276" r:id="rId14"/>
    <p:sldId id="277" r:id="rId15"/>
    <p:sldId id="278" r:id="rId16"/>
    <p:sldId id="279" r:id="rId17"/>
    <p:sldId id="343" r:id="rId18"/>
    <p:sldId id="341" r:id="rId19"/>
    <p:sldId id="286" r:id="rId20"/>
    <p:sldId id="344" r:id="rId21"/>
    <p:sldId id="349" r:id="rId22"/>
    <p:sldId id="350" r:id="rId23"/>
    <p:sldId id="35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0F7D23-F238-664D-C620-195AE995299F}" name="Kate Avery" initials="KA" userId="S::Kate.avery@elmgroupltd.com::f119444a-d0e0-437f-93b6-5f2e7c6853cd" providerId="AD"/>
  <p188:author id="{04DBA6D2-4462-7A8A-6D6F-53D376132997}" name="Alex Reddington" initials="AR" userId="S::alex.reddington@elmgroupltd.com::2594db04-c4cb-4c18-8b3d-2554768ba82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23" autoAdjust="0"/>
    <p:restoredTop sz="96247" autoAdjust="0"/>
  </p:normalViewPr>
  <p:slideViewPr>
    <p:cSldViewPr snapToGrid="0">
      <p:cViewPr varScale="1">
        <p:scale>
          <a:sx n="103" d="100"/>
          <a:sy n="103" d="100"/>
        </p:scale>
        <p:origin x="102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 Id="rId30" Type="http://schemas.microsoft.com/office/2018/10/relationships/authors" Targe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Pegvaliase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Year 1</c:v>
                </c:pt>
                <c:pt idx="1">
                  <c:v>Year 2</c:v>
                </c:pt>
                <c:pt idx="2">
                  <c:v>Year 3</c:v>
                </c:pt>
              </c:strCache>
            </c:strRef>
          </c:cat>
          <c:val>
            <c:numRef>
              <c:f>Sheet1!$B$2:$B$4</c:f>
              <c:numCache>
                <c:formatCode>General</c:formatCode>
                <c:ptCount val="3"/>
                <c:pt idx="0">
                  <c:v>535</c:v>
                </c:pt>
                <c:pt idx="1">
                  <c:v>142</c:v>
                </c:pt>
                <c:pt idx="2">
                  <c:v>167</c:v>
                </c:pt>
              </c:numCache>
            </c:numRef>
          </c:val>
          <c:extLst>
            <c:ext xmlns:c16="http://schemas.microsoft.com/office/drawing/2014/chart" uri="{C3380CC4-5D6E-409C-BE32-E72D297353CC}">
              <c16:uniqueId val="{00000000-A5E7-40DC-B62E-4E7F55BF42C4}"/>
            </c:ext>
          </c:extLst>
        </c:ser>
        <c:ser>
          <c:idx val="1"/>
          <c:order val="1"/>
          <c:tx>
            <c:strRef>
              <c:f>Sheet1!$C$1</c:f>
              <c:strCache>
                <c:ptCount val="1"/>
                <c:pt idx="0">
                  <c:v>Sapropterin + MNT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Year 1</c:v>
                </c:pt>
                <c:pt idx="1">
                  <c:v>Year 2</c:v>
                </c:pt>
                <c:pt idx="2">
                  <c:v>Year 3</c:v>
                </c:pt>
              </c:strCache>
            </c:strRef>
          </c:cat>
          <c:val>
            <c:numRef>
              <c:f>Sheet1!$C$2:$C$4</c:f>
              <c:numCache>
                <c:formatCode>General</c:formatCode>
                <c:ptCount val="3"/>
                <c:pt idx="0">
                  <c:v>588</c:v>
                </c:pt>
                <c:pt idx="1">
                  <c:v>592.20000000000005</c:v>
                </c:pt>
                <c:pt idx="2">
                  <c:v>660</c:v>
                </c:pt>
              </c:numCache>
            </c:numRef>
          </c:val>
          <c:extLst>
            <c:ext xmlns:c16="http://schemas.microsoft.com/office/drawing/2014/chart" uri="{C3380CC4-5D6E-409C-BE32-E72D297353CC}">
              <c16:uniqueId val="{00000001-A5E7-40DC-B62E-4E7F55BF42C4}"/>
            </c:ext>
          </c:extLst>
        </c:ser>
        <c:ser>
          <c:idx val="2"/>
          <c:order val="2"/>
          <c:tx>
            <c:strRef>
              <c:f>Sheet1!$D$1</c:f>
              <c:strCache>
                <c:ptCount val="1"/>
                <c:pt idx="0">
                  <c:v>MNT</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Year 1</c:v>
                </c:pt>
                <c:pt idx="1">
                  <c:v>Year 2</c:v>
                </c:pt>
                <c:pt idx="2">
                  <c:v>Year 3</c:v>
                </c:pt>
              </c:strCache>
            </c:strRef>
          </c:cat>
          <c:val>
            <c:numRef>
              <c:f>Sheet1!$D$2:$D$4</c:f>
              <c:numCache>
                <c:formatCode>General</c:formatCode>
                <c:ptCount val="3"/>
                <c:pt idx="0">
                  <c:v>939</c:v>
                </c:pt>
                <c:pt idx="1">
                  <c:v>941.1</c:v>
                </c:pt>
                <c:pt idx="2">
                  <c:v>1157</c:v>
                </c:pt>
              </c:numCache>
            </c:numRef>
          </c:val>
          <c:extLst>
            <c:ext xmlns:c16="http://schemas.microsoft.com/office/drawing/2014/chart" uri="{C3380CC4-5D6E-409C-BE32-E72D297353CC}">
              <c16:uniqueId val="{00000002-A5E7-40DC-B62E-4E7F55BF42C4}"/>
            </c:ext>
          </c:extLst>
        </c:ser>
        <c:dLbls>
          <c:dLblPos val="outEnd"/>
          <c:showLegendKey val="0"/>
          <c:showVal val="1"/>
          <c:showCatName val="0"/>
          <c:showSerName val="0"/>
          <c:showPercent val="0"/>
          <c:showBubbleSize val="0"/>
        </c:dLbls>
        <c:gapWidth val="219"/>
        <c:overlap val="-27"/>
        <c:axId val="1458550560"/>
        <c:axId val="1458551040"/>
      </c:barChart>
      <c:catAx>
        <c:axId val="1458550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458551040"/>
        <c:crosses val="autoZero"/>
        <c:auto val="1"/>
        <c:lblAlgn val="ctr"/>
        <c:lblOffset val="100"/>
        <c:noMultiLvlLbl val="0"/>
      </c:catAx>
      <c:valAx>
        <c:axId val="14585510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000" dirty="0"/>
                  <a:t>Blood Phe (</a:t>
                </a:r>
                <a:r>
                  <a:rPr lang="el-GR" sz="1000" dirty="0"/>
                  <a:t>μ</a:t>
                </a:r>
                <a:r>
                  <a:rPr lang="en-GB" sz="1000" dirty="0"/>
                  <a:t>mol/L)</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4585505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Sheet2!$F$3:$F$8</c:f>
                <c:numCache>
                  <c:formatCode>General</c:formatCode>
                  <c:ptCount val="6"/>
                  <c:pt idx="0">
                    <c:v>24</c:v>
                  </c:pt>
                  <c:pt idx="1">
                    <c:v>8</c:v>
                  </c:pt>
                  <c:pt idx="2">
                    <c:v>14</c:v>
                  </c:pt>
                  <c:pt idx="3">
                    <c:v>13</c:v>
                  </c:pt>
                  <c:pt idx="4">
                    <c:v>7</c:v>
                  </c:pt>
                  <c:pt idx="5">
                    <c:v>15</c:v>
                  </c:pt>
                </c:numCache>
              </c:numRef>
            </c:plus>
            <c:minus>
              <c:numRef>
                <c:f>Sheet2!$D$3:$D$8</c:f>
                <c:numCache>
                  <c:formatCode>General</c:formatCode>
                  <c:ptCount val="6"/>
                  <c:pt idx="0">
                    <c:v>23</c:v>
                  </c:pt>
                  <c:pt idx="1">
                    <c:v>6</c:v>
                  </c:pt>
                  <c:pt idx="2">
                    <c:v>11</c:v>
                  </c:pt>
                  <c:pt idx="3">
                    <c:v>10</c:v>
                  </c:pt>
                  <c:pt idx="4">
                    <c:v>5</c:v>
                  </c:pt>
                  <c:pt idx="5">
                    <c:v>13</c:v>
                  </c:pt>
                </c:numCache>
              </c:numRef>
            </c:minus>
            <c:spPr>
              <a:noFill/>
              <a:ln w="9525" cap="flat" cmpd="sng" algn="ctr">
                <a:solidFill>
                  <a:schemeClr val="tx1">
                    <a:lumMod val="65000"/>
                    <a:lumOff val="35000"/>
                  </a:schemeClr>
                </a:solidFill>
                <a:round/>
              </a:ln>
              <a:effectLst/>
            </c:spPr>
          </c:errBars>
          <c:cat>
            <c:strRef>
              <c:f>Sheet2!$A$3:$A$8</c:f>
              <c:strCache>
                <c:ptCount val="6"/>
                <c:pt idx="0">
                  <c:v>Inattention (n=805)</c:v>
                </c:pt>
                <c:pt idx="1">
                  <c:v>Hyperactivity (n=945)</c:v>
                </c:pt>
                <c:pt idx="2">
                  <c:v>Anxiety (n=889)</c:v>
                </c:pt>
                <c:pt idx="3">
                  <c:v>Depression (n=889)</c:v>
                </c:pt>
                <c:pt idx="4">
                  <c:v>Epilepsy/seizures (n=1028)</c:v>
                </c:pt>
                <c:pt idx="5">
                  <c:v>Tremors (n=1028)</c:v>
                </c:pt>
              </c:strCache>
            </c:strRef>
          </c:cat>
          <c:val>
            <c:numRef>
              <c:f>Sheet2!$B$3:$B$8</c:f>
              <c:numCache>
                <c:formatCode>General</c:formatCode>
                <c:ptCount val="6"/>
                <c:pt idx="0">
                  <c:v>49</c:v>
                </c:pt>
                <c:pt idx="1">
                  <c:v>20</c:v>
                </c:pt>
                <c:pt idx="2">
                  <c:v>22</c:v>
                </c:pt>
                <c:pt idx="3">
                  <c:v>18</c:v>
                </c:pt>
                <c:pt idx="4">
                  <c:v>10</c:v>
                </c:pt>
                <c:pt idx="5">
                  <c:v>29</c:v>
                </c:pt>
              </c:numCache>
            </c:numRef>
          </c:val>
          <c:extLst>
            <c:ext xmlns:c16="http://schemas.microsoft.com/office/drawing/2014/chart" uri="{C3380CC4-5D6E-409C-BE32-E72D297353CC}">
              <c16:uniqueId val="{00000003-0D20-467D-B19A-6124F89234E8}"/>
            </c:ext>
          </c:extLst>
        </c:ser>
        <c:dLbls>
          <c:dLblPos val="ctr"/>
          <c:showLegendKey val="0"/>
          <c:showVal val="1"/>
          <c:showCatName val="0"/>
          <c:showSerName val="0"/>
          <c:showPercent val="0"/>
          <c:showBubbleSize val="0"/>
        </c:dLbls>
        <c:gapWidth val="219"/>
        <c:overlap val="-27"/>
        <c:axId val="1605818591"/>
        <c:axId val="1605828671"/>
      </c:barChart>
      <c:catAx>
        <c:axId val="1605818591"/>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Psychiatric and neurologic symptoms </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1605828671"/>
        <c:crosses val="autoZero"/>
        <c:auto val="1"/>
        <c:lblAlgn val="ctr"/>
        <c:lblOffset val="100"/>
        <c:noMultiLvlLbl val="0"/>
      </c:catAx>
      <c:valAx>
        <c:axId val="1605828671"/>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Symptom</a:t>
                </a:r>
                <a:r>
                  <a:rPr lang="en-GB" baseline="0"/>
                  <a:t> prevalence (%)</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GB"/>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058185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89487648761971"/>
          <c:y val="5.3473141817330129E-2"/>
          <c:w val="0.8510536846775214"/>
          <c:h val="0.78278920783940809"/>
        </c:manualLayout>
      </c:layout>
      <c:barChart>
        <c:barDir val="col"/>
        <c:grouping val="clustered"/>
        <c:varyColors val="0"/>
        <c:ser>
          <c:idx val="0"/>
          <c:order val="0"/>
          <c:tx>
            <c:strRef>
              <c:f>Sheet1!$B$1</c:f>
              <c:strCache>
                <c:ptCount val="1"/>
                <c:pt idx="0">
                  <c:v>Suboptimal outcomes </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Neurocog./psychosoc. (n=60)</c:v>
                </c:pt>
                <c:pt idx="1">
                  <c:v>QoL (n=6)</c:v>
                </c:pt>
                <c:pt idx="2">
                  <c:v>Brain pathology (n=32)</c:v>
                </c:pt>
                <c:pt idx="3">
                  <c:v>Growth/nutrition (n=34)</c:v>
                </c:pt>
                <c:pt idx="4">
                  <c:v>Bone pathology (n=9)</c:v>
                </c:pt>
                <c:pt idx="5">
                  <c:v>Maternal PKU (n=19)</c:v>
                </c:pt>
              </c:strCache>
            </c:strRef>
          </c:cat>
          <c:val>
            <c:numRef>
              <c:f>Sheet1!$B$2:$B$7</c:f>
              <c:numCache>
                <c:formatCode>General</c:formatCode>
                <c:ptCount val="6"/>
                <c:pt idx="0">
                  <c:v>58</c:v>
                </c:pt>
                <c:pt idx="1">
                  <c:v>4</c:v>
                </c:pt>
                <c:pt idx="2">
                  <c:v>30</c:v>
                </c:pt>
                <c:pt idx="3">
                  <c:v>29</c:v>
                </c:pt>
                <c:pt idx="4">
                  <c:v>9</c:v>
                </c:pt>
                <c:pt idx="5">
                  <c:v>19</c:v>
                </c:pt>
              </c:numCache>
            </c:numRef>
          </c:val>
          <c:extLst>
            <c:ext xmlns:c16="http://schemas.microsoft.com/office/drawing/2014/chart" uri="{C3380CC4-5D6E-409C-BE32-E72D297353CC}">
              <c16:uniqueId val="{00000000-6792-417F-A449-3E8E58AA16B3}"/>
            </c:ext>
          </c:extLst>
        </c:ser>
        <c:ser>
          <c:idx val="1"/>
          <c:order val="1"/>
          <c:tx>
            <c:strRef>
              <c:f>Sheet1!$C$1</c:f>
              <c:strCache>
                <c:ptCount val="1"/>
                <c:pt idx="0">
                  <c:v>Optimal outcomes </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Neurocog./psychosoc. (n=60)</c:v>
                </c:pt>
                <c:pt idx="1">
                  <c:v>QoL (n=6)</c:v>
                </c:pt>
                <c:pt idx="2">
                  <c:v>Brain pathology (n=32)</c:v>
                </c:pt>
                <c:pt idx="3">
                  <c:v>Growth/nutrition (n=34)</c:v>
                </c:pt>
                <c:pt idx="4">
                  <c:v>Bone pathology (n=9)</c:v>
                </c:pt>
                <c:pt idx="5">
                  <c:v>Maternal PKU (n=19)</c:v>
                </c:pt>
              </c:strCache>
            </c:strRef>
          </c:cat>
          <c:val>
            <c:numRef>
              <c:f>Sheet1!$C$2:$C$7</c:f>
              <c:numCache>
                <c:formatCode>General</c:formatCode>
                <c:ptCount val="6"/>
                <c:pt idx="0">
                  <c:v>2</c:v>
                </c:pt>
                <c:pt idx="1">
                  <c:v>2</c:v>
                </c:pt>
                <c:pt idx="2">
                  <c:v>2</c:v>
                </c:pt>
                <c:pt idx="3">
                  <c:v>5</c:v>
                </c:pt>
                <c:pt idx="4">
                  <c:v>0</c:v>
                </c:pt>
                <c:pt idx="5">
                  <c:v>0</c:v>
                </c:pt>
              </c:numCache>
            </c:numRef>
          </c:val>
          <c:extLst>
            <c:ext xmlns:c16="http://schemas.microsoft.com/office/drawing/2014/chart" uri="{C3380CC4-5D6E-409C-BE32-E72D297353CC}">
              <c16:uniqueId val="{00000001-6792-417F-A449-3E8E58AA16B3}"/>
            </c:ext>
          </c:extLst>
        </c:ser>
        <c:dLbls>
          <c:dLblPos val="outEnd"/>
          <c:showLegendKey val="0"/>
          <c:showVal val="1"/>
          <c:showCatName val="0"/>
          <c:showSerName val="0"/>
          <c:showPercent val="0"/>
          <c:showBubbleSize val="0"/>
        </c:dLbls>
        <c:gapWidth val="219"/>
        <c:overlap val="-27"/>
        <c:axId val="590003935"/>
        <c:axId val="590004895"/>
      </c:barChart>
      <c:catAx>
        <c:axId val="590003935"/>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600" b="0" i="0" u="none" strike="noStrike" kern="1200" baseline="0">
                <a:solidFill>
                  <a:schemeClr val="tx1">
                    <a:lumMod val="65000"/>
                    <a:lumOff val="35000"/>
                  </a:schemeClr>
                </a:solidFill>
                <a:latin typeface="+mn-lt"/>
                <a:ea typeface="+mn-ea"/>
                <a:cs typeface="+mn-cs"/>
              </a:defRPr>
            </a:pPr>
            <a:endParaRPr lang="en-US"/>
          </a:p>
        </c:txPr>
        <c:crossAx val="590004895"/>
        <c:crosses val="autoZero"/>
        <c:auto val="1"/>
        <c:lblAlgn val="ctr"/>
        <c:lblOffset val="100"/>
        <c:noMultiLvlLbl val="0"/>
      </c:catAx>
      <c:valAx>
        <c:axId val="59000489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000" dirty="0"/>
                  <a:t>No.</a:t>
                </a:r>
                <a:r>
                  <a:rPr lang="en-GB" sz="1000" baseline="0" dirty="0"/>
                  <a:t> of articles</a:t>
                </a:r>
                <a:endParaRPr lang="en-GB" sz="1000" dirty="0"/>
              </a:p>
            </c:rich>
          </c:tx>
          <c:layout>
            <c:manualLayout>
              <c:xMode val="edge"/>
              <c:yMode val="edge"/>
              <c:x val="2.0496631773975409E-2"/>
              <c:y val="0.2741622751308452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GB"/>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0003935"/>
        <c:crosses val="autoZero"/>
        <c:crossBetween val="between"/>
      </c:valAx>
      <c:spPr>
        <a:noFill/>
        <a:ln>
          <a:noFill/>
        </a:ln>
        <a:effectLst/>
      </c:spPr>
    </c:plotArea>
    <c:legend>
      <c:legendPos val="b"/>
      <c:layout>
        <c:manualLayout>
          <c:xMode val="edge"/>
          <c:yMode val="edge"/>
          <c:x val="0.1621509520443373"/>
          <c:y val="0.90396474883905065"/>
          <c:w val="0.66203367472867514"/>
          <c:h val="8.8029619220063221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D4B3FF-2621-4510-A2D7-6D15FECB2655}" type="datetimeFigureOut">
              <a:rPr lang="en-GB" smtClean="0"/>
              <a:t>18/07/2025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391A47-F28C-4A4B-8B3A-97DADD01EE3D}" type="slidenum">
              <a:rPr lang="en-GB" smtClean="0"/>
              <a:t>‹#›</a:t>
            </a:fld>
            <a:endParaRPr lang="en-GB"/>
          </a:p>
        </p:txBody>
      </p:sp>
    </p:spTree>
    <p:extLst>
      <p:ext uri="{BB962C8B-B14F-4D97-AF65-F5344CB8AC3E}">
        <p14:creationId xmlns:p14="http://schemas.microsoft.com/office/powerpoint/2010/main" val="4860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863" rtl="0" eaLnBrk="0" fontAlgn="base" latinLnBrk="0" hangingPunct="0">
              <a:lnSpc>
                <a:spcPct val="100000"/>
              </a:lnSpc>
              <a:spcBef>
                <a:spcPct val="0"/>
              </a:spcBef>
              <a:spcAft>
                <a:spcPct val="0"/>
              </a:spcAft>
              <a:buClrTx/>
              <a:buSzTx/>
              <a:buFontTx/>
              <a:buNone/>
              <a:tabLst/>
              <a:defRPr/>
            </a:pPr>
            <a:fld id="{2DDB15F9-A1EF-4E40-8BBD-3C4BE72954C0}"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3527189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863" rtl="0" eaLnBrk="0" fontAlgn="base" latinLnBrk="0" hangingPunct="0">
              <a:lnSpc>
                <a:spcPct val="100000"/>
              </a:lnSpc>
              <a:spcBef>
                <a:spcPct val="0"/>
              </a:spcBef>
              <a:spcAft>
                <a:spcPct val="0"/>
              </a:spcAft>
              <a:buClrTx/>
              <a:buSzTx/>
              <a:buFontTx/>
              <a:buNone/>
              <a:tabLst/>
              <a:defRPr/>
            </a:pPr>
            <a:fld id="{2DDB15F9-A1EF-4E40-8BBD-3C4BE72954C0}"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16570677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964ABD-E802-982A-14FA-A1794B6FB71D}"/>
              </a:ext>
            </a:extLst>
          </p:cNvPr>
          <p:cNvSpPr/>
          <p:nvPr userDrawn="1"/>
        </p:nvSpPr>
        <p:spPr>
          <a:xfrm>
            <a:off x="0" y="6066000"/>
            <a:ext cx="12196800" cy="79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501410A0-5398-0E45-C45B-973149C22BAF}"/>
              </a:ext>
            </a:extLst>
          </p:cNvPr>
          <p:cNvPicPr>
            <a:picLocks noChangeAspect="1"/>
          </p:cNvPicPr>
          <p:nvPr userDrawn="1"/>
        </p:nvPicPr>
        <p:blipFill>
          <a:blip r:embed="rId3"/>
          <a:stretch>
            <a:fillRect/>
          </a:stretch>
        </p:blipFill>
        <p:spPr>
          <a:xfrm>
            <a:off x="357231" y="6340448"/>
            <a:ext cx="1512637" cy="2263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6"/>
            <a:ext cx="6822220" cy="1311965"/>
          </a:xfr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7B6ED906-02E8-7DA4-ED06-E2658D6501D6}"/>
              </a:ext>
            </a:extLst>
          </p:cNvPr>
          <p:cNvSpPr>
            <a:spLocks noGrp="1"/>
          </p:cNvSpPr>
          <p:nvPr>
            <p:ph type="subTitle" idx="1"/>
          </p:nvPr>
        </p:nvSpPr>
        <p:spPr>
          <a:xfrm>
            <a:off x="1685676" y="3884400"/>
            <a:ext cx="6822000" cy="1436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
        <p:nvSpPr>
          <p:cNvPr id="9" name="Text Placeholder 5">
            <a:extLst>
              <a:ext uri="{FF2B5EF4-FFF2-40B4-BE49-F238E27FC236}">
                <a16:creationId xmlns:a16="http://schemas.microsoft.com/office/drawing/2014/main" id="{B581EE0A-48C0-467E-00F2-3148EA7C0B71}"/>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tx1">
                    <a:tint val="82000"/>
                  </a:schemeClr>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7505770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with Callout_Turquoi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429370" y="1514656"/>
            <a:ext cx="5470498"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89702" y="1514656"/>
            <a:ext cx="5470498"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1F5D0828-0351-B7D6-D042-2096E777CF62}"/>
              </a:ext>
            </a:extLst>
          </p:cNvPr>
          <p:cNvSpPr>
            <a:spLocks noGrp="1"/>
          </p:cNvSpPr>
          <p:nvPr>
            <p:ph type="body" sz="quarter" idx="15"/>
          </p:nvPr>
        </p:nvSpPr>
        <p:spPr>
          <a:xfrm>
            <a:off x="429148" y="5365468"/>
            <a:ext cx="9247512"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13E43E99-C2ED-F924-96A1-AFC070424DD7}"/>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C98A2C75-750C-99F2-FACF-DF4B3AA29511}"/>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7321684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with Figure_Turquoise">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6BF02C08-E152-63F5-F683-1B8DD81E8301}"/>
              </a:ext>
            </a:extLst>
          </p:cNvPr>
          <p:cNvSpPr/>
          <p:nvPr userDrawn="1"/>
        </p:nvSpPr>
        <p:spPr>
          <a:xfrm>
            <a:off x="6289702" y="1514656"/>
            <a:ext cx="5470276"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429370" y="1514656"/>
            <a:ext cx="5470498"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89702" y="1514656"/>
            <a:ext cx="5470498"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2ABA5E94-FF0B-AC55-CB83-27FE15358ABF}"/>
              </a:ext>
            </a:extLst>
          </p:cNvPr>
          <p:cNvSpPr>
            <a:spLocks noGrp="1"/>
          </p:cNvSpPr>
          <p:nvPr>
            <p:ph type="body" sz="quarter" idx="15"/>
          </p:nvPr>
        </p:nvSpPr>
        <p:spPr>
          <a:xfrm>
            <a:off x="429148" y="5365468"/>
            <a:ext cx="9247512"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2" name="Text Placeholder 8">
            <a:extLst>
              <a:ext uri="{FF2B5EF4-FFF2-40B4-BE49-F238E27FC236}">
                <a16:creationId xmlns:a16="http://schemas.microsoft.com/office/drawing/2014/main" id="{0DBDF006-8C77-CE78-0B4F-159DDD6B73D7}"/>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5" name="Picture 14">
            <a:extLst>
              <a:ext uri="{FF2B5EF4-FFF2-40B4-BE49-F238E27FC236}">
                <a16:creationId xmlns:a16="http://schemas.microsoft.com/office/drawing/2014/main" id="{9EAD8938-C64C-6F6A-226D-5577CB5AE424}"/>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42247610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slide summary_Turquoise">
    <p:spTree>
      <p:nvGrpSpPr>
        <p:cNvPr id="1" name=""/>
        <p:cNvGrpSpPr/>
        <p:nvPr/>
      </p:nvGrpSpPr>
      <p:grpSpPr>
        <a:xfrm>
          <a:off x="0" y="0"/>
          <a:ext cx="0" cy="0"/>
          <a:chOff x="0" y="0"/>
          <a:chExt cx="0" cy="0"/>
        </a:xfrm>
      </p:grpSpPr>
      <p:sp>
        <p:nvSpPr>
          <p:cNvPr id="5" name="Rounded Rectangle 12">
            <a:extLst>
              <a:ext uri="{FF2B5EF4-FFF2-40B4-BE49-F238E27FC236}">
                <a16:creationId xmlns:a16="http://schemas.microsoft.com/office/drawing/2014/main" id="{172451EE-4E1C-3362-7807-E558DB69C2E4}"/>
              </a:ext>
            </a:extLst>
          </p:cNvPr>
          <p:cNvSpPr/>
          <p:nvPr userDrawn="1"/>
        </p:nvSpPr>
        <p:spPr>
          <a:xfrm>
            <a:off x="429148" y="1514656"/>
            <a:ext cx="5470276" cy="1310206"/>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Objective</a:t>
            </a:r>
          </a:p>
        </p:txBody>
      </p:sp>
      <p:sp>
        <p:nvSpPr>
          <p:cNvPr id="13" name="Rounded Rectangle 12">
            <a:extLst>
              <a:ext uri="{FF2B5EF4-FFF2-40B4-BE49-F238E27FC236}">
                <a16:creationId xmlns:a16="http://schemas.microsoft.com/office/drawing/2014/main" id="{6BF02C08-E152-63F5-F683-1B8DD81E8301}"/>
              </a:ext>
            </a:extLst>
          </p:cNvPr>
          <p:cNvSpPr/>
          <p:nvPr userDrawn="1"/>
        </p:nvSpPr>
        <p:spPr>
          <a:xfrm>
            <a:off x="6289702" y="1514656"/>
            <a:ext cx="5470276"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Key Results</a:t>
            </a:r>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lvl1pPr>
              <a:defRPr>
                <a:solidFill>
                  <a:schemeClr val="tx2"/>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529389" y="1820008"/>
            <a:ext cx="5397374" cy="1004854"/>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400800" y="1820008"/>
            <a:ext cx="5359400" cy="3221119"/>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12">
            <a:extLst>
              <a:ext uri="{FF2B5EF4-FFF2-40B4-BE49-F238E27FC236}">
                <a16:creationId xmlns:a16="http://schemas.microsoft.com/office/drawing/2014/main" id="{9F4100EB-FC4F-BA52-776B-3B4BD39F867F}"/>
              </a:ext>
            </a:extLst>
          </p:cNvPr>
          <p:cNvSpPr/>
          <p:nvPr userDrawn="1"/>
        </p:nvSpPr>
        <p:spPr>
          <a:xfrm>
            <a:off x="429148" y="2862175"/>
            <a:ext cx="5470276" cy="2178952"/>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Method</a:t>
            </a:r>
          </a:p>
        </p:txBody>
      </p:sp>
      <p:sp>
        <p:nvSpPr>
          <p:cNvPr id="11" name="Content Placeholder 2">
            <a:extLst>
              <a:ext uri="{FF2B5EF4-FFF2-40B4-BE49-F238E27FC236}">
                <a16:creationId xmlns:a16="http://schemas.microsoft.com/office/drawing/2014/main" id="{A53D5559-EA7D-2C8C-6623-C92D0B916D9A}"/>
              </a:ext>
            </a:extLst>
          </p:cNvPr>
          <p:cNvSpPr>
            <a:spLocks noGrp="1"/>
          </p:cNvSpPr>
          <p:nvPr>
            <p:ph idx="14"/>
          </p:nvPr>
        </p:nvSpPr>
        <p:spPr>
          <a:xfrm>
            <a:off x="529388" y="3149204"/>
            <a:ext cx="5370257" cy="1891922"/>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5" name="Text Placeholder 14">
            <a:extLst>
              <a:ext uri="{FF2B5EF4-FFF2-40B4-BE49-F238E27FC236}">
                <a16:creationId xmlns:a16="http://schemas.microsoft.com/office/drawing/2014/main" id="{F97496E8-B682-5604-C95D-CEC43089E584}"/>
              </a:ext>
            </a:extLst>
          </p:cNvPr>
          <p:cNvSpPr>
            <a:spLocks noGrp="1"/>
          </p:cNvSpPr>
          <p:nvPr>
            <p:ph type="body" sz="quarter" idx="16"/>
          </p:nvPr>
        </p:nvSpPr>
        <p:spPr>
          <a:xfrm>
            <a:off x="429148" y="5365468"/>
            <a:ext cx="9247512"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6" name="Text Placeholder 8">
            <a:extLst>
              <a:ext uri="{FF2B5EF4-FFF2-40B4-BE49-F238E27FC236}">
                <a16:creationId xmlns:a16="http://schemas.microsoft.com/office/drawing/2014/main" id="{015FFD08-2B15-679F-BCB0-CF64E29CD711}"/>
              </a:ext>
            </a:extLst>
          </p:cNvPr>
          <p:cNvSpPr>
            <a:spLocks noGrp="1"/>
          </p:cNvSpPr>
          <p:nvPr>
            <p:ph type="body" sz="quarter" idx="17"/>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7" name="Picture 16">
            <a:extLst>
              <a:ext uri="{FF2B5EF4-FFF2-40B4-BE49-F238E27FC236}">
                <a16:creationId xmlns:a16="http://schemas.microsoft.com/office/drawing/2014/main" id="{580E8BDE-0895-D9AA-5AE4-3DCC46B39B25}"/>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12676414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964ABD-E802-982A-14FA-A1794B6FB71D}"/>
              </a:ext>
            </a:extLst>
          </p:cNvPr>
          <p:cNvSpPr/>
          <p:nvPr userDrawn="1"/>
        </p:nvSpPr>
        <p:spPr>
          <a:xfrm>
            <a:off x="0" y="6066000"/>
            <a:ext cx="12196800" cy="79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01410A0-5398-0E45-C45B-973149C22BAF}"/>
              </a:ext>
            </a:extLst>
          </p:cNvPr>
          <p:cNvPicPr>
            <a:picLocks noChangeAspect="1"/>
          </p:cNvPicPr>
          <p:nvPr userDrawn="1"/>
        </p:nvPicPr>
        <p:blipFill>
          <a:blip r:embed="rId3"/>
          <a:stretch>
            <a:fillRect/>
          </a:stretch>
        </p:blipFill>
        <p:spPr>
          <a:xfrm>
            <a:off x="357231" y="6340448"/>
            <a:ext cx="1512637" cy="2263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6"/>
            <a:ext cx="6822220" cy="1311965"/>
          </a:xfr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7B6ED906-02E8-7DA4-ED06-E2658D6501D6}"/>
              </a:ext>
            </a:extLst>
          </p:cNvPr>
          <p:cNvSpPr>
            <a:spLocks noGrp="1"/>
          </p:cNvSpPr>
          <p:nvPr>
            <p:ph type="subTitle" idx="1"/>
          </p:nvPr>
        </p:nvSpPr>
        <p:spPr>
          <a:xfrm>
            <a:off x="1685676" y="3884400"/>
            <a:ext cx="6822000" cy="1436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
        <p:nvSpPr>
          <p:cNvPr id="9" name="Text Placeholder 5">
            <a:extLst>
              <a:ext uri="{FF2B5EF4-FFF2-40B4-BE49-F238E27FC236}">
                <a16:creationId xmlns:a16="http://schemas.microsoft.com/office/drawing/2014/main" id="{B581EE0A-48C0-467E-00F2-3148EA7C0B71}"/>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tx1">
                    <a:tint val="82000"/>
                  </a:schemeClr>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12520655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title Slide - white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3945462"/>
          </a:xfr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A173D53C-2FE9-E7B1-614A-A40A96882330}"/>
              </a:ext>
            </a:extLst>
          </p:cNvPr>
          <p:cNvPicPr>
            <a:picLocks noChangeAspect="1"/>
          </p:cNvPicPr>
          <p:nvPr userDrawn="1"/>
        </p:nvPicPr>
        <p:blipFill>
          <a:blip r:embed="rId3"/>
          <a:stretch>
            <a:fillRect/>
          </a:stretch>
        </p:blipFill>
        <p:spPr>
          <a:xfrm>
            <a:off x="550849" y="514270"/>
            <a:ext cx="1930400" cy="1028700"/>
          </a:xfrm>
          <a:prstGeom prst="rect">
            <a:avLst/>
          </a:prstGeom>
        </p:spPr>
      </p:pic>
      <p:sp>
        <p:nvSpPr>
          <p:cNvPr id="5" name="Text Placeholder 5">
            <a:extLst>
              <a:ext uri="{FF2B5EF4-FFF2-40B4-BE49-F238E27FC236}">
                <a16:creationId xmlns:a16="http://schemas.microsoft.com/office/drawing/2014/main" id="{6E85EB85-A7BC-5947-EB48-366B5F1309F7}"/>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bg1"/>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1437573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3"/>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13020009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blue background with white circles">
            <a:extLst>
              <a:ext uri="{FF2B5EF4-FFF2-40B4-BE49-F238E27FC236}">
                <a16:creationId xmlns:a16="http://schemas.microsoft.com/office/drawing/2014/main" id="{85952EE7-97EC-8A17-E768-E024B49BD852}"/>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40520474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5" y="357812"/>
            <a:ext cx="10801350"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5" y="1514656"/>
            <a:ext cx="9626844"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Text Placeholder 8">
            <a:extLst>
              <a:ext uri="{FF2B5EF4-FFF2-40B4-BE49-F238E27FC236}">
                <a16:creationId xmlns:a16="http://schemas.microsoft.com/office/drawing/2014/main" id="{CA90B80A-A8C3-E053-DDC6-813236E36EB4}"/>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5B3788E3-CBFA-DE50-D33F-81C320AC5AE5}"/>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4044954118"/>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guide id="3" orient="horz" pos="3838">
          <p15:clr>
            <a:srgbClr val="FBAE40"/>
          </p15:clr>
        </p15:guide>
        <p15:guide id="4" pos="724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5" y="357812"/>
            <a:ext cx="10801350" cy="890545"/>
          </a:xfrm>
        </p:spPr>
        <p:txBody>
          <a:bodyPr/>
          <a:lstStyle/>
          <a:p>
            <a:r>
              <a:rPr lang="en-GB" dirty="0"/>
              <a:t>Click to edit Master title style</a:t>
            </a:r>
            <a:endParaRPr lang="en-US" dirty="0"/>
          </a:p>
        </p:txBody>
      </p:sp>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762615995"/>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guide id="3" pos="724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1324636574"/>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ub-title Slide - white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3945462"/>
          </a:xfr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A173D53C-2FE9-E7B1-614A-A40A96882330}"/>
              </a:ext>
            </a:extLst>
          </p:cNvPr>
          <p:cNvPicPr>
            <a:picLocks noChangeAspect="1"/>
          </p:cNvPicPr>
          <p:nvPr userDrawn="1"/>
        </p:nvPicPr>
        <p:blipFill>
          <a:blip r:embed="rId3"/>
          <a:stretch>
            <a:fillRect/>
          </a:stretch>
        </p:blipFill>
        <p:spPr>
          <a:xfrm>
            <a:off x="550849" y="514270"/>
            <a:ext cx="1930400" cy="1028700"/>
          </a:xfrm>
          <a:prstGeom prst="rect">
            <a:avLst/>
          </a:prstGeom>
        </p:spPr>
      </p:pic>
      <p:sp>
        <p:nvSpPr>
          <p:cNvPr id="5" name="Text Placeholder 5">
            <a:extLst>
              <a:ext uri="{FF2B5EF4-FFF2-40B4-BE49-F238E27FC236}">
                <a16:creationId xmlns:a16="http://schemas.microsoft.com/office/drawing/2014/main" id="{6E85EB85-A7BC-5947-EB48-366B5F1309F7}"/>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bg1"/>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9993226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2704955260"/>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with Callout_Turquoise">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8E184512-BB96-C1CD-A350-B0470735E8D8}"/>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4" y="357812"/>
            <a:ext cx="10801351"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4" y="1514656"/>
            <a:ext cx="10801351" cy="365538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ext Placeholder 14">
            <a:extLst>
              <a:ext uri="{FF2B5EF4-FFF2-40B4-BE49-F238E27FC236}">
                <a16:creationId xmlns:a16="http://schemas.microsoft.com/office/drawing/2014/main" id="{06E8B684-3488-C1F7-7BBB-631779DB53EA}"/>
              </a:ext>
            </a:extLst>
          </p:cNvPr>
          <p:cNvSpPr>
            <a:spLocks noGrp="1"/>
          </p:cNvSpPr>
          <p:nvPr>
            <p:ph type="body" sz="quarter" idx="15"/>
          </p:nvPr>
        </p:nvSpPr>
        <p:spPr>
          <a:xfrm>
            <a:off x="695324" y="5365468"/>
            <a:ext cx="8981335"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48F34174-BBDB-3B11-69C4-CD61267E9D62}"/>
              </a:ext>
            </a:extLst>
          </p:cNvPr>
          <p:cNvSpPr>
            <a:spLocks noGrp="1"/>
          </p:cNvSpPr>
          <p:nvPr>
            <p:ph type="body" sz="quarter" idx="16"/>
          </p:nvPr>
        </p:nvSpPr>
        <p:spPr>
          <a:xfrm>
            <a:off x="695324"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862CFB33-CC69-2E7B-1ABF-1546F01DE06A}"/>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7879790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4592" y="357812"/>
            <a:ext cx="10801351"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4592" y="1514656"/>
            <a:ext cx="5220000"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72117" y="1514656"/>
            <a:ext cx="5220000"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Text Placeholder 8">
            <a:extLst>
              <a:ext uri="{FF2B5EF4-FFF2-40B4-BE49-F238E27FC236}">
                <a16:creationId xmlns:a16="http://schemas.microsoft.com/office/drawing/2014/main" id="{C8B06F79-CEFE-9BEA-577D-6075772E6CB0}"/>
              </a:ext>
            </a:extLst>
          </p:cNvPr>
          <p:cNvSpPr>
            <a:spLocks noGrp="1"/>
          </p:cNvSpPr>
          <p:nvPr>
            <p:ph type="body" sz="quarter" idx="16"/>
          </p:nvPr>
        </p:nvSpPr>
        <p:spPr>
          <a:xfrm>
            <a:off x="694592" y="6268470"/>
            <a:ext cx="9627577"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5E818E0A-1067-0DF5-7E2C-A151D430DD53}"/>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2911987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with Callout_Turquoi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4" y="357812"/>
            <a:ext cx="10801351"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3"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72117"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1F5D0828-0351-B7D6-D042-2096E777CF62}"/>
              </a:ext>
            </a:extLst>
          </p:cNvPr>
          <p:cNvSpPr>
            <a:spLocks noGrp="1"/>
          </p:cNvSpPr>
          <p:nvPr>
            <p:ph type="body" sz="quarter" idx="15"/>
          </p:nvPr>
        </p:nvSpPr>
        <p:spPr>
          <a:xfrm>
            <a:off x="695324" y="5365468"/>
            <a:ext cx="8981335"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13E43E99-C2ED-F924-96A1-AFC070424DD7}"/>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C98A2C75-750C-99F2-FACF-DF4B3AA29511}"/>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4424930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with Figure_Turquoise">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6BF02C08-E152-63F5-F683-1B8DD81E8301}"/>
              </a:ext>
            </a:extLst>
          </p:cNvPr>
          <p:cNvSpPr/>
          <p:nvPr userDrawn="1"/>
        </p:nvSpPr>
        <p:spPr>
          <a:xfrm>
            <a:off x="6289702" y="1514656"/>
            <a:ext cx="5206973"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5" y="357812"/>
            <a:ext cx="10801350"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3"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72117"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2ABA5E94-FF0B-AC55-CB83-27FE15358ABF}"/>
              </a:ext>
            </a:extLst>
          </p:cNvPr>
          <p:cNvSpPr>
            <a:spLocks noGrp="1"/>
          </p:cNvSpPr>
          <p:nvPr>
            <p:ph type="body" sz="quarter" idx="15"/>
          </p:nvPr>
        </p:nvSpPr>
        <p:spPr>
          <a:xfrm>
            <a:off x="685800" y="5365468"/>
            <a:ext cx="8990860"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2" name="Text Placeholder 8">
            <a:extLst>
              <a:ext uri="{FF2B5EF4-FFF2-40B4-BE49-F238E27FC236}">
                <a16:creationId xmlns:a16="http://schemas.microsoft.com/office/drawing/2014/main" id="{0DBDF006-8C77-CE78-0B4F-159DDD6B73D7}"/>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5" name="Picture 14">
            <a:extLst>
              <a:ext uri="{FF2B5EF4-FFF2-40B4-BE49-F238E27FC236}">
                <a16:creationId xmlns:a16="http://schemas.microsoft.com/office/drawing/2014/main" id="{9EAD8938-C64C-6F6A-226D-5577CB5AE424}"/>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5315040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slide summary_Turquoise">
    <p:spTree>
      <p:nvGrpSpPr>
        <p:cNvPr id="1" name=""/>
        <p:cNvGrpSpPr/>
        <p:nvPr/>
      </p:nvGrpSpPr>
      <p:grpSpPr>
        <a:xfrm>
          <a:off x="0" y="0"/>
          <a:ext cx="0" cy="0"/>
          <a:chOff x="0" y="0"/>
          <a:chExt cx="0" cy="0"/>
        </a:xfrm>
      </p:grpSpPr>
      <p:sp>
        <p:nvSpPr>
          <p:cNvPr id="5" name="Rounded Rectangle 12">
            <a:extLst>
              <a:ext uri="{FF2B5EF4-FFF2-40B4-BE49-F238E27FC236}">
                <a16:creationId xmlns:a16="http://schemas.microsoft.com/office/drawing/2014/main" id="{172451EE-4E1C-3362-7807-E558DB69C2E4}"/>
              </a:ext>
            </a:extLst>
          </p:cNvPr>
          <p:cNvSpPr/>
          <p:nvPr userDrawn="1"/>
        </p:nvSpPr>
        <p:spPr>
          <a:xfrm>
            <a:off x="695323" y="1514656"/>
            <a:ext cx="5220000" cy="1310206"/>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Objective</a:t>
            </a:r>
          </a:p>
        </p:txBody>
      </p:sp>
      <p:sp>
        <p:nvSpPr>
          <p:cNvPr id="13" name="Rounded Rectangle 12">
            <a:extLst>
              <a:ext uri="{FF2B5EF4-FFF2-40B4-BE49-F238E27FC236}">
                <a16:creationId xmlns:a16="http://schemas.microsoft.com/office/drawing/2014/main" id="{6BF02C08-E152-63F5-F683-1B8DD81E8301}"/>
              </a:ext>
            </a:extLst>
          </p:cNvPr>
          <p:cNvSpPr/>
          <p:nvPr userDrawn="1"/>
        </p:nvSpPr>
        <p:spPr>
          <a:xfrm>
            <a:off x="6276513" y="1514656"/>
            <a:ext cx="5220000"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Key Results</a:t>
            </a:r>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4592" y="357812"/>
            <a:ext cx="10802083" cy="890545"/>
          </a:xfrm>
        </p:spPr>
        <p:txBody>
          <a:bodyPr/>
          <a:lstStyle>
            <a:lvl1pPr>
              <a:defRPr>
                <a:solidFill>
                  <a:schemeClr val="tx2"/>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731323" y="1820008"/>
            <a:ext cx="5148000" cy="1004854"/>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312513" y="1820008"/>
            <a:ext cx="5148000" cy="3221119"/>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12">
            <a:extLst>
              <a:ext uri="{FF2B5EF4-FFF2-40B4-BE49-F238E27FC236}">
                <a16:creationId xmlns:a16="http://schemas.microsoft.com/office/drawing/2014/main" id="{9F4100EB-FC4F-BA52-776B-3B4BD39F867F}"/>
              </a:ext>
            </a:extLst>
          </p:cNvPr>
          <p:cNvSpPr/>
          <p:nvPr userDrawn="1"/>
        </p:nvSpPr>
        <p:spPr>
          <a:xfrm>
            <a:off x="695323" y="2862175"/>
            <a:ext cx="5220000" cy="2178952"/>
          </a:xfrm>
          <a:prstGeom prst="roundRect">
            <a:avLst>
              <a:gd name="adj" fmla="val 4051"/>
            </a:avLst>
          </a:prstGeom>
          <a:solidFill>
            <a:srgbClr val="EC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Method</a:t>
            </a:r>
          </a:p>
        </p:txBody>
      </p:sp>
      <p:sp>
        <p:nvSpPr>
          <p:cNvPr id="11" name="Content Placeholder 2">
            <a:extLst>
              <a:ext uri="{FF2B5EF4-FFF2-40B4-BE49-F238E27FC236}">
                <a16:creationId xmlns:a16="http://schemas.microsoft.com/office/drawing/2014/main" id="{A53D5559-EA7D-2C8C-6623-C92D0B916D9A}"/>
              </a:ext>
            </a:extLst>
          </p:cNvPr>
          <p:cNvSpPr>
            <a:spLocks noGrp="1"/>
          </p:cNvSpPr>
          <p:nvPr>
            <p:ph idx="14"/>
          </p:nvPr>
        </p:nvSpPr>
        <p:spPr>
          <a:xfrm>
            <a:off x="731323" y="3149204"/>
            <a:ext cx="5148000" cy="1891922"/>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5" name="Text Placeholder 14">
            <a:extLst>
              <a:ext uri="{FF2B5EF4-FFF2-40B4-BE49-F238E27FC236}">
                <a16:creationId xmlns:a16="http://schemas.microsoft.com/office/drawing/2014/main" id="{F97496E8-B682-5604-C95D-CEC43089E584}"/>
              </a:ext>
            </a:extLst>
          </p:cNvPr>
          <p:cNvSpPr>
            <a:spLocks noGrp="1"/>
          </p:cNvSpPr>
          <p:nvPr>
            <p:ph type="body" sz="quarter" idx="16"/>
          </p:nvPr>
        </p:nvSpPr>
        <p:spPr>
          <a:xfrm>
            <a:off x="695324" y="5365468"/>
            <a:ext cx="8981335"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6" name="Text Placeholder 8">
            <a:extLst>
              <a:ext uri="{FF2B5EF4-FFF2-40B4-BE49-F238E27FC236}">
                <a16:creationId xmlns:a16="http://schemas.microsoft.com/office/drawing/2014/main" id="{015FFD08-2B15-679F-BCB0-CF64E29CD711}"/>
              </a:ext>
            </a:extLst>
          </p:cNvPr>
          <p:cNvSpPr>
            <a:spLocks noGrp="1"/>
          </p:cNvSpPr>
          <p:nvPr>
            <p:ph type="body" sz="quarter" idx="17"/>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7" name="Picture 16">
            <a:extLst>
              <a:ext uri="{FF2B5EF4-FFF2-40B4-BE49-F238E27FC236}">
                <a16:creationId xmlns:a16="http://schemas.microsoft.com/office/drawing/2014/main" id="{580E8BDE-0895-D9AA-5AE4-3DCC46B39B25}"/>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10960064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3"/>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9418074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blue background with white circles">
            <a:extLst>
              <a:ext uri="{FF2B5EF4-FFF2-40B4-BE49-F238E27FC236}">
                <a16:creationId xmlns:a16="http://schemas.microsoft.com/office/drawing/2014/main" id="{85952EE7-97EC-8A17-E768-E024B49BD852}"/>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16707879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429370" y="1514656"/>
            <a:ext cx="9892799"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Text Placeholder 8">
            <a:extLst>
              <a:ext uri="{FF2B5EF4-FFF2-40B4-BE49-F238E27FC236}">
                <a16:creationId xmlns:a16="http://schemas.microsoft.com/office/drawing/2014/main" id="{CA90B80A-A8C3-E053-DDC6-813236E36EB4}"/>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5B3788E3-CBFA-DE50-D33F-81C320AC5AE5}"/>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6761884"/>
      </p:ext>
    </p:extLst>
  </p:cSld>
  <p:clrMapOvr>
    <a:masterClrMapping/>
  </p:clrMapOvr>
  <p:extLst>
    <p:ext uri="{DCECCB84-F9BA-43D5-87BE-67443E8EF086}">
      <p15:sldGuideLst xmlns:p15="http://schemas.microsoft.com/office/powerpoint/2012/main">
        <p15:guide id="1" orient="horz" pos="2160">
          <p15:clr>
            <a:srgbClr val="FBAE40"/>
          </p15:clr>
        </p15:guide>
        <p15:guide id="2" pos="6494">
          <p15:clr>
            <a:srgbClr val="FBAE40"/>
          </p15:clr>
        </p15:guide>
        <p15:guide id="3" orient="horz" pos="383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p>
            <a:r>
              <a:rPr lang="en-GB" dirty="0"/>
              <a:t>Click to edit Master title style</a:t>
            </a:r>
            <a:endParaRPr lang="en-US" dirty="0"/>
          </a:p>
        </p:txBody>
      </p:sp>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8212969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1089420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with Callout_Turquoise">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8E184512-BB96-C1CD-A350-B0470735E8D8}"/>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ext Placeholder 14">
            <a:extLst>
              <a:ext uri="{FF2B5EF4-FFF2-40B4-BE49-F238E27FC236}">
                <a16:creationId xmlns:a16="http://schemas.microsoft.com/office/drawing/2014/main" id="{06E8B684-3488-C1F7-7BBB-631779DB53EA}"/>
              </a:ext>
            </a:extLst>
          </p:cNvPr>
          <p:cNvSpPr>
            <a:spLocks noGrp="1"/>
          </p:cNvSpPr>
          <p:nvPr>
            <p:ph type="body" sz="quarter" idx="15"/>
          </p:nvPr>
        </p:nvSpPr>
        <p:spPr>
          <a:xfrm>
            <a:off x="429148" y="5365468"/>
            <a:ext cx="9247512"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48F34174-BBDB-3B11-69C4-CD61267E9D62}"/>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862CFB33-CC69-2E7B-1ABF-1546F01DE06A}"/>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9819068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429370" y="357812"/>
            <a:ext cx="11330608"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429370" y="1514656"/>
            <a:ext cx="5470498"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89702" y="1514656"/>
            <a:ext cx="5470498"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Text Placeholder 8">
            <a:extLst>
              <a:ext uri="{FF2B5EF4-FFF2-40B4-BE49-F238E27FC236}">
                <a16:creationId xmlns:a16="http://schemas.microsoft.com/office/drawing/2014/main" id="{C8B06F79-CEFE-9BEA-577D-6075772E6CB0}"/>
              </a:ext>
            </a:extLst>
          </p:cNvPr>
          <p:cNvSpPr>
            <a:spLocks noGrp="1"/>
          </p:cNvSpPr>
          <p:nvPr>
            <p:ph type="body" sz="quarter" idx="16"/>
          </p:nvPr>
        </p:nvSpPr>
        <p:spPr>
          <a:xfrm>
            <a:off x="429370" y="6268470"/>
            <a:ext cx="989279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5E818E0A-1067-0DF5-7E2C-A151D430DD53}"/>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1246766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DA0962-A831-882A-95F6-1FB31E0060E7}"/>
              </a:ext>
            </a:extLst>
          </p:cNvPr>
          <p:cNvSpPr>
            <a:spLocks noGrp="1"/>
          </p:cNvSpPr>
          <p:nvPr>
            <p:ph type="title"/>
          </p:nvPr>
        </p:nvSpPr>
        <p:spPr>
          <a:xfrm>
            <a:off x="429370" y="357812"/>
            <a:ext cx="11330608" cy="890545"/>
          </a:xfrm>
          <a:prstGeom prst="rect">
            <a:avLst/>
          </a:prstGeom>
        </p:spPr>
        <p:txBody>
          <a:bodyPr vert="horz" lIns="0" tIns="0" rIns="0" bIns="0" rtlCol="0" anchor="b">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6FFAB5C3-BD0A-A3F7-88D2-EC556B8E4A89}"/>
              </a:ext>
            </a:extLst>
          </p:cNvPr>
          <p:cNvSpPr>
            <a:spLocks noGrp="1"/>
          </p:cNvSpPr>
          <p:nvPr>
            <p:ph type="body" idx="1"/>
          </p:nvPr>
        </p:nvSpPr>
        <p:spPr>
          <a:xfrm>
            <a:off x="429370" y="1514656"/>
            <a:ext cx="11330608" cy="3655384"/>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a:extLst>
              <a:ext uri="{FF2B5EF4-FFF2-40B4-BE49-F238E27FC236}">
                <a16:creationId xmlns:a16="http://schemas.microsoft.com/office/drawing/2014/main" id="{87296A45-EB14-1583-EF12-F5E4BE0289DA}"/>
              </a:ext>
            </a:extLst>
          </p:cNvPr>
          <p:cNvSpPr>
            <a:spLocks noGrp="1"/>
          </p:cNvSpPr>
          <p:nvPr>
            <p:ph type="ftr" sz="quarter" idx="3"/>
          </p:nvPr>
        </p:nvSpPr>
        <p:spPr>
          <a:xfrm>
            <a:off x="429368" y="6316595"/>
            <a:ext cx="11330607" cy="365125"/>
          </a:xfrm>
          <a:prstGeom prst="rect">
            <a:avLst/>
          </a:prstGeom>
        </p:spPr>
        <p:txBody>
          <a:bodyPr vert="horz" lIns="0" tIns="0" rIns="0" bIns="0" rtlCol="0" anchor="b"/>
          <a:lstStyle>
            <a:lvl1pPr algn="l">
              <a:defRPr sz="1000">
                <a:solidFill>
                  <a:schemeClr val="tx1">
                    <a:tint val="82000"/>
                  </a:schemeClr>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10330749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10000"/>
        </a:lnSpc>
        <a:spcBef>
          <a:spcPct val="0"/>
        </a:spcBef>
        <a:buNone/>
        <a:defRPr sz="2500" b="1" i="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DA0962-A831-882A-95F6-1FB31E0060E7}"/>
              </a:ext>
            </a:extLst>
          </p:cNvPr>
          <p:cNvSpPr>
            <a:spLocks noGrp="1"/>
          </p:cNvSpPr>
          <p:nvPr>
            <p:ph type="title"/>
          </p:nvPr>
        </p:nvSpPr>
        <p:spPr>
          <a:xfrm>
            <a:off x="695325" y="357812"/>
            <a:ext cx="10801350" cy="890545"/>
          </a:xfrm>
          <a:prstGeom prst="rect">
            <a:avLst/>
          </a:prstGeom>
        </p:spPr>
        <p:txBody>
          <a:bodyPr vert="horz" lIns="0" tIns="0" rIns="0" bIns="0" rtlCol="0" anchor="b">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6FFAB5C3-BD0A-A3F7-88D2-EC556B8E4A89}"/>
              </a:ext>
            </a:extLst>
          </p:cNvPr>
          <p:cNvSpPr>
            <a:spLocks noGrp="1"/>
          </p:cNvSpPr>
          <p:nvPr>
            <p:ph type="body" idx="1"/>
          </p:nvPr>
        </p:nvSpPr>
        <p:spPr>
          <a:xfrm>
            <a:off x="695324" y="1514656"/>
            <a:ext cx="10801351" cy="3655384"/>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a:extLst>
              <a:ext uri="{FF2B5EF4-FFF2-40B4-BE49-F238E27FC236}">
                <a16:creationId xmlns:a16="http://schemas.microsoft.com/office/drawing/2014/main" id="{87296A45-EB14-1583-EF12-F5E4BE0289DA}"/>
              </a:ext>
            </a:extLst>
          </p:cNvPr>
          <p:cNvSpPr>
            <a:spLocks noGrp="1"/>
          </p:cNvSpPr>
          <p:nvPr>
            <p:ph type="ftr" sz="quarter" idx="3"/>
          </p:nvPr>
        </p:nvSpPr>
        <p:spPr>
          <a:xfrm>
            <a:off x="695325" y="6316595"/>
            <a:ext cx="10801350" cy="365125"/>
          </a:xfrm>
          <a:prstGeom prst="rect">
            <a:avLst/>
          </a:prstGeom>
        </p:spPr>
        <p:txBody>
          <a:bodyPr vert="horz" lIns="0" tIns="0" rIns="0" bIns="0" rtlCol="0" anchor="b"/>
          <a:lstStyle>
            <a:lvl1pPr algn="l">
              <a:defRPr sz="1000">
                <a:solidFill>
                  <a:schemeClr val="tx1">
                    <a:tint val="82000"/>
                  </a:schemeClr>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871149353"/>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defTabSz="914400" rtl="0" eaLnBrk="1" latinLnBrk="0" hangingPunct="1">
        <a:lnSpc>
          <a:spcPct val="110000"/>
        </a:lnSpc>
        <a:spcBef>
          <a:spcPct val="0"/>
        </a:spcBef>
        <a:buNone/>
        <a:defRPr sz="2500" b="1" i="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438">
          <p15:clr>
            <a:srgbClr val="F26B43"/>
          </p15:clr>
        </p15:guide>
        <p15:guide id="3" pos="724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12.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svg"/><Relationship Id="rId7" Type="http://schemas.openxmlformats.org/officeDocument/2006/relationships/image" Target="../media/image31.sv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29.sv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hyperlink" Target="https://www.biomarin.com/terms-of-use/en-us/" TargetMode="External"/><Relationship Id="rId2" Type="http://schemas.openxmlformats.org/officeDocument/2006/relationships/hyperlink" Target="https://hcp.biomarin.com/en-gb/pku/expert/wp-content/uploads/sites/5/2024/07/Palynziq-API-INTL-April-2024.pdf?v=0.104" TargetMode="Externa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hyperlink" Target="mailto:drugsafety@bmrn.com"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hyperlink" Target="https://www.biomarin.com/terms-of-use/en-us/" TargetMode="External"/><Relationship Id="rId2" Type="http://schemas.openxmlformats.org/officeDocument/2006/relationships/hyperlink" Target="https://hcp.biomarin.com/en-gb/pku/expert/wp-content/uploads/sites/5/2024/07/Kuvan-INTL-API.pdf?v=0.104" TargetMode="Externa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hyperlink" Target="mailto:drugsafety@bmrn.com" TargetMode="Externa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ECB8B-093E-AE94-F567-1793EAFE62C5}"/>
              </a:ext>
            </a:extLst>
          </p:cNvPr>
          <p:cNvSpPr>
            <a:spLocks noGrp="1"/>
          </p:cNvSpPr>
          <p:nvPr>
            <p:ph type="ctrTitle"/>
          </p:nvPr>
        </p:nvSpPr>
        <p:spPr/>
        <p:txBody>
          <a:bodyPr/>
          <a:lstStyle/>
          <a:p>
            <a:r>
              <a:rPr lang="en-GB" dirty="0"/>
              <a:t>Single slide summaries </a:t>
            </a:r>
          </a:p>
        </p:txBody>
      </p:sp>
      <p:sp>
        <p:nvSpPr>
          <p:cNvPr id="4" name="Text Placeholder 2">
            <a:extLst>
              <a:ext uri="{FF2B5EF4-FFF2-40B4-BE49-F238E27FC236}">
                <a16:creationId xmlns:a16="http://schemas.microsoft.com/office/drawing/2014/main" id="{7CC83C04-D5AA-DAAB-EF58-3CC1DE221F9B}"/>
              </a:ext>
            </a:extLst>
          </p:cNvPr>
          <p:cNvSpPr>
            <a:spLocks noGrp="1"/>
          </p:cNvSpPr>
          <p:nvPr>
            <p:ph type="body" sz="quarter" idx="10"/>
          </p:nvPr>
        </p:nvSpPr>
        <p:spPr>
          <a:xfrm>
            <a:off x="2235199" y="6340475"/>
            <a:ext cx="9562353" cy="227013"/>
          </a:xfrm>
        </p:spPr>
        <p:txBody>
          <a:bodyPr/>
          <a:lstStyle/>
          <a:p>
            <a:r>
              <a:rPr lang="en-GB" sz="900" dirty="0"/>
              <a:t>PALYNZIQ</a:t>
            </a:r>
            <a:r>
              <a:rPr lang="en-GB" sz="900" baseline="30000" dirty="0"/>
              <a:t>®</a:t>
            </a:r>
            <a:r>
              <a:rPr lang="en-GB" sz="900" dirty="0"/>
              <a:t> (pegvaliase) is indicated for the treatment of patients with phenylketonuria (PKU) aged 16 years and older who have inadequate blood phenylalanine control (blood phenylalanine levels greater than 600µmol/l) despite prior management with available treatment options. Prescribing information can be found at the end of the presentation. Developed and funded by BioMarin. © 2024 BioMarin International Ltd. All Rights Reserved. For healthcare professionals only. EUCAN-PAL-00239 Date of preparation: September 2024 </a:t>
            </a:r>
          </a:p>
        </p:txBody>
      </p:sp>
      <p:sp>
        <p:nvSpPr>
          <p:cNvPr id="6" name="Subtitle 5">
            <a:extLst>
              <a:ext uri="{FF2B5EF4-FFF2-40B4-BE49-F238E27FC236}">
                <a16:creationId xmlns:a16="http://schemas.microsoft.com/office/drawing/2014/main" id="{C4EAF4CF-0057-415E-116F-856446AE10AD}"/>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172446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0FC75-002C-9F19-A1B5-7A4FD7490D9B}"/>
              </a:ext>
            </a:extLst>
          </p:cNvPr>
          <p:cNvSpPr>
            <a:spLocks noGrp="1"/>
          </p:cNvSpPr>
          <p:nvPr>
            <p:ph type="title"/>
          </p:nvPr>
        </p:nvSpPr>
        <p:spPr/>
        <p:txBody>
          <a:bodyPr>
            <a:normAutofit fontScale="90000"/>
          </a:bodyPr>
          <a:lstStyle/>
          <a:p>
            <a:r>
              <a:rPr lang="en-GB" dirty="0"/>
              <a:t>Clinical burden of illness in patients with phenylketonuria and associated comorbidities – A retrospective study of German health insurance claims data </a:t>
            </a:r>
            <a:br>
              <a:rPr lang="en-GB" dirty="0"/>
            </a:br>
            <a:r>
              <a:rPr lang="en-GB" sz="2200" b="0" i="1" dirty="0" err="1"/>
              <a:t>Trefz</a:t>
            </a:r>
            <a:r>
              <a:rPr lang="en-GB" sz="2200" b="0" i="1" dirty="0"/>
              <a:t> KF, et al. </a:t>
            </a:r>
            <a:endParaRPr lang="en-GB" sz="2200" dirty="0"/>
          </a:p>
        </p:txBody>
      </p:sp>
      <p:sp>
        <p:nvSpPr>
          <p:cNvPr id="3" name="Content Placeholder 2">
            <a:extLst>
              <a:ext uri="{FF2B5EF4-FFF2-40B4-BE49-F238E27FC236}">
                <a16:creationId xmlns:a16="http://schemas.microsoft.com/office/drawing/2014/main" id="{D01C3999-1E13-BE2E-4C32-DC94D2DEEA39}"/>
              </a:ext>
            </a:extLst>
          </p:cNvPr>
          <p:cNvSpPr>
            <a:spLocks noGrp="1"/>
          </p:cNvSpPr>
          <p:nvPr>
            <p:ph idx="1"/>
          </p:nvPr>
        </p:nvSpPr>
        <p:spPr/>
        <p:txBody>
          <a:bodyPr>
            <a:normAutofit fontScale="77500" lnSpcReduction="20000"/>
          </a:bodyPr>
          <a:lstStyle/>
          <a:p>
            <a:r>
              <a:rPr lang="en-GB" dirty="0"/>
              <a:t>Management of PKU should commence immediately after diagnosis to prevent irreversible damage* and be sustained throughout life</a:t>
            </a:r>
          </a:p>
          <a:p>
            <a:r>
              <a:rPr lang="en-GB" dirty="0"/>
              <a:t>This study aimed to assess burden of illness in PKU and specifically to compare burden in patients born before and after introduction of newborn screening in Germany</a:t>
            </a:r>
          </a:p>
        </p:txBody>
      </p:sp>
      <p:sp>
        <p:nvSpPr>
          <p:cNvPr id="4" name="Content Placeholder 3">
            <a:extLst>
              <a:ext uri="{FF2B5EF4-FFF2-40B4-BE49-F238E27FC236}">
                <a16:creationId xmlns:a16="http://schemas.microsoft.com/office/drawing/2014/main" id="{1B9A241F-811C-1743-C636-CC61AFF1BBA1}"/>
              </a:ext>
            </a:extLst>
          </p:cNvPr>
          <p:cNvSpPr>
            <a:spLocks noGrp="1"/>
          </p:cNvSpPr>
          <p:nvPr>
            <p:ph sz="quarter" idx="13"/>
          </p:nvPr>
        </p:nvSpPr>
        <p:spPr>
          <a:xfrm>
            <a:off x="6398662" y="1820008"/>
            <a:ext cx="5361537" cy="365125"/>
          </a:xfrm>
        </p:spPr>
        <p:txBody>
          <a:bodyPr>
            <a:normAutofit lnSpcReduction="10000"/>
          </a:bodyPr>
          <a:lstStyle/>
          <a:p>
            <a:pPr marL="0" indent="0">
              <a:buNone/>
            </a:pPr>
            <a:r>
              <a:rPr lang="en-GB" sz="1100" dirty="0"/>
              <a:t>Comorbidities with a prevalence &gt;10% among the 50 most frequent that are significantly more prevalent in the PKU vs control population </a:t>
            </a:r>
          </a:p>
          <a:p>
            <a:pPr marL="0" indent="0">
              <a:buNone/>
            </a:pPr>
            <a:endParaRPr lang="en-GB" dirty="0"/>
          </a:p>
        </p:txBody>
      </p:sp>
      <p:sp>
        <p:nvSpPr>
          <p:cNvPr id="6" name="Text Placeholder 5">
            <a:extLst>
              <a:ext uri="{FF2B5EF4-FFF2-40B4-BE49-F238E27FC236}">
                <a16:creationId xmlns:a16="http://schemas.microsoft.com/office/drawing/2014/main" id="{C2064F16-3B8B-B729-4493-68A049B15BC5}"/>
              </a:ext>
            </a:extLst>
          </p:cNvPr>
          <p:cNvSpPr>
            <a:spLocks noGrp="1"/>
          </p:cNvSpPr>
          <p:nvPr>
            <p:ph type="body" sz="quarter" idx="16"/>
          </p:nvPr>
        </p:nvSpPr>
        <p:spPr/>
        <p:txBody>
          <a:bodyPr>
            <a:normAutofit/>
          </a:bodyPr>
          <a:lstStyle/>
          <a:p>
            <a:r>
              <a:rPr lang="en-GB" dirty="0"/>
              <a:t>Adult PKU patients face disease burden and additional comorbidities; future studies should determine if these are due to environmental factors, the disease itself, or treatment</a:t>
            </a:r>
          </a:p>
        </p:txBody>
      </p:sp>
      <p:sp>
        <p:nvSpPr>
          <p:cNvPr id="7" name="Text Placeholder 6">
            <a:extLst>
              <a:ext uri="{FF2B5EF4-FFF2-40B4-BE49-F238E27FC236}">
                <a16:creationId xmlns:a16="http://schemas.microsoft.com/office/drawing/2014/main" id="{4865F82F-8951-E749-DD4D-56A98D6A001D}"/>
              </a:ext>
            </a:extLst>
          </p:cNvPr>
          <p:cNvSpPr>
            <a:spLocks noGrp="1"/>
          </p:cNvSpPr>
          <p:nvPr>
            <p:ph type="body" sz="quarter" idx="17"/>
          </p:nvPr>
        </p:nvSpPr>
        <p:spPr/>
        <p:txBody>
          <a:bodyPr>
            <a:noAutofit/>
          </a:bodyPr>
          <a:lstStyle/>
          <a:p>
            <a:pPr>
              <a:lnSpc>
                <a:spcPct val="100000"/>
              </a:lnSpc>
            </a:pPr>
            <a:r>
              <a:rPr lang="en-GB" sz="700" dirty="0"/>
              <a:t>*Clinical features include deficient growth, microcephaly, seizures, and intellectual impairment. †PKU cohort (n=377): 161 (42.7%) patients were born in 1969 (implementation of NBS) or later (presumed to be early-diagnosed) and 216 (57.3%) patients were born prior to 1969 (presumed to be late-diagnosed). The early-diagnosed cohort (mean age 30.7 years) had a lower comorbid burden than the late-diagnosed cohort (mean age 65.9 years). ‡No significant difference in comorbid burden between early-diagnosed PKU patients and their matched controls. </a:t>
            </a:r>
            <a:r>
              <a:rPr lang="en-GB" sz="700" dirty="0" err="1"/>
              <a:t>InGef</a:t>
            </a:r>
            <a:r>
              <a:rPr lang="en-GB" sz="700" dirty="0"/>
              <a:t>, </a:t>
            </a:r>
            <a:r>
              <a:rPr lang="en-GB" sz="700" dirty="0" err="1"/>
              <a:t>Institut</a:t>
            </a:r>
            <a:r>
              <a:rPr lang="en-GB" sz="700" dirty="0"/>
              <a:t> für </a:t>
            </a:r>
            <a:r>
              <a:rPr lang="en-GB" sz="700" dirty="0" err="1"/>
              <a:t>angewandte</a:t>
            </a:r>
            <a:r>
              <a:rPr lang="en-GB" sz="700" dirty="0"/>
              <a:t> </a:t>
            </a:r>
            <a:r>
              <a:rPr lang="en-GB" sz="700" dirty="0" err="1"/>
              <a:t>Gesundheitsforschung</a:t>
            </a:r>
            <a:r>
              <a:rPr lang="en-GB" sz="700" dirty="0"/>
              <a:t> Berlin; PKU, Phenylketonuria; PR, prevalence ratio; Prev., prevalence; NBS newborn screening.</a:t>
            </a:r>
          </a:p>
          <a:p>
            <a:pPr>
              <a:lnSpc>
                <a:spcPct val="100000"/>
              </a:lnSpc>
              <a:spcBef>
                <a:spcPts val="0"/>
              </a:spcBef>
            </a:pPr>
            <a:r>
              <a:rPr lang="en-GB" sz="700" dirty="0" err="1"/>
              <a:t>Trefz</a:t>
            </a:r>
            <a:r>
              <a:rPr lang="en-GB" sz="700" dirty="0"/>
              <a:t> KF, et al. </a:t>
            </a:r>
            <a:r>
              <a:rPr lang="en-GB" sz="700" dirty="0" err="1"/>
              <a:t>Orphanet</a:t>
            </a:r>
            <a:r>
              <a:rPr lang="en-GB" sz="700" dirty="0"/>
              <a:t> J. Rare Dis. 2019;14:181.</a:t>
            </a:r>
          </a:p>
        </p:txBody>
      </p:sp>
      <p:sp>
        <p:nvSpPr>
          <p:cNvPr id="9" name="Rectangle 8">
            <a:extLst>
              <a:ext uri="{FF2B5EF4-FFF2-40B4-BE49-F238E27FC236}">
                <a16:creationId xmlns:a16="http://schemas.microsoft.com/office/drawing/2014/main" id="{B7D9EDAC-ADF2-D558-C79C-4441E7A3E450}"/>
              </a:ext>
            </a:extLst>
          </p:cNvPr>
          <p:cNvSpPr/>
          <p:nvPr/>
        </p:nvSpPr>
        <p:spPr>
          <a:xfrm>
            <a:off x="510973" y="3257550"/>
            <a:ext cx="5307291" cy="307161"/>
          </a:xfrm>
          <a:prstGeom prst="rect">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050" dirty="0">
                <a:solidFill>
                  <a:schemeClr val="bg1"/>
                </a:solidFill>
              </a:rPr>
              <a:t>3,723,345 individuals in the </a:t>
            </a:r>
            <a:r>
              <a:rPr lang="en-GB" sz="1050" dirty="0" err="1">
                <a:solidFill>
                  <a:schemeClr val="bg1"/>
                </a:solidFill>
              </a:rPr>
              <a:t>InGef</a:t>
            </a:r>
            <a:r>
              <a:rPr lang="en-GB" sz="1050" dirty="0">
                <a:solidFill>
                  <a:schemeClr val="bg1"/>
                </a:solidFill>
              </a:rPr>
              <a:t> database were enrolled during the study period of January 1</a:t>
            </a:r>
            <a:r>
              <a:rPr lang="en-GB" sz="1050" baseline="30000" dirty="0">
                <a:solidFill>
                  <a:schemeClr val="bg1"/>
                </a:solidFill>
              </a:rPr>
              <a:t>st</a:t>
            </a:r>
            <a:r>
              <a:rPr lang="en-GB" sz="1050" dirty="0">
                <a:solidFill>
                  <a:schemeClr val="bg1"/>
                </a:solidFill>
              </a:rPr>
              <a:t> 2015 until December 31</a:t>
            </a:r>
            <a:r>
              <a:rPr lang="en-GB" sz="1050" baseline="30000" dirty="0">
                <a:solidFill>
                  <a:schemeClr val="bg1"/>
                </a:solidFill>
              </a:rPr>
              <a:t>st</a:t>
            </a:r>
            <a:r>
              <a:rPr lang="en-GB" sz="1050" dirty="0">
                <a:solidFill>
                  <a:schemeClr val="bg1"/>
                </a:solidFill>
              </a:rPr>
              <a:t> 2015</a:t>
            </a:r>
          </a:p>
        </p:txBody>
      </p:sp>
      <p:sp>
        <p:nvSpPr>
          <p:cNvPr id="10" name="Rectangle 9">
            <a:extLst>
              <a:ext uri="{FF2B5EF4-FFF2-40B4-BE49-F238E27FC236}">
                <a16:creationId xmlns:a16="http://schemas.microsoft.com/office/drawing/2014/main" id="{5FEC107A-50A6-9933-111F-6B6C2D0678FA}"/>
              </a:ext>
            </a:extLst>
          </p:cNvPr>
          <p:cNvSpPr/>
          <p:nvPr/>
        </p:nvSpPr>
        <p:spPr>
          <a:xfrm>
            <a:off x="510973" y="3676904"/>
            <a:ext cx="5307291" cy="307161"/>
          </a:xfrm>
          <a:prstGeom prst="rect">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050" dirty="0">
                <a:solidFill>
                  <a:schemeClr val="bg1"/>
                </a:solidFill>
              </a:rPr>
              <a:t>377 adults (≥18 years) with PKU were identified </a:t>
            </a:r>
            <a:br>
              <a:rPr lang="en-GB" sz="1050" dirty="0">
                <a:solidFill>
                  <a:schemeClr val="bg1"/>
                </a:solidFill>
              </a:rPr>
            </a:br>
            <a:r>
              <a:rPr lang="en-GB" sz="1050" dirty="0">
                <a:solidFill>
                  <a:schemeClr val="bg1"/>
                </a:solidFill>
              </a:rPr>
              <a:t>(period prevalence of 10.13 per 100,000 in 2015)</a:t>
            </a:r>
            <a:r>
              <a:rPr lang="en-GB" sz="1050" baseline="30000" dirty="0">
                <a:solidFill>
                  <a:schemeClr val="bg1"/>
                </a:solidFill>
              </a:rPr>
              <a:t>†</a:t>
            </a:r>
            <a:r>
              <a:rPr lang="en-GB" sz="1050" dirty="0">
                <a:solidFill>
                  <a:schemeClr val="bg1"/>
                </a:solidFill>
              </a:rPr>
              <a:t> </a:t>
            </a:r>
          </a:p>
        </p:txBody>
      </p:sp>
      <p:sp>
        <p:nvSpPr>
          <p:cNvPr id="11" name="Rectangle 10">
            <a:extLst>
              <a:ext uri="{FF2B5EF4-FFF2-40B4-BE49-F238E27FC236}">
                <a16:creationId xmlns:a16="http://schemas.microsoft.com/office/drawing/2014/main" id="{633BA573-8B46-3EC8-D609-AED3440684BA}"/>
              </a:ext>
            </a:extLst>
          </p:cNvPr>
          <p:cNvSpPr/>
          <p:nvPr/>
        </p:nvSpPr>
        <p:spPr>
          <a:xfrm>
            <a:off x="510973" y="4096583"/>
            <a:ext cx="5307291" cy="307161"/>
          </a:xfrm>
          <a:prstGeom prst="rect">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050" dirty="0">
                <a:solidFill>
                  <a:schemeClr val="bg1"/>
                </a:solidFill>
              </a:rPr>
              <a:t>PKU patients were compared to matched controls from the general population in a 1:10 ratio, matched exactly on age and gender without replacement</a:t>
            </a:r>
            <a:r>
              <a:rPr lang="en-GB" sz="1050" baseline="30000" dirty="0">
                <a:solidFill>
                  <a:schemeClr val="bg1"/>
                </a:solidFill>
              </a:rPr>
              <a:t>‡</a:t>
            </a:r>
          </a:p>
        </p:txBody>
      </p:sp>
      <p:sp>
        <p:nvSpPr>
          <p:cNvPr id="12" name="Rectangle 11">
            <a:extLst>
              <a:ext uri="{FF2B5EF4-FFF2-40B4-BE49-F238E27FC236}">
                <a16:creationId xmlns:a16="http://schemas.microsoft.com/office/drawing/2014/main" id="{D65732A1-B114-347B-9BFF-FA05E64E1D00}"/>
              </a:ext>
            </a:extLst>
          </p:cNvPr>
          <p:cNvSpPr/>
          <p:nvPr/>
        </p:nvSpPr>
        <p:spPr>
          <a:xfrm>
            <a:off x="510973" y="4513969"/>
            <a:ext cx="5307291" cy="307161"/>
          </a:xfrm>
          <a:prstGeom prst="rect">
            <a:avLst/>
          </a:prstGeom>
          <a:solidFill>
            <a:schemeClr val="accent6"/>
          </a:solidFill>
          <a:ln>
            <a:solidFill>
              <a:schemeClr val="accent6"/>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1050" dirty="0">
                <a:solidFill>
                  <a:schemeClr val="bg1"/>
                </a:solidFill>
              </a:rPr>
              <a:t>Study analysed the 50 most reported comorbidities and prescribed medications among the PKU population</a:t>
            </a:r>
          </a:p>
        </p:txBody>
      </p:sp>
      <p:graphicFrame>
        <p:nvGraphicFramePr>
          <p:cNvPr id="13" name="Table 12">
            <a:extLst>
              <a:ext uri="{FF2B5EF4-FFF2-40B4-BE49-F238E27FC236}">
                <a16:creationId xmlns:a16="http://schemas.microsoft.com/office/drawing/2014/main" id="{5CDEB1A0-ED63-4C74-2009-E3313B0B684A}"/>
              </a:ext>
            </a:extLst>
          </p:cNvPr>
          <p:cNvGraphicFramePr>
            <a:graphicFrameLocks noGrp="1" noDrilldown="1" noMove="1" noResize="1"/>
          </p:cNvGraphicFramePr>
          <p:nvPr>
            <p:extLst>
              <p:ext uri="{D42A27DB-BD31-4B8C-83A1-F6EECF244321}">
                <p14:modId xmlns:p14="http://schemas.microsoft.com/office/powerpoint/2010/main" val="1835557101"/>
              </p:ext>
            </p:extLst>
          </p:nvPr>
        </p:nvGraphicFramePr>
        <p:xfrm>
          <a:off x="6290164" y="2185133"/>
          <a:ext cx="5469812" cy="2804160"/>
        </p:xfrm>
        <a:graphic>
          <a:graphicData uri="http://schemas.openxmlformats.org/drawingml/2006/table">
            <a:tbl>
              <a:tblPr firstRow="1" bandRow="1">
                <a:tableStyleId>{10A1B5D5-9B99-4C35-A422-299274C87663}</a:tableStyleId>
              </a:tblPr>
              <a:tblGrid>
                <a:gridCol w="2406161">
                  <a:extLst>
                    <a:ext uri="{9D8B030D-6E8A-4147-A177-3AD203B41FA5}">
                      <a16:colId xmlns:a16="http://schemas.microsoft.com/office/drawing/2014/main" val="3073863986"/>
                    </a:ext>
                  </a:extLst>
                </a:gridCol>
                <a:gridCol w="1021217">
                  <a:extLst>
                    <a:ext uri="{9D8B030D-6E8A-4147-A177-3AD203B41FA5}">
                      <a16:colId xmlns:a16="http://schemas.microsoft.com/office/drawing/2014/main" val="430930856"/>
                    </a:ext>
                  </a:extLst>
                </a:gridCol>
                <a:gridCol w="1021217">
                  <a:extLst>
                    <a:ext uri="{9D8B030D-6E8A-4147-A177-3AD203B41FA5}">
                      <a16:colId xmlns:a16="http://schemas.microsoft.com/office/drawing/2014/main" val="3993450792"/>
                    </a:ext>
                  </a:extLst>
                </a:gridCol>
                <a:gridCol w="1021217">
                  <a:extLst>
                    <a:ext uri="{9D8B030D-6E8A-4147-A177-3AD203B41FA5}">
                      <a16:colId xmlns:a16="http://schemas.microsoft.com/office/drawing/2014/main" val="1337846906"/>
                    </a:ext>
                  </a:extLst>
                </a:gridCol>
              </a:tblGrid>
              <a:tr h="172447">
                <a:tc>
                  <a:txBody>
                    <a:bodyPr/>
                    <a:lstStyle/>
                    <a:p>
                      <a:pPr algn="ctr"/>
                      <a:r>
                        <a:rPr lang="en-GB" sz="800" dirty="0"/>
                        <a:t>Comorbidities </a:t>
                      </a:r>
                    </a:p>
                  </a:txBody>
                  <a:tcPr/>
                </a:tc>
                <a:tc>
                  <a:txBody>
                    <a:bodyPr/>
                    <a:lstStyle/>
                    <a:p>
                      <a:pPr algn="ctr"/>
                      <a:r>
                        <a:rPr lang="en-GB" sz="800" dirty="0"/>
                        <a:t>PR</a:t>
                      </a:r>
                    </a:p>
                  </a:txBody>
                  <a:tcPr/>
                </a:tc>
                <a:tc>
                  <a:txBody>
                    <a:bodyPr/>
                    <a:lstStyle/>
                    <a:p>
                      <a:pPr algn="ctr"/>
                      <a:r>
                        <a:rPr lang="en-GB" sz="800" dirty="0"/>
                        <a:t>PKU (n=377)</a:t>
                      </a:r>
                    </a:p>
                    <a:p>
                      <a:pPr algn="ctr"/>
                      <a:r>
                        <a:rPr lang="en-GB" sz="800" dirty="0"/>
                        <a:t>Prev.%</a:t>
                      </a:r>
                    </a:p>
                  </a:txBody>
                  <a:tcPr/>
                </a:tc>
                <a:tc>
                  <a:txBody>
                    <a:bodyPr/>
                    <a:lstStyle/>
                    <a:p>
                      <a:pPr algn="ctr"/>
                      <a:r>
                        <a:rPr lang="en-GB" sz="800" dirty="0"/>
                        <a:t>Control (n=3,770) Prev.%</a:t>
                      </a:r>
                    </a:p>
                  </a:txBody>
                  <a:tcPr/>
                </a:tc>
                <a:extLst>
                  <a:ext uri="{0D108BD9-81ED-4DB2-BD59-A6C34878D82A}">
                    <a16:rowId xmlns:a16="http://schemas.microsoft.com/office/drawing/2014/main" val="3214348214"/>
                  </a:ext>
                </a:extLst>
              </a:tr>
              <a:tr h="172447">
                <a:tc>
                  <a:txBody>
                    <a:bodyPr/>
                    <a:lstStyle/>
                    <a:p>
                      <a:r>
                        <a:rPr lang="en-GB" sz="800" dirty="0"/>
                        <a:t>Disorders of lipoprotein metabolism and other lipidemias</a:t>
                      </a:r>
                    </a:p>
                  </a:txBody>
                  <a:tcPr/>
                </a:tc>
                <a:tc>
                  <a:txBody>
                    <a:bodyPr/>
                    <a:lstStyle/>
                    <a:p>
                      <a:pPr algn="ctr"/>
                      <a:r>
                        <a:rPr lang="en-GB" sz="800" dirty="0"/>
                        <a:t>1.34</a:t>
                      </a:r>
                    </a:p>
                  </a:txBody>
                  <a:tcPr anchor="ctr"/>
                </a:tc>
                <a:tc>
                  <a:txBody>
                    <a:bodyPr/>
                    <a:lstStyle/>
                    <a:p>
                      <a:pPr algn="ctr"/>
                      <a:r>
                        <a:rPr lang="en-GB" sz="800" dirty="0"/>
                        <a:t>33.7</a:t>
                      </a:r>
                    </a:p>
                  </a:txBody>
                  <a:tcPr anchor="ctr"/>
                </a:tc>
                <a:tc>
                  <a:txBody>
                    <a:bodyPr/>
                    <a:lstStyle/>
                    <a:p>
                      <a:pPr algn="ctr"/>
                      <a:r>
                        <a:rPr lang="en-GB" sz="800" dirty="0"/>
                        <a:t>25.1</a:t>
                      </a:r>
                    </a:p>
                  </a:txBody>
                  <a:tcPr anchor="ctr"/>
                </a:tc>
                <a:extLst>
                  <a:ext uri="{0D108BD9-81ED-4DB2-BD59-A6C34878D82A}">
                    <a16:rowId xmlns:a16="http://schemas.microsoft.com/office/drawing/2014/main" val="3164228214"/>
                  </a:ext>
                </a:extLst>
              </a:tr>
              <a:tr h="172447">
                <a:tc>
                  <a:txBody>
                    <a:bodyPr/>
                    <a:lstStyle/>
                    <a:p>
                      <a:r>
                        <a:rPr lang="en-GB" sz="800" dirty="0"/>
                        <a:t>Overweight and obesity </a:t>
                      </a:r>
                    </a:p>
                  </a:txBody>
                  <a:tcPr/>
                </a:tc>
                <a:tc>
                  <a:txBody>
                    <a:bodyPr/>
                    <a:lstStyle/>
                    <a:p>
                      <a:pPr algn="ctr"/>
                      <a:r>
                        <a:rPr lang="en-GB" sz="800" dirty="0"/>
                        <a:t>1.43</a:t>
                      </a:r>
                    </a:p>
                  </a:txBody>
                  <a:tcPr anchor="ctr"/>
                </a:tc>
                <a:tc>
                  <a:txBody>
                    <a:bodyPr/>
                    <a:lstStyle/>
                    <a:p>
                      <a:pPr algn="ctr"/>
                      <a:r>
                        <a:rPr lang="en-GB" sz="800" dirty="0"/>
                        <a:t>15.9</a:t>
                      </a:r>
                    </a:p>
                  </a:txBody>
                  <a:tcPr anchor="ctr"/>
                </a:tc>
                <a:tc>
                  <a:txBody>
                    <a:bodyPr/>
                    <a:lstStyle/>
                    <a:p>
                      <a:pPr algn="ctr"/>
                      <a:r>
                        <a:rPr lang="en-GB" sz="800" dirty="0"/>
                        <a:t>11.2</a:t>
                      </a:r>
                    </a:p>
                  </a:txBody>
                  <a:tcPr anchor="ctr"/>
                </a:tc>
                <a:extLst>
                  <a:ext uri="{0D108BD9-81ED-4DB2-BD59-A6C34878D82A}">
                    <a16:rowId xmlns:a16="http://schemas.microsoft.com/office/drawing/2014/main" val="2023298601"/>
                  </a:ext>
                </a:extLst>
              </a:tr>
              <a:tr h="172447">
                <a:tc>
                  <a:txBody>
                    <a:bodyPr/>
                    <a:lstStyle/>
                    <a:p>
                      <a:r>
                        <a:rPr lang="en-GB" sz="800" dirty="0"/>
                        <a:t>Chronic ischemic heart disease </a:t>
                      </a:r>
                    </a:p>
                  </a:txBody>
                  <a:tcPr/>
                </a:tc>
                <a:tc>
                  <a:txBody>
                    <a:bodyPr/>
                    <a:lstStyle/>
                    <a:p>
                      <a:pPr algn="ctr"/>
                      <a:r>
                        <a:rPr lang="en-GB" sz="800" dirty="0"/>
                        <a:t>1.74</a:t>
                      </a:r>
                    </a:p>
                  </a:txBody>
                  <a:tcPr anchor="ctr"/>
                </a:tc>
                <a:tc>
                  <a:txBody>
                    <a:bodyPr/>
                    <a:lstStyle/>
                    <a:p>
                      <a:pPr algn="ctr"/>
                      <a:r>
                        <a:rPr lang="en-GB" sz="800" dirty="0"/>
                        <a:t>15.7</a:t>
                      </a:r>
                    </a:p>
                  </a:txBody>
                  <a:tcPr anchor="ctr"/>
                </a:tc>
                <a:tc>
                  <a:txBody>
                    <a:bodyPr/>
                    <a:lstStyle/>
                    <a:p>
                      <a:pPr algn="ctr"/>
                      <a:r>
                        <a:rPr lang="en-GB" sz="800" dirty="0"/>
                        <a:t>9.0</a:t>
                      </a:r>
                    </a:p>
                  </a:txBody>
                  <a:tcPr anchor="ctr"/>
                </a:tc>
                <a:extLst>
                  <a:ext uri="{0D108BD9-81ED-4DB2-BD59-A6C34878D82A}">
                    <a16:rowId xmlns:a16="http://schemas.microsoft.com/office/drawing/2014/main" val="3401603670"/>
                  </a:ext>
                </a:extLst>
              </a:tr>
              <a:tr h="172447">
                <a:tc>
                  <a:txBody>
                    <a:bodyPr/>
                    <a:lstStyle/>
                    <a:p>
                      <a:r>
                        <a:rPr lang="en-GB" sz="800" dirty="0"/>
                        <a:t>Other elsewhere dorsopathies </a:t>
                      </a:r>
                    </a:p>
                  </a:txBody>
                  <a:tcPr/>
                </a:tc>
                <a:tc>
                  <a:txBody>
                    <a:bodyPr/>
                    <a:lstStyle/>
                    <a:p>
                      <a:pPr algn="ctr"/>
                      <a:r>
                        <a:rPr lang="en-GB" sz="800" dirty="0"/>
                        <a:t>1.40</a:t>
                      </a:r>
                    </a:p>
                  </a:txBody>
                  <a:tcPr anchor="ctr"/>
                </a:tc>
                <a:tc>
                  <a:txBody>
                    <a:bodyPr/>
                    <a:lstStyle/>
                    <a:p>
                      <a:pPr algn="ctr"/>
                      <a:r>
                        <a:rPr lang="en-GB" sz="800" dirty="0"/>
                        <a:t>14.3</a:t>
                      </a:r>
                    </a:p>
                  </a:txBody>
                  <a:tcPr anchor="ctr"/>
                </a:tc>
                <a:tc>
                  <a:txBody>
                    <a:bodyPr/>
                    <a:lstStyle/>
                    <a:p>
                      <a:pPr algn="ctr"/>
                      <a:r>
                        <a:rPr lang="en-GB" sz="800" dirty="0"/>
                        <a:t>10.2</a:t>
                      </a:r>
                    </a:p>
                  </a:txBody>
                  <a:tcPr anchor="ctr"/>
                </a:tc>
                <a:extLst>
                  <a:ext uri="{0D108BD9-81ED-4DB2-BD59-A6C34878D82A}">
                    <a16:rowId xmlns:a16="http://schemas.microsoft.com/office/drawing/2014/main" val="1927966511"/>
                  </a:ext>
                </a:extLst>
              </a:tr>
              <a:tr h="172447">
                <a:tc>
                  <a:txBody>
                    <a:bodyPr/>
                    <a:lstStyle/>
                    <a:p>
                      <a:r>
                        <a:rPr lang="en-GB" sz="800" dirty="0"/>
                        <a:t>Menopausal and other perimenopausal disorders </a:t>
                      </a:r>
                    </a:p>
                  </a:txBody>
                  <a:tcPr/>
                </a:tc>
                <a:tc>
                  <a:txBody>
                    <a:bodyPr/>
                    <a:lstStyle/>
                    <a:p>
                      <a:pPr algn="ctr"/>
                      <a:r>
                        <a:rPr lang="en-GB" sz="800" dirty="0"/>
                        <a:t>1.46</a:t>
                      </a:r>
                    </a:p>
                  </a:txBody>
                  <a:tcPr anchor="ctr"/>
                </a:tc>
                <a:tc>
                  <a:txBody>
                    <a:bodyPr/>
                    <a:lstStyle/>
                    <a:p>
                      <a:pPr algn="ctr"/>
                      <a:r>
                        <a:rPr lang="en-GB" sz="800" dirty="0"/>
                        <a:t>12.5 </a:t>
                      </a:r>
                    </a:p>
                  </a:txBody>
                  <a:tcPr anchor="ctr"/>
                </a:tc>
                <a:tc>
                  <a:txBody>
                    <a:bodyPr/>
                    <a:lstStyle/>
                    <a:p>
                      <a:pPr algn="ctr"/>
                      <a:r>
                        <a:rPr lang="en-GB" sz="800" dirty="0"/>
                        <a:t>8.6</a:t>
                      </a:r>
                    </a:p>
                  </a:txBody>
                  <a:tcPr anchor="ctr"/>
                </a:tc>
                <a:extLst>
                  <a:ext uri="{0D108BD9-81ED-4DB2-BD59-A6C34878D82A}">
                    <a16:rowId xmlns:a16="http://schemas.microsoft.com/office/drawing/2014/main" val="165335128"/>
                  </a:ext>
                </a:extLst>
              </a:tr>
              <a:tr h="172447">
                <a:tc>
                  <a:txBody>
                    <a:bodyPr/>
                    <a:lstStyle/>
                    <a:p>
                      <a:r>
                        <a:rPr lang="en-GB" sz="800" dirty="0"/>
                        <a:t>Asthma </a:t>
                      </a:r>
                    </a:p>
                  </a:txBody>
                  <a:tcPr/>
                </a:tc>
                <a:tc>
                  <a:txBody>
                    <a:bodyPr/>
                    <a:lstStyle/>
                    <a:p>
                      <a:pPr algn="ctr"/>
                      <a:r>
                        <a:rPr lang="en-GB" sz="800" dirty="0"/>
                        <a:t>1.70</a:t>
                      </a:r>
                    </a:p>
                  </a:txBody>
                  <a:tcPr anchor="ctr"/>
                </a:tc>
                <a:tc>
                  <a:txBody>
                    <a:bodyPr/>
                    <a:lstStyle/>
                    <a:p>
                      <a:pPr algn="ctr"/>
                      <a:r>
                        <a:rPr lang="en-GB" sz="800" dirty="0"/>
                        <a:t>11.9</a:t>
                      </a:r>
                    </a:p>
                  </a:txBody>
                  <a:tcPr anchor="ctr"/>
                </a:tc>
                <a:tc>
                  <a:txBody>
                    <a:bodyPr/>
                    <a:lstStyle/>
                    <a:p>
                      <a:pPr algn="ctr"/>
                      <a:r>
                        <a:rPr lang="en-GB" sz="800" dirty="0"/>
                        <a:t>7.0</a:t>
                      </a:r>
                    </a:p>
                  </a:txBody>
                  <a:tcPr anchor="ctr"/>
                </a:tc>
                <a:extLst>
                  <a:ext uri="{0D108BD9-81ED-4DB2-BD59-A6C34878D82A}">
                    <a16:rowId xmlns:a16="http://schemas.microsoft.com/office/drawing/2014/main" val="1443015650"/>
                  </a:ext>
                </a:extLst>
              </a:tr>
              <a:tr h="172447">
                <a:tc>
                  <a:txBody>
                    <a:bodyPr/>
                    <a:lstStyle/>
                    <a:p>
                      <a:r>
                        <a:rPr lang="en-GB" sz="800" dirty="0"/>
                        <a:t>Dizziness and giddiness </a:t>
                      </a:r>
                    </a:p>
                  </a:txBody>
                  <a:tcPr/>
                </a:tc>
                <a:tc>
                  <a:txBody>
                    <a:bodyPr/>
                    <a:lstStyle/>
                    <a:p>
                      <a:pPr algn="ctr"/>
                      <a:r>
                        <a:rPr lang="en-GB" sz="800" dirty="0"/>
                        <a:t>1.84</a:t>
                      </a:r>
                    </a:p>
                  </a:txBody>
                  <a:tcPr anchor="ctr"/>
                </a:tc>
                <a:tc>
                  <a:txBody>
                    <a:bodyPr/>
                    <a:lstStyle/>
                    <a:p>
                      <a:pPr algn="ctr"/>
                      <a:r>
                        <a:rPr lang="en-GB" sz="800" dirty="0"/>
                        <a:t>11.1</a:t>
                      </a:r>
                    </a:p>
                  </a:txBody>
                  <a:tcPr anchor="ctr"/>
                </a:tc>
                <a:tc>
                  <a:txBody>
                    <a:bodyPr/>
                    <a:lstStyle/>
                    <a:p>
                      <a:pPr algn="ctr"/>
                      <a:r>
                        <a:rPr lang="en-GB" sz="800" dirty="0"/>
                        <a:t>6.0</a:t>
                      </a:r>
                    </a:p>
                  </a:txBody>
                  <a:tcPr anchor="ctr"/>
                </a:tc>
                <a:extLst>
                  <a:ext uri="{0D108BD9-81ED-4DB2-BD59-A6C34878D82A}">
                    <a16:rowId xmlns:a16="http://schemas.microsoft.com/office/drawing/2014/main" val="1169082098"/>
                  </a:ext>
                </a:extLst>
              </a:tr>
              <a:tr h="172447">
                <a:tc>
                  <a:txBody>
                    <a:bodyPr/>
                    <a:lstStyle/>
                    <a:p>
                      <a:r>
                        <a:rPr lang="en-GB" sz="800" dirty="0"/>
                        <a:t>Unspecified diabetes mellitus </a:t>
                      </a:r>
                    </a:p>
                  </a:txBody>
                  <a:tcPr/>
                </a:tc>
                <a:tc>
                  <a:txBody>
                    <a:bodyPr/>
                    <a:lstStyle/>
                    <a:p>
                      <a:pPr algn="ctr"/>
                      <a:r>
                        <a:rPr lang="en-GB" sz="800" dirty="0"/>
                        <a:t>1.69</a:t>
                      </a:r>
                    </a:p>
                  </a:txBody>
                  <a:tcPr anchor="ctr"/>
                </a:tc>
                <a:tc>
                  <a:txBody>
                    <a:bodyPr/>
                    <a:lstStyle/>
                    <a:p>
                      <a:pPr algn="ctr"/>
                      <a:r>
                        <a:rPr lang="en-GB" sz="800" dirty="0"/>
                        <a:t>10.9</a:t>
                      </a:r>
                    </a:p>
                  </a:txBody>
                  <a:tcPr anchor="ctr"/>
                </a:tc>
                <a:tc>
                  <a:txBody>
                    <a:bodyPr/>
                    <a:lstStyle/>
                    <a:p>
                      <a:pPr algn="ctr"/>
                      <a:r>
                        <a:rPr lang="en-GB" sz="800" dirty="0"/>
                        <a:t>7.0</a:t>
                      </a:r>
                    </a:p>
                  </a:txBody>
                  <a:tcPr anchor="ctr"/>
                </a:tc>
                <a:extLst>
                  <a:ext uri="{0D108BD9-81ED-4DB2-BD59-A6C34878D82A}">
                    <a16:rowId xmlns:a16="http://schemas.microsoft.com/office/drawing/2014/main" val="1500351084"/>
                  </a:ext>
                </a:extLst>
              </a:tr>
              <a:tr h="172447">
                <a:tc>
                  <a:txBody>
                    <a:bodyPr/>
                    <a:lstStyle/>
                    <a:p>
                      <a:r>
                        <a:rPr lang="en-GB" sz="800" dirty="0"/>
                        <a:t>Other and unspecified dermatitis </a:t>
                      </a:r>
                    </a:p>
                  </a:txBody>
                  <a:tcPr/>
                </a:tc>
                <a:tc>
                  <a:txBody>
                    <a:bodyPr/>
                    <a:lstStyle/>
                    <a:p>
                      <a:pPr algn="ctr"/>
                      <a:r>
                        <a:rPr lang="en-GB" sz="800" dirty="0"/>
                        <a:t>1.44</a:t>
                      </a:r>
                    </a:p>
                  </a:txBody>
                  <a:tcPr anchor="ctr"/>
                </a:tc>
                <a:tc>
                  <a:txBody>
                    <a:bodyPr/>
                    <a:lstStyle/>
                    <a:p>
                      <a:pPr algn="ctr"/>
                      <a:r>
                        <a:rPr lang="en-GB" sz="800" dirty="0"/>
                        <a:t>10.6</a:t>
                      </a:r>
                    </a:p>
                  </a:txBody>
                  <a:tcPr anchor="ctr"/>
                </a:tc>
                <a:tc>
                  <a:txBody>
                    <a:bodyPr/>
                    <a:lstStyle/>
                    <a:p>
                      <a:pPr algn="ctr"/>
                      <a:r>
                        <a:rPr lang="en-GB" sz="800" dirty="0"/>
                        <a:t>7.3</a:t>
                      </a:r>
                    </a:p>
                  </a:txBody>
                  <a:tcPr anchor="ctr"/>
                </a:tc>
                <a:extLst>
                  <a:ext uri="{0D108BD9-81ED-4DB2-BD59-A6C34878D82A}">
                    <a16:rowId xmlns:a16="http://schemas.microsoft.com/office/drawing/2014/main" val="4274259010"/>
                  </a:ext>
                </a:extLst>
              </a:tr>
              <a:tr h="172447">
                <a:tc>
                  <a:txBody>
                    <a:bodyPr/>
                    <a:lstStyle/>
                    <a:p>
                      <a:r>
                        <a:rPr lang="en-GB" sz="800" dirty="0"/>
                        <a:t>Infectious gastroenteritis and colitis, unspecified </a:t>
                      </a:r>
                    </a:p>
                  </a:txBody>
                  <a:tcPr/>
                </a:tc>
                <a:tc>
                  <a:txBody>
                    <a:bodyPr/>
                    <a:lstStyle/>
                    <a:p>
                      <a:pPr algn="ctr"/>
                      <a:r>
                        <a:rPr lang="en-GB" sz="800" dirty="0"/>
                        <a:t>1.69</a:t>
                      </a:r>
                    </a:p>
                  </a:txBody>
                  <a:tcPr anchor="ctr"/>
                </a:tc>
                <a:tc>
                  <a:txBody>
                    <a:bodyPr/>
                    <a:lstStyle/>
                    <a:p>
                      <a:pPr algn="ctr"/>
                      <a:r>
                        <a:rPr lang="en-GB" sz="800" dirty="0"/>
                        <a:t>10.6</a:t>
                      </a:r>
                    </a:p>
                  </a:txBody>
                  <a:tcPr anchor="ctr"/>
                </a:tc>
                <a:tc>
                  <a:txBody>
                    <a:bodyPr/>
                    <a:lstStyle/>
                    <a:p>
                      <a:pPr algn="ctr"/>
                      <a:r>
                        <a:rPr lang="en-GB" sz="800" dirty="0"/>
                        <a:t>7.2</a:t>
                      </a:r>
                    </a:p>
                  </a:txBody>
                  <a:tcPr anchor="ctr"/>
                </a:tc>
                <a:extLst>
                  <a:ext uri="{0D108BD9-81ED-4DB2-BD59-A6C34878D82A}">
                    <a16:rowId xmlns:a16="http://schemas.microsoft.com/office/drawing/2014/main" val="53605026"/>
                  </a:ext>
                </a:extLst>
              </a:tr>
              <a:tr h="172447">
                <a:tc>
                  <a:txBody>
                    <a:bodyPr/>
                    <a:lstStyle/>
                    <a:p>
                      <a:r>
                        <a:rPr lang="en-GB" sz="800" dirty="0"/>
                        <a:t>Adverse effects, not elsewhere classified </a:t>
                      </a:r>
                    </a:p>
                  </a:txBody>
                  <a:tcPr/>
                </a:tc>
                <a:tc>
                  <a:txBody>
                    <a:bodyPr/>
                    <a:lstStyle/>
                    <a:p>
                      <a:pPr algn="ctr"/>
                      <a:r>
                        <a:rPr lang="en-GB" sz="800" dirty="0"/>
                        <a:t>1.71</a:t>
                      </a:r>
                    </a:p>
                  </a:txBody>
                  <a:tcPr anchor="ctr"/>
                </a:tc>
                <a:tc>
                  <a:txBody>
                    <a:bodyPr/>
                    <a:lstStyle/>
                    <a:p>
                      <a:pPr algn="ctr"/>
                      <a:r>
                        <a:rPr lang="en-GB" sz="800" dirty="0"/>
                        <a:t>10.1</a:t>
                      </a:r>
                    </a:p>
                  </a:txBody>
                  <a:tcPr anchor="ctr"/>
                </a:tc>
                <a:tc>
                  <a:txBody>
                    <a:bodyPr/>
                    <a:lstStyle/>
                    <a:p>
                      <a:pPr algn="ctr"/>
                      <a:r>
                        <a:rPr lang="en-GB" sz="800" dirty="0"/>
                        <a:t>6.8</a:t>
                      </a:r>
                    </a:p>
                  </a:txBody>
                  <a:tcPr anchor="ctr"/>
                </a:tc>
                <a:extLst>
                  <a:ext uri="{0D108BD9-81ED-4DB2-BD59-A6C34878D82A}">
                    <a16:rowId xmlns:a16="http://schemas.microsoft.com/office/drawing/2014/main" val="1851055298"/>
                  </a:ext>
                </a:extLst>
              </a:tr>
            </a:tbl>
          </a:graphicData>
        </a:graphic>
      </p:graphicFrame>
    </p:spTree>
    <p:extLst>
      <p:ext uri="{BB962C8B-B14F-4D97-AF65-F5344CB8AC3E}">
        <p14:creationId xmlns:p14="http://schemas.microsoft.com/office/powerpoint/2010/main" val="15700606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14ED8-A9BC-70B3-A3CD-E606257226EC}"/>
              </a:ext>
            </a:extLst>
          </p:cNvPr>
          <p:cNvSpPr>
            <a:spLocks noGrp="1"/>
          </p:cNvSpPr>
          <p:nvPr>
            <p:ph type="title"/>
          </p:nvPr>
        </p:nvSpPr>
        <p:spPr/>
        <p:txBody>
          <a:bodyPr>
            <a:normAutofit fontScale="90000"/>
          </a:bodyPr>
          <a:lstStyle/>
          <a:p>
            <a:r>
              <a:rPr lang="en-GB" dirty="0"/>
              <a:t>Neuropsychiatric comorbidities in adults with phenylketonuria: A retrospective cohort study</a:t>
            </a:r>
            <a:br>
              <a:rPr lang="en-GB" dirty="0"/>
            </a:br>
            <a:r>
              <a:rPr lang="en-GB" sz="2200" b="0" i="1" dirty="0" err="1"/>
              <a:t>Bilder</a:t>
            </a:r>
            <a:r>
              <a:rPr lang="en-GB" sz="2200" b="0" i="1" dirty="0"/>
              <a:t> DA, et al. </a:t>
            </a:r>
            <a:endParaRPr lang="en-GB" sz="2200" dirty="0"/>
          </a:p>
        </p:txBody>
      </p:sp>
      <p:sp>
        <p:nvSpPr>
          <p:cNvPr id="3" name="Content Placeholder 2">
            <a:extLst>
              <a:ext uri="{FF2B5EF4-FFF2-40B4-BE49-F238E27FC236}">
                <a16:creationId xmlns:a16="http://schemas.microsoft.com/office/drawing/2014/main" id="{387E85D6-1AB5-7F18-2C9C-C382E8EA1C04}"/>
              </a:ext>
            </a:extLst>
          </p:cNvPr>
          <p:cNvSpPr>
            <a:spLocks noGrp="1"/>
          </p:cNvSpPr>
          <p:nvPr>
            <p:ph idx="1"/>
          </p:nvPr>
        </p:nvSpPr>
        <p:spPr/>
        <p:txBody>
          <a:bodyPr>
            <a:normAutofit fontScale="92500" lnSpcReduction="10000"/>
          </a:bodyPr>
          <a:lstStyle/>
          <a:p>
            <a:r>
              <a:rPr lang="en-GB" sz="1200" dirty="0"/>
              <a:t>Investigate the prevalence ratios of neuropsychiatric disorders in a large, population-based sample of adults with PKU</a:t>
            </a:r>
          </a:p>
          <a:p>
            <a:r>
              <a:rPr lang="en-GB" sz="1200" dirty="0"/>
              <a:t>Study used an insurance claims database to: measure the prevalence of neuropsychiatric disorders, determine the PRs of these conditions when compared with matched controls in the general population and adults with DM</a:t>
            </a:r>
          </a:p>
          <a:p>
            <a:pPr marL="0" indent="0">
              <a:buNone/>
            </a:pPr>
            <a:endParaRPr lang="en-GB" dirty="0"/>
          </a:p>
        </p:txBody>
      </p:sp>
      <p:sp>
        <p:nvSpPr>
          <p:cNvPr id="4" name="Content Placeholder 3">
            <a:extLst>
              <a:ext uri="{FF2B5EF4-FFF2-40B4-BE49-F238E27FC236}">
                <a16:creationId xmlns:a16="http://schemas.microsoft.com/office/drawing/2014/main" id="{B56DDE53-13B4-12C8-C017-984F30121C0B}"/>
              </a:ext>
            </a:extLst>
          </p:cNvPr>
          <p:cNvSpPr>
            <a:spLocks noGrp="1"/>
          </p:cNvSpPr>
          <p:nvPr>
            <p:ph sz="quarter" idx="13"/>
          </p:nvPr>
        </p:nvSpPr>
        <p:spPr>
          <a:xfrm>
            <a:off x="6408151" y="4120115"/>
            <a:ext cx="5351828" cy="906770"/>
          </a:xfrm>
        </p:spPr>
        <p:txBody>
          <a:bodyPr>
            <a:normAutofit fontScale="70000" lnSpcReduction="20000"/>
          </a:bodyPr>
          <a:lstStyle/>
          <a:p>
            <a:r>
              <a:rPr lang="en-GB" dirty="0"/>
              <a:t>PKU associated with higher prevalence for multiple comorbid neuropsychiatric and developmental conditions vs GP and DM</a:t>
            </a:r>
          </a:p>
          <a:p>
            <a:r>
              <a:rPr lang="en-GB" dirty="0"/>
              <a:t>Differences in prevalence rates between PKU and GP persisted even after sample restricted to 29–39-year-olds who were most likely to be diagnosed at birth, treated in childhood, and had opportunities for continuous treatment</a:t>
            </a:r>
          </a:p>
        </p:txBody>
      </p:sp>
      <p:sp>
        <p:nvSpPr>
          <p:cNvPr id="6" name="Text Placeholder 5">
            <a:extLst>
              <a:ext uri="{FF2B5EF4-FFF2-40B4-BE49-F238E27FC236}">
                <a16:creationId xmlns:a16="http://schemas.microsoft.com/office/drawing/2014/main" id="{3042DD8A-95C3-2A2E-3B0E-1711F9863E29}"/>
              </a:ext>
            </a:extLst>
          </p:cNvPr>
          <p:cNvSpPr>
            <a:spLocks noGrp="1"/>
          </p:cNvSpPr>
          <p:nvPr>
            <p:ph type="body" sz="quarter" idx="16"/>
          </p:nvPr>
        </p:nvSpPr>
        <p:spPr>
          <a:xfrm>
            <a:off x="429147" y="5365468"/>
            <a:ext cx="9389555" cy="788191"/>
          </a:xfrm>
        </p:spPr>
        <p:txBody>
          <a:bodyPr>
            <a:normAutofit/>
          </a:bodyPr>
          <a:lstStyle/>
          <a:p>
            <a:r>
              <a:rPr lang="en-GB" dirty="0"/>
              <a:t>Supports inclusion of neuropsychiatric screening into routine care and suggests improved access to mental health professionals who can assist with PKU management and burden</a:t>
            </a:r>
          </a:p>
        </p:txBody>
      </p:sp>
      <p:sp>
        <p:nvSpPr>
          <p:cNvPr id="7" name="Text Placeholder 6">
            <a:extLst>
              <a:ext uri="{FF2B5EF4-FFF2-40B4-BE49-F238E27FC236}">
                <a16:creationId xmlns:a16="http://schemas.microsoft.com/office/drawing/2014/main" id="{8C1BB0F2-3063-082B-9AC9-CB4ECF81EFDA}"/>
              </a:ext>
            </a:extLst>
          </p:cNvPr>
          <p:cNvSpPr>
            <a:spLocks noGrp="1"/>
          </p:cNvSpPr>
          <p:nvPr>
            <p:ph type="body" sz="quarter" idx="17"/>
          </p:nvPr>
        </p:nvSpPr>
        <p:spPr/>
        <p:txBody>
          <a:bodyPr>
            <a:noAutofit/>
          </a:bodyPr>
          <a:lstStyle/>
          <a:p>
            <a:pPr>
              <a:lnSpc>
                <a:spcPct val="100000"/>
              </a:lnSpc>
            </a:pPr>
            <a:r>
              <a:rPr lang="en-GB" sz="800" dirty="0"/>
              <a:t>*Age and date are relevant to prevent inclusion of presumptive positive individuals who may have been miscoded during the newborn screening period and reflect diagnostic codes during adulthood. †Specifically diagnosed at birth via newborn screening, early-initiation of dietary treatment, and increased likelihood of having had the opportunity for “early and continuous treatment”. ‡Selected DM as it is a chronic disorder that also included dietary intake restrictions and frequent blood monitoring for routine management.. DM, diabetes mellitus; GP, general population; IDs, intellectual disabilities; PKU, Phenylketonuria; PRs, prevalence ratios.</a:t>
            </a:r>
          </a:p>
          <a:p>
            <a:pPr>
              <a:lnSpc>
                <a:spcPct val="100000"/>
              </a:lnSpc>
              <a:spcBef>
                <a:spcPts val="0"/>
              </a:spcBef>
            </a:pPr>
            <a:r>
              <a:rPr lang="en-GB" sz="800" dirty="0" err="1"/>
              <a:t>Bilder</a:t>
            </a:r>
            <a:r>
              <a:rPr lang="en-GB" sz="800" dirty="0"/>
              <a:t> DA, et al. Mol. Genet. </a:t>
            </a:r>
            <a:r>
              <a:rPr lang="en-GB" sz="800" dirty="0" err="1"/>
              <a:t>Metab</a:t>
            </a:r>
            <a:r>
              <a:rPr lang="en-GB" sz="800" dirty="0"/>
              <a:t>. 2017;121:1–8.</a:t>
            </a:r>
          </a:p>
        </p:txBody>
      </p:sp>
      <p:sp>
        <p:nvSpPr>
          <p:cNvPr id="8" name="Rectangle 7">
            <a:extLst>
              <a:ext uri="{FF2B5EF4-FFF2-40B4-BE49-F238E27FC236}">
                <a16:creationId xmlns:a16="http://schemas.microsoft.com/office/drawing/2014/main" id="{AF41163C-18FC-2D27-0F00-7745721156BA}"/>
              </a:ext>
            </a:extLst>
          </p:cNvPr>
          <p:cNvSpPr/>
          <p:nvPr/>
        </p:nvSpPr>
        <p:spPr>
          <a:xfrm>
            <a:off x="798990" y="3153804"/>
            <a:ext cx="5019274" cy="518147"/>
          </a:xfrm>
          <a:prstGeom prst="rect">
            <a:avLst/>
          </a:prstGeom>
          <a:solidFill>
            <a:schemeClr val="accent2"/>
          </a:solidFill>
          <a:ln>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1050" dirty="0">
                <a:solidFill>
                  <a:schemeClr val="bg1"/>
                </a:solidFill>
              </a:rPr>
              <a:t>Retrospective cohort study using three </a:t>
            </a:r>
            <a:r>
              <a:rPr lang="en-GB" sz="1050" dirty="0" err="1">
                <a:solidFill>
                  <a:schemeClr val="bg1"/>
                </a:solidFill>
              </a:rPr>
              <a:t>MarketScan</a:t>
            </a:r>
            <a:r>
              <a:rPr lang="en-GB" sz="1050" dirty="0">
                <a:solidFill>
                  <a:schemeClr val="bg1"/>
                </a:solidFill>
              </a:rPr>
              <a:t>® Research Databases to provide healthcare claims for US-based employer and government-sponsored health plans from 2006–2012</a:t>
            </a:r>
          </a:p>
        </p:txBody>
      </p:sp>
      <p:sp>
        <p:nvSpPr>
          <p:cNvPr id="9" name="Rectangle 8">
            <a:extLst>
              <a:ext uri="{FF2B5EF4-FFF2-40B4-BE49-F238E27FC236}">
                <a16:creationId xmlns:a16="http://schemas.microsoft.com/office/drawing/2014/main" id="{979EF312-AB69-832F-10C7-CF03E5AA6ECF}"/>
              </a:ext>
            </a:extLst>
          </p:cNvPr>
          <p:cNvSpPr/>
          <p:nvPr/>
        </p:nvSpPr>
        <p:spPr>
          <a:xfrm>
            <a:off x="798990" y="3717831"/>
            <a:ext cx="5019274" cy="361068"/>
          </a:xfrm>
          <a:prstGeom prst="rect">
            <a:avLst/>
          </a:prstGeom>
          <a:solidFill>
            <a:schemeClr val="accent2"/>
          </a:solidFill>
          <a:ln>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1050" dirty="0">
                <a:solidFill>
                  <a:schemeClr val="bg1"/>
                </a:solidFill>
              </a:rPr>
              <a:t>Individuals were identified using at least 1 PKU claim (1995–2012) and </a:t>
            </a:r>
            <a:br>
              <a:rPr lang="en-GB" sz="1050" dirty="0">
                <a:solidFill>
                  <a:schemeClr val="bg1"/>
                </a:solidFill>
              </a:rPr>
            </a:br>
            <a:r>
              <a:rPr lang="en-GB" sz="1050" dirty="0">
                <a:solidFill>
                  <a:schemeClr val="bg1"/>
                </a:solidFill>
              </a:rPr>
              <a:t>were ≥20 years of age in 2006*</a:t>
            </a:r>
          </a:p>
        </p:txBody>
      </p:sp>
      <p:sp>
        <p:nvSpPr>
          <p:cNvPr id="10" name="Rectangle 9">
            <a:extLst>
              <a:ext uri="{FF2B5EF4-FFF2-40B4-BE49-F238E27FC236}">
                <a16:creationId xmlns:a16="http://schemas.microsoft.com/office/drawing/2014/main" id="{5A7461EF-A94B-A993-1830-04EEB6F88163}"/>
              </a:ext>
            </a:extLst>
          </p:cNvPr>
          <p:cNvSpPr/>
          <p:nvPr/>
        </p:nvSpPr>
        <p:spPr>
          <a:xfrm>
            <a:off x="798990" y="4128034"/>
            <a:ext cx="5019274" cy="471694"/>
          </a:xfrm>
          <a:prstGeom prst="rect">
            <a:avLst/>
          </a:prstGeom>
          <a:solidFill>
            <a:schemeClr val="accent2"/>
          </a:solidFill>
          <a:ln>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1050" dirty="0">
                <a:solidFill>
                  <a:schemeClr val="bg1"/>
                </a:solidFill>
              </a:rPr>
              <a:t>Individuals with PKU (n=3,714) were compared with two groups: DM (n=7,060) and GP (n=22,726), matched by age, gender, geographic location, and insurance type</a:t>
            </a:r>
          </a:p>
        </p:txBody>
      </p:sp>
      <p:sp>
        <p:nvSpPr>
          <p:cNvPr id="11" name="Rectangle 10">
            <a:extLst>
              <a:ext uri="{FF2B5EF4-FFF2-40B4-BE49-F238E27FC236}">
                <a16:creationId xmlns:a16="http://schemas.microsoft.com/office/drawing/2014/main" id="{E8D0F824-6A29-9242-31B7-C547FDE41B06}"/>
              </a:ext>
            </a:extLst>
          </p:cNvPr>
          <p:cNvSpPr/>
          <p:nvPr/>
        </p:nvSpPr>
        <p:spPr>
          <a:xfrm>
            <a:off x="798989" y="4643869"/>
            <a:ext cx="5019274" cy="361068"/>
          </a:xfrm>
          <a:prstGeom prst="rect">
            <a:avLst/>
          </a:prstGeom>
          <a:solidFill>
            <a:schemeClr val="accent2"/>
          </a:solidFill>
          <a:ln>
            <a:solidFill>
              <a:schemeClr val="accent4"/>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GB" sz="1050" dirty="0">
                <a:solidFill>
                  <a:schemeClr val="bg1"/>
                </a:solidFill>
              </a:rPr>
              <a:t>Groups stratified by age; 20–39 years cohort </a:t>
            </a:r>
            <a:r>
              <a:rPr lang="en-GB" sz="1050" dirty="0" err="1">
                <a:solidFill>
                  <a:schemeClr val="bg1"/>
                </a:solidFill>
              </a:rPr>
              <a:t>analyzed</a:t>
            </a:r>
            <a:r>
              <a:rPr lang="en-GB" sz="1050" dirty="0">
                <a:solidFill>
                  <a:schemeClr val="bg1"/>
                </a:solidFill>
              </a:rPr>
              <a:t> to evaluate outcomes of adults likely to have the opportunity for early and continuous treatment</a:t>
            </a:r>
            <a:r>
              <a:rPr lang="en-GB" sz="1050" baseline="30000" dirty="0">
                <a:solidFill>
                  <a:schemeClr val="bg1"/>
                </a:solidFill>
              </a:rPr>
              <a:t>†</a:t>
            </a:r>
          </a:p>
        </p:txBody>
      </p:sp>
      <p:sp>
        <p:nvSpPr>
          <p:cNvPr id="12" name="Content Placeholder 3">
            <a:extLst>
              <a:ext uri="{FF2B5EF4-FFF2-40B4-BE49-F238E27FC236}">
                <a16:creationId xmlns:a16="http://schemas.microsoft.com/office/drawing/2014/main" id="{E18CD7BB-C951-07D7-B5E6-22A163E0E4B5}"/>
              </a:ext>
            </a:extLst>
          </p:cNvPr>
          <p:cNvSpPr txBox="1">
            <a:spLocks/>
          </p:cNvSpPr>
          <p:nvPr/>
        </p:nvSpPr>
        <p:spPr>
          <a:xfrm>
            <a:off x="6408150" y="1820008"/>
            <a:ext cx="5370877" cy="194089"/>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100" dirty="0"/>
              <a:t>Estimated PRs for diagnoses among PKU 29–39-year-olds compared with DM</a:t>
            </a:r>
            <a:r>
              <a:rPr lang="en-GB" sz="1100" baseline="30000" dirty="0"/>
              <a:t>‡</a:t>
            </a:r>
          </a:p>
        </p:txBody>
      </p:sp>
      <p:graphicFrame>
        <p:nvGraphicFramePr>
          <p:cNvPr id="13" name="Table 12">
            <a:extLst>
              <a:ext uri="{FF2B5EF4-FFF2-40B4-BE49-F238E27FC236}">
                <a16:creationId xmlns:a16="http://schemas.microsoft.com/office/drawing/2014/main" id="{EAAD5828-09F6-5AEC-9CAB-6D3AE0E78CD8}"/>
              </a:ext>
            </a:extLst>
          </p:cNvPr>
          <p:cNvGraphicFramePr>
            <a:graphicFrameLocks noGrp="1" noDrilldown="1" noMove="1" noResize="1"/>
          </p:cNvGraphicFramePr>
          <p:nvPr>
            <p:extLst>
              <p:ext uri="{D42A27DB-BD31-4B8C-83A1-F6EECF244321}">
                <p14:modId xmlns:p14="http://schemas.microsoft.com/office/powerpoint/2010/main" val="4121134576"/>
              </p:ext>
            </p:extLst>
          </p:nvPr>
        </p:nvGraphicFramePr>
        <p:xfrm>
          <a:off x="6299652" y="2002966"/>
          <a:ext cx="2700000" cy="2118360"/>
        </p:xfrm>
        <a:graphic>
          <a:graphicData uri="http://schemas.openxmlformats.org/drawingml/2006/table">
            <a:tbl>
              <a:tblPr firstRow="1" bandRow="1">
                <a:tableStyleId>{21E4AEA4-8DFA-4A89-87EB-49C32662AFE0}</a:tableStyleId>
              </a:tblPr>
              <a:tblGrid>
                <a:gridCol w="1184224">
                  <a:extLst>
                    <a:ext uri="{9D8B030D-6E8A-4147-A177-3AD203B41FA5}">
                      <a16:colId xmlns:a16="http://schemas.microsoft.com/office/drawing/2014/main" val="2055246743"/>
                    </a:ext>
                  </a:extLst>
                </a:gridCol>
                <a:gridCol w="1515776">
                  <a:extLst>
                    <a:ext uri="{9D8B030D-6E8A-4147-A177-3AD203B41FA5}">
                      <a16:colId xmlns:a16="http://schemas.microsoft.com/office/drawing/2014/main" val="2128177518"/>
                    </a:ext>
                  </a:extLst>
                </a:gridCol>
              </a:tblGrid>
              <a:tr h="244057">
                <a:tc>
                  <a:txBody>
                    <a:bodyPr/>
                    <a:lstStyle/>
                    <a:p>
                      <a:r>
                        <a:rPr lang="en-GB" sz="700" dirty="0"/>
                        <a:t>Category </a:t>
                      </a:r>
                    </a:p>
                  </a:txBody>
                  <a:tcPr/>
                </a:tc>
                <a:tc>
                  <a:txBody>
                    <a:bodyPr/>
                    <a:lstStyle/>
                    <a:p>
                      <a:pPr algn="ctr"/>
                      <a:r>
                        <a:rPr lang="en-GB" sz="700" dirty="0"/>
                        <a:t>PKU/diabetes prevalence ratios P&lt;0.05, PR (95% CI)</a:t>
                      </a:r>
                      <a:endParaRPr lang="en-GB" sz="700" b="0" i="1" dirty="0"/>
                    </a:p>
                  </a:txBody>
                  <a:tcPr/>
                </a:tc>
                <a:extLst>
                  <a:ext uri="{0D108BD9-81ED-4DB2-BD59-A6C34878D82A}">
                    <a16:rowId xmlns:a16="http://schemas.microsoft.com/office/drawing/2014/main" val="3964170957"/>
                  </a:ext>
                </a:extLst>
              </a:tr>
              <a:tr h="244057">
                <a:tc>
                  <a:txBody>
                    <a:bodyPr/>
                    <a:lstStyle/>
                    <a:p>
                      <a:r>
                        <a:rPr lang="en-GB" sz="700" dirty="0"/>
                        <a:t>Autism spectrum disorder</a:t>
                      </a:r>
                    </a:p>
                  </a:txBody>
                  <a:tcPr anchor="ctr"/>
                </a:tc>
                <a:tc>
                  <a:txBody>
                    <a:bodyPr/>
                    <a:lstStyle/>
                    <a:p>
                      <a:pPr algn="ctr"/>
                      <a:r>
                        <a:rPr lang="en-GB" sz="700" dirty="0"/>
                        <a:t>3.2 (1.40–7.29)</a:t>
                      </a:r>
                    </a:p>
                  </a:txBody>
                  <a:tcPr anchor="ctr"/>
                </a:tc>
                <a:extLst>
                  <a:ext uri="{0D108BD9-81ED-4DB2-BD59-A6C34878D82A}">
                    <a16:rowId xmlns:a16="http://schemas.microsoft.com/office/drawing/2014/main" val="3199288575"/>
                  </a:ext>
                </a:extLst>
              </a:tr>
              <a:tr h="158637">
                <a:tc>
                  <a:txBody>
                    <a:bodyPr/>
                    <a:lstStyle/>
                    <a:p>
                      <a:r>
                        <a:rPr lang="en-GB" sz="700" dirty="0"/>
                        <a:t>Eating disorders</a:t>
                      </a:r>
                    </a:p>
                  </a:txBody>
                  <a:tcPr anchor="ctr"/>
                </a:tc>
                <a:tc>
                  <a:txBody>
                    <a:bodyPr/>
                    <a:lstStyle/>
                    <a:p>
                      <a:pPr algn="ctr"/>
                      <a:r>
                        <a:rPr lang="en-GB" sz="700" dirty="0"/>
                        <a:t>1.6 (1.15–2.24)</a:t>
                      </a:r>
                    </a:p>
                  </a:txBody>
                  <a:tcPr anchor="ctr"/>
                </a:tc>
                <a:extLst>
                  <a:ext uri="{0D108BD9-81ED-4DB2-BD59-A6C34878D82A}">
                    <a16:rowId xmlns:a16="http://schemas.microsoft.com/office/drawing/2014/main" val="609092581"/>
                  </a:ext>
                </a:extLst>
              </a:tr>
              <a:tr h="158637">
                <a:tc>
                  <a:txBody>
                    <a:bodyPr/>
                    <a:lstStyle/>
                    <a:p>
                      <a:r>
                        <a:rPr lang="en-GB" sz="700" dirty="0"/>
                        <a:t>Intellectual disabilities </a:t>
                      </a:r>
                    </a:p>
                  </a:txBody>
                  <a:tcPr anchor="ctr"/>
                </a:tc>
                <a:tc>
                  <a:txBody>
                    <a:bodyPr/>
                    <a:lstStyle/>
                    <a:p>
                      <a:pPr algn="ctr"/>
                      <a:r>
                        <a:rPr lang="en-GB" sz="700" dirty="0"/>
                        <a:t>2.7 (1.74–4.08)</a:t>
                      </a:r>
                    </a:p>
                  </a:txBody>
                  <a:tcPr anchor="ctr"/>
                </a:tc>
                <a:extLst>
                  <a:ext uri="{0D108BD9-81ED-4DB2-BD59-A6C34878D82A}">
                    <a16:rowId xmlns:a16="http://schemas.microsoft.com/office/drawing/2014/main" val="3599291884"/>
                  </a:ext>
                </a:extLst>
              </a:tr>
              <a:tr h="244057">
                <a:tc>
                  <a:txBody>
                    <a:bodyPr/>
                    <a:lstStyle/>
                    <a:p>
                      <a:r>
                        <a:rPr lang="en-GB" sz="700" dirty="0"/>
                        <a:t>Obsessive compulsive disorder </a:t>
                      </a:r>
                    </a:p>
                  </a:txBody>
                  <a:tcPr anchor="ctr"/>
                </a:tc>
                <a:tc>
                  <a:txBody>
                    <a:bodyPr/>
                    <a:lstStyle/>
                    <a:p>
                      <a:pPr algn="ctr"/>
                      <a:r>
                        <a:rPr lang="en-GB" sz="700" dirty="0"/>
                        <a:t>1.7 (1.02–2.87)</a:t>
                      </a:r>
                    </a:p>
                  </a:txBody>
                  <a:tcPr anchor="ctr"/>
                </a:tc>
                <a:extLst>
                  <a:ext uri="{0D108BD9-81ED-4DB2-BD59-A6C34878D82A}">
                    <a16:rowId xmlns:a16="http://schemas.microsoft.com/office/drawing/2014/main" val="2790508994"/>
                  </a:ext>
                </a:extLst>
              </a:tr>
              <a:tr h="158637">
                <a:tc>
                  <a:txBody>
                    <a:bodyPr/>
                    <a:lstStyle/>
                    <a:p>
                      <a:r>
                        <a:rPr lang="en-GB" sz="700" dirty="0"/>
                        <a:t>Sleep disturbances </a:t>
                      </a:r>
                    </a:p>
                  </a:txBody>
                  <a:tcPr anchor="ctr"/>
                </a:tc>
                <a:tc>
                  <a:txBody>
                    <a:bodyPr/>
                    <a:lstStyle/>
                    <a:p>
                      <a:pPr algn="ctr"/>
                      <a:r>
                        <a:rPr lang="en-GB" sz="700" dirty="0"/>
                        <a:t>0.8 (0.74–0.93)</a:t>
                      </a:r>
                    </a:p>
                  </a:txBody>
                  <a:tcPr anchor="ctr"/>
                </a:tc>
                <a:extLst>
                  <a:ext uri="{0D108BD9-81ED-4DB2-BD59-A6C34878D82A}">
                    <a16:rowId xmlns:a16="http://schemas.microsoft.com/office/drawing/2014/main" val="994411479"/>
                  </a:ext>
                </a:extLst>
              </a:tr>
              <a:tr h="329478">
                <a:tc>
                  <a:txBody>
                    <a:bodyPr/>
                    <a:lstStyle/>
                    <a:p>
                      <a:r>
                        <a:rPr lang="en-GB" sz="700" dirty="0"/>
                        <a:t>Attention deficit disorder/attention deficit hyperactivity disorder</a:t>
                      </a:r>
                    </a:p>
                  </a:txBody>
                  <a:tcPr anchor="ctr"/>
                </a:tc>
                <a:tc>
                  <a:txBody>
                    <a:bodyPr/>
                    <a:lstStyle/>
                    <a:p>
                      <a:pPr algn="ctr"/>
                      <a:r>
                        <a:rPr lang="en-GB" sz="700" dirty="0"/>
                        <a:t>1.3 (1.04–1.69)</a:t>
                      </a:r>
                    </a:p>
                  </a:txBody>
                  <a:tcPr anchor="ctr"/>
                </a:tc>
                <a:extLst>
                  <a:ext uri="{0D108BD9-81ED-4DB2-BD59-A6C34878D82A}">
                    <a16:rowId xmlns:a16="http://schemas.microsoft.com/office/drawing/2014/main" val="3128902939"/>
                  </a:ext>
                </a:extLst>
              </a:tr>
              <a:tr h="158637">
                <a:tc>
                  <a:txBody>
                    <a:bodyPr/>
                    <a:lstStyle/>
                    <a:p>
                      <a:r>
                        <a:rPr lang="en-GB" sz="700" dirty="0"/>
                        <a:t>Psychosis/schizophrenia </a:t>
                      </a:r>
                    </a:p>
                  </a:txBody>
                  <a:tcPr anchor="ctr"/>
                </a:tc>
                <a:tc>
                  <a:txBody>
                    <a:bodyPr/>
                    <a:lstStyle/>
                    <a:p>
                      <a:pPr algn="ctr"/>
                      <a:r>
                        <a:rPr lang="en-GB" sz="700" dirty="0"/>
                        <a:t>0.7 (0.57–0.95)</a:t>
                      </a:r>
                    </a:p>
                  </a:txBody>
                  <a:tcPr anchor="ctr"/>
                </a:tc>
                <a:extLst>
                  <a:ext uri="{0D108BD9-81ED-4DB2-BD59-A6C34878D82A}">
                    <a16:rowId xmlns:a16="http://schemas.microsoft.com/office/drawing/2014/main" val="2451304341"/>
                  </a:ext>
                </a:extLst>
              </a:tr>
            </a:tbl>
          </a:graphicData>
        </a:graphic>
      </p:graphicFrame>
      <p:graphicFrame>
        <p:nvGraphicFramePr>
          <p:cNvPr id="14" name="Table 13">
            <a:extLst>
              <a:ext uri="{FF2B5EF4-FFF2-40B4-BE49-F238E27FC236}">
                <a16:creationId xmlns:a16="http://schemas.microsoft.com/office/drawing/2014/main" id="{21B13C0E-E480-2920-C056-262930A22B1B}"/>
              </a:ext>
            </a:extLst>
          </p:cNvPr>
          <p:cNvGraphicFramePr>
            <a:graphicFrameLocks noGrp="1" noDrilldown="1" noMove="1" noResize="1"/>
          </p:cNvGraphicFramePr>
          <p:nvPr>
            <p:extLst>
              <p:ext uri="{D42A27DB-BD31-4B8C-83A1-F6EECF244321}">
                <p14:modId xmlns:p14="http://schemas.microsoft.com/office/powerpoint/2010/main" val="3713249999"/>
              </p:ext>
            </p:extLst>
          </p:nvPr>
        </p:nvGraphicFramePr>
        <p:xfrm>
          <a:off x="9024951" y="1998091"/>
          <a:ext cx="2700000" cy="2118363"/>
        </p:xfrm>
        <a:graphic>
          <a:graphicData uri="http://schemas.openxmlformats.org/drawingml/2006/table">
            <a:tbl>
              <a:tblPr firstRow="1" bandRow="1">
                <a:tableStyleId>{21E4AEA4-8DFA-4A89-87EB-49C32662AFE0}</a:tableStyleId>
              </a:tblPr>
              <a:tblGrid>
                <a:gridCol w="1103294">
                  <a:extLst>
                    <a:ext uri="{9D8B030D-6E8A-4147-A177-3AD203B41FA5}">
                      <a16:colId xmlns:a16="http://schemas.microsoft.com/office/drawing/2014/main" val="1510135099"/>
                    </a:ext>
                  </a:extLst>
                </a:gridCol>
                <a:gridCol w="1596706">
                  <a:extLst>
                    <a:ext uri="{9D8B030D-6E8A-4147-A177-3AD203B41FA5}">
                      <a16:colId xmlns:a16="http://schemas.microsoft.com/office/drawing/2014/main" val="2803756246"/>
                    </a:ext>
                  </a:extLst>
                </a:gridCol>
              </a:tblGrid>
              <a:tr h="320924">
                <a:tc>
                  <a:txBody>
                    <a:bodyPr/>
                    <a:lstStyle/>
                    <a:p>
                      <a:r>
                        <a:rPr lang="en-GB" sz="700" dirty="0"/>
                        <a:t>Category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700" dirty="0"/>
                        <a:t>PKU/diabetes prevalence ratios P&lt;0.05, PR (95% CI)</a:t>
                      </a:r>
                      <a:endParaRPr lang="en-GB" sz="700" b="0" i="1" dirty="0"/>
                    </a:p>
                  </a:txBody>
                  <a:tcPr/>
                </a:tc>
                <a:extLst>
                  <a:ext uri="{0D108BD9-81ED-4DB2-BD59-A6C34878D82A}">
                    <a16:rowId xmlns:a16="http://schemas.microsoft.com/office/drawing/2014/main" val="2737278956"/>
                  </a:ext>
                </a:extLst>
              </a:tr>
              <a:tr h="256777">
                <a:tc>
                  <a:txBody>
                    <a:bodyPr/>
                    <a:lstStyle/>
                    <a:p>
                      <a:r>
                        <a:rPr lang="en-GB" sz="700" dirty="0"/>
                        <a:t>Depression </a:t>
                      </a:r>
                    </a:p>
                  </a:txBody>
                  <a:tcPr anchor="ctr"/>
                </a:tc>
                <a:tc>
                  <a:txBody>
                    <a:bodyPr/>
                    <a:lstStyle/>
                    <a:p>
                      <a:pPr algn="ctr"/>
                      <a:r>
                        <a:rPr lang="en-GB" sz="700" dirty="0"/>
                        <a:t>0.8 (0.76–0.90)</a:t>
                      </a:r>
                    </a:p>
                  </a:txBody>
                  <a:tcPr anchor="ctr"/>
                </a:tc>
                <a:extLst>
                  <a:ext uri="{0D108BD9-81ED-4DB2-BD59-A6C34878D82A}">
                    <a16:rowId xmlns:a16="http://schemas.microsoft.com/office/drawing/2014/main" val="2660295927"/>
                  </a:ext>
                </a:extLst>
              </a:tr>
              <a:tr h="256777">
                <a:tc>
                  <a:txBody>
                    <a:bodyPr/>
                    <a:lstStyle/>
                    <a:p>
                      <a:r>
                        <a:rPr lang="en-GB" sz="700" dirty="0"/>
                        <a:t>Epilepsy </a:t>
                      </a:r>
                    </a:p>
                  </a:txBody>
                  <a:tcPr anchor="ctr"/>
                </a:tc>
                <a:tc>
                  <a:txBody>
                    <a:bodyPr/>
                    <a:lstStyle/>
                    <a:p>
                      <a:pPr algn="ctr"/>
                      <a:r>
                        <a:rPr lang="en-GB" sz="700" dirty="0"/>
                        <a:t>0.5 (0.42–0.63)</a:t>
                      </a:r>
                    </a:p>
                  </a:txBody>
                  <a:tcPr anchor="ctr"/>
                </a:tc>
                <a:extLst>
                  <a:ext uri="{0D108BD9-81ED-4DB2-BD59-A6C34878D82A}">
                    <a16:rowId xmlns:a16="http://schemas.microsoft.com/office/drawing/2014/main" val="3355036056"/>
                  </a:ext>
                </a:extLst>
              </a:tr>
              <a:tr h="256777">
                <a:tc>
                  <a:txBody>
                    <a:bodyPr/>
                    <a:lstStyle/>
                    <a:p>
                      <a:r>
                        <a:rPr lang="en-GB" sz="700" dirty="0"/>
                        <a:t>Pain disorders </a:t>
                      </a:r>
                    </a:p>
                  </a:txBody>
                  <a:tcPr anchor="ctr"/>
                </a:tc>
                <a:tc>
                  <a:txBody>
                    <a:bodyPr/>
                    <a:lstStyle/>
                    <a:p>
                      <a:pPr algn="ctr"/>
                      <a:r>
                        <a:rPr lang="en-GB" sz="700" dirty="0"/>
                        <a:t>1.0 (0.93–0.99)</a:t>
                      </a:r>
                    </a:p>
                  </a:txBody>
                  <a:tcPr anchor="ctr"/>
                </a:tc>
                <a:extLst>
                  <a:ext uri="{0D108BD9-81ED-4DB2-BD59-A6C34878D82A}">
                    <a16:rowId xmlns:a16="http://schemas.microsoft.com/office/drawing/2014/main" val="3758518283"/>
                  </a:ext>
                </a:extLst>
              </a:tr>
              <a:tr h="256777">
                <a:tc>
                  <a:txBody>
                    <a:bodyPr/>
                    <a:lstStyle/>
                    <a:p>
                      <a:r>
                        <a:rPr lang="en-GB" sz="700" dirty="0"/>
                        <a:t>Multiple sclerosis </a:t>
                      </a:r>
                    </a:p>
                  </a:txBody>
                  <a:tcPr anchor="ctr"/>
                </a:tc>
                <a:tc>
                  <a:txBody>
                    <a:bodyPr/>
                    <a:lstStyle/>
                    <a:p>
                      <a:pPr algn="ctr"/>
                      <a:r>
                        <a:rPr lang="en-GB" sz="700" dirty="0"/>
                        <a:t>0.5 (0.30–0.95)</a:t>
                      </a:r>
                    </a:p>
                  </a:txBody>
                  <a:tcPr anchor="ctr"/>
                </a:tc>
                <a:extLst>
                  <a:ext uri="{0D108BD9-81ED-4DB2-BD59-A6C34878D82A}">
                    <a16:rowId xmlns:a16="http://schemas.microsoft.com/office/drawing/2014/main" val="989015833"/>
                  </a:ext>
                </a:extLst>
              </a:tr>
              <a:tr h="256777">
                <a:tc>
                  <a:txBody>
                    <a:bodyPr/>
                    <a:lstStyle/>
                    <a:p>
                      <a:r>
                        <a:rPr lang="en-GB" sz="700" dirty="0"/>
                        <a:t>Bipolar disorder</a:t>
                      </a:r>
                    </a:p>
                  </a:txBody>
                  <a:tcPr anchor="ctr"/>
                </a:tc>
                <a:tc>
                  <a:txBody>
                    <a:bodyPr/>
                    <a:lstStyle/>
                    <a:p>
                      <a:pPr algn="ctr"/>
                      <a:r>
                        <a:rPr lang="en-GB" sz="700" dirty="0"/>
                        <a:t>0.7 (0.58–0.80)</a:t>
                      </a:r>
                    </a:p>
                  </a:txBody>
                  <a:tcPr anchor="ctr"/>
                </a:tc>
                <a:extLst>
                  <a:ext uri="{0D108BD9-81ED-4DB2-BD59-A6C34878D82A}">
                    <a16:rowId xmlns:a16="http://schemas.microsoft.com/office/drawing/2014/main" val="2439793262"/>
                  </a:ext>
                </a:extLst>
              </a:tr>
              <a:tr h="256777">
                <a:tc>
                  <a:txBody>
                    <a:bodyPr/>
                    <a:lstStyle/>
                    <a:p>
                      <a:r>
                        <a:rPr lang="en-GB" sz="700" dirty="0"/>
                        <a:t>Substance abuse </a:t>
                      </a:r>
                    </a:p>
                  </a:txBody>
                  <a:tcPr anchor="ctr"/>
                </a:tc>
                <a:tc>
                  <a:txBody>
                    <a:bodyPr/>
                    <a:lstStyle/>
                    <a:p>
                      <a:pPr algn="ctr"/>
                      <a:r>
                        <a:rPr lang="en-GB" sz="700" dirty="0"/>
                        <a:t>0.5 (0.45–0.66)</a:t>
                      </a:r>
                    </a:p>
                  </a:txBody>
                  <a:tcPr anchor="ctr"/>
                </a:tc>
                <a:extLst>
                  <a:ext uri="{0D108BD9-81ED-4DB2-BD59-A6C34878D82A}">
                    <a16:rowId xmlns:a16="http://schemas.microsoft.com/office/drawing/2014/main" val="569354163"/>
                  </a:ext>
                </a:extLst>
              </a:tr>
              <a:tr h="256777">
                <a:tc>
                  <a:txBody>
                    <a:bodyPr/>
                    <a:lstStyle/>
                    <a:p>
                      <a:r>
                        <a:rPr lang="en-GB" sz="700" dirty="0"/>
                        <a:t>Alcohol dependency</a:t>
                      </a:r>
                    </a:p>
                  </a:txBody>
                  <a:tcPr anchor="ctr"/>
                </a:tc>
                <a:tc>
                  <a:txBody>
                    <a:bodyPr/>
                    <a:lstStyle/>
                    <a:p>
                      <a:pPr algn="ctr"/>
                      <a:r>
                        <a:rPr lang="en-GB" sz="700" dirty="0"/>
                        <a:t>0.4 (0.35–0.56)</a:t>
                      </a:r>
                    </a:p>
                  </a:txBody>
                  <a:tcPr anchor="ctr"/>
                </a:tc>
                <a:extLst>
                  <a:ext uri="{0D108BD9-81ED-4DB2-BD59-A6C34878D82A}">
                    <a16:rowId xmlns:a16="http://schemas.microsoft.com/office/drawing/2014/main" val="3405809029"/>
                  </a:ext>
                </a:extLst>
              </a:tr>
            </a:tbl>
          </a:graphicData>
        </a:graphic>
      </p:graphicFrame>
      <p:pic>
        <p:nvPicPr>
          <p:cNvPr id="16" name="Graphic 15" descr="Badge 1 outline">
            <a:extLst>
              <a:ext uri="{FF2B5EF4-FFF2-40B4-BE49-F238E27FC236}">
                <a16:creationId xmlns:a16="http://schemas.microsoft.com/office/drawing/2014/main" id="{7E0BA3CE-FE88-F3CB-ACBA-611D6499611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2989" y="3214877"/>
            <a:ext cx="396000" cy="396000"/>
          </a:xfrm>
          <a:prstGeom prst="rect">
            <a:avLst/>
          </a:prstGeom>
        </p:spPr>
      </p:pic>
      <p:pic>
        <p:nvPicPr>
          <p:cNvPr id="18" name="Graphic 17" descr="Badge outline">
            <a:extLst>
              <a:ext uri="{FF2B5EF4-FFF2-40B4-BE49-F238E27FC236}">
                <a16:creationId xmlns:a16="http://schemas.microsoft.com/office/drawing/2014/main" id="{9B7C481D-7C68-5DDE-3C31-A831B88A941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1098" y="3699165"/>
            <a:ext cx="396000" cy="396000"/>
          </a:xfrm>
          <a:prstGeom prst="rect">
            <a:avLst/>
          </a:prstGeom>
        </p:spPr>
      </p:pic>
      <p:pic>
        <p:nvPicPr>
          <p:cNvPr id="20" name="Graphic 19" descr="Badge 3 outline">
            <a:extLst>
              <a:ext uri="{FF2B5EF4-FFF2-40B4-BE49-F238E27FC236}">
                <a16:creationId xmlns:a16="http://schemas.microsoft.com/office/drawing/2014/main" id="{DD095F94-543A-B6D1-B855-C4E444465C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1098" y="4162088"/>
            <a:ext cx="396000" cy="396000"/>
          </a:xfrm>
          <a:prstGeom prst="rect">
            <a:avLst/>
          </a:prstGeom>
        </p:spPr>
      </p:pic>
      <p:pic>
        <p:nvPicPr>
          <p:cNvPr id="22" name="Graphic 21" descr="Badge 4 outline">
            <a:extLst>
              <a:ext uri="{FF2B5EF4-FFF2-40B4-BE49-F238E27FC236}">
                <a16:creationId xmlns:a16="http://schemas.microsoft.com/office/drawing/2014/main" id="{BE58F75C-DD56-C4D4-592E-3241268B70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1098" y="4630885"/>
            <a:ext cx="396000" cy="396000"/>
          </a:xfrm>
          <a:prstGeom prst="rect">
            <a:avLst/>
          </a:prstGeom>
        </p:spPr>
      </p:pic>
    </p:spTree>
    <p:extLst>
      <p:ext uri="{BB962C8B-B14F-4D97-AF65-F5344CB8AC3E}">
        <p14:creationId xmlns:p14="http://schemas.microsoft.com/office/powerpoint/2010/main" val="983161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345B6-26D6-50C1-9197-67F7377FC3D6}"/>
              </a:ext>
            </a:extLst>
          </p:cNvPr>
          <p:cNvSpPr>
            <a:spLocks noGrp="1"/>
          </p:cNvSpPr>
          <p:nvPr>
            <p:ph type="title"/>
          </p:nvPr>
        </p:nvSpPr>
        <p:spPr/>
        <p:txBody>
          <a:bodyPr>
            <a:normAutofit fontScale="90000"/>
          </a:bodyPr>
          <a:lstStyle/>
          <a:p>
            <a:r>
              <a:rPr lang="en-GB" dirty="0"/>
              <a:t>Suboptimal outcomes in patients with PKU treated early with diet alone: Revisiting the evidence</a:t>
            </a:r>
            <a:br>
              <a:rPr lang="en-GB" dirty="0"/>
            </a:br>
            <a:r>
              <a:rPr lang="en-GB" sz="2200" b="0" i="1" dirty="0"/>
              <a:t>Enns GM, et al. </a:t>
            </a:r>
            <a:endParaRPr lang="en-GB" sz="2200" dirty="0"/>
          </a:p>
        </p:txBody>
      </p:sp>
      <p:sp>
        <p:nvSpPr>
          <p:cNvPr id="3" name="Content Placeholder 2">
            <a:extLst>
              <a:ext uri="{FF2B5EF4-FFF2-40B4-BE49-F238E27FC236}">
                <a16:creationId xmlns:a16="http://schemas.microsoft.com/office/drawing/2014/main" id="{5D86FDF7-E618-9731-4206-B2E6A80F5419}"/>
              </a:ext>
            </a:extLst>
          </p:cNvPr>
          <p:cNvSpPr>
            <a:spLocks noGrp="1"/>
          </p:cNvSpPr>
          <p:nvPr>
            <p:ph idx="1"/>
          </p:nvPr>
        </p:nvSpPr>
        <p:spPr/>
        <p:txBody>
          <a:bodyPr>
            <a:normAutofit fontScale="92500" lnSpcReduction="10000"/>
          </a:bodyPr>
          <a:lstStyle/>
          <a:p>
            <a:r>
              <a:rPr lang="en-GB" sz="1200" dirty="0"/>
              <a:t>NIH Consensus Statement on the screening and management of PKU was published in 2000</a:t>
            </a:r>
          </a:p>
          <a:p>
            <a:r>
              <a:rPr lang="en-GB" sz="1200" dirty="0"/>
              <a:t>A review of PKU literature since 2000 undertaken to assess evidence related to neurocognitive, psychosocial, and physical outcomes that may lead to reassessment of the consensus statement</a:t>
            </a:r>
          </a:p>
        </p:txBody>
      </p:sp>
      <p:sp>
        <p:nvSpPr>
          <p:cNvPr id="5" name="Content Placeholder 4">
            <a:extLst>
              <a:ext uri="{FF2B5EF4-FFF2-40B4-BE49-F238E27FC236}">
                <a16:creationId xmlns:a16="http://schemas.microsoft.com/office/drawing/2014/main" id="{4836DB92-C2E7-CD5C-EEF5-542C885E3070}"/>
              </a:ext>
            </a:extLst>
          </p:cNvPr>
          <p:cNvSpPr>
            <a:spLocks noGrp="1"/>
          </p:cNvSpPr>
          <p:nvPr>
            <p:ph idx="14"/>
          </p:nvPr>
        </p:nvSpPr>
        <p:spPr>
          <a:xfrm>
            <a:off x="834501" y="3149204"/>
            <a:ext cx="5065145" cy="1891922"/>
          </a:xfrm>
        </p:spPr>
        <p:txBody>
          <a:bodyPr>
            <a:normAutofit fontScale="92500" lnSpcReduction="20000"/>
          </a:bodyPr>
          <a:lstStyle/>
          <a:p>
            <a:pPr marL="0" indent="0">
              <a:buNone/>
            </a:pPr>
            <a:r>
              <a:rPr lang="en-GB" sz="1200" dirty="0"/>
              <a:t>Systematic literature search of PubMed, Scopus, and PsychInfo databases using the search criteria of [{PKU} OR {Phenylketonuria}] in the article title </a:t>
            </a:r>
          </a:p>
          <a:p>
            <a:pPr marL="0" indent="0">
              <a:buNone/>
            </a:pPr>
            <a:endParaRPr lang="en-GB" sz="1200" dirty="0"/>
          </a:p>
          <a:p>
            <a:pPr marL="0" indent="0">
              <a:buNone/>
            </a:pPr>
            <a:endParaRPr lang="en-GB" sz="1200" dirty="0"/>
          </a:p>
          <a:p>
            <a:pPr marL="0" indent="0">
              <a:buNone/>
            </a:pPr>
            <a:r>
              <a:rPr lang="en-GB" sz="1200" dirty="0"/>
              <a:t>771 combined unique entries </a:t>
            </a:r>
          </a:p>
          <a:p>
            <a:pPr marL="0" indent="0">
              <a:buNone/>
            </a:pPr>
            <a:endParaRPr lang="en-GB" sz="1200" dirty="0"/>
          </a:p>
          <a:p>
            <a:pPr marL="0" indent="0">
              <a:buNone/>
            </a:pPr>
            <a:r>
              <a:rPr lang="en-GB" sz="1200" dirty="0"/>
              <a:t>150 unique articles reporting outcomes in diet-only treated PKU patients</a:t>
            </a:r>
            <a:br>
              <a:rPr lang="en-GB" sz="1200" dirty="0"/>
            </a:br>
            <a:endParaRPr lang="en-GB" sz="1200" dirty="0"/>
          </a:p>
        </p:txBody>
      </p:sp>
      <p:sp>
        <p:nvSpPr>
          <p:cNvPr id="6" name="Text Placeholder 5">
            <a:extLst>
              <a:ext uri="{FF2B5EF4-FFF2-40B4-BE49-F238E27FC236}">
                <a16:creationId xmlns:a16="http://schemas.microsoft.com/office/drawing/2014/main" id="{9553073C-C226-19B3-4570-AC7F6C4C1A94}"/>
              </a:ext>
            </a:extLst>
          </p:cNvPr>
          <p:cNvSpPr>
            <a:spLocks noGrp="1"/>
          </p:cNvSpPr>
          <p:nvPr>
            <p:ph type="body" sz="quarter" idx="16"/>
          </p:nvPr>
        </p:nvSpPr>
        <p:spPr/>
        <p:txBody>
          <a:bodyPr/>
          <a:lstStyle/>
          <a:p>
            <a:r>
              <a:rPr lang="en-GB" dirty="0"/>
              <a:t>Evidence demonstrates that suboptimal outcomes exist across all age ranges in adults with PKU; this supports the formulation of new recommendations </a:t>
            </a:r>
          </a:p>
        </p:txBody>
      </p:sp>
      <p:sp>
        <p:nvSpPr>
          <p:cNvPr id="7" name="Text Placeholder 6">
            <a:extLst>
              <a:ext uri="{FF2B5EF4-FFF2-40B4-BE49-F238E27FC236}">
                <a16:creationId xmlns:a16="http://schemas.microsoft.com/office/drawing/2014/main" id="{877465A9-F0FE-3D33-AA36-2AEA5AF74533}"/>
              </a:ext>
            </a:extLst>
          </p:cNvPr>
          <p:cNvSpPr>
            <a:spLocks noGrp="1"/>
          </p:cNvSpPr>
          <p:nvPr>
            <p:ph type="body" sz="quarter" idx="17"/>
          </p:nvPr>
        </p:nvSpPr>
        <p:spPr/>
        <p:txBody>
          <a:bodyPr>
            <a:noAutofit/>
          </a:bodyPr>
          <a:lstStyle/>
          <a:p>
            <a:pPr>
              <a:spcBef>
                <a:spcPts val="0"/>
              </a:spcBef>
            </a:pPr>
            <a:endParaRPr lang="en-GB" dirty="0"/>
          </a:p>
          <a:p>
            <a:pPr>
              <a:spcBef>
                <a:spcPts val="0"/>
              </a:spcBef>
            </a:pPr>
            <a:r>
              <a:rPr lang="en-GB" dirty="0" err="1"/>
              <a:t>Neurocog</a:t>
            </a:r>
            <a:r>
              <a:rPr lang="en-GB" dirty="0"/>
              <a:t>., neurocognitive; NIH, National Institute of Health; </a:t>
            </a:r>
            <a:r>
              <a:rPr lang="de-DE" dirty="0"/>
              <a:t>PKU, Phenylketonuria; Psychosoc., psychosocial; QoL, quality of life.</a:t>
            </a:r>
          </a:p>
          <a:p>
            <a:pPr>
              <a:spcBef>
                <a:spcPts val="0"/>
              </a:spcBef>
            </a:pPr>
            <a:r>
              <a:rPr lang="en-GB" dirty="0"/>
              <a:t>Enns GM, et al. Mol. Genet. </a:t>
            </a:r>
            <a:r>
              <a:rPr lang="en-GB" dirty="0" err="1"/>
              <a:t>Metab</a:t>
            </a:r>
            <a:r>
              <a:rPr lang="en-GB" dirty="0"/>
              <a:t>. 2010;101:99–109.</a:t>
            </a:r>
          </a:p>
        </p:txBody>
      </p:sp>
      <p:pic>
        <p:nvPicPr>
          <p:cNvPr id="9" name="Graphic 8" descr="Books outline">
            <a:extLst>
              <a:ext uri="{FF2B5EF4-FFF2-40B4-BE49-F238E27FC236}">
                <a16:creationId xmlns:a16="http://schemas.microsoft.com/office/drawing/2014/main" id="{6FEC885D-2448-AE07-3D69-3B996DB4B13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48987" y="3137827"/>
            <a:ext cx="360000" cy="360000"/>
          </a:xfrm>
          <a:prstGeom prst="rect">
            <a:avLst/>
          </a:prstGeom>
        </p:spPr>
      </p:pic>
      <p:pic>
        <p:nvPicPr>
          <p:cNvPr id="11" name="Graphic 10" descr="Books on shelf outline">
            <a:extLst>
              <a:ext uri="{FF2B5EF4-FFF2-40B4-BE49-F238E27FC236}">
                <a16:creationId xmlns:a16="http://schemas.microsoft.com/office/drawing/2014/main" id="{42E9574C-BAD8-E8D8-D264-259B89FE8C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3473" y="4001820"/>
            <a:ext cx="411028" cy="411028"/>
          </a:xfrm>
          <a:prstGeom prst="rect">
            <a:avLst/>
          </a:prstGeom>
        </p:spPr>
      </p:pic>
      <p:pic>
        <p:nvPicPr>
          <p:cNvPr id="13" name="Graphic 12" descr="Person eating outline">
            <a:extLst>
              <a:ext uri="{FF2B5EF4-FFF2-40B4-BE49-F238E27FC236}">
                <a16:creationId xmlns:a16="http://schemas.microsoft.com/office/drawing/2014/main" id="{14189A23-E583-9D5F-306B-06CD4E8FA9A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3473" y="4531676"/>
            <a:ext cx="411028" cy="411028"/>
          </a:xfrm>
          <a:prstGeom prst="rect">
            <a:avLst/>
          </a:prstGeom>
        </p:spPr>
      </p:pic>
      <p:sp>
        <p:nvSpPr>
          <p:cNvPr id="14" name="Rectangle: Rounded Corners 13">
            <a:extLst>
              <a:ext uri="{FF2B5EF4-FFF2-40B4-BE49-F238E27FC236}">
                <a16:creationId xmlns:a16="http://schemas.microsoft.com/office/drawing/2014/main" id="{1F892B22-E24E-71CA-8E5C-746810FD95DA}"/>
              </a:ext>
            </a:extLst>
          </p:cNvPr>
          <p:cNvSpPr/>
          <p:nvPr/>
        </p:nvSpPr>
        <p:spPr>
          <a:xfrm>
            <a:off x="1101890" y="3544161"/>
            <a:ext cx="1260629" cy="34305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t>PubMed = 669 entries</a:t>
            </a:r>
          </a:p>
        </p:txBody>
      </p:sp>
      <p:sp>
        <p:nvSpPr>
          <p:cNvPr id="15" name="Rectangle: Rounded Corners 14">
            <a:extLst>
              <a:ext uri="{FF2B5EF4-FFF2-40B4-BE49-F238E27FC236}">
                <a16:creationId xmlns:a16="http://schemas.microsoft.com/office/drawing/2014/main" id="{67450380-E981-5C7D-DAF8-B9621413E5BC}"/>
              </a:ext>
            </a:extLst>
          </p:cNvPr>
          <p:cNvSpPr/>
          <p:nvPr/>
        </p:nvSpPr>
        <p:spPr>
          <a:xfrm>
            <a:off x="2676347" y="3541548"/>
            <a:ext cx="1260629" cy="34305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a:t>Scopus = 774 entries</a:t>
            </a:r>
          </a:p>
        </p:txBody>
      </p:sp>
      <p:sp>
        <p:nvSpPr>
          <p:cNvPr id="16" name="Rectangle: Rounded Corners 15">
            <a:extLst>
              <a:ext uri="{FF2B5EF4-FFF2-40B4-BE49-F238E27FC236}">
                <a16:creationId xmlns:a16="http://schemas.microsoft.com/office/drawing/2014/main" id="{00EB5EA3-B45B-80C4-FA09-2C587E5E83BA}"/>
              </a:ext>
            </a:extLst>
          </p:cNvPr>
          <p:cNvSpPr/>
          <p:nvPr/>
        </p:nvSpPr>
        <p:spPr>
          <a:xfrm>
            <a:off x="4250804" y="3541548"/>
            <a:ext cx="1260629" cy="34305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100" dirty="0" err="1"/>
              <a:t>Psychlnfo</a:t>
            </a:r>
            <a:r>
              <a:rPr lang="en-GB" sz="1100" dirty="0"/>
              <a:t> = 63 entries</a:t>
            </a:r>
          </a:p>
        </p:txBody>
      </p:sp>
      <p:graphicFrame>
        <p:nvGraphicFramePr>
          <p:cNvPr id="19" name="Chart 18">
            <a:extLst>
              <a:ext uri="{FF2B5EF4-FFF2-40B4-BE49-F238E27FC236}">
                <a16:creationId xmlns:a16="http://schemas.microsoft.com/office/drawing/2014/main" id="{7FB51890-5954-698D-3360-7D5CE558C546}"/>
              </a:ext>
            </a:extLst>
          </p:cNvPr>
          <p:cNvGraphicFramePr>
            <a:graphicFrameLocks noGrp="1" noDrilldown="1" noMove="1" noResize="1"/>
          </p:cNvGraphicFramePr>
          <p:nvPr>
            <p:extLst>
              <p:ext uri="{D42A27DB-BD31-4B8C-83A1-F6EECF244321}">
                <p14:modId xmlns:p14="http://schemas.microsoft.com/office/powerpoint/2010/main" val="2876076044"/>
              </p:ext>
            </p:extLst>
          </p:nvPr>
        </p:nvGraphicFramePr>
        <p:xfrm>
          <a:off x="6310674" y="1961965"/>
          <a:ext cx="5576526" cy="3079161"/>
        </p:xfrm>
        <a:graphic>
          <a:graphicData uri="http://schemas.openxmlformats.org/drawingml/2006/chart">
            <c:chart xmlns:c="http://schemas.openxmlformats.org/drawingml/2006/chart" xmlns:r="http://schemas.openxmlformats.org/officeDocument/2006/relationships" r:id="rId8"/>
          </a:graphicData>
        </a:graphic>
      </p:graphicFrame>
      <p:sp>
        <p:nvSpPr>
          <p:cNvPr id="20" name="Content Placeholder 3">
            <a:extLst>
              <a:ext uri="{FF2B5EF4-FFF2-40B4-BE49-F238E27FC236}">
                <a16:creationId xmlns:a16="http://schemas.microsoft.com/office/drawing/2014/main" id="{DF8D1051-C4B0-6892-52FD-EB53A420D5E2}"/>
              </a:ext>
            </a:extLst>
          </p:cNvPr>
          <p:cNvSpPr txBox="1">
            <a:spLocks/>
          </p:cNvSpPr>
          <p:nvPr/>
        </p:nvSpPr>
        <p:spPr>
          <a:xfrm>
            <a:off x="6401554" y="1816873"/>
            <a:ext cx="5397374" cy="303937"/>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t>Categorized articles based on outcomes </a:t>
            </a:r>
          </a:p>
        </p:txBody>
      </p:sp>
    </p:spTree>
    <p:extLst>
      <p:ext uri="{BB962C8B-B14F-4D97-AF65-F5344CB8AC3E}">
        <p14:creationId xmlns:p14="http://schemas.microsoft.com/office/powerpoint/2010/main" val="406453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CD887-D16F-F164-2D42-E26B0747BEC3}"/>
              </a:ext>
            </a:extLst>
          </p:cNvPr>
          <p:cNvSpPr>
            <a:spLocks noGrp="1"/>
          </p:cNvSpPr>
          <p:nvPr>
            <p:ph type="title"/>
          </p:nvPr>
        </p:nvSpPr>
        <p:spPr/>
        <p:txBody>
          <a:bodyPr>
            <a:normAutofit fontScale="90000"/>
          </a:bodyPr>
          <a:lstStyle/>
          <a:p>
            <a:r>
              <a:rPr lang="en-GB" dirty="0"/>
              <a:t>Development of a practical dietitian road map for the nutritional management of PKU patients on pegvaliase</a:t>
            </a:r>
            <a:br>
              <a:rPr lang="en-GB" dirty="0"/>
            </a:br>
            <a:r>
              <a:rPr lang="en-GB" sz="2200" b="0" i="1" dirty="0"/>
              <a:t>Rocha JC, et al. </a:t>
            </a:r>
            <a:endParaRPr lang="en-GB" dirty="0"/>
          </a:p>
        </p:txBody>
      </p:sp>
      <p:sp>
        <p:nvSpPr>
          <p:cNvPr id="3" name="Content Placeholder 2">
            <a:extLst>
              <a:ext uri="{FF2B5EF4-FFF2-40B4-BE49-F238E27FC236}">
                <a16:creationId xmlns:a16="http://schemas.microsoft.com/office/drawing/2014/main" id="{4EA8F7C8-83AA-9FB5-7DC9-750EE520177A}"/>
              </a:ext>
            </a:extLst>
          </p:cNvPr>
          <p:cNvSpPr>
            <a:spLocks noGrp="1"/>
          </p:cNvSpPr>
          <p:nvPr>
            <p:ph idx="1"/>
          </p:nvPr>
        </p:nvSpPr>
        <p:spPr/>
        <p:txBody>
          <a:bodyPr>
            <a:normAutofit/>
          </a:bodyPr>
          <a:lstStyle/>
          <a:p>
            <a:r>
              <a:rPr lang="en-GB" sz="1200" dirty="0"/>
              <a:t>Pegvaliase, an enzyme replacement therapy, offers an alternative to dietary restrictions necessary to maintain Phe levels </a:t>
            </a:r>
          </a:p>
          <a:p>
            <a:r>
              <a:rPr lang="en-GB" sz="1200" dirty="0"/>
              <a:t>To develop practical recommendations for dieticians on nutritional evaluation and management of patients receiving pegvaliase</a:t>
            </a:r>
          </a:p>
        </p:txBody>
      </p:sp>
      <p:sp>
        <p:nvSpPr>
          <p:cNvPr id="4" name="Content Placeholder 3">
            <a:extLst>
              <a:ext uri="{FF2B5EF4-FFF2-40B4-BE49-F238E27FC236}">
                <a16:creationId xmlns:a16="http://schemas.microsoft.com/office/drawing/2014/main" id="{4A9D098B-EAB3-6366-61F2-FA2DE4B8424A}"/>
              </a:ext>
            </a:extLst>
          </p:cNvPr>
          <p:cNvSpPr>
            <a:spLocks noGrp="1"/>
          </p:cNvSpPr>
          <p:nvPr>
            <p:ph sz="quarter" idx="13"/>
          </p:nvPr>
        </p:nvSpPr>
        <p:spPr>
          <a:xfrm>
            <a:off x="6423352" y="1820008"/>
            <a:ext cx="5336847" cy="3221119"/>
          </a:xfrm>
        </p:spPr>
        <p:txBody>
          <a:bodyPr>
            <a:normAutofit/>
          </a:bodyPr>
          <a:lstStyle/>
          <a:p>
            <a:pPr marL="0" indent="0">
              <a:buNone/>
            </a:pPr>
            <a:r>
              <a:rPr lang="en-GB" sz="1200" dirty="0"/>
              <a:t>Summary of dietician recommendations developed by consensus team </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6" name="Text Placeholder 5">
            <a:extLst>
              <a:ext uri="{FF2B5EF4-FFF2-40B4-BE49-F238E27FC236}">
                <a16:creationId xmlns:a16="http://schemas.microsoft.com/office/drawing/2014/main" id="{B16E0B9E-03AE-2932-E0C8-EB3CB28307C7}"/>
              </a:ext>
            </a:extLst>
          </p:cNvPr>
          <p:cNvSpPr>
            <a:spLocks noGrp="1"/>
          </p:cNvSpPr>
          <p:nvPr>
            <p:ph type="body" sz="quarter" idx="16"/>
          </p:nvPr>
        </p:nvSpPr>
        <p:spPr/>
        <p:txBody>
          <a:bodyPr>
            <a:normAutofit/>
          </a:bodyPr>
          <a:lstStyle/>
          <a:p>
            <a:r>
              <a:rPr lang="en-GB" dirty="0"/>
              <a:t>Developed initial road map recommendations for dieticians; these dietary recommendations will be updated based on new evidence </a:t>
            </a:r>
          </a:p>
        </p:txBody>
      </p:sp>
      <p:sp>
        <p:nvSpPr>
          <p:cNvPr id="7" name="Text Placeholder 6">
            <a:extLst>
              <a:ext uri="{FF2B5EF4-FFF2-40B4-BE49-F238E27FC236}">
                <a16:creationId xmlns:a16="http://schemas.microsoft.com/office/drawing/2014/main" id="{B502A9F6-AFAE-C664-A642-331F8CE978B9}"/>
              </a:ext>
            </a:extLst>
          </p:cNvPr>
          <p:cNvSpPr>
            <a:spLocks noGrp="1"/>
          </p:cNvSpPr>
          <p:nvPr>
            <p:ph type="body" sz="quarter" idx="17"/>
          </p:nvPr>
        </p:nvSpPr>
        <p:spPr/>
        <p:txBody>
          <a:bodyPr>
            <a:noAutofit/>
          </a:bodyPr>
          <a:lstStyle/>
          <a:p>
            <a:r>
              <a:rPr lang="en-GB" dirty="0"/>
              <a:t>*Multidisciplinary team (2 statements), nutritional status evaluation and follow-up (4 statements), diet and protein intake (7 statements), blood Phe target range (2 statements), and education (2 statements). Phe, phenylalanine; PKU, Phenylketonuria; QoL, quality of life. </a:t>
            </a:r>
          </a:p>
          <a:p>
            <a:pPr>
              <a:spcBef>
                <a:spcPts val="0"/>
              </a:spcBef>
            </a:pPr>
            <a:r>
              <a:rPr lang="en-GB" dirty="0"/>
              <a:t>Rocha JC, et al. Mol. Gen. Metab. Rep. 2021;28:100771</a:t>
            </a:r>
            <a:r>
              <a:rPr lang="en-GB" sz="700" dirty="0"/>
              <a:t>.</a:t>
            </a:r>
          </a:p>
        </p:txBody>
      </p:sp>
      <p:sp>
        <p:nvSpPr>
          <p:cNvPr id="12" name="Rectangle 11">
            <a:extLst>
              <a:ext uri="{FF2B5EF4-FFF2-40B4-BE49-F238E27FC236}">
                <a16:creationId xmlns:a16="http://schemas.microsoft.com/office/drawing/2014/main" id="{2D6C1B26-5470-9577-0BA9-D1B4D060254C}"/>
              </a:ext>
            </a:extLst>
          </p:cNvPr>
          <p:cNvSpPr/>
          <p:nvPr/>
        </p:nvSpPr>
        <p:spPr>
          <a:xfrm>
            <a:off x="482747" y="3170197"/>
            <a:ext cx="1724249" cy="1870930"/>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t"/>
          <a:lstStyle/>
          <a:p>
            <a:pPr algn="ctr"/>
            <a:r>
              <a:rPr lang="en-GB" sz="1200" b="1" dirty="0"/>
              <a:t>Face-to-face dietician meeting</a:t>
            </a:r>
          </a:p>
          <a:p>
            <a:pPr marL="171450" indent="-171450">
              <a:buFont typeface="Arial" panose="020B0604020202020204" pitchFamily="34" charset="0"/>
              <a:buChar char="•"/>
            </a:pPr>
            <a:r>
              <a:rPr lang="en-GB" sz="1000" dirty="0"/>
              <a:t>November 2019</a:t>
            </a:r>
          </a:p>
          <a:p>
            <a:pPr marL="171450" indent="-171450">
              <a:buFont typeface="Arial" panose="020B0604020202020204" pitchFamily="34" charset="0"/>
              <a:buChar char="•"/>
            </a:pPr>
            <a:r>
              <a:rPr lang="en-GB" sz="1000" dirty="0"/>
              <a:t>8 dieticians </a:t>
            </a:r>
            <a:br>
              <a:rPr lang="en-GB" sz="1000" dirty="0"/>
            </a:br>
            <a:r>
              <a:rPr lang="en-GB" sz="1000" dirty="0"/>
              <a:t>(6 EU, 2 US)</a:t>
            </a:r>
          </a:p>
          <a:p>
            <a:pPr marL="171450" indent="-171450">
              <a:buFont typeface="Arial" panose="020B0604020202020204" pitchFamily="34" charset="0"/>
              <a:buChar char="•"/>
            </a:pPr>
            <a:r>
              <a:rPr lang="en-GB" sz="1000" dirty="0"/>
              <a:t>17 draft recommendations formulated </a:t>
            </a:r>
          </a:p>
        </p:txBody>
      </p:sp>
      <p:sp>
        <p:nvSpPr>
          <p:cNvPr id="18" name="Rectangle 17">
            <a:extLst>
              <a:ext uri="{FF2B5EF4-FFF2-40B4-BE49-F238E27FC236}">
                <a16:creationId xmlns:a16="http://schemas.microsoft.com/office/drawing/2014/main" id="{62223C28-ED28-4A27-21BA-07DCE3E3762F}"/>
              </a:ext>
            </a:extLst>
          </p:cNvPr>
          <p:cNvSpPr/>
          <p:nvPr/>
        </p:nvSpPr>
        <p:spPr>
          <a:xfrm>
            <a:off x="2302494" y="3170197"/>
            <a:ext cx="1724249" cy="1870930"/>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t"/>
          <a:lstStyle/>
          <a:p>
            <a:pPr algn="ctr"/>
            <a:r>
              <a:rPr lang="en-GB" sz="1200" b="1" dirty="0"/>
              <a:t>Virtual consolidation meeting</a:t>
            </a:r>
          </a:p>
          <a:p>
            <a:pPr marL="171450" indent="-171450">
              <a:buFont typeface="Arial" panose="020B0604020202020204" pitchFamily="34" charset="0"/>
              <a:buChar char="•"/>
            </a:pPr>
            <a:r>
              <a:rPr lang="en-GB" sz="1000" dirty="0"/>
              <a:t>March 2020</a:t>
            </a:r>
          </a:p>
          <a:p>
            <a:pPr marL="171450" indent="-171450">
              <a:buFont typeface="Arial" panose="020B0604020202020204" pitchFamily="34" charset="0"/>
              <a:buChar char="•"/>
            </a:pPr>
            <a:r>
              <a:rPr lang="en-GB" sz="1000" dirty="0"/>
              <a:t>Recommendations developed across 5 areas of pegvaliase treatment* </a:t>
            </a:r>
          </a:p>
          <a:p>
            <a:pPr marL="171450" indent="-171450">
              <a:buFont typeface="Arial" panose="020B0604020202020204" pitchFamily="34" charset="0"/>
              <a:buChar char="•"/>
            </a:pPr>
            <a:r>
              <a:rPr lang="en-GB" sz="1000" dirty="0"/>
              <a:t>4-week commenting period and virtual platform discussion </a:t>
            </a:r>
          </a:p>
        </p:txBody>
      </p:sp>
      <p:sp>
        <p:nvSpPr>
          <p:cNvPr id="19" name="Rectangle 18">
            <a:extLst>
              <a:ext uri="{FF2B5EF4-FFF2-40B4-BE49-F238E27FC236}">
                <a16:creationId xmlns:a16="http://schemas.microsoft.com/office/drawing/2014/main" id="{8AF0B2D8-540C-093B-B0C9-BFD61141162E}"/>
              </a:ext>
            </a:extLst>
          </p:cNvPr>
          <p:cNvSpPr/>
          <p:nvPr/>
        </p:nvSpPr>
        <p:spPr>
          <a:xfrm>
            <a:off x="4122241" y="3170197"/>
            <a:ext cx="1724249" cy="1870930"/>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t"/>
          <a:lstStyle/>
          <a:p>
            <a:pPr algn="ctr"/>
            <a:r>
              <a:rPr lang="en-GB" sz="1200" b="1" dirty="0"/>
              <a:t>Practice recommendations</a:t>
            </a:r>
          </a:p>
          <a:p>
            <a:pPr marL="171450" indent="-171450">
              <a:buFont typeface="Arial" panose="020B0604020202020204" pitchFamily="34" charset="0"/>
              <a:buChar char="•"/>
            </a:pPr>
            <a:r>
              <a:rPr lang="en-GB" sz="1000" dirty="0"/>
              <a:t>Statements based on expert opinion and available literature only</a:t>
            </a:r>
          </a:p>
          <a:p>
            <a:pPr marL="171450" indent="-171450">
              <a:buFont typeface="Arial" panose="020B0604020202020204" pitchFamily="34" charset="0"/>
              <a:buChar char="•"/>
            </a:pPr>
            <a:r>
              <a:rPr lang="en-GB" sz="1000" dirty="0"/>
              <a:t>Aim to provide practical guidance to dieticians </a:t>
            </a:r>
          </a:p>
          <a:p>
            <a:pPr marL="171450" indent="-171450">
              <a:buFont typeface="Arial" panose="020B0604020202020204" pitchFamily="34" charset="0"/>
              <a:buChar char="•"/>
            </a:pPr>
            <a:r>
              <a:rPr lang="en-GB" sz="1000" dirty="0"/>
              <a:t>They are minimum care requirements </a:t>
            </a:r>
          </a:p>
        </p:txBody>
      </p:sp>
      <p:graphicFrame>
        <p:nvGraphicFramePr>
          <p:cNvPr id="20" name="Table 19">
            <a:extLst>
              <a:ext uri="{FF2B5EF4-FFF2-40B4-BE49-F238E27FC236}">
                <a16:creationId xmlns:a16="http://schemas.microsoft.com/office/drawing/2014/main" id="{60C16FD9-DC32-9511-6565-36DCFF016A32}"/>
              </a:ext>
            </a:extLst>
          </p:cNvPr>
          <p:cNvGraphicFramePr>
            <a:graphicFrameLocks noGrp="1" noDrilldown="1" noMove="1" noResize="1"/>
          </p:cNvGraphicFramePr>
          <p:nvPr>
            <p:extLst>
              <p:ext uri="{D42A27DB-BD31-4B8C-83A1-F6EECF244321}">
                <p14:modId xmlns:p14="http://schemas.microsoft.com/office/powerpoint/2010/main" val="2460782726"/>
              </p:ext>
            </p:extLst>
          </p:nvPr>
        </p:nvGraphicFramePr>
        <p:xfrm>
          <a:off x="6343080" y="2023839"/>
          <a:ext cx="5366173" cy="2865399"/>
        </p:xfrm>
        <a:graphic>
          <a:graphicData uri="http://schemas.openxmlformats.org/drawingml/2006/table">
            <a:tbl>
              <a:tblPr firstRow="1" bandRow="1">
                <a:tableStyleId>{1FECB4D8-DB02-4DC6-A0A2-4F2EBAE1DC90}</a:tableStyleId>
              </a:tblPr>
              <a:tblGrid>
                <a:gridCol w="919045">
                  <a:extLst>
                    <a:ext uri="{9D8B030D-6E8A-4147-A177-3AD203B41FA5}">
                      <a16:colId xmlns:a16="http://schemas.microsoft.com/office/drawing/2014/main" val="3968406519"/>
                    </a:ext>
                  </a:extLst>
                </a:gridCol>
                <a:gridCol w="4447128">
                  <a:extLst>
                    <a:ext uri="{9D8B030D-6E8A-4147-A177-3AD203B41FA5}">
                      <a16:colId xmlns:a16="http://schemas.microsoft.com/office/drawing/2014/main" val="1728648639"/>
                    </a:ext>
                  </a:extLst>
                </a:gridCol>
              </a:tblGrid>
              <a:tr h="376013">
                <a:tc>
                  <a:txBody>
                    <a:bodyPr/>
                    <a:lstStyle/>
                    <a:p>
                      <a:r>
                        <a:rPr lang="en-GB" sz="800" dirty="0"/>
                        <a:t>Topic </a:t>
                      </a:r>
                    </a:p>
                  </a:txBody>
                  <a:tcPr/>
                </a:tc>
                <a:tc>
                  <a:txBody>
                    <a:bodyPr/>
                    <a:lstStyle/>
                    <a:p>
                      <a:r>
                        <a:rPr lang="en-GB" sz="800" dirty="0"/>
                        <a:t>Recommendation(s)</a:t>
                      </a:r>
                    </a:p>
                  </a:txBody>
                  <a:tcPr/>
                </a:tc>
                <a:extLst>
                  <a:ext uri="{0D108BD9-81ED-4DB2-BD59-A6C34878D82A}">
                    <a16:rowId xmlns:a16="http://schemas.microsoft.com/office/drawing/2014/main" val="1377767392"/>
                  </a:ext>
                </a:extLst>
              </a:tr>
              <a:tr h="376013">
                <a:tc>
                  <a:txBody>
                    <a:bodyPr/>
                    <a:lstStyle/>
                    <a:p>
                      <a:r>
                        <a:rPr lang="en-GB" sz="800" dirty="0"/>
                        <a:t>Multidisciplinary team </a:t>
                      </a:r>
                    </a:p>
                  </a:txBody>
                  <a:tcPr/>
                </a:tc>
                <a:tc>
                  <a:txBody>
                    <a:bodyPr/>
                    <a:lstStyle/>
                    <a:p>
                      <a:r>
                        <a:rPr lang="en-GB" sz="800" dirty="0"/>
                        <a:t>Core treatment team: physician, dietician/nutritionist and a nurse. If possible, a psychologist, social worker, home support worker and coordinator should be part of the team</a:t>
                      </a:r>
                    </a:p>
                  </a:txBody>
                  <a:tcPr/>
                </a:tc>
                <a:extLst>
                  <a:ext uri="{0D108BD9-81ED-4DB2-BD59-A6C34878D82A}">
                    <a16:rowId xmlns:a16="http://schemas.microsoft.com/office/drawing/2014/main" val="3095840487"/>
                  </a:ext>
                </a:extLst>
              </a:tr>
              <a:tr h="376013">
                <a:tc>
                  <a:txBody>
                    <a:bodyPr/>
                    <a:lstStyle/>
                    <a:p>
                      <a:r>
                        <a:rPr lang="en-GB" sz="800" dirty="0"/>
                        <a:t>Nutritional status evaluation </a:t>
                      </a:r>
                    </a:p>
                  </a:txBody>
                  <a:tcPr/>
                </a:tc>
                <a:tc>
                  <a:txBody>
                    <a:bodyPr/>
                    <a:lstStyle/>
                    <a:p>
                      <a:r>
                        <a:rPr lang="en-GB" sz="800" dirty="0"/>
                        <a:t>Minimally required for follow-up: blood </a:t>
                      </a:r>
                      <a:r>
                        <a:rPr lang="en-GB" sz="800" dirty="0" err="1"/>
                        <a:t>Phe</a:t>
                      </a:r>
                      <a:r>
                        <a:rPr lang="en-GB" sz="800" dirty="0"/>
                        <a:t> conc., anthropometrics, and nutritional intake</a:t>
                      </a:r>
                    </a:p>
                    <a:p>
                      <a:r>
                        <a:rPr lang="en-GB" sz="800" dirty="0"/>
                        <a:t>Blood </a:t>
                      </a:r>
                      <a:r>
                        <a:rPr lang="en-GB" sz="800" dirty="0" err="1"/>
                        <a:t>Phe</a:t>
                      </a:r>
                      <a:r>
                        <a:rPr lang="en-GB" sz="800" dirty="0"/>
                        <a:t> conc. assessed monthly or every 2 week if &lt;30</a:t>
                      </a:r>
                      <a:r>
                        <a:rPr lang="el-GR" sz="800" dirty="0"/>
                        <a:t> μ</a:t>
                      </a:r>
                      <a:r>
                        <a:rPr lang="en-GB" sz="800" dirty="0"/>
                        <a:t>mol/L</a:t>
                      </a:r>
                    </a:p>
                    <a:p>
                      <a:r>
                        <a:rPr lang="en-GB" sz="800" dirty="0"/>
                        <a:t>Nutritional intake ideally monitored with each blood </a:t>
                      </a:r>
                      <a:r>
                        <a:rPr lang="en-GB" sz="800" dirty="0" err="1"/>
                        <a:t>Phe</a:t>
                      </a:r>
                      <a:r>
                        <a:rPr lang="en-GB" sz="800" dirty="0"/>
                        <a:t> measurement  </a:t>
                      </a:r>
                    </a:p>
                  </a:txBody>
                  <a:tcPr/>
                </a:tc>
                <a:extLst>
                  <a:ext uri="{0D108BD9-81ED-4DB2-BD59-A6C34878D82A}">
                    <a16:rowId xmlns:a16="http://schemas.microsoft.com/office/drawing/2014/main" val="55311613"/>
                  </a:ext>
                </a:extLst>
              </a:tr>
              <a:tr h="376013">
                <a:tc>
                  <a:txBody>
                    <a:bodyPr/>
                    <a:lstStyle/>
                    <a:p>
                      <a:r>
                        <a:rPr lang="en-GB" sz="800" dirty="0"/>
                        <a:t>Treatment goals of pegvaliase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Maintain blood </a:t>
                      </a:r>
                      <a:r>
                        <a:rPr lang="en-GB" sz="800" dirty="0" err="1"/>
                        <a:t>Phe</a:t>
                      </a:r>
                      <a:r>
                        <a:rPr lang="en-GB" sz="800" dirty="0"/>
                        <a:t> levels &lt;240 </a:t>
                      </a:r>
                      <a:r>
                        <a:rPr lang="el-GR" sz="800" dirty="0"/>
                        <a:t>μ</a:t>
                      </a:r>
                      <a:r>
                        <a:rPr lang="en-GB" sz="800" dirty="0"/>
                        <a:t>mol/L</a:t>
                      </a:r>
                    </a:p>
                    <a:p>
                      <a:r>
                        <a:rPr lang="en-GB" sz="800" dirty="0"/>
                        <a:t>Normalised diet: at least 0.8 g protein/kg/day</a:t>
                      </a:r>
                    </a:p>
                    <a:p>
                      <a:r>
                        <a:rPr lang="en-GB" sz="800" dirty="0"/>
                        <a:t>Additional goals: improved neurocognition and psychological outcomes, QoL, well-being </a:t>
                      </a:r>
                    </a:p>
                  </a:txBody>
                  <a:tcPr/>
                </a:tc>
                <a:extLst>
                  <a:ext uri="{0D108BD9-81ED-4DB2-BD59-A6C34878D82A}">
                    <a16:rowId xmlns:a16="http://schemas.microsoft.com/office/drawing/2014/main" val="1902622055"/>
                  </a:ext>
                </a:extLst>
              </a:tr>
              <a:tr h="376013">
                <a:tc>
                  <a:txBody>
                    <a:bodyPr/>
                    <a:lstStyle/>
                    <a:p>
                      <a:r>
                        <a:rPr lang="en-GB" sz="800" dirty="0"/>
                        <a:t>Adjustment of diet and protein intake </a:t>
                      </a:r>
                    </a:p>
                  </a:txBody>
                  <a:tcPr/>
                </a:tc>
                <a:tc>
                  <a:txBody>
                    <a:bodyPr/>
                    <a:lstStyle/>
                    <a:p>
                      <a:r>
                        <a:rPr lang="en-GB" sz="800" dirty="0"/>
                        <a:t>When starting pegvaliase, the patient should be on a consistent diet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Increase in natural protein intake can be considered when blood </a:t>
                      </a:r>
                      <a:r>
                        <a:rPr lang="en-GB" sz="800" dirty="0" err="1"/>
                        <a:t>Phe</a:t>
                      </a:r>
                      <a:r>
                        <a:rPr lang="en-GB" sz="800" dirty="0"/>
                        <a:t> conc. &lt;240 </a:t>
                      </a:r>
                      <a:r>
                        <a:rPr lang="el-GR" sz="800" dirty="0"/>
                        <a:t>μ</a:t>
                      </a:r>
                      <a:r>
                        <a:rPr lang="en-GB" sz="800" dirty="0"/>
                        <a:t>mol/L</a:t>
                      </a:r>
                    </a:p>
                    <a:p>
                      <a:r>
                        <a:rPr lang="en-GB" sz="800" dirty="0"/>
                        <a:t>Natural protein should be increased by increments of 10–20 g per day</a:t>
                      </a:r>
                    </a:p>
                    <a:p>
                      <a:r>
                        <a:rPr lang="en-GB" sz="800" dirty="0"/>
                        <a:t>If natural protein intake increases, then protein substitutes should be reduced proportionally </a:t>
                      </a:r>
                    </a:p>
                    <a:p>
                      <a:r>
                        <a:rPr lang="en-GB" sz="800" dirty="0"/>
                        <a:t>Vegan patients should consume 20% more protein </a:t>
                      </a:r>
                    </a:p>
                    <a:p>
                      <a:r>
                        <a:rPr lang="en-GB" sz="800" dirty="0"/>
                        <a:t>Obese patients should focus on diet and exercise to reduce weight </a:t>
                      </a:r>
                    </a:p>
                  </a:txBody>
                  <a:tcPr/>
                </a:tc>
                <a:extLst>
                  <a:ext uri="{0D108BD9-81ED-4DB2-BD59-A6C34878D82A}">
                    <a16:rowId xmlns:a16="http://schemas.microsoft.com/office/drawing/2014/main" val="2780320670"/>
                  </a:ext>
                </a:extLst>
              </a:tr>
              <a:tr h="376013">
                <a:tc>
                  <a:txBody>
                    <a:bodyPr/>
                    <a:lstStyle/>
                    <a:p>
                      <a:r>
                        <a:rPr lang="en-GB" sz="800" dirty="0"/>
                        <a:t>Education </a:t>
                      </a:r>
                    </a:p>
                  </a:txBody>
                  <a:tcPr/>
                </a:tc>
                <a:tc>
                  <a:txBody>
                    <a:bodyPr/>
                    <a:lstStyle/>
                    <a:p>
                      <a:r>
                        <a:rPr lang="en-GB" sz="800" dirty="0"/>
                        <a:t>Educate the patient before and during treatment, with a focus on nutritional intake </a:t>
                      </a:r>
                    </a:p>
                  </a:txBody>
                  <a:tcPr/>
                </a:tc>
                <a:extLst>
                  <a:ext uri="{0D108BD9-81ED-4DB2-BD59-A6C34878D82A}">
                    <a16:rowId xmlns:a16="http://schemas.microsoft.com/office/drawing/2014/main" val="3242620684"/>
                  </a:ext>
                </a:extLst>
              </a:tr>
            </a:tbl>
          </a:graphicData>
        </a:graphic>
      </p:graphicFrame>
      <p:cxnSp>
        <p:nvCxnSpPr>
          <p:cNvPr id="22" name="Straight Arrow Connector 21">
            <a:extLst>
              <a:ext uri="{FF2B5EF4-FFF2-40B4-BE49-F238E27FC236}">
                <a16:creationId xmlns:a16="http://schemas.microsoft.com/office/drawing/2014/main" id="{6C9ABF1E-5ED6-83F2-6966-2BE6C85B63AA}"/>
              </a:ext>
            </a:extLst>
          </p:cNvPr>
          <p:cNvCxnSpPr>
            <a:stCxn id="12" idx="3"/>
            <a:endCxn id="18" idx="1"/>
          </p:cNvCxnSpPr>
          <p:nvPr/>
        </p:nvCxnSpPr>
        <p:spPr>
          <a:xfrm>
            <a:off x="2206996" y="4105662"/>
            <a:ext cx="95498"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24" name="Straight Arrow Connector 23">
            <a:extLst>
              <a:ext uri="{FF2B5EF4-FFF2-40B4-BE49-F238E27FC236}">
                <a16:creationId xmlns:a16="http://schemas.microsoft.com/office/drawing/2014/main" id="{C56D19B1-2666-A3CF-83AB-CBEEEEB2B277}"/>
              </a:ext>
            </a:extLst>
          </p:cNvPr>
          <p:cNvCxnSpPr>
            <a:stCxn id="18" idx="3"/>
            <a:endCxn id="19" idx="1"/>
          </p:cNvCxnSpPr>
          <p:nvPr/>
        </p:nvCxnSpPr>
        <p:spPr>
          <a:xfrm>
            <a:off x="4026743" y="4105662"/>
            <a:ext cx="95498" cy="0"/>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513893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CAF80-624E-99B9-6407-43E0CBDD8A0F}"/>
              </a:ext>
            </a:extLst>
          </p:cNvPr>
          <p:cNvSpPr>
            <a:spLocks noGrp="1"/>
          </p:cNvSpPr>
          <p:nvPr>
            <p:ph type="title"/>
          </p:nvPr>
        </p:nvSpPr>
        <p:spPr/>
        <p:txBody>
          <a:bodyPr>
            <a:normAutofit fontScale="90000"/>
          </a:bodyPr>
          <a:lstStyle/>
          <a:p>
            <a:r>
              <a:rPr lang="en-GB" dirty="0"/>
              <a:t>Italian national consensus statement on management and pharmacological</a:t>
            </a:r>
            <a:br>
              <a:rPr lang="en-GB" dirty="0"/>
            </a:br>
            <a:r>
              <a:rPr lang="en-GB" dirty="0"/>
              <a:t>treatment of phenylketonuria </a:t>
            </a:r>
            <a:br>
              <a:rPr lang="en-GB" dirty="0"/>
            </a:br>
            <a:r>
              <a:rPr lang="en-GB" sz="2200" b="0" i="1" dirty="0" err="1"/>
              <a:t>Burlina</a:t>
            </a:r>
            <a:r>
              <a:rPr lang="en-GB" sz="2200" b="0" i="1" dirty="0"/>
              <a:t> A, et al. </a:t>
            </a:r>
            <a:endParaRPr lang="en-GB" dirty="0"/>
          </a:p>
        </p:txBody>
      </p:sp>
      <p:sp>
        <p:nvSpPr>
          <p:cNvPr id="3" name="Content Placeholder 2">
            <a:extLst>
              <a:ext uri="{FF2B5EF4-FFF2-40B4-BE49-F238E27FC236}">
                <a16:creationId xmlns:a16="http://schemas.microsoft.com/office/drawing/2014/main" id="{6404CBE6-984C-F8E6-0BFB-BA53CB845695}"/>
              </a:ext>
            </a:extLst>
          </p:cNvPr>
          <p:cNvSpPr>
            <a:spLocks noGrp="1"/>
          </p:cNvSpPr>
          <p:nvPr>
            <p:ph idx="1"/>
          </p:nvPr>
        </p:nvSpPr>
        <p:spPr/>
        <p:txBody>
          <a:bodyPr>
            <a:normAutofit fontScale="77500" lnSpcReduction="20000"/>
          </a:bodyPr>
          <a:lstStyle/>
          <a:p>
            <a:r>
              <a:rPr lang="en-GB" dirty="0"/>
              <a:t>PKU prevalence varies geographically, with notable peaks in certain regions, including Italy</a:t>
            </a:r>
          </a:p>
          <a:p>
            <a:r>
              <a:rPr lang="en-GB" dirty="0"/>
              <a:t>A recent survey highlighted inconsistencies in the clinical management of PKU across Italy and therefore this consensus aims to optimise PKU patient care at a national level by providing evidence-based guidance</a:t>
            </a:r>
          </a:p>
          <a:p>
            <a:pPr marL="0" indent="0">
              <a:buNone/>
            </a:pPr>
            <a:endParaRPr lang="en-GB" dirty="0"/>
          </a:p>
        </p:txBody>
      </p:sp>
      <p:sp>
        <p:nvSpPr>
          <p:cNvPr id="4" name="Content Placeholder 3">
            <a:extLst>
              <a:ext uri="{FF2B5EF4-FFF2-40B4-BE49-F238E27FC236}">
                <a16:creationId xmlns:a16="http://schemas.microsoft.com/office/drawing/2014/main" id="{D370B9DF-8E95-9C82-58F8-A8B83241A33B}"/>
              </a:ext>
            </a:extLst>
          </p:cNvPr>
          <p:cNvSpPr>
            <a:spLocks noGrp="1"/>
          </p:cNvSpPr>
          <p:nvPr>
            <p:ph sz="quarter" idx="13"/>
          </p:nvPr>
        </p:nvSpPr>
        <p:spPr>
          <a:xfrm>
            <a:off x="6623513" y="1867635"/>
            <a:ext cx="5136465" cy="3211592"/>
          </a:xfrm>
        </p:spPr>
        <p:txBody>
          <a:bodyPr>
            <a:normAutofit fontScale="70000" lnSpcReduction="20000"/>
          </a:bodyPr>
          <a:lstStyle/>
          <a:p>
            <a:pPr marL="0" indent="0">
              <a:buNone/>
            </a:pPr>
            <a:r>
              <a:rPr lang="en-GB" sz="1400" dirty="0"/>
              <a:t>A total of 73 statements were developed, and were divided into two main clinical areas: PKU management and pharmacotherapy</a:t>
            </a:r>
          </a:p>
          <a:p>
            <a:pPr marL="0" indent="0">
              <a:buNone/>
            </a:pPr>
            <a:r>
              <a:rPr lang="en-GB" sz="1400" dirty="0"/>
              <a:t>Key areas addressed:</a:t>
            </a:r>
          </a:p>
          <a:p>
            <a:r>
              <a:rPr lang="en-GB" sz="1400" dirty="0"/>
              <a:t>Harmonising clinical practice by implementing and standardizing PKU treatment across Italy</a:t>
            </a:r>
          </a:p>
          <a:p>
            <a:pPr lvl="1"/>
            <a:r>
              <a:rPr lang="en-GB" dirty="0"/>
              <a:t>Use of sapropterin dihydrochloride and practical application of pegvaliase treatment </a:t>
            </a:r>
          </a:p>
          <a:p>
            <a:pPr>
              <a:spcBef>
                <a:spcPts val="600"/>
              </a:spcBef>
            </a:pPr>
            <a:r>
              <a:rPr lang="en-GB" sz="1400" dirty="0"/>
              <a:t>Effective multidisciplinary approach to care </a:t>
            </a:r>
          </a:p>
          <a:p>
            <a:r>
              <a:rPr lang="en-GB" sz="1400" dirty="0" err="1"/>
              <a:t>Phe</a:t>
            </a:r>
            <a:r>
              <a:rPr lang="en-GB" sz="1400" dirty="0"/>
              <a:t> target levels in the safety range of 120–600 µmol/L</a:t>
            </a:r>
          </a:p>
          <a:p>
            <a:r>
              <a:rPr lang="en-GB" sz="1400" dirty="0"/>
              <a:t>Genotyping PKU patients to understand disease phenotype </a:t>
            </a:r>
          </a:p>
          <a:p>
            <a:r>
              <a:rPr lang="en-GB" sz="1400" dirty="0"/>
              <a:t>Assessing QoL to improve overall patient health </a:t>
            </a:r>
          </a:p>
          <a:p>
            <a:r>
              <a:rPr lang="en-GB" sz="1400" dirty="0"/>
              <a:t>Patient-tailored approach to improve long-term adherence to dietary and pharmacological treatments </a:t>
            </a:r>
          </a:p>
          <a:p>
            <a:pPr lvl="1"/>
            <a:r>
              <a:rPr lang="en-GB" dirty="0"/>
              <a:t>Crucial for preventing metabolic and cognitive abnormalities associated with non-compliance</a:t>
            </a:r>
          </a:p>
          <a:p>
            <a:pPr lvl="1"/>
            <a:endParaRPr lang="en-GB" sz="1200" dirty="0"/>
          </a:p>
          <a:p>
            <a:pPr lvl="1"/>
            <a:endParaRPr lang="en-GB" sz="1000" dirty="0"/>
          </a:p>
        </p:txBody>
      </p:sp>
      <p:sp>
        <p:nvSpPr>
          <p:cNvPr id="5" name="Content Placeholder 4">
            <a:extLst>
              <a:ext uri="{FF2B5EF4-FFF2-40B4-BE49-F238E27FC236}">
                <a16:creationId xmlns:a16="http://schemas.microsoft.com/office/drawing/2014/main" id="{BE7B2F48-A3F3-77D7-B117-7FA38F97C352}"/>
              </a:ext>
            </a:extLst>
          </p:cNvPr>
          <p:cNvSpPr>
            <a:spLocks noGrp="1"/>
          </p:cNvSpPr>
          <p:nvPr>
            <p:ph idx="14"/>
          </p:nvPr>
        </p:nvSpPr>
        <p:spPr>
          <a:xfrm>
            <a:off x="886968" y="3149204"/>
            <a:ext cx="5012678" cy="1891922"/>
          </a:xfrm>
        </p:spPr>
        <p:txBody>
          <a:bodyPr>
            <a:normAutofit fontScale="77500" lnSpcReduction="20000"/>
          </a:bodyPr>
          <a:lstStyle/>
          <a:p>
            <a:pPr marL="0" indent="0">
              <a:buNone/>
            </a:pPr>
            <a:r>
              <a:rPr lang="en-GB" dirty="0"/>
              <a:t>The consensus was developed by a multidisciplinary group of 46 experts in PKU management in Italy, guided by a SC of 10 members</a:t>
            </a:r>
          </a:p>
          <a:p>
            <a:pPr marL="0" indent="0">
              <a:buNone/>
            </a:pPr>
            <a:r>
              <a:rPr lang="en-GB" dirty="0"/>
              <a:t>The process involved a series of virtual meetings where clinical focuses were identified and guidance statements developed based on expert practice evidence, systematic literature reviews, and previously published evidence-based consensus</a:t>
            </a:r>
          </a:p>
          <a:p>
            <a:pPr marL="0" indent="0">
              <a:buNone/>
            </a:pPr>
            <a:r>
              <a:rPr lang="en-GB" dirty="0"/>
              <a:t>The statements were refined and finalized through discussions in consensus conferences and modified-Delphi voting*</a:t>
            </a:r>
          </a:p>
        </p:txBody>
      </p:sp>
      <p:sp>
        <p:nvSpPr>
          <p:cNvPr id="6" name="Text Placeholder 5">
            <a:extLst>
              <a:ext uri="{FF2B5EF4-FFF2-40B4-BE49-F238E27FC236}">
                <a16:creationId xmlns:a16="http://schemas.microsoft.com/office/drawing/2014/main" id="{214EFF58-46D5-9ADE-03F9-C7A25A593317}"/>
              </a:ext>
            </a:extLst>
          </p:cNvPr>
          <p:cNvSpPr>
            <a:spLocks noGrp="1"/>
          </p:cNvSpPr>
          <p:nvPr>
            <p:ph type="body" sz="quarter" idx="16"/>
          </p:nvPr>
        </p:nvSpPr>
        <p:spPr/>
        <p:txBody>
          <a:bodyPr>
            <a:normAutofit/>
          </a:bodyPr>
          <a:lstStyle/>
          <a:p>
            <a:r>
              <a:rPr lang="en-GB" dirty="0"/>
              <a:t>Consensus provides a comprehensive set of guidelines for PKU management and pharmacotherapy in Italy and offers a structured approach to pegvaliase</a:t>
            </a:r>
          </a:p>
        </p:txBody>
      </p:sp>
      <p:sp>
        <p:nvSpPr>
          <p:cNvPr id="7" name="Text Placeholder 6">
            <a:extLst>
              <a:ext uri="{FF2B5EF4-FFF2-40B4-BE49-F238E27FC236}">
                <a16:creationId xmlns:a16="http://schemas.microsoft.com/office/drawing/2014/main" id="{D330E684-16CB-AECC-391E-FBE2252B953A}"/>
              </a:ext>
            </a:extLst>
          </p:cNvPr>
          <p:cNvSpPr>
            <a:spLocks noGrp="1"/>
          </p:cNvSpPr>
          <p:nvPr>
            <p:ph type="body" sz="quarter" idx="17"/>
          </p:nvPr>
        </p:nvSpPr>
        <p:spPr/>
        <p:txBody>
          <a:bodyPr>
            <a:noAutofit/>
          </a:bodyPr>
          <a:lstStyle/>
          <a:p>
            <a:r>
              <a:rPr lang="en-GB" dirty="0"/>
              <a:t>*Consensus was considered reached when the sum for full agreement was ≥66%.</a:t>
            </a:r>
          </a:p>
          <a:p>
            <a:pPr>
              <a:spcBef>
                <a:spcPts val="0"/>
              </a:spcBef>
            </a:pPr>
            <a:r>
              <a:rPr lang="en-GB" dirty="0"/>
              <a:t>SC, steering committee; PKU, Phenylketonuria; QoL, quality of life. </a:t>
            </a:r>
          </a:p>
          <a:p>
            <a:pPr>
              <a:spcBef>
                <a:spcPts val="0"/>
              </a:spcBef>
            </a:pPr>
            <a:r>
              <a:rPr lang="en-GB" dirty="0" err="1"/>
              <a:t>Burlina</a:t>
            </a:r>
            <a:r>
              <a:rPr lang="en-GB" dirty="0"/>
              <a:t> A, et al. </a:t>
            </a:r>
            <a:r>
              <a:rPr lang="en-GB" dirty="0" err="1"/>
              <a:t>Orphanet</a:t>
            </a:r>
            <a:r>
              <a:rPr lang="en-GB" dirty="0"/>
              <a:t> J. Rare Dis. 2021;16:476.</a:t>
            </a:r>
          </a:p>
        </p:txBody>
      </p:sp>
      <p:pic>
        <p:nvPicPr>
          <p:cNvPr id="9" name="Graphic 8" descr="Users outline">
            <a:extLst>
              <a:ext uri="{FF2B5EF4-FFF2-40B4-BE49-F238E27FC236}">
                <a16:creationId xmlns:a16="http://schemas.microsoft.com/office/drawing/2014/main" id="{BE3E18F2-418B-F86F-E8CC-6E0E950CF4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8446" y="3090912"/>
            <a:ext cx="432000" cy="432000"/>
          </a:xfrm>
          <a:prstGeom prst="rect">
            <a:avLst/>
          </a:prstGeom>
        </p:spPr>
      </p:pic>
      <p:pic>
        <p:nvPicPr>
          <p:cNvPr id="11" name="Graphic 10" descr="Meeting outline">
            <a:extLst>
              <a:ext uri="{FF2B5EF4-FFF2-40B4-BE49-F238E27FC236}">
                <a16:creationId xmlns:a16="http://schemas.microsoft.com/office/drawing/2014/main" id="{7CF34868-456B-AF82-C9E5-A39471C7DB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8446" y="3663165"/>
            <a:ext cx="432000" cy="432000"/>
          </a:xfrm>
          <a:prstGeom prst="rect">
            <a:avLst/>
          </a:prstGeom>
        </p:spPr>
      </p:pic>
      <p:pic>
        <p:nvPicPr>
          <p:cNvPr id="13" name="Graphic 12" descr="Closed book outline">
            <a:extLst>
              <a:ext uri="{FF2B5EF4-FFF2-40B4-BE49-F238E27FC236}">
                <a16:creationId xmlns:a16="http://schemas.microsoft.com/office/drawing/2014/main" id="{D0F1F19D-D4AE-43B3-F85F-C6D35405D41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8446" y="4321922"/>
            <a:ext cx="432000" cy="432000"/>
          </a:xfrm>
          <a:prstGeom prst="rect">
            <a:avLst/>
          </a:prstGeom>
        </p:spPr>
      </p:pic>
      <p:pic>
        <p:nvPicPr>
          <p:cNvPr id="15" name="Graphic 14" descr="Open book with solid fill">
            <a:extLst>
              <a:ext uri="{FF2B5EF4-FFF2-40B4-BE49-F238E27FC236}">
                <a16:creationId xmlns:a16="http://schemas.microsoft.com/office/drawing/2014/main" id="{1BF577D2-01A2-13AE-8BAB-E79781894CD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99513" y="1831107"/>
            <a:ext cx="324000" cy="324000"/>
          </a:xfrm>
          <a:prstGeom prst="rect">
            <a:avLst/>
          </a:prstGeom>
        </p:spPr>
      </p:pic>
      <p:pic>
        <p:nvPicPr>
          <p:cNvPr id="17" name="Graphic 16" descr="Old Key outline">
            <a:extLst>
              <a:ext uri="{FF2B5EF4-FFF2-40B4-BE49-F238E27FC236}">
                <a16:creationId xmlns:a16="http://schemas.microsoft.com/office/drawing/2014/main" id="{7EE4507A-89D7-D69D-27F4-580C7EC0C78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299513" y="2179485"/>
            <a:ext cx="324000" cy="324000"/>
          </a:xfrm>
          <a:prstGeom prst="rect">
            <a:avLst/>
          </a:prstGeom>
        </p:spPr>
      </p:pic>
    </p:spTree>
    <p:extLst>
      <p:ext uri="{BB962C8B-B14F-4D97-AF65-F5344CB8AC3E}">
        <p14:creationId xmlns:p14="http://schemas.microsoft.com/office/powerpoint/2010/main" val="2280154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DEA13-79FE-2A41-4E5B-31265662B26F}"/>
              </a:ext>
            </a:extLst>
          </p:cNvPr>
          <p:cNvSpPr>
            <a:spLocks noGrp="1"/>
          </p:cNvSpPr>
          <p:nvPr>
            <p:ph type="title"/>
          </p:nvPr>
        </p:nvSpPr>
        <p:spPr/>
        <p:txBody>
          <a:bodyPr>
            <a:normAutofit fontScale="90000"/>
          </a:bodyPr>
          <a:lstStyle/>
          <a:p>
            <a:r>
              <a:rPr lang="en-GB" dirty="0"/>
              <a:t>Two years of pegvaliase in Germany: Experiences and best practice recommendations</a:t>
            </a:r>
            <a:br>
              <a:rPr lang="en-GB" dirty="0"/>
            </a:br>
            <a:r>
              <a:rPr lang="en-GB" sz="2200" b="0" i="1" dirty="0" err="1"/>
              <a:t>Krämer</a:t>
            </a:r>
            <a:r>
              <a:rPr lang="en-GB" sz="2200" b="0" i="1" dirty="0"/>
              <a:t> J, et al. </a:t>
            </a:r>
            <a:endParaRPr lang="en-GB" dirty="0"/>
          </a:p>
        </p:txBody>
      </p:sp>
      <p:sp>
        <p:nvSpPr>
          <p:cNvPr id="3" name="Content Placeholder 2">
            <a:extLst>
              <a:ext uri="{FF2B5EF4-FFF2-40B4-BE49-F238E27FC236}">
                <a16:creationId xmlns:a16="http://schemas.microsoft.com/office/drawing/2014/main" id="{729D3E7F-3F56-70E1-FC6D-2F21BFF92E2E}"/>
              </a:ext>
            </a:extLst>
          </p:cNvPr>
          <p:cNvSpPr>
            <a:spLocks noGrp="1"/>
          </p:cNvSpPr>
          <p:nvPr>
            <p:ph idx="1"/>
          </p:nvPr>
        </p:nvSpPr>
        <p:spPr/>
        <p:txBody>
          <a:bodyPr>
            <a:normAutofit/>
          </a:bodyPr>
          <a:lstStyle/>
          <a:p>
            <a:r>
              <a:rPr lang="en-GB" sz="1000" dirty="0"/>
              <a:t>In 2019, pegvaliase was approved in Europe for the treatment of PKU in patients ≥16 years with blood Phe concentrations &gt;600 </a:t>
            </a:r>
            <a:r>
              <a:rPr lang="en-GB" sz="1000" dirty="0" err="1"/>
              <a:t>μmol</a:t>
            </a:r>
            <a:r>
              <a:rPr lang="en-GB" sz="1000" dirty="0"/>
              <a:t>/L </a:t>
            </a:r>
          </a:p>
          <a:p>
            <a:r>
              <a:rPr lang="en-GB" sz="1000" dirty="0"/>
              <a:t>To develop best practice recommendations to support less experienced European metabolic centres with the implementation of the treatment on the pegvaliase journey </a:t>
            </a:r>
          </a:p>
        </p:txBody>
      </p:sp>
      <p:sp>
        <p:nvSpPr>
          <p:cNvPr id="4" name="Content Placeholder 3">
            <a:extLst>
              <a:ext uri="{FF2B5EF4-FFF2-40B4-BE49-F238E27FC236}">
                <a16:creationId xmlns:a16="http://schemas.microsoft.com/office/drawing/2014/main" id="{24ACDF7A-7E88-5CC8-C46E-F89AD0CFA690}"/>
              </a:ext>
            </a:extLst>
          </p:cNvPr>
          <p:cNvSpPr>
            <a:spLocks noGrp="1"/>
          </p:cNvSpPr>
          <p:nvPr>
            <p:ph sz="quarter" idx="13"/>
          </p:nvPr>
        </p:nvSpPr>
        <p:spPr>
          <a:xfrm>
            <a:off x="6438900" y="1829533"/>
            <a:ext cx="5321300" cy="3221119"/>
          </a:xfrm>
        </p:spPr>
        <p:txBody>
          <a:bodyPr>
            <a:normAutofit fontScale="85000" lnSpcReduction="10000"/>
          </a:bodyPr>
          <a:lstStyle/>
          <a:p>
            <a:r>
              <a:rPr lang="en-GB" sz="1200" dirty="0"/>
              <a:t>Consensus was reached on 25 practical recommendations covering clinical site requirements, patient selection, education, baseline assessments, adverse event management, treatment maintenance, and goals</a:t>
            </a:r>
          </a:p>
          <a:p>
            <a:r>
              <a:rPr lang="en-GB" sz="1200" dirty="0"/>
              <a:t>Core treatment team consisting of at least a dietitian and metabolic physician is sufficient to initiate pegvaliase and support patients during their treatment journey</a:t>
            </a:r>
          </a:p>
          <a:p>
            <a:r>
              <a:rPr lang="en-GB" sz="1200" dirty="0"/>
              <a:t>In addition to recommendations, a retrospective chart review was conducted in seven of the centres and included 71 patients who initiated treatment with pegvaliase.</a:t>
            </a:r>
          </a:p>
          <a:p>
            <a:r>
              <a:rPr lang="en-GB" sz="1200" dirty="0"/>
              <a:t>14.1% (n=10) discontinued pegvaliase </a:t>
            </a:r>
          </a:p>
          <a:p>
            <a:r>
              <a:rPr lang="en-GB" sz="1200" dirty="0"/>
              <a:t>31% experienced blood </a:t>
            </a:r>
            <a:r>
              <a:rPr lang="en-GB" sz="1200" dirty="0" err="1"/>
              <a:t>Phe</a:t>
            </a:r>
            <a:r>
              <a:rPr lang="en-GB" sz="1200" dirty="0"/>
              <a:t> conc. &lt;30 </a:t>
            </a:r>
            <a:r>
              <a:rPr lang="en-GB" sz="1200" dirty="0" err="1"/>
              <a:t>μmol</a:t>
            </a:r>
            <a:r>
              <a:rPr lang="en-GB" sz="1200" dirty="0"/>
              <a:t>/L, though no serious adverse events were reported</a:t>
            </a:r>
          </a:p>
          <a:p>
            <a:r>
              <a:rPr lang="en-GB" sz="1200" dirty="0"/>
              <a:t>Alopecia was noted, potentially related to suboptimal protein intake </a:t>
            </a:r>
          </a:p>
          <a:p>
            <a:r>
              <a:rPr lang="en-GB" sz="1200" dirty="0"/>
              <a:t>27 patients had been treated for &gt;24 months, 23 (85.2%) achieved blood Phe ≤600 </a:t>
            </a:r>
            <a:r>
              <a:rPr lang="en-GB" sz="1200" dirty="0" err="1"/>
              <a:t>μmol</a:t>
            </a:r>
            <a:r>
              <a:rPr lang="en-GB" sz="1200" dirty="0"/>
              <a:t>/L with some degree of diet normalisation</a:t>
            </a:r>
          </a:p>
          <a:p>
            <a:pPr lvl="1"/>
            <a:r>
              <a:rPr lang="en-GB" sz="1200" dirty="0"/>
              <a:t>14 of these patients had physiological normal blood </a:t>
            </a:r>
            <a:r>
              <a:rPr lang="en-GB" sz="1200" dirty="0" err="1"/>
              <a:t>Phe</a:t>
            </a:r>
            <a:r>
              <a:rPr lang="en-GB" sz="1200" dirty="0"/>
              <a:t> on a normalized diet</a:t>
            </a:r>
          </a:p>
          <a:p>
            <a:pPr lvl="1"/>
            <a:r>
              <a:rPr lang="en-GB" sz="1200" dirty="0"/>
              <a:t>Doses ranged from 3 doses of 10 mg/week to 60 mg daily </a:t>
            </a:r>
          </a:p>
        </p:txBody>
      </p:sp>
      <p:sp>
        <p:nvSpPr>
          <p:cNvPr id="6" name="Text Placeholder 5">
            <a:extLst>
              <a:ext uri="{FF2B5EF4-FFF2-40B4-BE49-F238E27FC236}">
                <a16:creationId xmlns:a16="http://schemas.microsoft.com/office/drawing/2014/main" id="{816B3BA7-EE77-CA57-C280-F19483A3EF4B}"/>
              </a:ext>
            </a:extLst>
          </p:cNvPr>
          <p:cNvSpPr>
            <a:spLocks noGrp="1"/>
          </p:cNvSpPr>
          <p:nvPr>
            <p:ph type="body" sz="quarter" idx="16"/>
          </p:nvPr>
        </p:nvSpPr>
        <p:spPr/>
        <p:txBody>
          <a:bodyPr>
            <a:normAutofit/>
          </a:bodyPr>
          <a:lstStyle/>
          <a:p>
            <a:r>
              <a:rPr lang="en-GB" dirty="0"/>
              <a:t>Experts developed 25 practical consensus recommendations for the use of pegvaliase to support centres with the implantation of pegvaliase</a:t>
            </a:r>
          </a:p>
        </p:txBody>
      </p:sp>
      <p:sp>
        <p:nvSpPr>
          <p:cNvPr id="7" name="Text Placeholder 6">
            <a:extLst>
              <a:ext uri="{FF2B5EF4-FFF2-40B4-BE49-F238E27FC236}">
                <a16:creationId xmlns:a16="http://schemas.microsoft.com/office/drawing/2014/main" id="{7124F677-4417-ADD9-CDD1-30001EE2DAF4}"/>
              </a:ext>
            </a:extLst>
          </p:cNvPr>
          <p:cNvSpPr>
            <a:spLocks noGrp="1"/>
          </p:cNvSpPr>
          <p:nvPr>
            <p:ph type="body" sz="quarter" idx="17"/>
          </p:nvPr>
        </p:nvSpPr>
        <p:spPr/>
        <p:txBody>
          <a:bodyPr>
            <a:noAutofit/>
          </a:bodyPr>
          <a:lstStyle/>
          <a:p>
            <a:r>
              <a:rPr lang="en-GB" dirty="0"/>
              <a:t>*1=strongly disagree and 5=strongly agree. †Recommendations were supported by literature and through the retrospective collection of data on patients (n=71) who initiated pegvaliase in 7 of the participant German treatment centres prior to July 2022. Conc., concentration; </a:t>
            </a:r>
            <a:r>
              <a:rPr lang="en-GB" dirty="0" err="1"/>
              <a:t>Phe</a:t>
            </a:r>
            <a:r>
              <a:rPr lang="en-GB" dirty="0"/>
              <a:t>, phenylalanine; PKU, Phenylketonuria.</a:t>
            </a:r>
          </a:p>
          <a:p>
            <a:pPr>
              <a:spcBef>
                <a:spcPts val="0"/>
              </a:spcBef>
            </a:pPr>
            <a:r>
              <a:rPr lang="en-GB" dirty="0" err="1"/>
              <a:t>Krämer</a:t>
            </a:r>
            <a:r>
              <a:rPr lang="en-GB" dirty="0"/>
              <a:t> J, et al. Mol. Genet. </a:t>
            </a:r>
            <a:r>
              <a:rPr lang="en-GB" dirty="0" err="1"/>
              <a:t>Metab</a:t>
            </a:r>
            <a:r>
              <a:rPr lang="en-GB" dirty="0"/>
              <a:t>. 2023;139:107564.</a:t>
            </a:r>
          </a:p>
        </p:txBody>
      </p:sp>
      <p:sp>
        <p:nvSpPr>
          <p:cNvPr id="8" name="Rectangle 7">
            <a:extLst>
              <a:ext uri="{FF2B5EF4-FFF2-40B4-BE49-F238E27FC236}">
                <a16:creationId xmlns:a16="http://schemas.microsoft.com/office/drawing/2014/main" id="{689D6878-07D4-CFAF-3DC0-590ACDE89CF0}"/>
              </a:ext>
            </a:extLst>
          </p:cNvPr>
          <p:cNvSpPr/>
          <p:nvPr/>
        </p:nvSpPr>
        <p:spPr>
          <a:xfrm>
            <a:off x="429148" y="3158896"/>
            <a:ext cx="5470498" cy="384915"/>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GB" sz="1000" dirty="0"/>
              <a:t>A virtual meeting was attended by 9 German physicians, 3 German dietitians, and 1 American physician, followed by a follow-up discussion via an online platform (October 2021)</a:t>
            </a:r>
          </a:p>
        </p:txBody>
      </p:sp>
      <p:sp>
        <p:nvSpPr>
          <p:cNvPr id="9" name="Rectangle 8">
            <a:extLst>
              <a:ext uri="{FF2B5EF4-FFF2-40B4-BE49-F238E27FC236}">
                <a16:creationId xmlns:a16="http://schemas.microsoft.com/office/drawing/2014/main" id="{1EAB7DBD-F732-BD32-0BF2-55D8861B4477}"/>
              </a:ext>
            </a:extLst>
          </p:cNvPr>
          <p:cNvSpPr/>
          <p:nvPr/>
        </p:nvSpPr>
        <p:spPr>
          <a:xfrm>
            <a:off x="429147" y="4139062"/>
            <a:ext cx="5470498" cy="384915"/>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GB" sz="1000" dirty="0"/>
              <a:t>During the 1</a:t>
            </a:r>
            <a:r>
              <a:rPr lang="en-GB" sz="1000" baseline="30000" dirty="0"/>
              <a:t>st</a:t>
            </a:r>
            <a:r>
              <a:rPr lang="en-GB" sz="1000" dirty="0"/>
              <a:t> round experts anonymously rated each recommendation on a 5-point </a:t>
            </a:r>
            <a:br>
              <a:rPr lang="en-GB" sz="1000" dirty="0"/>
            </a:br>
            <a:r>
              <a:rPr lang="en-GB" sz="1000" dirty="0"/>
              <a:t>Likert scale* </a:t>
            </a:r>
          </a:p>
        </p:txBody>
      </p:sp>
      <p:sp>
        <p:nvSpPr>
          <p:cNvPr id="10" name="Rectangle 9">
            <a:extLst>
              <a:ext uri="{FF2B5EF4-FFF2-40B4-BE49-F238E27FC236}">
                <a16:creationId xmlns:a16="http://schemas.microsoft.com/office/drawing/2014/main" id="{E741171F-5FF9-194D-84CA-DC6F0CCE5D0C}"/>
              </a:ext>
            </a:extLst>
          </p:cNvPr>
          <p:cNvSpPr/>
          <p:nvPr/>
        </p:nvSpPr>
        <p:spPr>
          <a:xfrm>
            <a:off x="429148" y="3646051"/>
            <a:ext cx="5470498" cy="384915"/>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GB" sz="1000" dirty="0"/>
              <a:t>8 German physicians contributed to the follow-up discussion and consensus voting, using a modified Delphi technique</a:t>
            </a:r>
          </a:p>
        </p:txBody>
      </p:sp>
      <p:sp>
        <p:nvSpPr>
          <p:cNvPr id="11" name="Rectangle 10">
            <a:extLst>
              <a:ext uri="{FF2B5EF4-FFF2-40B4-BE49-F238E27FC236}">
                <a16:creationId xmlns:a16="http://schemas.microsoft.com/office/drawing/2014/main" id="{29FD79F3-F6F9-506B-9BBC-5E5F7F5456FB}"/>
              </a:ext>
            </a:extLst>
          </p:cNvPr>
          <p:cNvSpPr/>
          <p:nvPr/>
        </p:nvSpPr>
        <p:spPr>
          <a:xfrm>
            <a:off x="429148" y="4635558"/>
            <a:ext cx="5470497" cy="473797"/>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GB" sz="1000" dirty="0"/>
              <a:t>Consensus was achieved when ≥75% of experts strongly agreed or agreed with a given recommendation</a:t>
            </a:r>
            <a:r>
              <a:rPr lang="en-GB" sz="1000" baseline="30000" dirty="0"/>
              <a:t>†</a:t>
            </a:r>
            <a:r>
              <a:rPr lang="en-GB" sz="1000" dirty="0"/>
              <a:t>. Recommendations without agreement were revised based on feedback and revoted in consecutive rounds </a:t>
            </a:r>
          </a:p>
        </p:txBody>
      </p:sp>
      <p:cxnSp>
        <p:nvCxnSpPr>
          <p:cNvPr id="15" name="Straight Arrow Connector 14">
            <a:extLst>
              <a:ext uri="{FF2B5EF4-FFF2-40B4-BE49-F238E27FC236}">
                <a16:creationId xmlns:a16="http://schemas.microsoft.com/office/drawing/2014/main" id="{39C6205F-22B2-22E4-D143-D1D64E4DDDCF}"/>
              </a:ext>
            </a:extLst>
          </p:cNvPr>
          <p:cNvCxnSpPr>
            <a:stCxn id="8" idx="2"/>
            <a:endCxn id="10" idx="0"/>
          </p:cNvCxnSpPr>
          <p:nvPr/>
        </p:nvCxnSpPr>
        <p:spPr>
          <a:xfrm>
            <a:off x="3164397" y="3543811"/>
            <a:ext cx="0" cy="10224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7" name="Straight Arrow Connector 16">
            <a:extLst>
              <a:ext uri="{FF2B5EF4-FFF2-40B4-BE49-F238E27FC236}">
                <a16:creationId xmlns:a16="http://schemas.microsoft.com/office/drawing/2014/main" id="{51C02138-C76D-21B4-CE16-8051CED991EA}"/>
              </a:ext>
            </a:extLst>
          </p:cNvPr>
          <p:cNvCxnSpPr>
            <a:stCxn id="10" idx="2"/>
            <a:endCxn id="9" idx="0"/>
          </p:cNvCxnSpPr>
          <p:nvPr/>
        </p:nvCxnSpPr>
        <p:spPr>
          <a:xfrm flipH="1">
            <a:off x="3164396" y="4030966"/>
            <a:ext cx="1" cy="108096"/>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cxnSp>
        <p:nvCxnSpPr>
          <p:cNvPr id="19" name="Straight Arrow Connector 18">
            <a:extLst>
              <a:ext uri="{FF2B5EF4-FFF2-40B4-BE49-F238E27FC236}">
                <a16:creationId xmlns:a16="http://schemas.microsoft.com/office/drawing/2014/main" id="{EA204486-727A-475A-1505-ECCBB3EF5EAB}"/>
              </a:ext>
            </a:extLst>
          </p:cNvPr>
          <p:cNvCxnSpPr>
            <a:stCxn id="9" idx="2"/>
            <a:endCxn id="11" idx="0"/>
          </p:cNvCxnSpPr>
          <p:nvPr/>
        </p:nvCxnSpPr>
        <p:spPr>
          <a:xfrm>
            <a:off x="3164396" y="4523977"/>
            <a:ext cx="1" cy="111581"/>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578058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2046C8B-0DAC-2A20-2666-F01FF28C2AE5}"/>
              </a:ext>
            </a:extLst>
          </p:cNvPr>
          <p:cNvSpPr>
            <a:spLocks noGrp="1"/>
          </p:cNvSpPr>
          <p:nvPr>
            <p:ph type="title"/>
          </p:nvPr>
        </p:nvSpPr>
        <p:spPr>
          <a:xfrm>
            <a:off x="819150" y="1996112"/>
            <a:ext cx="10801350" cy="1509088"/>
          </a:xfrm>
        </p:spPr>
        <p:txBody>
          <a:bodyPr>
            <a:normAutofit/>
          </a:bodyPr>
          <a:lstStyle/>
          <a:p>
            <a:r>
              <a:rPr lang="en-GB" sz="3200" dirty="0"/>
              <a:t>PKU.expert PALYNZIQ</a:t>
            </a:r>
            <a:r>
              <a:rPr lang="en-GB" sz="3200" baseline="30000" dirty="0"/>
              <a:t>®</a:t>
            </a:r>
            <a:r>
              <a:rPr lang="en-GB" sz="3200" baseline="30000" dirty="0">
                <a:solidFill>
                  <a:srgbClr val="000000"/>
                </a:solidFill>
              </a:rPr>
              <a:t> </a:t>
            </a:r>
            <a:r>
              <a:rPr lang="en-GB" sz="3200" dirty="0"/>
              <a:t>(pegvaliase)</a:t>
            </a:r>
            <a:br>
              <a:rPr lang="en-GB" sz="3200" dirty="0"/>
            </a:br>
            <a:r>
              <a:rPr lang="en-GB" sz="3200" dirty="0"/>
              <a:t>Prescribing Information Slide </a:t>
            </a:r>
          </a:p>
        </p:txBody>
      </p:sp>
      <p:sp>
        <p:nvSpPr>
          <p:cNvPr id="7" name="Subtitle 6">
            <a:extLst>
              <a:ext uri="{FF2B5EF4-FFF2-40B4-BE49-F238E27FC236}">
                <a16:creationId xmlns:a16="http://schemas.microsoft.com/office/drawing/2014/main" id="{AED68EDA-ACCE-0EE7-2918-E95FB0373466}"/>
              </a:ext>
            </a:extLst>
          </p:cNvPr>
          <p:cNvSpPr>
            <a:spLocks noGrp="1"/>
          </p:cNvSpPr>
          <p:nvPr>
            <p:ph type="body" sz="quarter" idx="16"/>
          </p:nvPr>
        </p:nvSpPr>
        <p:spPr/>
        <p:txBody>
          <a:bodyPr/>
          <a:lstStyle/>
          <a:p>
            <a:endParaRPr lang="en-GB" dirty="0"/>
          </a:p>
        </p:txBody>
      </p:sp>
    </p:spTree>
    <p:extLst>
      <p:ext uri="{BB962C8B-B14F-4D97-AF65-F5344CB8AC3E}">
        <p14:creationId xmlns:p14="http://schemas.microsoft.com/office/powerpoint/2010/main" val="988427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EA550-03B7-4C44-BC35-72D273055D37}"/>
              </a:ext>
            </a:extLst>
          </p:cNvPr>
          <p:cNvSpPr>
            <a:spLocks noGrp="1"/>
          </p:cNvSpPr>
          <p:nvPr>
            <p:ph type="title"/>
          </p:nvPr>
        </p:nvSpPr>
        <p:spPr/>
        <p:txBody>
          <a:bodyPr>
            <a:normAutofit/>
          </a:bodyPr>
          <a:lstStyle/>
          <a:p>
            <a:r>
              <a:rPr lang="en-GB" dirty="0"/>
              <a:t>PALYNZIQ</a:t>
            </a:r>
            <a:r>
              <a:rPr lang="en-GB" baseline="30000" dirty="0"/>
              <a:t>®</a:t>
            </a:r>
            <a:r>
              <a:rPr lang="en-GB" baseline="30000" dirty="0">
                <a:solidFill>
                  <a:schemeClr val="bg2">
                    <a:lumMod val="10000"/>
                  </a:schemeClr>
                </a:solidFill>
              </a:rPr>
              <a:t> </a:t>
            </a:r>
            <a:r>
              <a:rPr lang="en-GB" dirty="0"/>
              <a:t>(pegvaliase) Prescribing Information</a:t>
            </a:r>
          </a:p>
        </p:txBody>
      </p:sp>
      <p:sp>
        <p:nvSpPr>
          <p:cNvPr id="3" name="Content Placeholder 2">
            <a:extLst>
              <a:ext uri="{FF2B5EF4-FFF2-40B4-BE49-F238E27FC236}">
                <a16:creationId xmlns:a16="http://schemas.microsoft.com/office/drawing/2014/main" id="{480C62D4-4E88-4C86-8171-1690F0EFE8A4}"/>
              </a:ext>
            </a:extLst>
          </p:cNvPr>
          <p:cNvSpPr>
            <a:spLocks noGrp="1"/>
          </p:cNvSpPr>
          <p:nvPr>
            <p:ph idx="1"/>
          </p:nvPr>
        </p:nvSpPr>
        <p:spPr/>
        <p:txBody>
          <a:bodyPr/>
          <a:lstStyle/>
          <a:p>
            <a:r>
              <a:rPr lang="en-GB" dirty="0"/>
              <a:t>PKU.expert contains promotional content on BioMarin products, in line with the prescribing information approved by the European Medicines Agency – EMA</a:t>
            </a:r>
          </a:p>
          <a:p>
            <a:r>
              <a:rPr lang="en-GB" dirty="0"/>
              <a:t>Access the latest aPI: PALYNZIQ</a:t>
            </a:r>
            <a:r>
              <a:rPr lang="en-GB" baseline="30000" dirty="0"/>
              <a:t>® </a:t>
            </a:r>
            <a:r>
              <a:rPr lang="en-GB" dirty="0"/>
              <a:t>(pegvaliase) </a:t>
            </a:r>
          </a:p>
          <a:p>
            <a:pPr lvl="1"/>
            <a:r>
              <a:rPr lang="en-GB" dirty="0"/>
              <a:t>Within your downloaded Zip File, you will find a copy of the latest </a:t>
            </a:r>
            <a:br>
              <a:rPr lang="en-GB" dirty="0"/>
            </a:br>
            <a:r>
              <a:rPr lang="en-GB" dirty="0"/>
              <a:t>Prescribing Information </a:t>
            </a:r>
          </a:p>
          <a:p>
            <a:pPr lvl="2"/>
            <a:r>
              <a:rPr lang="en-GB" dirty="0"/>
              <a:t>The latest aPI can also be accessed on </a:t>
            </a:r>
            <a:r>
              <a:rPr lang="en-GB" dirty="0">
                <a:hlinkClick r:id="rId2"/>
              </a:rPr>
              <a:t>PKU.expert - Prescribing Information</a:t>
            </a:r>
            <a:endParaRPr lang="en-GB" dirty="0"/>
          </a:p>
          <a:p>
            <a:pPr lvl="2"/>
            <a:r>
              <a:rPr lang="en-GB" dirty="0"/>
              <a:t>The prescribing information must form part of the promotional material and must not be separate from it</a:t>
            </a:r>
          </a:p>
          <a:p>
            <a:pPr lvl="1"/>
            <a:r>
              <a:rPr lang="en-GB" dirty="0">
                <a:hlinkClick r:id="rId3"/>
              </a:rPr>
              <a:t>PKU.expert Terms and Conditions</a:t>
            </a:r>
            <a:endParaRPr lang="en-GB" dirty="0"/>
          </a:p>
          <a:p>
            <a:endParaRPr lang="en-GB" dirty="0"/>
          </a:p>
          <a:p>
            <a:endParaRPr lang="en-GB" dirty="0"/>
          </a:p>
        </p:txBody>
      </p:sp>
      <p:sp>
        <p:nvSpPr>
          <p:cNvPr id="5" name="Text Placeholder 4">
            <a:extLst>
              <a:ext uri="{FF2B5EF4-FFF2-40B4-BE49-F238E27FC236}">
                <a16:creationId xmlns:a16="http://schemas.microsoft.com/office/drawing/2014/main" id="{59801580-B07A-7525-B4E0-847BAF6B14A5}"/>
              </a:ext>
            </a:extLst>
          </p:cNvPr>
          <p:cNvSpPr>
            <a:spLocks noGrp="1"/>
          </p:cNvSpPr>
          <p:nvPr>
            <p:ph type="body" sz="quarter" idx="16"/>
          </p:nvPr>
        </p:nvSpPr>
        <p:spPr/>
        <p:txBody>
          <a:bodyPr/>
          <a:lstStyle/>
          <a:p>
            <a:endParaRPr lang="en-GB"/>
          </a:p>
        </p:txBody>
      </p:sp>
    </p:spTree>
    <p:extLst>
      <p:ext uri="{BB962C8B-B14F-4D97-AF65-F5344CB8AC3E}">
        <p14:creationId xmlns:p14="http://schemas.microsoft.com/office/powerpoint/2010/main" val="26907648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9">
            <a:extLst>
              <a:ext uri="{FF2B5EF4-FFF2-40B4-BE49-F238E27FC236}">
                <a16:creationId xmlns:a16="http://schemas.microsoft.com/office/drawing/2014/main" id="{DA6D912A-866F-2F5D-EFF0-F14A037715BC}"/>
              </a:ext>
            </a:extLst>
          </p:cNvPr>
          <p:cNvSpPr txBox="1">
            <a:spLocks/>
          </p:cNvSpPr>
          <p:nvPr/>
        </p:nvSpPr>
        <p:spPr>
          <a:xfrm>
            <a:off x="694592" y="262445"/>
            <a:ext cx="5220000" cy="650983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Abbreviated Prescribing Information (PI) (INTL): PALYNZIQ</a:t>
            </a:r>
            <a:r>
              <a:rPr kumimoji="0" lang="en-GB" sz="700" b="1"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(pegvaliase) </a:t>
            </a: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Refer to Summary of Product Characteristics for full information.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Presentation: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2.5 mg solution for injection in pre-filled syringe containing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2.5 mg pegvaliase in 0.5 ml solution.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10 mg solution for injection in pre-filled syringe containing 10 mg pegvaliase in 0.5 ml solution.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20 mg solution for injection in pre-filled syringe containing 20 mg pegvaliase in 1 ml solution.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Therapeutic indications: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indicated for the treatment of patients with phenylketonuria (PKU) aged 16 years and older who have inadequate blood phenylalanine control (blood phenylalanine levels greater than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despite prior management with available treatment options.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Posology: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Before initiating treatment, blood phenylalanine level must be obtained. Monitoring of blood phenylalanine level is recommended once a month. Dietary phenylalanine intake should remain consistent until a maintenance dose is established. Induction: The recommended starting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2.5 mg administered once per week for 4 weeks. Titration: The dose should be escalated gradually based on tolerability to the daily maintenance dose required to achieve blood phenylalanine level of 120 to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according to the table below. Maintenance: The maintenance dose is individualised to achieve patient’s blood phenylalanine control (i.e., a phenylalanine level between 120 to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taking into account patient tolerability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and dietary protein intake (see table below). During titration and maintenance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patients may develop blood phenylalanine levels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To manage hypophenylalaninaemia, dietary protein intake should be increased to appropriate levels, and then, if needed, the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reduced</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Recommended dosing regimen</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1 If blood phenylalanine levels are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dietary protein intake should be increased to appropriate levels, and then, if needed, the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should be reduced.</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2 Additional time may be required prior to each dose escalation based on patient tolerability with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3 The maintenance dose is individualised to achieve blood phenylalanine levels between 120 to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4 If multiple injections are needed for a single dose, injections should be administered at the same time of day and injection sites should be at least 5 cm away from each other. Doses should not be divided over the course of the day.</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Administration: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Subcutaneous use. Each pre-filled syringe is for single use only. Prior to first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the patient should be trained by a healthcare professional on the signs and symptoms of an acute systemic hypersensitivity reaction and to seek immediate medical care if a reaction occurs, and how to properly administer adrenaline injection device. Due to the potential for an acute systemic hypersensitivity reaction, premedication prior to each dose is required during induction and titration (time prior to reaching blood phenylalanine levels less than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while on a stable dose). Patients should be instructed to pre medicate with an H1 receptor antagonist, H2 receptor antagonist, and antipyretic. During maintenance, premedication may be reconsidered for subsequent injections based on patient tolerability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Readministration</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following mild to moderate acute systemic hypersensitivity reactions: The prescribing physician should consider the risks and benefits of readministering the medicinal product following resolution of the first mild to moderate acute systemic hypersensitivity reaction.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Readministration</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for the first dose must be done under supervision of a healthcare professional with the ability to manage acute systemic hypersensitivity reactions.</a:t>
            </a: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graphicFrame>
        <p:nvGraphicFramePr>
          <p:cNvPr id="8" name="Table 7">
            <a:extLst>
              <a:ext uri="{FF2B5EF4-FFF2-40B4-BE49-F238E27FC236}">
                <a16:creationId xmlns:a16="http://schemas.microsoft.com/office/drawing/2014/main" id="{391344FE-E135-E6AC-EC5D-958BA6C4F209}"/>
              </a:ext>
            </a:extLst>
          </p:cNvPr>
          <p:cNvGraphicFramePr>
            <a:graphicFrameLocks noGrp="1"/>
          </p:cNvGraphicFramePr>
          <p:nvPr/>
        </p:nvGraphicFramePr>
        <p:xfrm>
          <a:off x="722947" y="2324848"/>
          <a:ext cx="4992053" cy="2090420"/>
        </p:xfrm>
        <a:graphic>
          <a:graphicData uri="http://schemas.openxmlformats.org/drawingml/2006/table">
            <a:tbl>
              <a:tblPr firstRow="1" firstCol="1" lastRow="1" lastCol="1" bandRow="1" bandCol="1">
                <a:tableStyleId>{2D5ABB26-0587-4C30-8999-92F81FD0307C}</a:tableStyleId>
              </a:tblPr>
              <a:tblGrid>
                <a:gridCol w="705803">
                  <a:extLst>
                    <a:ext uri="{9D8B030D-6E8A-4147-A177-3AD203B41FA5}">
                      <a16:colId xmlns:a16="http://schemas.microsoft.com/office/drawing/2014/main" val="1590391164"/>
                    </a:ext>
                  </a:extLst>
                </a:gridCol>
                <a:gridCol w="2143125">
                  <a:extLst>
                    <a:ext uri="{9D8B030D-6E8A-4147-A177-3AD203B41FA5}">
                      <a16:colId xmlns:a16="http://schemas.microsoft.com/office/drawing/2014/main" val="836664080"/>
                    </a:ext>
                  </a:extLst>
                </a:gridCol>
                <a:gridCol w="2143125">
                  <a:extLst>
                    <a:ext uri="{9D8B030D-6E8A-4147-A177-3AD203B41FA5}">
                      <a16:colId xmlns:a16="http://schemas.microsoft.com/office/drawing/2014/main" val="1270166701"/>
                    </a:ext>
                  </a:extLst>
                </a:gridCol>
              </a:tblGrid>
              <a:tr h="259715">
                <a:tc>
                  <a:txBody>
                    <a:bodyPr/>
                    <a:lstStyle/>
                    <a:p>
                      <a:pPr marL="36195">
                        <a:spcBef>
                          <a:spcPts val="100"/>
                        </a:spcBef>
                        <a:spcAft>
                          <a:spcPts val="0"/>
                        </a:spcAft>
                      </a:pPr>
                      <a:r>
                        <a:rPr lang="en-US" sz="700" dirty="0">
                          <a:effectLst/>
                        </a:rPr>
                        <a:t> </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Dose</a:t>
                      </a:r>
                      <a:r>
                        <a:rPr lang="en-US" sz="700" baseline="30000" dirty="0">
                          <a:effectLst/>
                        </a:rPr>
                        <a:t>1</a:t>
                      </a:r>
                      <a:r>
                        <a:rPr lang="en-US" sz="700" spc="70" dirty="0">
                          <a:effectLst/>
                        </a:rPr>
                        <a:t> </a:t>
                      </a:r>
                      <a:r>
                        <a:rPr lang="en-US" sz="700" dirty="0">
                          <a:effectLst/>
                        </a:rPr>
                        <a:t>administered</a:t>
                      </a:r>
                      <a:r>
                        <a:rPr lang="en-US" sz="700" spc="200" dirty="0">
                          <a:effectLst/>
                        </a:rPr>
                        <a:t> </a:t>
                      </a:r>
                      <a:r>
                        <a:rPr lang="en-US" sz="700" spc="-10" dirty="0">
                          <a:effectLst/>
                        </a:rPr>
                        <a:t>subcutaneously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marR="113665">
                        <a:spcBef>
                          <a:spcPts val="215"/>
                        </a:spcBef>
                        <a:spcAft>
                          <a:spcPts val="0"/>
                        </a:spcAft>
                      </a:pPr>
                      <a:r>
                        <a:rPr lang="en-US" sz="700">
                          <a:effectLst/>
                        </a:rPr>
                        <a:t>Duration prior to</a:t>
                      </a:r>
                      <a:r>
                        <a:rPr lang="en-US" sz="700" spc="200">
                          <a:effectLst/>
                        </a:rPr>
                        <a:t> </a:t>
                      </a:r>
                      <a:r>
                        <a:rPr lang="en-US" sz="700">
                          <a:effectLst/>
                        </a:rPr>
                        <a:t>next dose increase</a:t>
                      </a:r>
                      <a:endParaRPr lang="en-GB" sz="7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2979353"/>
                  </a:ext>
                </a:extLst>
              </a:tr>
              <a:tr h="158115">
                <a:tc>
                  <a:txBody>
                    <a:bodyPr/>
                    <a:lstStyle/>
                    <a:p>
                      <a:pPr marL="66675">
                        <a:spcBef>
                          <a:spcPts val="215"/>
                        </a:spcBef>
                        <a:spcAft>
                          <a:spcPts val="0"/>
                        </a:spcAft>
                      </a:pPr>
                      <a:r>
                        <a:rPr lang="en-US" sz="700" spc="-10" dirty="0">
                          <a:effectLst/>
                        </a:rPr>
                        <a:t>Induction</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a:effectLst/>
                        </a:rPr>
                        <a:t>2.5</a:t>
                      </a:r>
                      <a:r>
                        <a:rPr lang="en-US" sz="700" spc="-10">
                          <a:effectLst/>
                        </a:rPr>
                        <a:t> </a:t>
                      </a:r>
                      <a:r>
                        <a:rPr lang="en-US" sz="700">
                          <a:effectLst/>
                        </a:rPr>
                        <a:t>mg</a:t>
                      </a:r>
                      <a:r>
                        <a:rPr lang="en-US" sz="700" spc="-5">
                          <a:effectLst/>
                        </a:rPr>
                        <a:t> </a:t>
                      </a:r>
                      <a:r>
                        <a:rPr lang="en-US" sz="700">
                          <a:effectLst/>
                        </a:rPr>
                        <a:t>once</a:t>
                      </a:r>
                      <a:r>
                        <a:rPr lang="en-US" sz="700" spc="-5">
                          <a:effectLst/>
                        </a:rPr>
                        <a:t> </a:t>
                      </a:r>
                      <a:r>
                        <a:rPr lang="en-US" sz="700" spc="-10">
                          <a:effectLst/>
                        </a:rPr>
                        <a:t>weekly</a:t>
                      </a:r>
                      <a:endParaRPr lang="en-GB" sz="7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4</a:t>
                      </a:r>
                      <a:r>
                        <a:rPr lang="en-US" sz="700" spc="-5" dirty="0">
                          <a:effectLst/>
                        </a:rPr>
                        <a:t> </a:t>
                      </a:r>
                      <a:r>
                        <a:rPr lang="en-US" sz="700" spc="-10" dirty="0">
                          <a:effectLst/>
                        </a:rPr>
                        <a:t>weeks</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0765837"/>
                  </a:ext>
                </a:extLst>
              </a:tr>
              <a:tr h="158115">
                <a:tc rowSpan="5">
                  <a:txBody>
                    <a:bodyPr/>
                    <a:lstStyle/>
                    <a:p>
                      <a:pPr marL="66675">
                        <a:spcBef>
                          <a:spcPts val="215"/>
                        </a:spcBef>
                        <a:spcAft>
                          <a:spcPts val="0"/>
                        </a:spcAft>
                      </a:pPr>
                      <a:r>
                        <a:rPr lang="en-US" sz="700" spc="-10" dirty="0">
                          <a:effectLst/>
                        </a:rPr>
                        <a:t>Titration</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2.5</a:t>
                      </a:r>
                      <a:r>
                        <a:rPr lang="en-US" sz="700" spc="5" dirty="0">
                          <a:effectLst/>
                        </a:rPr>
                        <a:t> </a:t>
                      </a:r>
                      <a:r>
                        <a:rPr lang="en-US" sz="700" dirty="0">
                          <a:effectLst/>
                        </a:rPr>
                        <a:t>mg</a:t>
                      </a:r>
                      <a:r>
                        <a:rPr lang="en-US" sz="700" spc="5" dirty="0">
                          <a:effectLst/>
                        </a:rPr>
                        <a:t> </a:t>
                      </a:r>
                      <a:r>
                        <a:rPr lang="en-US" sz="700" dirty="0">
                          <a:effectLst/>
                        </a:rPr>
                        <a:t>twice</a:t>
                      </a:r>
                      <a:r>
                        <a:rPr lang="en-US" sz="700" spc="5" dirty="0">
                          <a:effectLst/>
                        </a:rPr>
                        <a:t> </a:t>
                      </a:r>
                      <a:r>
                        <a:rPr lang="en-US" sz="700" spc="-10" dirty="0">
                          <a:effectLst/>
                        </a:rPr>
                        <a:t>weekly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9577324"/>
                  </a:ext>
                </a:extLst>
              </a:tr>
              <a:tr h="158115">
                <a:tc vMerge="1">
                  <a:txBody>
                    <a:bodyPr/>
                    <a:lstStyle/>
                    <a:p>
                      <a:endParaRPr lang="en-GB"/>
                    </a:p>
                  </a:txBody>
                  <a:tcPr/>
                </a:tc>
                <a:tc>
                  <a:txBody>
                    <a:bodyPr/>
                    <a:lstStyle/>
                    <a:p>
                      <a:pPr marL="66675">
                        <a:spcBef>
                          <a:spcPts val="215"/>
                        </a:spcBef>
                        <a:spcAft>
                          <a:spcPts val="0"/>
                        </a:spcAft>
                      </a:pPr>
                      <a:r>
                        <a:rPr lang="en-US" sz="700" dirty="0">
                          <a:effectLst/>
                        </a:rPr>
                        <a:t>10</a:t>
                      </a:r>
                      <a:r>
                        <a:rPr lang="en-US" sz="700" spc="-15" dirty="0">
                          <a:effectLst/>
                        </a:rPr>
                        <a:t> </a:t>
                      </a:r>
                      <a:r>
                        <a:rPr lang="en-US" sz="700" dirty="0">
                          <a:effectLst/>
                        </a:rPr>
                        <a:t>mg</a:t>
                      </a:r>
                      <a:r>
                        <a:rPr lang="en-US" sz="700" spc="-10" dirty="0">
                          <a:effectLst/>
                        </a:rPr>
                        <a:t> </a:t>
                      </a:r>
                      <a:r>
                        <a:rPr lang="en-US" sz="700" dirty="0">
                          <a:effectLst/>
                        </a:rPr>
                        <a:t>once</a:t>
                      </a:r>
                      <a:r>
                        <a:rPr lang="en-US" sz="700" spc="-10" dirty="0">
                          <a:effectLst/>
                        </a:rPr>
                        <a:t> weekly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9001612"/>
                  </a:ext>
                </a:extLst>
              </a:tr>
              <a:tr h="158115">
                <a:tc vMerge="1">
                  <a:txBody>
                    <a:bodyPr/>
                    <a:lstStyle/>
                    <a:p>
                      <a:endParaRPr lang="en-GB"/>
                    </a:p>
                  </a:txBody>
                  <a:tcPr/>
                </a:tc>
                <a:tc>
                  <a:txBody>
                    <a:bodyPr/>
                    <a:lstStyle/>
                    <a:p>
                      <a:pPr marL="66675">
                        <a:spcBef>
                          <a:spcPts val="215"/>
                        </a:spcBef>
                        <a:spcAft>
                          <a:spcPts val="0"/>
                        </a:spcAft>
                      </a:pPr>
                      <a:r>
                        <a:rPr lang="en-US" sz="700" dirty="0">
                          <a:effectLst/>
                        </a:rPr>
                        <a:t>10 mg twice </a:t>
                      </a:r>
                      <a:r>
                        <a:rPr lang="en-US" sz="700" spc="-10" dirty="0">
                          <a:effectLst/>
                        </a:rPr>
                        <a:t>weekly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9277886"/>
                  </a:ext>
                </a:extLst>
              </a:tr>
              <a:tr h="158115">
                <a:tc vMerge="1">
                  <a:txBody>
                    <a:bodyPr/>
                    <a:lstStyle/>
                    <a:p>
                      <a:endParaRPr lang="en-GB"/>
                    </a:p>
                  </a:txBody>
                  <a:tcPr/>
                </a:tc>
                <a:tc>
                  <a:txBody>
                    <a:bodyPr/>
                    <a:lstStyle/>
                    <a:p>
                      <a:pPr marL="66675">
                        <a:spcBef>
                          <a:spcPts val="215"/>
                        </a:spcBef>
                        <a:spcAft>
                          <a:spcPts val="0"/>
                        </a:spcAft>
                      </a:pPr>
                      <a:r>
                        <a:rPr lang="en-US" sz="700" dirty="0">
                          <a:effectLst/>
                        </a:rPr>
                        <a:t>10</a:t>
                      </a:r>
                      <a:r>
                        <a:rPr lang="en-US" sz="700" spc="-25" dirty="0">
                          <a:effectLst/>
                        </a:rPr>
                        <a:t> </a:t>
                      </a:r>
                      <a:r>
                        <a:rPr lang="en-US" sz="700" dirty="0">
                          <a:effectLst/>
                        </a:rPr>
                        <a:t>mg</a:t>
                      </a:r>
                      <a:r>
                        <a:rPr lang="en-US" sz="700" spc="-20" dirty="0">
                          <a:effectLst/>
                        </a:rPr>
                        <a:t> </a:t>
                      </a:r>
                      <a:r>
                        <a:rPr lang="en-US" sz="700" dirty="0">
                          <a:effectLst/>
                        </a:rPr>
                        <a:t>four</a:t>
                      </a:r>
                      <a:r>
                        <a:rPr lang="en-US" sz="700" spc="-20" dirty="0">
                          <a:effectLst/>
                        </a:rPr>
                        <a:t> </a:t>
                      </a:r>
                      <a:r>
                        <a:rPr lang="en-US" sz="700" dirty="0">
                          <a:effectLst/>
                        </a:rPr>
                        <a:t>times</a:t>
                      </a:r>
                      <a:r>
                        <a:rPr lang="en-US" sz="700" spc="-20" dirty="0">
                          <a:effectLst/>
                        </a:rPr>
                        <a:t> </a:t>
                      </a:r>
                      <a:r>
                        <a:rPr lang="en-US" sz="700" dirty="0">
                          <a:effectLst/>
                        </a:rPr>
                        <a:t>a</a:t>
                      </a:r>
                      <a:r>
                        <a:rPr lang="en-US" sz="700" spc="-20" dirty="0">
                          <a:effectLst/>
                        </a:rPr>
                        <a:t> week</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5848213"/>
                  </a:ext>
                </a:extLst>
              </a:tr>
              <a:tr h="158115">
                <a:tc vMerge="1">
                  <a:txBody>
                    <a:bodyPr/>
                    <a:lstStyle/>
                    <a:p>
                      <a:endParaRPr lang="en-GB"/>
                    </a:p>
                  </a:txBody>
                  <a:tcPr/>
                </a:tc>
                <a:tc>
                  <a:txBody>
                    <a:bodyPr/>
                    <a:lstStyle/>
                    <a:p>
                      <a:pPr marL="66675">
                        <a:spcBef>
                          <a:spcPts val="215"/>
                        </a:spcBef>
                        <a:spcAft>
                          <a:spcPts val="0"/>
                        </a:spcAft>
                      </a:pPr>
                      <a:r>
                        <a:rPr lang="en-US" sz="700" dirty="0">
                          <a:effectLst/>
                        </a:rPr>
                        <a:t>10</a:t>
                      </a:r>
                      <a:r>
                        <a:rPr lang="en-US" sz="700" spc="-20" dirty="0">
                          <a:effectLst/>
                        </a:rPr>
                        <a:t> </a:t>
                      </a:r>
                      <a:r>
                        <a:rPr lang="en-US" sz="700" dirty="0">
                          <a:effectLst/>
                        </a:rPr>
                        <a:t>mg</a:t>
                      </a:r>
                      <a:r>
                        <a:rPr lang="en-US" sz="700" spc="-15" dirty="0">
                          <a:effectLst/>
                        </a:rPr>
                        <a:t> </a:t>
                      </a:r>
                      <a:r>
                        <a:rPr lang="en-US" sz="700" spc="-10" dirty="0">
                          <a:effectLst/>
                        </a:rPr>
                        <a:t>daily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8368361"/>
                  </a:ext>
                </a:extLst>
              </a:tr>
              <a:tr h="158115">
                <a:tc rowSpan="3">
                  <a:txBody>
                    <a:bodyPr/>
                    <a:lstStyle/>
                    <a:p>
                      <a:pPr marL="66675">
                        <a:spcBef>
                          <a:spcPts val="215"/>
                        </a:spcBef>
                        <a:spcAft>
                          <a:spcPts val="0"/>
                        </a:spcAft>
                      </a:pPr>
                      <a:r>
                        <a:rPr lang="en-US" sz="700" spc="-10" dirty="0">
                          <a:effectLst/>
                        </a:rPr>
                        <a:t>Maintenance</a:t>
                      </a:r>
                      <a:r>
                        <a:rPr lang="en-US" sz="700" spc="-10" baseline="30000" dirty="0">
                          <a:effectLst/>
                        </a:rPr>
                        <a:t>3</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20</a:t>
                      </a:r>
                      <a:r>
                        <a:rPr lang="en-US" sz="700" spc="-5" dirty="0">
                          <a:effectLst/>
                        </a:rPr>
                        <a:t> </a:t>
                      </a:r>
                      <a:r>
                        <a:rPr lang="en-US" sz="700" dirty="0">
                          <a:effectLst/>
                        </a:rPr>
                        <a:t>mg </a:t>
                      </a:r>
                      <a:r>
                        <a:rPr lang="en-US" sz="700" spc="-10" dirty="0">
                          <a:effectLst/>
                        </a:rPr>
                        <a:t>daily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12</a:t>
                      </a:r>
                      <a:r>
                        <a:rPr lang="en-US" sz="700" spc="-30" dirty="0">
                          <a:effectLst/>
                        </a:rPr>
                        <a:t> </a:t>
                      </a:r>
                      <a:r>
                        <a:rPr lang="en-US" sz="700" dirty="0">
                          <a:effectLst/>
                        </a:rPr>
                        <a:t>weeks</a:t>
                      </a:r>
                      <a:r>
                        <a:rPr lang="en-US" sz="700" spc="-25" dirty="0">
                          <a:effectLst/>
                        </a:rPr>
                        <a:t> </a:t>
                      </a:r>
                      <a:r>
                        <a:rPr lang="en-US" sz="700" dirty="0">
                          <a:effectLst/>
                        </a:rPr>
                        <a:t>to</a:t>
                      </a:r>
                      <a:r>
                        <a:rPr lang="en-US" sz="700" spc="-25" dirty="0">
                          <a:effectLst/>
                        </a:rPr>
                        <a:t> </a:t>
                      </a:r>
                      <a:r>
                        <a:rPr lang="en-US" sz="700" dirty="0">
                          <a:effectLst/>
                        </a:rPr>
                        <a:t>24</a:t>
                      </a:r>
                      <a:r>
                        <a:rPr lang="en-US" sz="700" spc="-25" dirty="0">
                          <a:effectLst/>
                        </a:rPr>
                        <a:t> </a:t>
                      </a:r>
                      <a:r>
                        <a:rPr lang="en-US" sz="700" spc="-10" dirty="0">
                          <a:effectLst/>
                        </a:rPr>
                        <a:t>weeks</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5459068"/>
                  </a:ext>
                </a:extLst>
              </a:tr>
              <a:tr h="361950">
                <a:tc vMerge="1">
                  <a:txBody>
                    <a:bodyPr/>
                    <a:lstStyle/>
                    <a:p>
                      <a:endParaRPr lang="en-GB"/>
                    </a:p>
                  </a:txBody>
                  <a:tcPr/>
                </a:tc>
                <a:tc>
                  <a:txBody>
                    <a:bodyPr/>
                    <a:lstStyle/>
                    <a:p>
                      <a:pPr marL="66675">
                        <a:spcBef>
                          <a:spcPts val="215"/>
                        </a:spcBef>
                        <a:spcAft>
                          <a:spcPts val="0"/>
                        </a:spcAft>
                      </a:pPr>
                      <a:r>
                        <a:rPr lang="en-US" sz="700" dirty="0">
                          <a:effectLst/>
                        </a:rPr>
                        <a:t>40 mg </a:t>
                      </a:r>
                      <a:r>
                        <a:rPr lang="en-US" sz="700" spc="-10" dirty="0">
                          <a:effectLst/>
                        </a:rPr>
                        <a:t>daily</a:t>
                      </a:r>
                      <a:endParaRPr lang="en-GB" sz="700" dirty="0">
                        <a:effectLst/>
                      </a:endParaRPr>
                    </a:p>
                    <a:p>
                      <a:pPr marL="66675" marR="111760">
                        <a:spcBef>
                          <a:spcPts val="100"/>
                        </a:spcBef>
                        <a:spcAft>
                          <a:spcPts val="0"/>
                        </a:spcAft>
                      </a:pPr>
                      <a:r>
                        <a:rPr lang="en-US" sz="700" dirty="0">
                          <a:effectLst/>
                        </a:rPr>
                        <a:t>(2</a:t>
                      </a:r>
                      <a:r>
                        <a:rPr lang="en-US" sz="700" spc="-50" dirty="0">
                          <a:effectLst/>
                        </a:rPr>
                        <a:t> </a:t>
                      </a:r>
                      <a:r>
                        <a:rPr lang="en-US" sz="700" dirty="0">
                          <a:effectLst/>
                        </a:rPr>
                        <a:t>consecutive</a:t>
                      </a:r>
                      <a:r>
                        <a:rPr lang="en-US" sz="700" spc="-50" dirty="0">
                          <a:effectLst/>
                        </a:rPr>
                        <a:t> </a:t>
                      </a:r>
                      <a:r>
                        <a:rPr lang="en-US" sz="700" dirty="0">
                          <a:effectLst/>
                        </a:rPr>
                        <a:t>injections</a:t>
                      </a:r>
                      <a:r>
                        <a:rPr lang="en-US" sz="700" spc="-45" dirty="0">
                          <a:effectLst/>
                        </a:rPr>
                        <a:t> </a:t>
                      </a:r>
                      <a:r>
                        <a:rPr lang="en-US" sz="700" dirty="0">
                          <a:effectLst/>
                        </a:rPr>
                        <a:t>of</a:t>
                      </a:r>
                      <a:r>
                        <a:rPr lang="en-US" sz="700" spc="-50" dirty="0">
                          <a:effectLst/>
                        </a:rPr>
                        <a:t> </a:t>
                      </a:r>
                      <a:r>
                        <a:rPr lang="en-US" sz="700" dirty="0">
                          <a:effectLst/>
                        </a:rPr>
                        <a:t>20</a:t>
                      </a:r>
                      <a:r>
                        <a:rPr lang="en-US" sz="700" spc="-50" dirty="0">
                          <a:effectLst/>
                        </a:rPr>
                        <a:t> </a:t>
                      </a:r>
                      <a:r>
                        <a:rPr lang="en-US" sz="700" dirty="0">
                          <a:effectLst/>
                        </a:rPr>
                        <a:t>mg</a:t>
                      </a:r>
                      <a:r>
                        <a:rPr lang="en-US" sz="700" spc="200" dirty="0">
                          <a:effectLst/>
                        </a:rPr>
                        <a:t> </a:t>
                      </a:r>
                      <a:r>
                        <a:rPr lang="en-US" sz="700" dirty="0">
                          <a:effectLst/>
                        </a:rPr>
                        <a:t>pre-filled</a:t>
                      </a:r>
                      <a:r>
                        <a:rPr lang="en-US" sz="700" spc="-10" dirty="0">
                          <a:effectLst/>
                        </a:rPr>
                        <a:t> </a:t>
                      </a:r>
                      <a:r>
                        <a:rPr lang="en-US" sz="700" dirty="0">
                          <a:effectLst/>
                        </a:rPr>
                        <a:t>syringe)</a:t>
                      </a:r>
                      <a:r>
                        <a:rPr lang="en-US" sz="700" baseline="30000" dirty="0">
                          <a:effectLst/>
                        </a:rPr>
                        <a:t>4</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16</a:t>
                      </a:r>
                      <a:r>
                        <a:rPr lang="en-US" sz="700" spc="-40" dirty="0">
                          <a:effectLst/>
                        </a:rPr>
                        <a:t> </a:t>
                      </a:r>
                      <a:r>
                        <a:rPr lang="en-US" sz="700" spc="-10" dirty="0">
                          <a:effectLst/>
                        </a:rPr>
                        <a:t>weeks</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4843702"/>
                  </a:ext>
                </a:extLst>
              </a:tr>
              <a:tr h="361950">
                <a:tc vMerge="1">
                  <a:txBody>
                    <a:bodyPr/>
                    <a:lstStyle/>
                    <a:p>
                      <a:endParaRPr lang="en-GB"/>
                    </a:p>
                  </a:txBody>
                  <a:tcPr/>
                </a:tc>
                <a:tc>
                  <a:txBody>
                    <a:bodyPr/>
                    <a:lstStyle/>
                    <a:p>
                      <a:pPr marL="66675">
                        <a:spcBef>
                          <a:spcPts val="215"/>
                        </a:spcBef>
                        <a:spcAft>
                          <a:spcPts val="0"/>
                        </a:spcAft>
                      </a:pPr>
                      <a:r>
                        <a:rPr lang="en-US" sz="700" dirty="0">
                          <a:effectLst/>
                        </a:rPr>
                        <a:t>60</a:t>
                      </a:r>
                      <a:r>
                        <a:rPr lang="en-US" sz="700" spc="5" dirty="0">
                          <a:effectLst/>
                        </a:rPr>
                        <a:t> </a:t>
                      </a:r>
                      <a:r>
                        <a:rPr lang="en-US" sz="700" dirty="0">
                          <a:effectLst/>
                        </a:rPr>
                        <a:t>mg</a:t>
                      </a:r>
                      <a:r>
                        <a:rPr lang="en-US" sz="700" spc="5" dirty="0">
                          <a:effectLst/>
                        </a:rPr>
                        <a:t> </a:t>
                      </a:r>
                      <a:r>
                        <a:rPr lang="en-US" sz="700" spc="-10" dirty="0">
                          <a:effectLst/>
                        </a:rPr>
                        <a:t>daily</a:t>
                      </a:r>
                      <a:endParaRPr lang="en-GB" sz="700" dirty="0">
                        <a:effectLst/>
                      </a:endParaRPr>
                    </a:p>
                    <a:p>
                      <a:pPr marL="66675" marR="111125">
                        <a:spcBef>
                          <a:spcPts val="100"/>
                        </a:spcBef>
                        <a:spcAft>
                          <a:spcPts val="0"/>
                        </a:spcAft>
                      </a:pPr>
                      <a:r>
                        <a:rPr lang="en-US" sz="700" dirty="0">
                          <a:effectLst/>
                        </a:rPr>
                        <a:t>(3</a:t>
                      </a:r>
                      <a:r>
                        <a:rPr lang="en-US" sz="700" spc="-50" dirty="0">
                          <a:effectLst/>
                        </a:rPr>
                        <a:t> </a:t>
                      </a:r>
                      <a:r>
                        <a:rPr lang="en-US" sz="700" dirty="0">
                          <a:effectLst/>
                        </a:rPr>
                        <a:t>consecutive</a:t>
                      </a:r>
                      <a:r>
                        <a:rPr lang="en-US" sz="700" spc="-45" dirty="0">
                          <a:effectLst/>
                        </a:rPr>
                        <a:t> </a:t>
                      </a:r>
                      <a:r>
                        <a:rPr lang="en-US" sz="700" dirty="0">
                          <a:effectLst/>
                        </a:rPr>
                        <a:t>injections</a:t>
                      </a:r>
                      <a:r>
                        <a:rPr lang="en-US" sz="700" spc="-50" dirty="0">
                          <a:effectLst/>
                        </a:rPr>
                        <a:t> </a:t>
                      </a:r>
                      <a:r>
                        <a:rPr lang="en-US" sz="700" dirty="0">
                          <a:effectLst/>
                        </a:rPr>
                        <a:t>of</a:t>
                      </a:r>
                      <a:r>
                        <a:rPr lang="en-US" sz="700" spc="-45" dirty="0">
                          <a:effectLst/>
                        </a:rPr>
                        <a:t> </a:t>
                      </a:r>
                      <a:r>
                        <a:rPr lang="en-US" sz="700" dirty="0">
                          <a:effectLst/>
                        </a:rPr>
                        <a:t>20</a:t>
                      </a:r>
                      <a:r>
                        <a:rPr lang="en-US" sz="700" spc="-50" dirty="0">
                          <a:effectLst/>
                        </a:rPr>
                        <a:t> </a:t>
                      </a:r>
                      <a:r>
                        <a:rPr lang="en-US" sz="700" dirty="0">
                          <a:effectLst/>
                        </a:rPr>
                        <a:t>mg</a:t>
                      </a:r>
                      <a:r>
                        <a:rPr lang="en-US" sz="700" spc="200" dirty="0">
                          <a:effectLst/>
                        </a:rPr>
                        <a:t> </a:t>
                      </a:r>
                      <a:r>
                        <a:rPr lang="en-US" sz="700" dirty="0">
                          <a:effectLst/>
                        </a:rPr>
                        <a:t>pre-filled</a:t>
                      </a:r>
                      <a:r>
                        <a:rPr lang="en-US" sz="700" spc="-10" dirty="0">
                          <a:effectLst/>
                        </a:rPr>
                        <a:t> </a:t>
                      </a:r>
                      <a:r>
                        <a:rPr lang="en-US" sz="700" dirty="0">
                          <a:effectLst/>
                        </a:rPr>
                        <a:t>syringe)</a:t>
                      </a:r>
                      <a:r>
                        <a:rPr lang="en-US" sz="700" baseline="30000" dirty="0">
                          <a:effectLst/>
                        </a:rPr>
                        <a:t>4</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marR="113665">
                        <a:spcBef>
                          <a:spcPts val="215"/>
                        </a:spcBef>
                        <a:spcAft>
                          <a:spcPts val="0"/>
                        </a:spcAft>
                      </a:pPr>
                      <a:r>
                        <a:rPr lang="en-US" sz="700" spc="-10" dirty="0">
                          <a:effectLst/>
                        </a:rPr>
                        <a:t>Maximum</a:t>
                      </a:r>
                      <a:r>
                        <a:rPr lang="en-US" sz="700" spc="200" dirty="0">
                          <a:effectLst/>
                        </a:rPr>
                        <a:t> </a:t>
                      </a:r>
                      <a:r>
                        <a:rPr lang="en-US" sz="700" dirty="0">
                          <a:effectLst/>
                        </a:rPr>
                        <a:t>recommended</a:t>
                      </a:r>
                      <a:r>
                        <a:rPr lang="en-US" sz="700" spc="-50" dirty="0">
                          <a:effectLst/>
                        </a:rPr>
                        <a:t> </a:t>
                      </a:r>
                      <a:r>
                        <a:rPr lang="en-US" sz="700" dirty="0">
                          <a:effectLst/>
                        </a:rPr>
                        <a:t>dose</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850879"/>
                  </a:ext>
                </a:extLst>
              </a:tr>
            </a:tbl>
          </a:graphicData>
        </a:graphic>
      </p:graphicFrame>
      <p:sp>
        <p:nvSpPr>
          <p:cNvPr id="9" name="Content Placeholder 9">
            <a:extLst>
              <a:ext uri="{FF2B5EF4-FFF2-40B4-BE49-F238E27FC236}">
                <a16:creationId xmlns:a16="http://schemas.microsoft.com/office/drawing/2014/main" id="{B6E07DBF-3791-018F-F3D5-2CC1A7E713F9}"/>
              </a:ext>
            </a:extLst>
          </p:cNvPr>
          <p:cNvSpPr txBox="1">
            <a:spLocks/>
          </p:cNvSpPr>
          <p:nvPr/>
        </p:nvSpPr>
        <p:spPr>
          <a:xfrm>
            <a:off x="6247667" y="348170"/>
            <a:ext cx="5220000" cy="650983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Contraindications:</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Severe systemic hypersensitivity reaction or recurrence of a mild to moderate acute systemic hypersensitivity reaction to pegvaliase, any of the excipients or another PEGylated medicinal product.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Warnings and precautions: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Hypersensitivity reactions, cover a group of terms that comprises acute systemic hypersensitivity reactions, other systemic hypersensitivity reactions such as angioedema and serum sickness which may have an acute or chronic presentation, and local hypersensitivity reactions such as injection site reactions or other skin reactions. Hypersensitivity reactions including anaphylaxis have been reported in patients treated with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and can occur at any time during treatment.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may also increase hypersensitivity to other PEGylated injectable medicinal products. The risk of a hypersensitivity reactions is 2.6 fold higher in induction/titration phase compared to the maintenance phase. Management of hypersensitivity reactions should be based on the severity of the reaction; in clinical trials, this has included dose adjustment, treatment interruption or discontinuation, additional antihistamines, antipyretics, and/or corticosteroids, adrenaline and/or oxygen. Acute systemic hypersensitivity reactions (Type III), The underlying mechanism for acute systemic hypersensitivity reactions observed in clinical trials was non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IgE</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mediated Type III (immune complex mediated) hypersensitivity. Manifestations of acute systemic hypersensitivity reactions included a combination of the following acute signs and symptoms: syncope, hypotension, hypoxia, dyspnoea, wheezing, chest discomfort/chest tightness, tachycardia, angioedema (swelling of face, lips, eyes, and tongue), f lushing, rash, urticaria, pruritus, and gastrointestinal symptoms (vomiting, nausea, and diarrhoea). Acute systemic hypersensitivity reactions were considered severe based on the presence of cyanosis or oxygen saturation (SpO2) less than or equal to 92%, hypotension (systolic blood pressure below 90 mm Hg in adults) or syncope. Four out of 16 (1%, 4/285) patients experienced a total of 5 episodes of acute systemic hypersensitivity reactions that were considered severe. The risk of an acute systemic hypersensitivity reaction occurring is 6 fold higher in induction/titration phase compared to maintenance phase. Acute systemic hypersensitivity reactions require treatment with adrenaline and immediate medical care. An adrenaline injection device (auto injector or pre-filled syringe/pen) should be prescribed to patients receiving this medicinal product. Patients should be instructed to carry an adrenaline injection device with them at all times during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Patients and the observer should be instructed to recognise the signs and symptoms of acute systemic hypersensitivity reactions, in the proper emergency use of the adrenaline injection device, and the requirement to seek immediate medical care. The risks associated with adrenaline use should be reconsidered when prescribing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Refer to the adrenaline product information for complete information. For recurrence of a mild to moderate acute systemic hypersensitivity reaction patients should seek immediate medical care and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permanently discontinued. Due to the potential for acute systemic hypersensitivity reactions, premedication prior to each dose is required during induction and titration (see section 4.2, Method of administration). Patients should be instructed to pre medicate with an H1 receptor antagonist, H2 receptor antagonist, and antipyretic. During maintenance, premedication may be considered for subsequent injections based on patient tolerability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For at least the first 6 months of treatment when the patient is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self injecting</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(i.e. when administration is not under healthcare professional supervision), an observer must be present during and for at least 60 minutes after each administration. Other systemic hypersensitivity reactions. For other severe systemic hypersensitivity reactions (e.g., anaphylaxis, severe angioedema, severe serum sickness), patients should seek immediate medical care and Palynziq should be permanently discontinued. Re-administering following an acute systemic hypersensitivity reaction: the prescribing physician should consider the risks and benefits of readministering the medicinal product following resolution of the first mild to moderate acute systemic hypersensitivity reaction. Upon re-administration, the first dose must be administered with premedication under the supervision of a healthcare professional with the ability to manage acute systemic hypersensitivity reactions. The prescribing physician should continue or consider resuming use of premedication. Dose titration and time to achieve response: Time  to  response  (achieving  blood  phenylalanine  levels ≤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varies among patients. The time to reach a response ranged from 0.5 to 54 months. </a:t>
            </a:r>
          </a:p>
        </p:txBody>
      </p:sp>
    </p:spTree>
    <p:extLst>
      <p:ext uri="{BB962C8B-B14F-4D97-AF65-F5344CB8AC3E}">
        <p14:creationId xmlns:p14="http://schemas.microsoft.com/office/powerpoint/2010/main" val="1041416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9">
            <a:extLst>
              <a:ext uri="{FF2B5EF4-FFF2-40B4-BE49-F238E27FC236}">
                <a16:creationId xmlns:a16="http://schemas.microsoft.com/office/drawing/2014/main" id="{B6E07DBF-3791-018F-F3D5-2CC1A7E713F9}"/>
              </a:ext>
            </a:extLst>
          </p:cNvPr>
          <p:cNvSpPr txBox="1">
            <a:spLocks/>
          </p:cNvSpPr>
          <p:nvPr/>
        </p:nvSpPr>
        <p:spPr>
          <a:xfrm>
            <a:off x="6247667" y="5181601"/>
            <a:ext cx="5220000" cy="102870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For a detailed description of the adverse events please consult the Summary of Product Characteristics. Special precautions for storage: Store in a refrigerator (2°C-8°C). Do not freeze. Palynziq® may be stored in its sealed tray outside the refrigerator (below 25°C) for a single period up to 30 days with protection from sources of heat. After removal from the refrigerator, the product must not be returned to the refrigerator. Marketing authorisation holder: BioMarin International Limited. Shanbally, Ringaskiddy, County Cork, Ireland Detailed information on this medicinal product is available on the website of the European Medicines Agency: http://www.ema. europa.eu/ Legal Classification: Prescription-only Medicine. Marketing authorisation number(s): EU/1/19/1362/001-EU/1/19/1362/002-EU/1/19/1362/003- EU/1/19/1362/004. Date of first authorisation: May 2019. Date of revision of the text: April 2024</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graphicFrame>
        <p:nvGraphicFramePr>
          <p:cNvPr id="2" name="Table 1">
            <a:extLst>
              <a:ext uri="{FF2B5EF4-FFF2-40B4-BE49-F238E27FC236}">
                <a16:creationId xmlns:a16="http://schemas.microsoft.com/office/drawing/2014/main" id="{90539B8F-8CD7-1459-60A7-9772FAAC4177}"/>
              </a:ext>
            </a:extLst>
          </p:cNvPr>
          <p:cNvGraphicFramePr>
            <a:graphicFrameLocks noGrp="1"/>
          </p:cNvGraphicFramePr>
          <p:nvPr/>
        </p:nvGraphicFramePr>
        <p:xfrm>
          <a:off x="6009478" y="197399"/>
          <a:ext cx="5487198" cy="4988422"/>
        </p:xfrm>
        <a:graphic>
          <a:graphicData uri="http://schemas.openxmlformats.org/drawingml/2006/table">
            <a:tbl>
              <a:tblPr firstRow="1" firstCol="1" lastRow="1" lastCol="1" bandRow="1" bandCol="1">
                <a:tableStyleId>{2D5ABB26-0587-4C30-8999-92F81FD0307C}</a:tableStyleId>
              </a:tblPr>
              <a:tblGrid>
                <a:gridCol w="1172372">
                  <a:extLst>
                    <a:ext uri="{9D8B030D-6E8A-4147-A177-3AD203B41FA5}">
                      <a16:colId xmlns:a16="http://schemas.microsoft.com/office/drawing/2014/main" val="256482365"/>
                    </a:ext>
                  </a:extLst>
                </a:gridCol>
                <a:gridCol w="1733550">
                  <a:extLst>
                    <a:ext uri="{9D8B030D-6E8A-4147-A177-3AD203B41FA5}">
                      <a16:colId xmlns:a16="http://schemas.microsoft.com/office/drawing/2014/main" val="4069726145"/>
                    </a:ext>
                  </a:extLst>
                </a:gridCol>
                <a:gridCol w="1290638">
                  <a:extLst>
                    <a:ext uri="{9D8B030D-6E8A-4147-A177-3AD203B41FA5}">
                      <a16:colId xmlns:a16="http://schemas.microsoft.com/office/drawing/2014/main" val="1741521805"/>
                    </a:ext>
                  </a:extLst>
                </a:gridCol>
                <a:gridCol w="1290638">
                  <a:extLst>
                    <a:ext uri="{9D8B030D-6E8A-4147-A177-3AD203B41FA5}">
                      <a16:colId xmlns:a16="http://schemas.microsoft.com/office/drawing/2014/main" val="2241967287"/>
                    </a:ext>
                  </a:extLst>
                </a:gridCol>
              </a:tblGrid>
              <a:tr h="153061">
                <a:tc>
                  <a:txBody>
                    <a:bodyPr/>
                    <a:lstStyle/>
                    <a:p>
                      <a:pPr marL="35560" marR="71120">
                        <a:spcBef>
                          <a:spcPts val="100"/>
                        </a:spcBef>
                        <a:spcAft>
                          <a:spcPts val="0"/>
                        </a:spcAft>
                      </a:pPr>
                      <a:r>
                        <a:rPr lang="en-US" sz="700">
                          <a:effectLst/>
                        </a:rPr>
                        <a:t>System</a:t>
                      </a:r>
                      <a:r>
                        <a:rPr lang="en-US" sz="700" spc="-30">
                          <a:effectLst/>
                        </a:rPr>
                        <a:t> </a:t>
                      </a:r>
                      <a:r>
                        <a:rPr lang="en-US" sz="700">
                          <a:effectLst/>
                        </a:rPr>
                        <a:t>organ</a:t>
                      </a:r>
                      <a:r>
                        <a:rPr lang="en-US" sz="700" spc="200">
                          <a:effectLst/>
                        </a:rPr>
                        <a:t> </a:t>
                      </a:r>
                      <a:r>
                        <a:rPr lang="en-US" sz="700" spc="-10">
                          <a:effectLst/>
                        </a:rPr>
                        <a:t>class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marR="94615">
                        <a:spcBef>
                          <a:spcPts val="100"/>
                        </a:spcBef>
                        <a:spcAft>
                          <a:spcPts val="0"/>
                        </a:spcAft>
                      </a:pPr>
                      <a:r>
                        <a:rPr lang="en-US" sz="700" spc="-10" dirty="0">
                          <a:effectLst/>
                        </a:rPr>
                        <a:t>Adverse</a:t>
                      </a:r>
                      <a:r>
                        <a:rPr lang="en-US" sz="700" spc="200" dirty="0">
                          <a:effectLst/>
                        </a:rPr>
                        <a:t> </a:t>
                      </a:r>
                      <a:r>
                        <a:rPr lang="en-US" sz="700" spc="-10" dirty="0">
                          <a:effectLst/>
                        </a:rPr>
                        <a:t>reaction(s)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marR="135890">
                        <a:spcBef>
                          <a:spcPts val="100"/>
                        </a:spcBef>
                        <a:spcAft>
                          <a:spcPts val="0"/>
                        </a:spcAft>
                      </a:pPr>
                      <a:r>
                        <a:rPr lang="en-US" sz="700" spc="-10">
                          <a:effectLst/>
                        </a:rPr>
                        <a:t>Induction/</a:t>
                      </a:r>
                      <a:r>
                        <a:rPr lang="en-US" sz="700" spc="200">
                          <a:effectLst/>
                        </a:rPr>
                        <a:t> </a:t>
                      </a:r>
                      <a:r>
                        <a:rPr lang="en-US" sz="700" spc="-10">
                          <a:effectLst/>
                        </a:rPr>
                        <a:t>Titration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Maintenance</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337811"/>
                  </a:ext>
                </a:extLst>
              </a:tr>
              <a:tr h="153061">
                <a:tc>
                  <a:txBody>
                    <a:bodyPr/>
                    <a:lstStyle/>
                    <a:p>
                      <a:pPr marL="35560">
                        <a:spcBef>
                          <a:spcPts val="100"/>
                        </a:spcBef>
                      </a:pPr>
                      <a:r>
                        <a:rPr lang="en-US" sz="700">
                          <a:effectLst/>
                        </a:rPr>
                        <a:t>Blood</a:t>
                      </a:r>
                      <a:r>
                        <a:rPr lang="en-US" sz="700" spc="-50">
                          <a:effectLst/>
                        </a:rPr>
                        <a:t> </a:t>
                      </a:r>
                      <a:r>
                        <a:rPr lang="en-US" sz="700">
                          <a:effectLst/>
                        </a:rPr>
                        <a:t>and</a:t>
                      </a:r>
                      <a:r>
                        <a:rPr lang="en-US" sz="700" spc="-50">
                          <a:effectLst/>
                        </a:rPr>
                        <a:t> </a:t>
                      </a:r>
                      <a:r>
                        <a:rPr lang="en-US" sz="700">
                          <a:effectLst/>
                        </a:rPr>
                        <a:t>lymphatic</a:t>
                      </a:r>
                      <a:r>
                        <a:rPr lang="en-US" sz="700" spc="200">
                          <a:effectLst/>
                        </a:rPr>
                        <a:t> </a:t>
                      </a:r>
                      <a:r>
                        <a:rPr lang="en-US" sz="700">
                          <a:effectLst/>
                        </a:rPr>
                        <a:t>system</a:t>
                      </a:r>
                      <a:r>
                        <a:rPr lang="en-US" sz="700" spc="-15">
                          <a:effectLst/>
                        </a:rPr>
                        <a:t> </a:t>
                      </a:r>
                      <a:r>
                        <a:rPr lang="en-US" sz="70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a:spcBef>
                          <a:spcPts val="100"/>
                        </a:spcBef>
                      </a:pPr>
                      <a:r>
                        <a:rPr lang="en-US" sz="700" spc="-10" dirty="0">
                          <a:effectLst/>
                        </a:rPr>
                        <a:t>Lymphadenopathy</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marR="135890">
                        <a:spcBef>
                          <a:spcPts val="100"/>
                        </a:spcBef>
                        <a:spcAft>
                          <a:spcPts val="0"/>
                        </a:spcAft>
                      </a:pPr>
                      <a:r>
                        <a:rPr lang="en-US" sz="700" spc="-10" dirty="0">
                          <a:effectLst/>
                        </a:rPr>
                        <a:t>Common</a:t>
                      </a:r>
                      <a:r>
                        <a:rPr lang="en-US" sz="700" spc="200" dirty="0">
                          <a:effectLst/>
                        </a:rPr>
                        <a:t> </a:t>
                      </a:r>
                      <a:r>
                        <a:rPr lang="en-US" sz="700" spc="-10" dirty="0">
                          <a:effectLst/>
                        </a:rPr>
                        <a:t>(9.8%)</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(16%)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403545"/>
                  </a:ext>
                </a:extLst>
              </a:tr>
              <a:tr h="153061">
                <a:tc rowSpan="4">
                  <a:txBody>
                    <a:bodyPr/>
                    <a:lstStyle/>
                    <a:p>
                      <a:pPr marL="35560" marR="71120">
                        <a:spcBef>
                          <a:spcPts val="100"/>
                        </a:spcBef>
                        <a:spcAft>
                          <a:spcPts val="0"/>
                        </a:spcAft>
                      </a:pPr>
                      <a:r>
                        <a:rPr lang="en-US" sz="700" spc="-10" dirty="0">
                          <a:effectLst/>
                        </a:rPr>
                        <a:t>Immune</a:t>
                      </a:r>
                      <a:r>
                        <a:rPr lang="en-US" sz="700" spc="-40" dirty="0">
                          <a:effectLst/>
                        </a:rPr>
                        <a:t> </a:t>
                      </a:r>
                      <a:r>
                        <a:rPr lang="en-US" sz="700" spc="-10" dirty="0">
                          <a:effectLst/>
                        </a:rPr>
                        <a:t>system</a:t>
                      </a:r>
                      <a:r>
                        <a:rPr lang="en-US" sz="700" spc="200" dirty="0">
                          <a:effectLst/>
                        </a:rPr>
                        <a:t> </a:t>
                      </a:r>
                      <a:r>
                        <a:rPr lang="en-US" sz="700" spc="-10" dirty="0">
                          <a:effectLst/>
                        </a:rPr>
                        <a:t>disorders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94615">
                        <a:spcBef>
                          <a:spcPts val="100"/>
                        </a:spcBef>
                      </a:pPr>
                      <a:r>
                        <a:rPr lang="en-US" sz="700" spc="-10" dirty="0">
                          <a:effectLst/>
                        </a:rPr>
                        <a:t>Hypersensitivity</a:t>
                      </a:r>
                      <a:r>
                        <a:rPr lang="en-US" sz="700" spc="200" dirty="0">
                          <a:effectLst/>
                        </a:rPr>
                        <a:t> </a:t>
                      </a:r>
                      <a:r>
                        <a:rPr lang="en-US" sz="700" spc="-10" dirty="0">
                          <a:effectLst/>
                        </a:rPr>
                        <a:t>reaction</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(65%)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(60%)</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0013640"/>
                  </a:ext>
                </a:extLst>
              </a:tr>
              <a:tr h="215695">
                <a:tc vMerge="1">
                  <a:txBody>
                    <a:bodyPr/>
                    <a:lstStyle/>
                    <a:p>
                      <a:endParaRPr lang="en-GB"/>
                    </a:p>
                  </a:txBody>
                  <a:tcPr/>
                </a:tc>
                <a:tc>
                  <a:txBody>
                    <a:bodyPr/>
                    <a:lstStyle/>
                    <a:p>
                      <a:pPr marL="36195" marR="258445" algn="just">
                        <a:spcBef>
                          <a:spcPts val="100"/>
                        </a:spcBef>
                      </a:pPr>
                      <a:r>
                        <a:rPr lang="en-US" sz="700" dirty="0">
                          <a:effectLst/>
                        </a:rPr>
                        <a:t>Acute</a:t>
                      </a:r>
                      <a:r>
                        <a:rPr lang="en-US" sz="700" spc="-50" dirty="0">
                          <a:effectLst/>
                        </a:rPr>
                        <a:t> </a:t>
                      </a:r>
                      <a:r>
                        <a:rPr lang="en-US" sz="700" dirty="0">
                          <a:effectLst/>
                        </a:rPr>
                        <a:t>systemic</a:t>
                      </a:r>
                      <a:r>
                        <a:rPr lang="en-US" sz="700" spc="200" dirty="0">
                          <a:effectLst/>
                        </a:rPr>
                        <a:t> </a:t>
                      </a:r>
                      <a:r>
                        <a:rPr lang="en-US" sz="700" spc="-10" dirty="0">
                          <a:effectLst/>
                        </a:rPr>
                        <a:t>hypersensitivity</a:t>
                      </a:r>
                      <a:r>
                        <a:rPr lang="en-US" sz="700" spc="200" dirty="0">
                          <a:effectLst/>
                        </a:rPr>
                        <a:t> </a:t>
                      </a:r>
                      <a:r>
                        <a:rPr lang="en-US" sz="700" spc="-10" dirty="0">
                          <a:effectLst/>
                        </a:rPr>
                        <a:t>reaction</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Common</a:t>
                      </a:r>
                      <a:r>
                        <a:rPr lang="en-US" sz="700" spc="200">
                          <a:effectLst/>
                        </a:rPr>
                        <a:t> </a:t>
                      </a:r>
                      <a:r>
                        <a:rPr lang="en-US" sz="700" spc="-10">
                          <a:effectLst/>
                        </a:rPr>
                        <a:t>(4.6%)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(1.7%)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074911"/>
                  </a:ext>
                </a:extLst>
              </a:tr>
              <a:tr h="153061">
                <a:tc vMerge="1">
                  <a:txBody>
                    <a:bodyPr/>
                    <a:lstStyle/>
                    <a:p>
                      <a:endParaRPr lang="en-GB"/>
                    </a:p>
                  </a:txBody>
                  <a:tcPr/>
                </a:tc>
                <a:tc>
                  <a:txBody>
                    <a:bodyPr/>
                    <a:lstStyle/>
                    <a:p>
                      <a:pPr marL="36195">
                        <a:spcBef>
                          <a:spcPts val="100"/>
                        </a:spcBef>
                      </a:pPr>
                      <a:r>
                        <a:rPr lang="en-US" sz="700" spc="-10" dirty="0">
                          <a:effectLst/>
                        </a:rPr>
                        <a:t>Angioedema</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Common</a:t>
                      </a:r>
                      <a:r>
                        <a:rPr lang="en-US" sz="700" spc="200" dirty="0">
                          <a:effectLst/>
                        </a:rPr>
                        <a:t> </a:t>
                      </a:r>
                      <a:r>
                        <a:rPr lang="en-US" sz="700" spc="-10" dirty="0">
                          <a:effectLst/>
                        </a:rPr>
                        <a:t>(5.6%)</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(2.89%)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194172"/>
                  </a:ext>
                </a:extLst>
              </a:tr>
              <a:tr h="153061">
                <a:tc vMerge="1">
                  <a:txBody>
                    <a:bodyPr/>
                    <a:lstStyle/>
                    <a:p>
                      <a:endParaRPr lang="en-GB"/>
                    </a:p>
                  </a:txBody>
                  <a:tcPr/>
                </a:tc>
                <a:tc>
                  <a:txBody>
                    <a:bodyPr/>
                    <a:lstStyle/>
                    <a:p>
                      <a:pPr marL="36195">
                        <a:spcBef>
                          <a:spcPts val="100"/>
                        </a:spcBef>
                      </a:pPr>
                      <a:r>
                        <a:rPr lang="en-US" sz="700">
                          <a:effectLst/>
                        </a:rPr>
                        <a:t>Serum</a:t>
                      </a:r>
                      <a:r>
                        <a:rPr lang="en-US" sz="700" spc="-45">
                          <a:effectLst/>
                        </a:rPr>
                        <a:t> </a:t>
                      </a:r>
                      <a:r>
                        <a:rPr lang="en-US" sz="700" spc="-10">
                          <a:effectLst/>
                        </a:rPr>
                        <a:t>sickness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Common</a:t>
                      </a:r>
                      <a:r>
                        <a:rPr lang="en-US" sz="700" spc="200">
                          <a:effectLst/>
                        </a:rPr>
                        <a:t> </a:t>
                      </a:r>
                      <a:r>
                        <a:rPr lang="en-US" sz="700" spc="-10">
                          <a:effectLst/>
                        </a:rPr>
                        <a:t>(2.1%)</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Uncommon</a:t>
                      </a:r>
                      <a:r>
                        <a:rPr lang="en-US" sz="700" spc="200">
                          <a:effectLst/>
                        </a:rPr>
                        <a:t> </a:t>
                      </a:r>
                      <a:r>
                        <a:rPr lang="en-US" sz="700" spc="-10">
                          <a:effectLst/>
                        </a:rPr>
                        <a:t>(0.6%)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498507"/>
                  </a:ext>
                </a:extLst>
              </a:tr>
              <a:tr h="97473">
                <a:tc>
                  <a:txBody>
                    <a:bodyPr/>
                    <a:lstStyle/>
                    <a:p>
                      <a:pPr marL="36195">
                        <a:spcBef>
                          <a:spcPts val="100"/>
                        </a:spcBef>
                        <a:spcAft>
                          <a:spcPts val="0"/>
                        </a:spcAft>
                      </a:pPr>
                      <a:r>
                        <a:rPr lang="en-US" sz="700">
                          <a:effectLst/>
                        </a:rPr>
                        <a:t> </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dirty="0">
                          <a:effectLst/>
                        </a:rPr>
                        <a:t>Anaphylaxis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Unknown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dirty="0">
                          <a:effectLst/>
                        </a:rPr>
                        <a:t>Unknown</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2187286"/>
                  </a:ext>
                </a:extLst>
              </a:tr>
              <a:tr h="153061">
                <a:tc>
                  <a:txBody>
                    <a:bodyPr/>
                    <a:lstStyle/>
                    <a:p>
                      <a:pPr marL="36195" marR="71120">
                        <a:spcBef>
                          <a:spcPts val="100"/>
                        </a:spcBef>
                      </a:pPr>
                      <a:r>
                        <a:rPr lang="en-US" sz="700" spc="-10">
                          <a:effectLst/>
                        </a:rPr>
                        <a:t>Nervous</a:t>
                      </a:r>
                      <a:r>
                        <a:rPr lang="en-US" sz="700" spc="-40">
                          <a:effectLst/>
                        </a:rPr>
                        <a:t> </a:t>
                      </a:r>
                      <a:r>
                        <a:rPr lang="en-US" sz="700" spc="-10">
                          <a:effectLst/>
                        </a:rPr>
                        <a:t>system</a:t>
                      </a:r>
                      <a:r>
                        <a:rPr lang="en-US" sz="700" spc="200">
                          <a:effectLst/>
                        </a:rPr>
                        <a:t> </a:t>
                      </a:r>
                      <a:r>
                        <a:rPr lang="en-US" sz="700" spc="-1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Headache</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(42%)</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(47%)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9763836"/>
                  </a:ext>
                </a:extLst>
              </a:tr>
              <a:tr h="153061">
                <a:tc rowSpan="2">
                  <a:txBody>
                    <a:bodyPr/>
                    <a:lstStyle/>
                    <a:p>
                      <a:pPr marL="36195">
                        <a:spcBef>
                          <a:spcPts val="100"/>
                        </a:spcBef>
                      </a:pPr>
                      <a:r>
                        <a:rPr lang="en-US" sz="700" spc="-10" dirty="0">
                          <a:effectLst/>
                        </a:rPr>
                        <a:t>Respiratory, thoracic</a:t>
                      </a:r>
                      <a:r>
                        <a:rPr lang="en-US" sz="700" spc="200" dirty="0">
                          <a:effectLst/>
                        </a:rPr>
                        <a:t> </a:t>
                      </a:r>
                      <a:r>
                        <a:rPr lang="en-US" sz="700" dirty="0">
                          <a:effectLst/>
                        </a:rPr>
                        <a:t>and</a:t>
                      </a:r>
                      <a:r>
                        <a:rPr lang="en-US" sz="700" spc="-10" dirty="0">
                          <a:effectLst/>
                        </a:rPr>
                        <a:t> </a:t>
                      </a:r>
                      <a:r>
                        <a:rPr lang="en-US" sz="700" dirty="0">
                          <a:effectLst/>
                        </a:rPr>
                        <a:t>mediastinal</a:t>
                      </a:r>
                      <a:r>
                        <a:rPr lang="en-US" sz="700" spc="200" dirty="0">
                          <a:effectLst/>
                        </a:rPr>
                        <a:t> </a:t>
                      </a:r>
                      <a:r>
                        <a:rPr lang="en-US" sz="700" spc="-10" dirty="0">
                          <a:effectLst/>
                        </a:rPr>
                        <a:t>disorders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Cough</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(19%)</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(24%)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1789211"/>
                  </a:ext>
                </a:extLst>
              </a:tr>
              <a:tr h="153061">
                <a:tc vMerge="1">
                  <a:txBody>
                    <a:bodyPr/>
                    <a:lstStyle/>
                    <a:p>
                      <a:endParaRPr lang="en-GB"/>
                    </a:p>
                  </a:txBody>
                  <a:tcPr/>
                </a:tc>
                <a:tc>
                  <a:txBody>
                    <a:bodyPr/>
                    <a:lstStyle/>
                    <a:p>
                      <a:pPr marL="36195">
                        <a:spcBef>
                          <a:spcPts val="100"/>
                        </a:spcBef>
                      </a:pPr>
                      <a:r>
                        <a:rPr lang="en-US" sz="700" spc="-10">
                          <a:effectLst/>
                        </a:rPr>
                        <a:t>Dyspnoea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Common</a:t>
                      </a:r>
                      <a:r>
                        <a:rPr lang="en-US" sz="700" spc="200" dirty="0">
                          <a:effectLst/>
                        </a:rPr>
                        <a:t> </a:t>
                      </a:r>
                      <a:r>
                        <a:rPr lang="en-US" sz="700" spc="-10" dirty="0">
                          <a:effectLst/>
                        </a:rPr>
                        <a:t>(4.2%)</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(7.3%)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884751"/>
                  </a:ext>
                </a:extLst>
              </a:tr>
              <a:tr h="153061">
                <a:tc rowSpan="4">
                  <a:txBody>
                    <a:bodyPr/>
                    <a:lstStyle/>
                    <a:p>
                      <a:pPr marL="36195" marR="71120">
                        <a:spcBef>
                          <a:spcPts val="100"/>
                        </a:spcBef>
                      </a:pPr>
                      <a:r>
                        <a:rPr lang="en-US" sz="700" spc="-10" dirty="0">
                          <a:effectLst/>
                        </a:rPr>
                        <a:t>Gastrointestinal</a:t>
                      </a:r>
                      <a:r>
                        <a:rPr lang="en-US" sz="700" spc="200" dirty="0">
                          <a:effectLst/>
                        </a:rPr>
                        <a:t> </a:t>
                      </a:r>
                      <a:r>
                        <a:rPr lang="en-US" sz="700" spc="-10" dirty="0">
                          <a:effectLst/>
                        </a:rPr>
                        <a:t>disorders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a:effectLst/>
                        </a:rPr>
                        <a:t>Abdominal</a:t>
                      </a:r>
                      <a:r>
                        <a:rPr lang="en-US" sz="700" spc="-40">
                          <a:effectLst/>
                        </a:rPr>
                        <a:t> </a:t>
                      </a:r>
                      <a:r>
                        <a:rPr lang="en-US" sz="700" spc="-20">
                          <a:effectLst/>
                        </a:rPr>
                        <a:t>pain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(19%)</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(30%)</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5524587"/>
                  </a:ext>
                </a:extLst>
              </a:tr>
              <a:tr h="153061">
                <a:tc vMerge="1">
                  <a:txBody>
                    <a:bodyPr/>
                    <a:lstStyle/>
                    <a:p>
                      <a:endParaRPr lang="en-GB"/>
                    </a:p>
                  </a:txBody>
                  <a:tcPr/>
                </a:tc>
                <a:tc>
                  <a:txBody>
                    <a:bodyPr/>
                    <a:lstStyle/>
                    <a:p>
                      <a:pPr marL="36195">
                        <a:spcBef>
                          <a:spcPts val="100"/>
                        </a:spcBef>
                      </a:pPr>
                      <a:r>
                        <a:rPr lang="en-US" sz="700" spc="-10">
                          <a:effectLst/>
                        </a:rPr>
                        <a:t>Nausea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(28%)</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8294803"/>
                  </a:ext>
                </a:extLst>
              </a:tr>
              <a:tr h="153061">
                <a:tc vMerge="1">
                  <a:txBody>
                    <a:bodyPr/>
                    <a:lstStyle/>
                    <a:p>
                      <a:endParaRPr lang="en-GB"/>
                    </a:p>
                  </a:txBody>
                  <a:tcPr/>
                </a:tc>
                <a:tc>
                  <a:txBody>
                    <a:bodyPr/>
                    <a:lstStyle/>
                    <a:p>
                      <a:pPr marL="36195">
                        <a:spcBef>
                          <a:spcPts val="100"/>
                        </a:spcBef>
                      </a:pPr>
                      <a:r>
                        <a:rPr lang="en-US" sz="700" spc="-10">
                          <a:effectLst/>
                        </a:rPr>
                        <a:t>Vomiting</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(19%)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(27%)</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3898954"/>
                  </a:ext>
                </a:extLst>
              </a:tr>
              <a:tr h="153061">
                <a:tc vMerge="1">
                  <a:txBody>
                    <a:bodyPr/>
                    <a:lstStyle/>
                    <a:p>
                      <a:endParaRPr lang="en-GB"/>
                    </a:p>
                  </a:txBody>
                  <a:tcPr/>
                </a:tc>
                <a:tc>
                  <a:txBody>
                    <a:bodyPr/>
                    <a:lstStyle/>
                    <a:p>
                      <a:pPr marL="36195">
                        <a:spcBef>
                          <a:spcPts val="100"/>
                        </a:spcBef>
                      </a:pPr>
                      <a:r>
                        <a:rPr lang="en-US" sz="700" spc="-10">
                          <a:effectLst/>
                        </a:rPr>
                        <a:t>Diarrhoea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(13%)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(28%)</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7300395"/>
                  </a:ext>
                </a:extLst>
              </a:tr>
              <a:tr h="153061">
                <a:tc rowSpan="7">
                  <a:txBody>
                    <a:bodyPr/>
                    <a:lstStyle/>
                    <a:p>
                      <a:pPr marL="36195">
                        <a:spcBef>
                          <a:spcPts val="100"/>
                        </a:spcBef>
                      </a:pPr>
                      <a:r>
                        <a:rPr lang="en-US" sz="700">
                          <a:effectLst/>
                        </a:rPr>
                        <a:t>Skin</a:t>
                      </a:r>
                      <a:r>
                        <a:rPr lang="en-US" sz="700" spc="-10">
                          <a:effectLst/>
                        </a:rPr>
                        <a:t> </a:t>
                      </a:r>
                      <a:r>
                        <a:rPr lang="en-US" sz="700">
                          <a:effectLst/>
                        </a:rPr>
                        <a:t>and</a:t>
                      </a:r>
                      <a:r>
                        <a:rPr lang="en-US" sz="700" spc="200">
                          <a:effectLst/>
                        </a:rPr>
                        <a:t> </a:t>
                      </a:r>
                      <a:r>
                        <a:rPr lang="en-US" sz="700">
                          <a:effectLst/>
                        </a:rPr>
                        <a:t>subcutaneous</a:t>
                      </a:r>
                      <a:r>
                        <a:rPr lang="en-US" sz="700" spc="-50">
                          <a:effectLst/>
                        </a:rPr>
                        <a:t> </a:t>
                      </a:r>
                      <a:r>
                        <a:rPr lang="en-US" sz="700">
                          <a:effectLst/>
                        </a:rPr>
                        <a:t>tissue</a:t>
                      </a:r>
                      <a:r>
                        <a:rPr lang="en-US" sz="700" spc="200">
                          <a:effectLst/>
                        </a:rPr>
                        <a:t> </a:t>
                      </a:r>
                      <a:r>
                        <a:rPr lang="en-US" sz="700" spc="-1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Alopecia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Common</a:t>
                      </a:r>
                      <a:r>
                        <a:rPr lang="en-US" sz="700" spc="200" dirty="0">
                          <a:effectLst/>
                        </a:rPr>
                        <a:t> </a:t>
                      </a:r>
                      <a:r>
                        <a:rPr lang="en-US" sz="700" spc="-10" dirty="0">
                          <a:effectLst/>
                        </a:rPr>
                        <a:t>(6.7%)</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(21%)</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0115677"/>
                  </a:ext>
                </a:extLst>
              </a:tr>
              <a:tr h="153061">
                <a:tc vMerge="1">
                  <a:txBody>
                    <a:bodyPr/>
                    <a:lstStyle/>
                    <a:p>
                      <a:endParaRPr lang="en-GB"/>
                    </a:p>
                  </a:txBody>
                  <a:tcPr/>
                </a:tc>
                <a:tc>
                  <a:txBody>
                    <a:bodyPr/>
                    <a:lstStyle/>
                    <a:p>
                      <a:pPr marL="36195">
                        <a:spcBef>
                          <a:spcPts val="100"/>
                        </a:spcBef>
                      </a:pPr>
                      <a:r>
                        <a:rPr lang="en-US" sz="700" spc="-10">
                          <a:effectLst/>
                        </a:rPr>
                        <a:t>Urticaria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(25%)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9157626"/>
                  </a:ext>
                </a:extLst>
              </a:tr>
              <a:tr h="153061">
                <a:tc vMerge="1">
                  <a:txBody>
                    <a:bodyPr/>
                    <a:lstStyle/>
                    <a:p>
                      <a:endParaRPr lang="en-GB"/>
                    </a:p>
                  </a:txBody>
                  <a:tcPr/>
                </a:tc>
                <a:tc>
                  <a:txBody>
                    <a:bodyPr/>
                    <a:lstStyle/>
                    <a:p>
                      <a:pPr marL="36195">
                        <a:spcBef>
                          <a:spcPts val="100"/>
                        </a:spcBef>
                      </a:pPr>
                      <a:r>
                        <a:rPr lang="en-US" sz="700" spc="-20">
                          <a:effectLst/>
                        </a:rPr>
                        <a:t>Rash</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(33%)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944865"/>
                  </a:ext>
                </a:extLst>
              </a:tr>
              <a:tr h="153061">
                <a:tc vMerge="1">
                  <a:txBody>
                    <a:bodyPr/>
                    <a:lstStyle/>
                    <a:p>
                      <a:endParaRPr lang="en-GB"/>
                    </a:p>
                  </a:txBody>
                  <a:tcPr/>
                </a:tc>
                <a:tc>
                  <a:txBody>
                    <a:bodyPr/>
                    <a:lstStyle/>
                    <a:p>
                      <a:pPr marL="36195">
                        <a:spcBef>
                          <a:spcPts val="100"/>
                        </a:spcBef>
                      </a:pPr>
                      <a:r>
                        <a:rPr lang="en-US" sz="700" spc="-10" dirty="0">
                          <a:effectLst/>
                        </a:rPr>
                        <a:t>Pruritus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(25%)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7012415"/>
                  </a:ext>
                </a:extLst>
              </a:tr>
              <a:tr h="153061">
                <a:tc vMerge="1">
                  <a:txBody>
                    <a:bodyPr/>
                    <a:lstStyle/>
                    <a:p>
                      <a:endParaRPr lang="en-GB"/>
                    </a:p>
                  </a:txBody>
                  <a:tcPr/>
                </a:tc>
                <a:tc>
                  <a:txBody>
                    <a:bodyPr/>
                    <a:lstStyle/>
                    <a:p>
                      <a:pPr marL="36195">
                        <a:spcBef>
                          <a:spcPts val="100"/>
                        </a:spcBef>
                      </a:pPr>
                      <a:r>
                        <a:rPr lang="en-US" sz="700" spc="-10">
                          <a:effectLst/>
                        </a:rPr>
                        <a:t>Erythema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Very</a:t>
                      </a:r>
                      <a:r>
                        <a:rPr lang="en-US" sz="700" spc="-40" dirty="0">
                          <a:effectLst/>
                        </a:rPr>
                        <a:t> </a:t>
                      </a:r>
                      <a:r>
                        <a:rPr lang="en-US" sz="700" spc="-10" dirty="0">
                          <a:effectLst/>
                        </a:rPr>
                        <a:t>common</a:t>
                      </a:r>
                      <a:r>
                        <a:rPr lang="en-US" sz="700" spc="200" dirty="0">
                          <a:effectLst/>
                        </a:rPr>
                        <a:t> </a:t>
                      </a:r>
                      <a:r>
                        <a:rPr lang="en-US" sz="700" spc="-10" dirty="0">
                          <a:effectLst/>
                        </a:rPr>
                        <a:t>(11%)</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(6.7%)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3415071"/>
                  </a:ext>
                </a:extLst>
              </a:tr>
              <a:tr h="153061">
                <a:tc vMerge="1">
                  <a:txBody>
                    <a:bodyPr/>
                    <a:lstStyle/>
                    <a:p>
                      <a:endParaRPr lang="en-GB"/>
                    </a:p>
                  </a:txBody>
                  <a:tcPr/>
                </a:tc>
                <a:tc>
                  <a:txBody>
                    <a:bodyPr/>
                    <a:lstStyle/>
                    <a:p>
                      <a:pPr marL="36195">
                        <a:spcBef>
                          <a:spcPts val="95"/>
                        </a:spcBef>
                      </a:pPr>
                      <a:r>
                        <a:rPr lang="en-US" sz="700">
                          <a:effectLst/>
                        </a:rPr>
                        <a:t>Skin</a:t>
                      </a:r>
                      <a:r>
                        <a:rPr lang="en-US" sz="700" spc="-40">
                          <a:effectLst/>
                        </a:rPr>
                        <a:t> </a:t>
                      </a:r>
                      <a:r>
                        <a:rPr lang="en-US" sz="700" spc="-10">
                          <a:effectLst/>
                        </a:rPr>
                        <a:t>exfoliation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Uncommon</a:t>
                      </a:r>
                      <a:r>
                        <a:rPr lang="en-US" sz="700" spc="200">
                          <a:effectLst/>
                        </a:rPr>
                        <a:t> </a:t>
                      </a:r>
                      <a:r>
                        <a:rPr lang="en-US" sz="700" spc="-10">
                          <a:effectLst/>
                        </a:rPr>
                        <a:t>(0.4%)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a:effectLst/>
                        </a:rPr>
                        <a:t>Common</a:t>
                      </a:r>
                      <a:r>
                        <a:rPr lang="en-US" sz="700" spc="200">
                          <a:effectLst/>
                        </a:rPr>
                        <a:t> </a:t>
                      </a:r>
                      <a:r>
                        <a:rPr lang="en-US" sz="700" spc="-10">
                          <a:effectLst/>
                        </a:rPr>
                        <a:t>(1.7%)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7814083"/>
                  </a:ext>
                </a:extLst>
              </a:tr>
              <a:tr h="153061">
                <a:tc vMerge="1">
                  <a:txBody>
                    <a:bodyPr/>
                    <a:lstStyle/>
                    <a:p>
                      <a:endParaRPr lang="en-GB"/>
                    </a:p>
                  </a:txBody>
                  <a:tcPr/>
                </a:tc>
                <a:tc>
                  <a:txBody>
                    <a:bodyPr/>
                    <a:lstStyle/>
                    <a:p>
                      <a:pPr marL="36195">
                        <a:spcBef>
                          <a:spcPts val="95"/>
                        </a:spcBef>
                      </a:pPr>
                      <a:r>
                        <a:rPr lang="en-US" sz="700">
                          <a:effectLst/>
                        </a:rPr>
                        <a:t>Maculopapular</a:t>
                      </a:r>
                      <a:r>
                        <a:rPr lang="en-US" sz="700" spc="-30">
                          <a:effectLst/>
                        </a:rPr>
                        <a:t> </a:t>
                      </a:r>
                      <a:r>
                        <a:rPr lang="en-US" sz="700" spc="-20">
                          <a:effectLst/>
                        </a:rPr>
                        <a:t>rash</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dirty="0">
                          <a:effectLst/>
                        </a:rPr>
                        <a:t>Common</a:t>
                      </a:r>
                      <a:r>
                        <a:rPr lang="en-US" sz="700" spc="200" dirty="0">
                          <a:effectLst/>
                        </a:rPr>
                        <a:t> </a:t>
                      </a:r>
                      <a:r>
                        <a:rPr lang="en-US" sz="700" spc="-10" dirty="0">
                          <a:effectLst/>
                        </a:rPr>
                        <a:t>(3.5%)</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a:effectLst/>
                        </a:rPr>
                        <a:t>Common</a:t>
                      </a:r>
                      <a:r>
                        <a:rPr lang="en-US" sz="700" spc="200">
                          <a:effectLst/>
                        </a:rPr>
                        <a:t> </a:t>
                      </a:r>
                      <a:r>
                        <a:rPr lang="en-US" sz="700" spc="-10">
                          <a:effectLst/>
                        </a:rPr>
                        <a:t>(1.79%)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9160627"/>
                  </a:ext>
                </a:extLst>
              </a:tr>
              <a:tr h="153061">
                <a:tc rowSpan="5">
                  <a:txBody>
                    <a:bodyPr/>
                    <a:lstStyle/>
                    <a:p>
                      <a:pPr marL="36195" marR="46355">
                        <a:spcBef>
                          <a:spcPts val="95"/>
                        </a:spcBef>
                        <a:spcAft>
                          <a:spcPts val="0"/>
                        </a:spcAft>
                      </a:pPr>
                      <a:r>
                        <a:rPr lang="en-US" sz="700">
                          <a:effectLst/>
                        </a:rPr>
                        <a:t>Musculoskeletal</a:t>
                      </a:r>
                      <a:r>
                        <a:rPr lang="en-US" sz="700" spc="-50">
                          <a:effectLst/>
                        </a:rPr>
                        <a:t> </a:t>
                      </a:r>
                      <a:r>
                        <a:rPr lang="en-US" sz="700">
                          <a:effectLst/>
                        </a:rPr>
                        <a:t>and</a:t>
                      </a:r>
                      <a:r>
                        <a:rPr lang="en-US" sz="700" spc="200">
                          <a:effectLst/>
                        </a:rPr>
                        <a:t> </a:t>
                      </a:r>
                      <a:r>
                        <a:rPr lang="en-US" sz="700">
                          <a:effectLst/>
                        </a:rPr>
                        <a:t>connective</a:t>
                      </a:r>
                      <a:r>
                        <a:rPr lang="en-US" sz="700" spc="-10">
                          <a:effectLst/>
                        </a:rPr>
                        <a:t> </a:t>
                      </a:r>
                      <a:r>
                        <a:rPr lang="en-US" sz="700">
                          <a:effectLst/>
                        </a:rPr>
                        <a:t>tissue</a:t>
                      </a:r>
                      <a:r>
                        <a:rPr lang="en-US" sz="700" spc="200">
                          <a:effectLst/>
                        </a:rPr>
                        <a:t> </a:t>
                      </a:r>
                      <a:r>
                        <a:rPr lang="en-US" sz="700" spc="-1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95"/>
                        </a:spcBef>
                      </a:pPr>
                      <a:r>
                        <a:rPr lang="en-US" sz="700" spc="-10">
                          <a:effectLst/>
                        </a:rPr>
                        <a:t>Arthralgia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(79%)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9214879"/>
                  </a:ext>
                </a:extLst>
              </a:tr>
              <a:tr h="153061">
                <a:tc vMerge="1">
                  <a:txBody>
                    <a:bodyPr/>
                    <a:lstStyle/>
                    <a:p>
                      <a:endParaRPr lang="en-GB"/>
                    </a:p>
                  </a:txBody>
                  <a:tcPr/>
                </a:tc>
                <a:tc>
                  <a:txBody>
                    <a:bodyPr/>
                    <a:lstStyle/>
                    <a:p>
                      <a:pPr marL="36195">
                        <a:spcBef>
                          <a:spcPts val="95"/>
                        </a:spcBef>
                      </a:pPr>
                      <a:r>
                        <a:rPr lang="en-US" sz="700" spc="-10">
                          <a:effectLst/>
                        </a:rPr>
                        <a:t>Myalgia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(11%)</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(12%)</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7945796"/>
                  </a:ext>
                </a:extLst>
              </a:tr>
              <a:tr h="153061">
                <a:tc vMerge="1">
                  <a:txBody>
                    <a:bodyPr/>
                    <a:lstStyle/>
                    <a:p>
                      <a:endParaRPr lang="en-GB"/>
                    </a:p>
                  </a:txBody>
                  <a:tcPr/>
                </a:tc>
                <a:tc>
                  <a:txBody>
                    <a:bodyPr/>
                    <a:lstStyle/>
                    <a:p>
                      <a:pPr marL="36195">
                        <a:spcBef>
                          <a:spcPts val="95"/>
                        </a:spcBef>
                      </a:pPr>
                      <a:r>
                        <a:rPr lang="en-US" sz="700">
                          <a:effectLst/>
                        </a:rPr>
                        <a:t>Joint</a:t>
                      </a:r>
                      <a:r>
                        <a:rPr lang="en-US" sz="700" spc="-5">
                          <a:effectLst/>
                        </a:rPr>
                        <a:t> </a:t>
                      </a:r>
                      <a:r>
                        <a:rPr lang="en-US" sz="700" spc="-10">
                          <a:effectLst/>
                        </a:rPr>
                        <a:t>swelling</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Common</a:t>
                      </a:r>
                      <a:r>
                        <a:rPr lang="en-US" sz="700" spc="200">
                          <a:effectLst/>
                        </a:rPr>
                        <a:t> </a:t>
                      </a:r>
                      <a:r>
                        <a:rPr lang="en-US" sz="700" spc="-10">
                          <a:effectLst/>
                        </a:rPr>
                        <a:t>(6.0%)</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dirty="0">
                          <a:effectLst/>
                        </a:rPr>
                        <a:t>Common</a:t>
                      </a:r>
                      <a:r>
                        <a:rPr lang="en-US" sz="700" spc="200" dirty="0">
                          <a:effectLst/>
                        </a:rPr>
                        <a:t> </a:t>
                      </a:r>
                      <a:r>
                        <a:rPr lang="en-US" sz="700" spc="-10" dirty="0">
                          <a:effectLst/>
                        </a:rPr>
                        <a:t>(3.94%)</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8341524"/>
                  </a:ext>
                </a:extLst>
              </a:tr>
              <a:tr h="153061">
                <a:tc vMerge="1">
                  <a:txBody>
                    <a:bodyPr/>
                    <a:lstStyle/>
                    <a:p>
                      <a:endParaRPr lang="en-GB"/>
                    </a:p>
                  </a:txBody>
                  <a:tcPr/>
                </a:tc>
                <a:tc>
                  <a:txBody>
                    <a:bodyPr/>
                    <a:lstStyle/>
                    <a:p>
                      <a:pPr marL="36195" marR="94615">
                        <a:spcBef>
                          <a:spcPts val="95"/>
                        </a:spcBef>
                        <a:spcAft>
                          <a:spcPts val="0"/>
                        </a:spcAft>
                      </a:pPr>
                      <a:r>
                        <a:rPr lang="en-US" sz="700" spc="-10">
                          <a:effectLst/>
                        </a:rPr>
                        <a:t>Musculoskeletal</a:t>
                      </a:r>
                      <a:r>
                        <a:rPr lang="en-US" sz="700" spc="200">
                          <a:effectLst/>
                        </a:rPr>
                        <a:t> </a:t>
                      </a:r>
                      <a:r>
                        <a:rPr lang="en-US" sz="700" spc="-10">
                          <a:effectLst/>
                        </a:rPr>
                        <a:t>stiffness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Common</a:t>
                      </a:r>
                      <a:r>
                        <a:rPr lang="en-US" sz="700" spc="200">
                          <a:effectLst/>
                        </a:rPr>
                        <a:t> </a:t>
                      </a:r>
                      <a:r>
                        <a:rPr lang="en-US" sz="700" spc="-10">
                          <a:effectLst/>
                        </a:rPr>
                        <a:t>(4.2%)</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a:effectLst/>
                        </a:rPr>
                        <a:t>Common</a:t>
                      </a:r>
                      <a:r>
                        <a:rPr lang="en-US" sz="700" spc="200">
                          <a:effectLst/>
                        </a:rPr>
                        <a:t> </a:t>
                      </a:r>
                      <a:r>
                        <a:rPr lang="en-US" sz="700" spc="-10">
                          <a:effectLst/>
                        </a:rPr>
                        <a:t>(5.6%)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0795889"/>
                  </a:ext>
                </a:extLst>
              </a:tr>
              <a:tr h="153061">
                <a:tc vMerge="1">
                  <a:txBody>
                    <a:bodyPr/>
                    <a:lstStyle/>
                    <a:p>
                      <a:endParaRPr lang="en-GB"/>
                    </a:p>
                  </a:txBody>
                  <a:tcPr/>
                </a:tc>
                <a:tc>
                  <a:txBody>
                    <a:bodyPr/>
                    <a:lstStyle/>
                    <a:p>
                      <a:pPr marL="36195">
                        <a:spcBef>
                          <a:spcPts val="95"/>
                        </a:spcBef>
                      </a:pPr>
                      <a:r>
                        <a:rPr lang="en-US" sz="700">
                          <a:effectLst/>
                        </a:rPr>
                        <a:t>Joint </a:t>
                      </a:r>
                      <a:r>
                        <a:rPr lang="en-US" sz="700" spc="-10">
                          <a:effectLst/>
                        </a:rPr>
                        <a:t>stiffness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Common</a:t>
                      </a:r>
                      <a:r>
                        <a:rPr lang="en-US" sz="700" spc="200">
                          <a:effectLst/>
                        </a:rPr>
                        <a:t> </a:t>
                      </a:r>
                      <a:r>
                        <a:rPr lang="en-US" sz="700" spc="-10">
                          <a:effectLst/>
                        </a:rPr>
                        <a:t>(6.3%)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dirty="0">
                          <a:effectLst/>
                        </a:rPr>
                        <a:t>Common</a:t>
                      </a:r>
                      <a:r>
                        <a:rPr lang="en-US" sz="700" spc="200" dirty="0">
                          <a:effectLst/>
                        </a:rPr>
                        <a:t> </a:t>
                      </a:r>
                      <a:r>
                        <a:rPr lang="en-US" sz="700" spc="-10" dirty="0">
                          <a:effectLst/>
                        </a:rPr>
                        <a:t>(2.2%)</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6616582"/>
                  </a:ext>
                </a:extLst>
              </a:tr>
              <a:tr h="159324">
                <a:tc rowSpan="2">
                  <a:txBody>
                    <a:bodyPr/>
                    <a:lstStyle/>
                    <a:p>
                      <a:pPr marL="36195" marR="130175" algn="just">
                        <a:spcBef>
                          <a:spcPts val="95"/>
                        </a:spcBef>
                        <a:spcAft>
                          <a:spcPts val="0"/>
                        </a:spcAft>
                      </a:pPr>
                      <a:r>
                        <a:rPr lang="en-US" sz="700">
                          <a:effectLst/>
                        </a:rPr>
                        <a:t>General</a:t>
                      </a:r>
                      <a:r>
                        <a:rPr lang="en-US" sz="700" spc="-30">
                          <a:effectLst/>
                        </a:rPr>
                        <a:t> </a:t>
                      </a:r>
                      <a:r>
                        <a:rPr lang="en-US" sz="700">
                          <a:effectLst/>
                        </a:rPr>
                        <a:t>disorders</a:t>
                      </a:r>
                      <a:r>
                        <a:rPr lang="en-US" sz="700" spc="200">
                          <a:effectLst/>
                        </a:rPr>
                        <a:t> </a:t>
                      </a:r>
                      <a:r>
                        <a:rPr lang="en-US" sz="700">
                          <a:effectLst/>
                        </a:rPr>
                        <a:t>and</a:t>
                      </a:r>
                      <a:r>
                        <a:rPr lang="en-US" sz="700" spc="-50">
                          <a:effectLst/>
                        </a:rPr>
                        <a:t> </a:t>
                      </a:r>
                      <a:r>
                        <a:rPr lang="en-US" sz="700">
                          <a:effectLst/>
                        </a:rPr>
                        <a:t>administration</a:t>
                      </a:r>
                      <a:r>
                        <a:rPr lang="en-US" sz="700" spc="200">
                          <a:effectLst/>
                        </a:rPr>
                        <a:t> </a:t>
                      </a:r>
                      <a:r>
                        <a:rPr lang="en-US" sz="700">
                          <a:effectLst/>
                        </a:rPr>
                        <a:t>site</a:t>
                      </a:r>
                      <a:r>
                        <a:rPr lang="en-US" sz="700" spc="-10">
                          <a:effectLst/>
                        </a:rPr>
                        <a:t> </a:t>
                      </a:r>
                      <a:r>
                        <a:rPr lang="en-US" sz="700">
                          <a:effectLst/>
                        </a:rPr>
                        <a:t>conditions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95"/>
                        </a:spcBef>
                      </a:pPr>
                      <a:r>
                        <a:rPr lang="en-US" sz="700">
                          <a:effectLst/>
                        </a:rPr>
                        <a:t>Injection</a:t>
                      </a:r>
                      <a:r>
                        <a:rPr lang="en-US" sz="700" spc="-50">
                          <a:effectLst/>
                        </a:rPr>
                        <a:t> </a:t>
                      </a:r>
                      <a:r>
                        <a:rPr lang="en-US" sz="700">
                          <a:effectLst/>
                        </a:rPr>
                        <a:t>site</a:t>
                      </a:r>
                      <a:r>
                        <a:rPr lang="en-US" sz="700" spc="-45">
                          <a:effectLst/>
                        </a:rPr>
                        <a:t> </a:t>
                      </a:r>
                      <a:r>
                        <a:rPr lang="en-US" sz="700" spc="-10">
                          <a:effectLst/>
                        </a:rPr>
                        <a:t>reaction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(90%)</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8814209"/>
                  </a:ext>
                </a:extLst>
              </a:tr>
              <a:tr h="159324">
                <a:tc vMerge="1">
                  <a:txBody>
                    <a:bodyPr/>
                    <a:lstStyle/>
                    <a:p>
                      <a:endParaRPr lang="en-GB"/>
                    </a:p>
                  </a:txBody>
                  <a:tcPr/>
                </a:tc>
                <a:tc>
                  <a:txBody>
                    <a:bodyPr/>
                    <a:lstStyle/>
                    <a:p>
                      <a:pPr marL="36195">
                        <a:spcBef>
                          <a:spcPts val="95"/>
                        </a:spcBef>
                      </a:pPr>
                      <a:r>
                        <a:rPr lang="en-US" sz="700" spc="-10" dirty="0">
                          <a:effectLst/>
                        </a:rPr>
                        <a:t>Fatigue</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(24%)</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5903914"/>
                  </a:ext>
                </a:extLst>
              </a:tr>
              <a:tr h="153061">
                <a:tc rowSpan="4">
                  <a:txBody>
                    <a:bodyPr/>
                    <a:lstStyle/>
                    <a:p>
                      <a:pPr marL="36195">
                        <a:spcBef>
                          <a:spcPts val="95"/>
                        </a:spcBef>
                      </a:pPr>
                      <a:r>
                        <a:rPr lang="en-US" sz="700" spc="-10">
                          <a:effectLst/>
                        </a:rPr>
                        <a:t>Investigations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95"/>
                        </a:spcBef>
                      </a:pPr>
                      <a:r>
                        <a:rPr lang="en-US" sz="700" spc="-10">
                          <a:effectLst/>
                        </a:rPr>
                        <a:t>Hypophenylalaninae-</a:t>
                      </a:r>
                      <a:r>
                        <a:rPr lang="en-US" sz="700" spc="200">
                          <a:effectLst/>
                        </a:rPr>
                        <a:t> </a:t>
                      </a:r>
                      <a:r>
                        <a:rPr lang="en-US" sz="700" spc="-20">
                          <a:effectLst/>
                        </a:rPr>
                        <a:t>mia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(65%)</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038119"/>
                  </a:ext>
                </a:extLst>
              </a:tr>
              <a:tr h="153061">
                <a:tc vMerge="1">
                  <a:txBody>
                    <a:bodyPr/>
                    <a:lstStyle/>
                    <a:p>
                      <a:endParaRPr lang="en-GB"/>
                    </a:p>
                  </a:txBody>
                  <a:tcPr/>
                </a:tc>
                <a:tc>
                  <a:txBody>
                    <a:bodyPr/>
                    <a:lstStyle/>
                    <a:p>
                      <a:pPr marL="36195" marR="94615">
                        <a:spcBef>
                          <a:spcPts val="95"/>
                        </a:spcBef>
                        <a:spcAft>
                          <a:spcPts val="0"/>
                        </a:spcAft>
                      </a:pPr>
                      <a:r>
                        <a:rPr lang="en-US" sz="700">
                          <a:effectLst/>
                        </a:rPr>
                        <a:t>Complement</a:t>
                      </a:r>
                      <a:r>
                        <a:rPr lang="en-US" sz="700" spc="-50">
                          <a:effectLst/>
                        </a:rPr>
                        <a:t> </a:t>
                      </a:r>
                      <a:r>
                        <a:rPr lang="en-US" sz="700">
                          <a:effectLst/>
                        </a:rPr>
                        <a:t>factor</a:t>
                      </a:r>
                      <a:r>
                        <a:rPr lang="en-US" sz="700" spc="200">
                          <a:effectLst/>
                        </a:rPr>
                        <a:t> </a:t>
                      </a:r>
                      <a:r>
                        <a:rPr lang="en-US" sz="700">
                          <a:effectLst/>
                        </a:rPr>
                        <a:t>C3</a:t>
                      </a:r>
                      <a:r>
                        <a:rPr lang="en-US" sz="700" spc="-10">
                          <a:effectLst/>
                        </a:rPr>
                        <a:t> </a:t>
                      </a:r>
                      <a:r>
                        <a:rPr lang="en-US" sz="700">
                          <a:effectLst/>
                        </a:rPr>
                        <a:t>decreased</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(73%)</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857657"/>
                  </a:ext>
                </a:extLst>
              </a:tr>
              <a:tr h="153061">
                <a:tc vMerge="1">
                  <a:txBody>
                    <a:bodyPr/>
                    <a:lstStyle/>
                    <a:p>
                      <a:endParaRPr lang="en-GB"/>
                    </a:p>
                  </a:txBody>
                  <a:tcPr/>
                </a:tc>
                <a:tc>
                  <a:txBody>
                    <a:bodyPr/>
                    <a:lstStyle/>
                    <a:p>
                      <a:pPr marL="36195" marR="94615">
                        <a:spcBef>
                          <a:spcPts val="95"/>
                        </a:spcBef>
                        <a:spcAft>
                          <a:spcPts val="0"/>
                        </a:spcAft>
                      </a:pPr>
                      <a:r>
                        <a:rPr lang="en-US" sz="700">
                          <a:effectLst/>
                        </a:rPr>
                        <a:t>Complement</a:t>
                      </a:r>
                      <a:r>
                        <a:rPr lang="en-US" sz="700" spc="-50">
                          <a:effectLst/>
                        </a:rPr>
                        <a:t> </a:t>
                      </a:r>
                      <a:r>
                        <a:rPr lang="en-US" sz="700">
                          <a:effectLst/>
                        </a:rPr>
                        <a:t>factor</a:t>
                      </a:r>
                      <a:r>
                        <a:rPr lang="en-US" sz="700" spc="200">
                          <a:effectLst/>
                        </a:rPr>
                        <a:t> </a:t>
                      </a:r>
                      <a:r>
                        <a:rPr lang="en-US" sz="700">
                          <a:effectLst/>
                        </a:rPr>
                        <a:t>C4</a:t>
                      </a:r>
                      <a:r>
                        <a:rPr lang="en-US" sz="700" spc="-10">
                          <a:effectLst/>
                        </a:rPr>
                        <a:t> </a:t>
                      </a:r>
                      <a:r>
                        <a:rPr lang="en-US" sz="700">
                          <a:effectLst/>
                        </a:rPr>
                        <a:t>decreased</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(39%)</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8760410"/>
                  </a:ext>
                </a:extLst>
              </a:tr>
              <a:tr h="153061">
                <a:tc vMerge="1">
                  <a:txBody>
                    <a:bodyPr/>
                    <a:lstStyle/>
                    <a:p>
                      <a:endParaRPr lang="en-GB"/>
                    </a:p>
                  </a:txBody>
                  <a:tcPr/>
                </a:tc>
                <a:tc>
                  <a:txBody>
                    <a:bodyPr/>
                    <a:lstStyle/>
                    <a:p>
                      <a:pPr marL="36195">
                        <a:spcBef>
                          <a:spcPts val="95"/>
                        </a:spcBef>
                      </a:pPr>
                      <a:r>
                        <a:rPr lang="en-US" sz="700" spc="-10" dirty="0">
                          <a:effectLst/>
                        </a:rPr>
                        <a:t>High</a:t>
                      </a:r>
                      <a:r>
                        <a:rPr lang="en-US" sz="700" spc="-40" dirty="0">
                          <a:effectLst/>
                        </a:rPr>
                        <a:t> </a:t>
                      </a:r>
                      <a:r>
                        <a:rPr lang="en-US" sz="700" spc="-10" dirty="0">
                          <a:effectLst/>
                        </a:rPr>
                        <a:t>sensitivity</a:t>
                      </a:r>
                      <a:r>
                        <a:rPr lang="en-US" sz="700" spc="-40" dirty="0">
                          <a:effectLst/>
                        </a:rPr>
                        <a:t> </a:t>
                      </a:r>
                      <a:r>
                        <a:rPr lang="en-US" sz="700" spc="-10" dirty="0">
                          <a:effectLst/>
                        </a:rPr>
                        <a:t>CRP</a:t>
                      </a:r>
                      <a:r>
                        <a:rPr lang="en-US" sz="700" spc="200" dirty="0">
                          <a:effectLst/>
                        </a:rPr>
                        <a:t> </a:t>
                      </a:r>
                      <a:r>
                        <a:rPr lang="en-US" sz="700" dirty="0">
                          <a:effectLst/>
                        </a:rPr>
                        <a:t>levels</a:t>
                      </a:r>
                      <a:r>
                        <a:rPr lang="en-US" sz="700" spc="-10" dirty="0">
                          <a:effectLst/>
                        </a:rPr>
                        <a:t> </a:t>
                      </a:r>
                      <a:r>
                        <a:rPr lang="en-US" sz="700" dirty="0">
                          <a:effectLst/>
                        </a:rPr>
                        <a:t>increased</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965">
                        <a:spcBef>
                          <a:spcPts val="95"/>
                        </a:spcBef>
                        <a:spcAft>
                          <a:spcPts val="0"/>
                        </a:spcAft>
                      </a:pPr>
                      <a:r>
                        <a:rPr lang="en-US" sz="700" spc="-10" dirty="0">
                          <a:effectLst/>
                        </a:rPr>
                        <a:t>Common</a:t>
                      </a:r>
                      <a:r>
                        <a:rPr lang="en-US" sz="700" spc="200" dirty="0">
                          <a:effectLst/>
                        </a:rPr>
                        <a:t> </a:t>
                      </a:r>
                      <a:r>
                        <a:rPr lang="en-US" sz="700" spc="-10" dirty="0">
                          <a:effectLst/>
                        </a:rPr>
                        <a:t>(13%)</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36303035"/>
                  </a:ext>
                </a:extLst>
              </a:tr>
            </a:tbl>
          </a:graphicData>
        </a:graphic>
      </p:graphicFrame>
      <p:sp>
        <p:nvSpPr>
          <p:cNvPr id="3" name="Content Placeholder 9">
            <a:extLst>
              <a:ext uri="{FF2B5EF4-FFF2-40B4-BE49-F238E27FC236}">
                <a16:creationId xmlns:a16="http://schemas.microsoft.com/office/drawing/2014/main" id="{BABC28F8-0DE7-173A-FB32-BDBDAF6B487B}"/>
              </a:ext>
            </a:extLst>
          </p:cNvPr>
          <p:cNvSpPr txBox="1">
            <a:spLocks/>
          </p:cNvSpPr>
          <p:nvPr/>
        </p:nvSpPr>
        <p:spPr>
          <a:xfrm>
            <a:off x="704117" y="262444"/>
            <a:ext cx="5220000" cy="5814505"/>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 majority of patients (67%) reached a response by 18 months of total treatment. An additional 8% of patients responded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after 18 months of treatment. If a patient does not reach a clinically relevant blood phenylalanine reduction after 18 months of treatment, continuation should be reconsidered. The physician may decide, with the patient, to continue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in those patients who show other beneficial effects (e.g. ability to increase protein intake from intact food or improvement of neurocognitive symptoms). Hypophenylalaninaemia: in clinical trials, 46% of the patients developed hypophenylalaninaemia (blood phenylalanine levels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on two consecutive measurements). The risk of hypophenylalaninaemia occurring is 2.1 fold higher in the maintenance phase compared to the induction/titration phase (see section 4.8). Monitoring of blood phenylalanine level is recommended once a month. If a patient has a confirmed phenylalanine level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dietary protein intake should be increased to appropriate levels, and then, if needed, the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reduced. In patients experiencing hypophenylalaninaemia despite appropriate levels of protein intake, dose reductions are expected to be most effective in managing hypophenylalaninaemia. Patients who develop hypophenylalaninaemia should be monitored every 2 weeks until blood phenylalanine level is within a clinically acceptable range. The long term clinical consequences of chronic hypophenylalaninaemia are unknown. Blood phenylalanine levels should be monitored more frequently prior to and during pregnancy</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Interaction with other medicinal products: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PEGylated proteins have the potential to elicit an immune response. Because antibodies bind to the PEG portion of pegvaliase, there may be potential for binding with other PEGylated therapeutics and increased hypersensitivity to other PEGylated injectables.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Pregnancy and lactation: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not recommended during pregnancy, unless the clinical condition of the woman requires treatment with pegvaliase and alternative strategies to control phenylalanine levels have been exhausted should only be administered to breast-feeding women if the potential benefit is considered to outweigh the potential risk to the infant.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Effects on ability to drive and use machines: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has a minor influence on the ability to drive and use machines. Hypersensitivity reactions that include symptoms such as dizziness or syncope may affect the ability to drive and use machines.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Overdose:</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In clinical trials, doses of pegvaliase were explored up to 150 mg/ day and no specific signs or symptoms were identified following these higher doses. No differences in the safety profile were observed.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Summary of the safety profile: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In clinical trials, the majority of patients experienced injection site reactions (90%), arthralgia (86%), and hypersensitivity reactions (75%). The most clinically significant hypersensitivity reactions include acute systemic hypersensitivity reaction (6%), angioedema (7%), and serum sickness (2%) In clinical trials, adverse reaction rates were highest in induction and titration phases (time prior to reaching blood phenylalanine levels less than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while on a stable dose) coinciding with the period when titres of IgM and anti-PEG antibodies were highest. Rates decreased over time as the immune response matured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Tabulated list of adverse reactions: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Frequencies are defined as: very common (≥ 1/10), common (≥ 1/100 to &lt; 1/10), uncommon (≥ 1/1000 to &lt; 1/100), rare (≥ 1/10,000 to &lt; 1/1,000), very rare (&lt; 1/10,000) and not known (cannot be estimated from the available data). Within each frequency grouping, adverse reactions are presented in order of decreasing seriousness.</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sp>
        <p:nvSpPr>
          <p:cNvPr id="4" name="Textbox 1">
            <a:extLst>
              <a:ext uri="{FF2B5EF4-FFF2-40B4-BE49-F238E27FC236}">
                <a16:creationId xmlns:a16="http://schemas.microsoft.com/office/drawing/2014/main" id="{683273DE-E522-BF94-930A-82FAA9FC89B7}"/>
              </a:ext>
            </a:extLst>
          </p:cNvPr>
          <p:cNvSpPr txBox="1">
            <a:spLocks/>
          </p:cNvSpPr>
          <p:nvPr/>
        </p:nvSpPr>
        <p:spPr>
          <a:xfrm>
            <a:off x="7233972" y="6192838"/>
            <a:ext cx="3247390" cy="625475"/>
          </a:xfrm>
          <a:prstGeom prst="rect">
            <a:avLst/>
          </a:prstGeom>
          <a:ln w="6350">
            <a:solidFill>
              <a:srgbClr val="000000"/>
            </a:solidFill>
            <a:prstDash val="solid"/>
          </a:ln>
        </p:spPr>
        <p:txBody>
          <a:bodyPr wrap="square" lIns="0" tIns="0" rIns="0" bIns="0" rtlCol="0">
            <a:noAutofit/>
          </a:bodyPr>
          <a:lstStyle/>
          <a:p>
            <a:pPr marL="189865" marR="188595" lvl="0" indent="0" algn="ctr" defTabSz="914400" rtl="0" eaLnBrk="1" fontAlgn="auto" latinLnBrk="0" hangingPunct="1">
              <a:lnSpc>
                <a:spcPct val="96000"/>
              </a:lnSpc>
              <a:spcBef>
                <a:spcPts val="400"/>
              </a:spcBef>
              <a:spcAft>
                <a:spcPts val="0"/>
              </a:spcAft>
              <a:buClrTx/>
              <a:buSzTx/>
              <a:buFontTx/>
              <a:buNone/>
              <a:tabLst/>
              <a:defRPr/>
            </a:pP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Healthcare</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professionals</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should</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report</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adverse</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events in accordance with their local requirements.</a:t>
            </a:r>
            <a:endPar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Arial" panose="020B0604020202020204" pitchFamily="34" charset="0"/>
              <a:cs typeface="+mn-cs"/>
            </a:endParaRPr>
          </a:p>
          <a:p>
            <a:pPr marL="245745" marR="244475" lvl="0" indent="0" algn="ctr" defTabSz="914400" rtl="0" eaLnBrk="1" fontAlgn="auto" latinLnBrk="0" hangingPunct="1">
              <a:lnSpc>
                <a:spcPct val="96000"/>
              </a:lnSpc>
              <a:spcBef>
                <a:spcPts val="285"/>
              </a:spcBef>
              <a:spcAft>
                <a:spcPts val="0"/>
              </a:spcAft>
              <a:buClrTx/>
              <a:buSzTx/>
              <a:buFontTx/>
              <a:buNone/>
              <a:tabLst/>
              <a:defRPr/>
            </a:pP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Adverse</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events</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should</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also</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be</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reported</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to</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BioMarin on + 1 415 506 6179 or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hlinkClick r:id="rId2"/>
              </a:rPr>
              <a:t>drugsafety@bmrn.com</a:t>
            </a:r>
            <a:endPar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Arial" panose="020B0604020202020204" pitchFamily="34" charset="0"/>
              <a:cs typeface="+mn-cs"/>
            </a:endParaRPr>
          </a:p>
        </p:txBody>
      </p:sp>
    </p:spTree>
    <p:extLst>
      <p:ext uri="{BB962C8B-B14F-4D97-AF65-F5344CB8AC3E}">
        <p14:creationId xmlns:p14="http://schemas.microsoft.com/office/powerpoint/2010/main" val="2797301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A32EC-7EE2-CD10-EE63-592AF2D4C343}"/>
              </a:ext>
            </a:extLst>
          </p:cNvPr>
          <p:cNvSpPr>
            <a:spLocks noGrp="1"/>
          </p:cNvSpPr>
          <p:nvPr>
            <p:ph type="title"/>
          </p:nvPr>
        </p:nvSpPr>
        <p:spPr/>
        <p:txBody>
          <a:bodyPr>
            <a:normAutofit fontScale="90000"/>
          </a:bodyPr>
          <a:lstStyle/>
          <a:p>
            <a:r>
              <a:rPr kumimoji="0" lang="en-GB" sz="26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Pegvaliase for the treatment of phenylketonuria: Final results of a long-term Phase 3 clinical trial program</a:t>
            </a:r>
            <a:br>
              <a:rPr kumimoji="0" lang="en-GB" sz="23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br>
            <a:r>
              <a:rPr kumimoji="0" lang="en-GB" sz="2200" b="0" i="1"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Harding et al.</a:t>
            </a:r>
            <a:endParaRPr lang="en-GB" dirty="0"/>
          </a:p>
        </p:txBody>
      </p:sp>
      <p:sp>
        <p:nvSpPr>
          <p:cNvPr id="3" name="Content Placeholder 2">
            <a:extLst>
              <a:ext uri="{FF2B5EF4-FFF2-40B4-BE49-F238E27FC236}">
                <a16:creationId xmlns:a16="http://schemas.microsoft.com/office/drawing/2014/main" id="{44539E47-8504-56CC-00C4-6B7142F496C8}"/>
              </a:ext>
            </a:extLst>
          </p:cNvPr>
          <p:cNvSpPr>
            <a:spLocks noGrp="1"/>
          </p:cNvSpPr>
          <p:nvPr>
            <p:ph idx="1"/>
          </p:nvPr>
        </p:nvSpPr>
        <p:spPr/>
        <p:txBody>
          <a:bodyPr>
            <a:normAutofit fontScale="92500" lnSpcReduction="10000"/>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This analysis investigated longer-term overall outcomes, and characterized individual participant responses to pegvaliase from the randomized trials PRISM-1 and PRISM-2, and the OLE study 165-304</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 objective was to understand the long-term outcomes of pegvaliase, focusing on safety, blood </a:t>
            </a:r>
            <a:r>
              <a:rPr kumimoji="0" lang="en-GB" sz="12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levels, dosage and dietary </a:t>
            </a:r>
            <a:r>
              <a:rPr kumimoji="0" lang="en-GB" sz="12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intake </a:t>
            </a:r>
          </a:p>
          <a:p>
            <a:endParaRPr lang="en-GB" dirty="0"/>
          </a:p>
        </p:txBody>
      </p:sp>
      <p:sp>
        <p:nvSpPr>
          <p:cNvPr id="4" name="Content Placeholder 3">
            <a:extLst>
              <a:ext uri="{FF2B5EF4-FFF2-40B4-BE49-F238E27FC236}">
                <a16:creationId xmlns:a16="http://schemas.microsoft.com/office/drawing/2014/main" id="{FC7D5C1C-C578-BE9A-37E7-904C9EE2CF16}"/>
              </a:ext>
            </a:extLst>
          </p:cNvPr>
          <p:cNvSpPr>
            <a:spLocks noGrp="1"/>
          </p:cNvSpPr>
          <p:nvPr>
            <p:ph sz="quarter" idx="13"/>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71.3% (n=186), 65.1% (n=170), and 59.4% (n=155) achieved a clinically significant blood </a:t>
            </a:r>
            <a:r>
              <a:rPr kumimoji="0" lang="en-GB" sz="12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reduction to ≤600, ≤360, and </a:t>
            </a:r>
            <a:b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≤120 µmol/L, respectively </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 Kaplan-Meier cumulative probabilities of achieving a clinically significant blood </a:t>
            </a:r>
            <a:r>
              <a:rPr kumimoji="0" lang="en-GB" sz="12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reduction of ≤600, ≤360, or ≤120 µmol/L at least once by 6 months were 42.8%, 30.1%, and 22.4%, respectively </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All participants reported ≥1 AE (n=261, 100%), most were mild and moderate in severity</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 most commonly reported AEs were arthralgia (75.9%), injection site reaction (63.6%), headache (55.2%), and injection site erythema (49.0%)</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91 serious AEs occurred in 63 patients (24.1%) with an overall exposure-adjusted event rate of 0.12 per person-year</a:t>
            </a:r>
          </a:p>
          <a:p>
            <a:endParaRPr lang="en-GB" dirty="0"/>
          </a:p>
        </p:txBody>
      </p:sp>
      <p:sp>
        <p:nvSpPr>
          <p:cNvPr id="6" name="Text Placeholder 5">
            <a:extLst>
              <a:ext uri="{FF2B5EF4-FFF2-40B4-BE49-F238E27FC236}">
                <a16:creationId xmlns:a16="http://schemas.microsoft.com/office/drawing/2014/main" id="{6B4A3B15-4D21-344B-D435-7FB5DA4A225B}"/>
              </a:ext>
            </a:extLst>
          </p:cNvPr>
          <p:cNvSpPr>
            <a:spLocks noGrp="1"/>
          </p:cNvSpPr>
          <p:nvPr>
            <p:ph type="body" sz="quarter" idx="16"/>
          </p:nvPr>
        </p:nvSpPr>
        <p:spPr/>
        <p:txBody>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Long-term pegvaliase substantially and durably decreased blood </a:t>
            </a:r>
            <a:r>
              <a:rPr kumimoji="0" lang="en-GB" sz="1800" b="0"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Phe</a:t>
            </a: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levels, with most maintaining levels below 600, 360, and 120 </a:t>
            </a:r>
            <a:r>
              <a:rPr kumimoji="0" lang="en-GB" sz="1800" b="0"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μmol</a:t>
            </a: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/L; safety data were as expected</a:t>
            </a:r>
          </a:p>
        </p:txBody>
      </p:sp>
      <p:sp>
        <p:nvSpPr>
          <p:cNvPr id="7" name="Text Placeholder 6">
            <a:extLst>
              <a:ext uri="{FF2B5EF4-FFF2-40B4-BE49-F238E27FC236}">
                <a16:creationId xmlns:a16="http://schemas.microsoft.com/office/drawing/2014/main" id="{2A10D00A-29C9-4669-95B3-1AEA634ACDAA}"/>
              </a:ext>
            </a:extLst>
          </p:cNvPr>
          <p:cNvSpPr>
            <a:spLocks noGrp="1"/>
          </p:cNvSpPr>
          <p:nvPr>
            <p:ph type="body" sz="quarter" idx="17"/>
          </p:nvPr>
        </p:nvSpPr>
        <p:spPr/>
        <p:txBody>
          <a:bodyPr>
            <a:noAutofit/>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9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*Participants’ safety profiles improved from early to late treatment. †54, 46, and 1 patient/s discontinued pegvaliase in PRISM-1, PRISM-2, and Study 165-304, respectively. ‡Only patients receiving ≥40 mg/day of pegvaliase went forward into Study 165-304. AEs, adverse events; </a:t>
            </a:r>
            <a:r>
              <a:rPr kumimoji="0" lang="en-GB" sz="90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Phe</a:t>
            </a:r>
            <a:r>
              <a:rPr kumimoji="0" lang="en-GB" sz="9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phenylalanine; PKU, phenylketonuria; OLE, open-label extension. </a:t>
            </a:r>
            <a:br>
              <a:rPr kumimoji="0" lang="en-GB" sz="9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br>
            <a:r>
              <a:rPr kumimoji="0" lang="en-GB" sz="9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Harding CO, et al. Mol. Genet. Metab. Rep. 2024;39:101084</a:t>
            </a:r>
          </a:p>
        </p:txBody>
      </p:sp>
      <p:grpSp>
        <p:nvGrpSpPr>
          <p:cNvPr id="8" name="Group 7">
            <a:extLst>
              <a:ext uri="{FF2B5EF4-FFF2-40B4-BE49-F238E27FC236}">
                <a16:creationId xmlns:a16="http://schemas.microsoft.com/office/drawing/2014/main" id="{D51846D0-EE66-5768-7A97-C9464969579A}"/>
              </a:ext>
            </a:extLst>
          </p:cNvPr>
          <p:cNvGrpSpPr>
            <a:grpSpLocks noGrp="1" noUngrp="1" noRot="1" noMove="1" noResize="1"/>
          </p:cNvGrpSpPr>
          <p:nvPr/>
        </p:nvGrpSpPr>
        <p:grpSpPr>
          <a:xfrm>
            <a:off x="605811" y="2844547"/>
            <a:ext cx="5185509" cy="2215329"/>
            <a:chOff x="694591" y="2844547"/>
            <a:chExt cx="5185509" cy="2215329"/>
          </a:xfrm>
        </p:grpSpPr>
        <p:pic>
          <p:nvPicPr>
            <p:cNvPr id="9" name="Picture 8">
              <a:extLst>
                <a:ext uri="{FF2B5EF4-FFF2-40B4-BE49-F238E27FC236}">
                  <a16:creationId xmlns:a16="http://schemas.microsoft.com/office/drawing/2014/main" id="{FDD87B91-92CF-33EA-2314-83FA321BE32E}"/>
                </a:ext>
              </a:extLst>
            </p:cNvPr>
            <p:cNvPicPr>
              <a:picLocks noGrp="1" noRot="1" noChangeAspect="1" noMove="1" noResize="1" noEditPoints="1" noAdjustHandles="1" noChangeArrowheads="1" noChangeShapeType="1" noCrop="1"/>
            </p:cNvPicPr>
            <p:nvPr/>
          </p:nvPicPr>
          <p:blipFill>
            <a:blip r:embed="rId2">
              <a:clrChange>
                <a:clrFrom>
                  <a:srgbClr val="ECECF6"/>
                </a:clrFrom>
                <a:clrTo>
                  <a:srgbClr val="ECECF6">
                    <a:alpha val="0"/>
                  </a:srgbClr>
                </a:clrTo>
              </a:clrChange>
            </a:blip>
            <a:stretch>
              <a:fillRect/>
            </a:stretch>
          </p:blipFill>
          <p:spPr>
            <a:xfrm>
              <a:off x="1042549" y="2844547"/>
              <a:ext cx="4837551" cy="2197353"/>
            </a:xfrm>
            <a:prstGeom prst="rect">
              <a:avLst/>
            </a:prstGeom>
          </p:spPr>
        </p:pic>
        <p:sp>
          <p:nvSpPr>
            <p:cNvPr id="10" name="TextBox 9">
              <a:extLst>
                <a:ext uri="{FF2B5EF4-FFF2-40B4-BE49-F238E27FC236}">
                  <a16:creationId xmlns:a16="http://schemas.microsoft.com/office/drawing/2014/main" id="{46156C5E-7294-EB41-E897-E220C5403690}"/>
                </a:ext>
              </a:extLst>
            </p:cNvPr>
            <p:cNvSpPr txBox="1">
              <a:spLocks noGrp="1" noRot="1" noMove="1" noResize="1" noEditPoints="1" noAdjustHandles="1" noChangeArrowheads="1" noChangeShapeType="1"/>
            </p:cNvSpPr>
            <p:nvPr/>
          </p:nvSpPr>
          <p:spPr>
            <a:xfrm>
              <a:off x="694592" y="3295688"/>
              <a:ext cx="10986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rPr>
                <a:t>PRISM-1</a:t>
              </a:r>
              <a:r>
                <a:rPr kumimoji="0" lang="en-GB" sz="1000" b="1" i="0" u="none" strike="noStrike" kern="1200" cap="none" spc="0" normalizeH="0" baseline="30000" noProof="0" dirty="0">
                  <a:ln>
                    <a:noFill/>
                  </a:ln>
                  <a:solidFill>
                    <a:srgbClr val="505050"/>
                  </a:solidFill>
                  <a:effectLst/>
                  <a:uLnTx/>
                  <a:uFillTx/>
                  <a:latin typeface="Arial" panose="020B0604020202020204"/>
                  <a:ea typeface="+mn-ea"/>
                  <a:cs typeface="+mn-cs"/>
                </a:rPr>
                <a:t>†</a:t>
              </a:r>
              <a:endPar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rPr>
                <a:t>(n=261)</a:t>
              </a:r>
              <a:endParaRPr kumimoji="0" lang="en-GB" sz="1200" b="1" i="0" u="none" strike="noStrike" kern="1200" cap="none" spc="0" normalizeH="0" baseline="0" noProof="0" dirty="0">
                <a:ln>
                  <a:noFill/>
                </a:ln>
                <a:solidFill>
                  <a:srgbClr val="505050"/>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CE28147C-4E9F-EA99-75C1-A2158675570E}"/>
                </a:ext>
              </a:extLst>
            </p:cNvPr>
            <p:cNvSpPr txBox="1">
              <a:spLocks noGrp="1" noRot="1" noMove="1" noResize="1" noEditPoints="1" noAdjustHandles="1" noChangeArrowheads="1" noChangeShapeType="1"/>
            </p:cNvSpPr>
            <p:nvPr/>
          </p:nvSpPr>
          <p:spPr>
            <a:xfrm>
              <a:off x="694592" y="4413545"/>
              <a:ext cx="10986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rPr>
                <a:t>PRISM-2</a:t>
              </a:r>
              <a:r>
                <a:rPr kumimoji="0" lang="en-GB" sz="1000" b="1" i="0" u="none" strike="noStrike" kern="1200" cap="none" spc="0" normalizeH="0" baseline="30000" noProof="0" dirty="0">
                  <a:ln>
                    <a:noFill/>
                  </a:ln>
                  <a:solidFill>
                    <a:srgbClr val="505050"/>
                  </a:solidFill>
                  <a:effectLst/>
                  <a:uLnTx/>
                  <a:uFillTx/>
                  <a:latin typeface="Arial" panose="020B0604020202020204"/>
                  <a:ea typeface="+mn-ea"/>
                  <a:cs typeface="+mn-cs"/>
                </a:rPr>
                <a:t>†</a:t>
              </a:r>
              <a:endPar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rPr>
                <a:t>(n=203)</a:t>
              </a:r>
              <a:endParaRPr kumimoji="0" lang="en-GB" sz="1200" b="1" i="0" u="none" strike="noStrike" kern="1200" cap="none" spc="0" normalizeH="0" baseline="0" noProof="0" dirty="0">
                <a:ln>
                  <a:noFill/>
                </a:ln>
                <a:solidFill>
                  <a:srgbClr val="50505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490957D2-0C0A-3711-7481-63483414CC37}"/>
                </a:ext>
              </a:extLst>
            </p:cNvPr>
            <p:cNvSpPr txBox="1">
              <a:spLocks noGrp="1" noRot="1" noMove="1" noResize="1" noEditPoints="1" noAdjustHandles="1" noChangeArrowheads="1" noChangeShapeType="1"/>
            </p:cNvSpPr>
            <p:nvPr/>
          </p:nvSpPr>
          <p:spPr>
            <a:xfrm>
              <a:off x="694591" y="4813655"/>
              <a:ext cx="1686659"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rPr>
                <a:t>Study 165-304</a:t>
              </a:r>
              <a:r>
                <a:rPr kumimoji="0" lang="en-GB" sz="1000" b="1" i="0" u="none" strike="noStrike" kern="1200" cap="none" spc="0" normalizeH="0" baseline="30000" noProof="0" dirty="0">
                  <a:ln>
                    <a:noFill/>
                  </a:ln>
                  <a:solidFill>
                    <a:srgbClr val="505050"/>
                  </a:solidFill>
                  <a:effectLst/>
                  <a:uLnTx/>
                  <a:uFillTx/>
                  <a:latin typeface="Arial" panose="020B0604020202020204"/>
                  <a:ea typeface="+mn-ea"/>
                  <a:cs typeface="+mn-cs"/>
                </a:rPr>
                <a:t>†‡</a:t>
              </a:r>
              <a:r>
                <a:rPr kumimoji="0" lang="en-GB" sz="1000" b="1" i="0" u="none" strike="noStrike" kern="1200" cap="none" spc="0" normalizeH="0" baseline="0" noProof="0" dirty="0">
                  <a:ln>
                    <a:noFill/>
                  </a:ln>
                  <a:solidFill>
                    <a:srgbClr val="505050"/>
                  </a:solidFill>
                  <a:effectLst/>
                  <a:uLnTx/>
                  <a:uFillTx/>
                  <a:latin typeface="Arial" panose="020B0604020202020204"/>
                  <a:ea typeface="+mn-ea"/>
                  <a:cs typeface="+mn-cs"/>
                </a:rPr>
                <a:t> (n=30)</a:t>
              </a:r>
            </a:p>
          </p:txBody>
        </p:sp>
      </p:grpSp>
    </p:spTree>
    <p:extLst>
      <p:ext uri="{BB962C8B-B14F-4D97-AF65-F5344CB8AC3E}">
        <p14:creationId xmlns:p14="http://schemas.microsoft.com/office/powerpoint/2010/main" val="1403739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2046C8B-0DAC-2A20-2666-F01FF28C2AE5}"/>
              </a:ext>
            </a:extLst>
          </p:cNvPr>
          <p:cNvSpPr>
            <a:spLocks noGrp="1"/>
          </p:cNvSpPr>
          <p:nvPr>
            <p:ph type="title"/>
          </p:nvPr>
        </p:nvSpPr>
        <p:spPr>
          <a:xfrm>
            <a:off x="819150" y="1996112"/>
            <a:ext cx="10801350" cy="1509088"/>
          </a:xfrm>
        </p:spPr>
        <p:txBody>
          <a:bodyPr>
            <a:normAutofit/>
          </a:bodyPr>
          <a:lstStyle/>
          <a:p>
            <a:r>
              <a:rPr lang="en-GB" sz="3200" dirty="0" err="1"/>
              <a:t>PKU.</a:t>
            </a:r>
            <a:r>
              <a:rPr lang="en-GB" sz="3200" err="1"/>
              <a:t>expert</a:t>
            </a:r>
            <a:r>
              <a:rPr lang="en-GB" sz="3200"/>
              <a:t> KUVAN</a:t>
            </a:r>
            <a:r>
              <a:rPr lang="en-GB" sz="3200" baseline="30000"/>
              <a:t>®</a:t>
            </a:r>
            <a:r>
              <a:rPr lang="en-GB" sz="3200" baseline="30000">
                <a:solidFill>
                  <a:srgbClr val="000000"/>
                </a:solidFill>
              </a:rPr>
              <a:t> </a:t>
            </a:r>
            <a:r>
              <a:rPr lang="en-GB" sz="3200"/>
              <a:t>(</a:t>
            </a:r>
            <a:r>
              <a:rPr lang="en-GB" sz="3200" dirty="0"/>
              <a:t>sapropterin dihydrochloride)</a:t>
            </a:r>
            <a:br>
              <a:rPr lang="en-GB" sz="3200" dirty="0"/>
            </a:br>
            <a:r>
              <a:rPr lang="en-GB" sz="3200" dirty="0"/>
              <a:t>Prescribing Information Slide </a:t>
            </a:r>
          </a:p>
        </p:txBody>
      </p:sp>
      <p:sp>
        <p:nvSpPr>
          <p:cNvPr id="7" name="Subtitle 6">
            <a:extLst>
              <a:ext uri="{FF2B5EF4-FFF2-40B4-BE49-F238E27FC236}">
                <a16:creationId xmlns:a16="http://schemas.microsoft.com/office/drawing/2014/main" id="{AED68EDA-ACCE-0EE7-2918-E95FB0373466}"/>
              </a:ext>
            </a:extLst>
          </p:cNvPr>
          <p:cNvSpPr>
            <a:spLocks noGrp="1"/>
          </p:cNvSpPr>
          <p:nvPr>
            <p:ph type="body" sz="quarter" idx="16"/>
          </p:nvPr>
        </p:nvSpPr>
        <p:spPr/>
        <p:txBody>
          <a:bodyPr/>
          <a:lstStyle/>
          <a:p>
            <a:endParaRPr lang="en-GB" dirty="0"/>
          </a:p>
        </p:txBody>
      </p:sp>
    </p:spTree>
    <p:extLst>
      <p:ext uri="{BB962C8B-B14F-4D97-AF65-F5344CB8AC3E}">
        <p14:creationId xmlns:p14="http://schemas.microsoft.com/office/powerpoint/2010/main" val="3640308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EA550-03B7-4C44-BC35-72D273055D37}"/>
              </a:ext>
            </a:extLst>
          </p:cNvPr>
          <p:cNvSpPr>
            <a:spLocks noGrp="1"/>
          </p:cNvSpPr>
          <p:nvPr>
            <p:ph type="title"/>
          </p:nvPr>
        </p:nvSpPr>
        <p:spPr/>
        <p:txBody>
          <a:bodyPr>
            <a:normAutofit/>
          </a:bodyPr>
          <a:lstStyle/>
          <a:p>
            <a:r>
              <a:rPr lang="en-GB" sz="2800"/>
              <a:t>KUVAN</a:t>
            </a:r>
            <a:r>
              <a:rPr lang="en-GB" sz="2800" baseline="30000"/>
              <a:t>®</a:t>
            </a:r>
            <a:r>
              <a:rPr lang="en-GB" sz="2800" baseline="30000">
                <a:solidFill>
                  <a:srgbClr val="000000"/>
                </a:solidFill>
              </a:rPr>
              <a:t> </a:t>
            </a:r>
            <a:r>
              <a:rPr lang="en-GB" sz="2800"/>
              <a:t>(</a:t>
            </a:r>
            <a:r>
              <a:rPr lang="en-GB" sz="2800" dirty="0"/>
              <a:t>sapropterin dihydrochloride) </a:t>
            </a:r>
            <a:r>
              <a:rPr lang="en-GB" dirty="0"/>
              <a:t>Prescribing Information</a:t>
            </a:r>
          </a:p>
        </p:txBody>
      </p:sp>
      <p:sp>
        <p:nvSpPr>
          <p:cNvPr id="3" name="Content Placeholder 2">
            <a:extLst>
              <a:ext uri="{FF2B5EF4-FFF2-40B4-BE49-F238E27FC236}">
                <a16:creationId xmlns:a16="http://schemas.microsoft.com/office/drawing/2014/main" id="{480C62D4-4E88-4C86-8171-1690F0EFE8A4}"/>
              </a:ext>
            </a:extLst>
          </p:cNvPr>
          <p:cNvSpPr>
            <a:spLocks noGrp="1"/>
          </p:cNvSpPr>
          <p:nvPr>
            <p:ph idx="1"/>
          </p:nvPr>
        </p:nvSpPr>
        <p:spPr/>
        <p:txBody>
          <a:bodyPr/>
          <a:lstStyle/>
          <a:p>
            <a:r>
              <a:rPr lang="en-GB" dirty="0"/>
              <a:t>PKU.expert contains promotional content on BioMarin products, in line with the prescribing information approved by the European Medicines Agency – EMA</a:t>
            </a:r>
          </a:p>
          <a:p>
            <a:r>
              <a:rPr lang="en-GB" dirty="0"/>
              <a:t>Access the latest aPI: </a:t>
            </a:r>
            <a:r>
              <a:rPr lang="en-GB" sz="1800" dirty="0"/>
              <a:t>KUVAN</a:t>
            </a:r>
            <a:r>
              <a:rPr lang="en-GB" sz="1800" baseline="30000" dirty="0"/>
              <a:t>®</a:t>
            </a:r>
            <a:r>
              <a:rPr lang="en-GB" sz="1800" baseline="30000" dirty="0">
                <a:solidFill>
                  <a:srgbClr val="000000"/>
                </a:solidFill>
              </a:rPr>
              <a:t> </a:t>
            </a:r>
            <a:r>
              <a:rPr lang="en-GB" sz="1800" dirty="0"/>
              <a:t>(sapropterin dihydrochloride)</a:t>
            </a:r>
            <a:endParaRPr lang="en-GB" dirty="0"/>
          </a:p>
          <a:p>
            <a:pPr lvl="1"/>
            <a:r>
              <a:rPr lang="en-GB" dirty="0"/>
              <a:t>Within your downloaded Zip File, you will find a copy of the latest </a:t>
            </a:r>
            <a:br>
              <a:rPr lang="en-GB" dirty="0"/>
            </a:br>
            <a:r>
              <a:rPr lang="en-GB" dirty="0"/>
              <a:t>Prescribing Information </a:t>
            </a:r>
          </a:p>
          <a:p>
            <a:pPr lvl="2"/>
            <a:r>
              <a:rPr lang="en-GB" dirty="0"/>
              <a:t>The latest aPI can also be accessed on </a:t>
            </a:r>
            <a:r>
              <a:rPr lang="en-GB" dirty="0">
                <a:hlinkClick r:id="rId2"/>
              </a:rPr>
              <a:t>PKU.expert - Prescribing Information</a:t>
            </a:r>
            <a:endParaRPr lang="en-GB" dirty="0"/>
          </a:p>
          <a:p>
            <a:pPr lvl="2"/>
            <a:r>
              <a:rPr lang="en-GB" dirty="0"/>
              <a:t>The prescribing information must form part of the promotional material and must not be separate from it</a:t>
            </a:r>
          </a:p>
          <a:p>
            <a:pPr lvl="1"/>
            <a:r>
              <a:rPr lang="en-GB" dirty="0">
                <a:hlinkClick r:id="rId3"/>
              </a:rPr>
              <a:t>PKU.expert Terms and Conditions</a:t>
            </a:r>
            <a:endParaRPr lang="en-GB" dirty="0"/>
          </a:p>
          <a:p>
            <a:endParaRPr lang="en-GB" dirty="0"/>
          </a:p>
          <a:p>
            <a:endParaRPr lang="en-GB" dirty="0"/>
          </a:p>
        </p:txBody>
      </p:sp>
      <p:sp>
        <p:nvSpPr>
          <p:cNvPr id="5" name="Text Placeholder 4">
            <a:extLst>
              <a:ext uri="{FF2B5EF4-FFF2-40B4-BE49-F238E27FC236}">
                <a16:creationId xmlns:a16="http://schemas.microsoft.com/office/drawing/2014/main" id="{59801580-B07A-7525-B4E0-847BAF6B14A5}"/>
              </a:ext>
            </a:extLst>
          </p:cNvPr>
          <p:cNvSpPr>
            <a:spLocks noGrp="1"/>
          </p:cNvSpPr>
          <p:nvPr>
            <p:ph type="body" sz="quarter" idx="16"/>
          </p:nvPr>
        </p:nvSpPr>
        <p:spPr/>
        <p:txBody>
          <a:bodyPr/>
          <a:lstStyle/>
          <a:p>
            <a:endParaRPr lang="en-GB"/>
          </a:p>
        </p:txBody>
      </p:sp>
    </p:spTree>
    <p:extLst>
      <p:ext uri="{BB962C8B-B14F-4D97-AF65-F5344CB8AC3E}">
        <p14:creationId xmlns:p14="http://schemas.microsoft.com/office/powerpoint/2010/main" val="3889745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9">
            <a:extLst>
              <a:ext uri="{FF2B5EF4-FFF2-40B4-BE49-F238E27FC236}">
                <a16:creationId xmlns:a16="http://schemas.microsoft.com/office/drawing/2014/main" id="{DA6D912A-866F-2F5D-EFF0-F14A037715BC}"/>
              </a:ext>
            </a:extLst>
          </p:cNvPr>
          <p:cNvSpPr txBox="1">
            <a:spLocks/>
          </p:cNvSpPr>
          <p:nvPr/>
        </p:nvSpPr>
        <p:spPr>
          <a:xfrm>
            <a:off x="694592" y="262445"/>
            <a:ext cx="5220000" cy="650983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Abbreviated Prescribing Information (PI) (INTL): KUVAN</a:t>
            </a:r>
            <a:r>
              <a:rPr kumimoji="0" lang="en-GB" sz="700" b="1"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(sapropterin dihydrochloride)</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Refer to Summary of Product Characteristics for full information.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Presentation</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100 mg soluble tablets. Each soluble tablet contains 100 mg of sapropterin dihydrochloride (equivalent to 77 mg of sapropterin) + excipients (mannitol (E421), calcium hydrogen phosphate (anhydrous),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crospovidone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type A, ascorbic acid (E300), sodium stearyl fumarate and riboflavin (E101).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100 mg powder for oral solution. Each sachet contains 100 mg of sapropterin dihydrochloride (equivalent to 77 mg of sapropterin) + excipients (mannitol (E421), potassium citrate (E332), sucralose (E955) and ascorbic acid (E300).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500 mg powder for oral solution. Each sachet contains 500 mg of sapropterin dihydrochloride (equivalent to 384 mg of sapropterin) + excipients (mannitol (E421), potassium citrate (E332), sucralose (E955) and ascorbic acid (E300).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Therapeutic indications</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of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hyperphenylalaninaemia</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(HPA) in adults and paediatric patients of all ages with phenylketonuria (PKU) who have been shown to be responsive to such treatment.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also indicated for the treatment of HPA in adults and paediatric patients of all ages with tetrahydrobiopterin (BH4) deficiency who have been shown to be responsive to such treatment.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Dosage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The calculated daily dose should be rounded to the nearest multiple of 100. The starting dose in adult and paediatric patients with PKU is 10 mg /kg once daily. The dose can be adjusted between 5 and 20 mg /kg /day. The starting dose in adult and paediatric patients with BH4 deficiency is 2 to 5 mg /kg total daily dose. Doses may be adjusted up to a total of 20 mg /kg /day.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Determination of response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Response to treatment is determined by a decrease in blood phenylalanine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following treatment with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Blood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levels are checked before treatment and after 1 week of treatment with KUVAN® at the recommended starting dose. If an unsatisfactory response is observed, the dose can be increased weekly to a maximum of 20 mg /kg /day, with continued weekly monitoring of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levels up to 1 month. The dietary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kept constant during this period. A satisfactory response is defined as a ≥30 percent reduction in blood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level or attainment of the therapeutic blood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goals defined by the treating physician. Patients treated with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must continue a restricted </a:t>
            </a:r>
            <a:r>
              <a:rPr kumimoji="0" lang="en-GB" sz="70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diet and undergo regular clinical assessments.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Administration</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administered with a meal. For patients with PKU,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administered as a single daily dose, and at the same time each day preferably in the morning. For patients with BH4 deficiency, divide the total daily dose into 2 or 3 administrations, distributed over the day. Patients above 20 kg body weight: Tablets should be placed in a cup of water with 120 to 240 ml of water and stirred until dissolved; the content of the sachet (s) should be placed in 120 to 240 ml water and stirred until dissolved. Please consult the SmPC for instructions for the administration of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in children up to 20 kg body weight.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Dose adjustment</a:t>
            </a:r>
            <a:r>
              <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The patient’s adherence to treatment and diet should be reviewed before considering a dose adjustment. </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Blood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and tyrosine (Tyr) levels should be tested 1–2 weeks after each dose adjustment and monitored frequently thereafter. Discontinuation of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should only be done under a physician’s supervision.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Special populations</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Safety and efficacy of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in patients above 65 years of age and in patients with renal or hepatic impairment have not been established. Caution must be exercised when prescribing to these populations.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Contraindications</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Hypersensitivity to the active substance or to any of the excipients.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Warnings and precautions</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Sustained or recurrent dysfunction in the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-Tyr- dihydroxy-L-phenylalanine (DOPA) metabolic pathway can result in deficient body protein and neurotransmitter synthesis. Prolonged exposure to low blood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and Tyr levels during infancy has been associated with impaired neurodevelopmental outcome. Active management of dietary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and overall protein intake while taking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is required to ensure adequate control of blood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and Tyr levels and nutritional balance. Consultation with a physician is recommended during illness as blood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levels may increase. An increase in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above pre-treatment levels may occur upon cessation of treatment (rebound). There are limited data regarding the long-term use of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contains &lt;1 mmol (23 mg) sodium per tablet (essentially “sodium free”).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Interaction with other medicinal products</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Inhibitors of dihydrofolate reductase (methotrexate, trimethoprim) may interfere with BH4 metabolism. BH4 is a cofactor for nitric oxide synthetase. Caution is recommended during concomitant use with all medicinal products that cause vasodilation. Caution should be also exercised when prescribing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to patients receiving levodopa: convulsion, exacerbation of convulsion, increased excitability and irritability have been observed during co-administration in BH4- deficient patients.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Fertility, pregnancy and lactation</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There are limited data from the use of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in pregnant women. Uncontrolled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levels above 600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μmol</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/L are associated with a very high incidence of neurological, cardiac, facial dysmorphism, and growth anomalies. Maternal blood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levels must therefore be strictly controlled before and during pregnancy.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should only be considered if dietary management does not adequately reduce blood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levels and should not be used during breastfeeding.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Effects on ability to drive and use machines</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No studies on the effects on the ability to drive and use machines have been performed. </a:t>
            </a: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Overdose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Headache and dizziness have been reported after the administration of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above the recommended maximum dose of 20 mg /kg /day. Treatment of overdose should be directed to symptoms. A shortening of the QT interval was observed in a study with a single supra-therapeutic dose of 100 mg / kg; this should be taken into consideration in managing patients who have a pre-existing shortened QT interval. </a:t>
            </a:r>
          </a:p>
        </p:txBody>
      </p:sp>
      <p:sp>
        <p:nvSpPr>
          <p:cNvPr id="9" name="Content Placeholder 9">
            <a:extLst>
              <a:ext uri="{FF2B5EF4-FFF2-40B4-BE49-F238E27FC236}">
                <a16:creationId xmlns:a16="http://schemas.microsoft.com/office/drawing/2014/main" id="{B6E07DBF-3791-018F-F3D5-2CC1A7E713F9}"/>
              </a:ext>
            </a:extLst>
          </p:cNvPr>
          <p:cNvSpPr txBox="1">
            <a:spLocks/>
          </p:cNvSpPr>
          <p:nvPr/>
        </p:nvSpPr>
        <p:spPr>
          <a:xfrm>
            <a:off x="6247667" y="348170"/>
            <a:ext cx="5220000" cy="650983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28509C"/>
              </a:buClr>
              <a:buNone/>
              <a:defRPr/>
            </a:pPr>
            <a:r>
              <a:rPr kumimoji="0" lang="en-GB" sz="700" b="1" i="0" u="none" strike="noStrike" kern="1200" cap="none" spc="0" normalizeH="0" noProof="0" dirty="0">
                <a:ln>
                  <a:noFill/>
                </a:ln>
                <a:solidFill>
                  <a:srgbClr val="505050"/>
                </a:solidFill>
                <a:effectLst/>
                <a:uLnTx/>
                <a:uFillTx/>
                <a:latin typeface="+mj-lt"/>
                <a:ea typeface="+mn-ea"/>
                <a:cs typeface="Arial" panose="020B0604020202020204" pitchFamily="34" charset="0"/>
              </a:rPr>
              <a:t>Summary of the safety profile</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Approximately 35 % of the 579 patients aged 4 years and over who received treatment with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(5 to 20 mg /kg /day) in the clinical trials for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experienced adverse reactions. The most commonly reported adverse reactions are headache and rhinorrhoea. In a further clinical trial, approximately 30 % of the 27 children aged below 4 years who received treatment with sapropterin dihydrochloride (10 or 20 mg /kg /day) experienced adverse reactions. The most commonly reported adverse reactions are “amino acid level decreased”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hypophenylalaninaemia</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vomiting and rhinitis. In the pivotal clinical trials and in the post‑marketing experience for KUVAN</a:t>
            </a:r>
            <a:r>
              <a:rPr kumimoji="0" lang="en-GB" sz="70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the following adverse reactions have been identified – within each frequency grouping, adverse reactions are presented in order of decreasing seriousness – Immune system disorders: Not known: Hypersensitivity reactions (including serious allergic reactions) and rash. Metabolism and nutrition disorders: Common: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Hypophenylalaninaemia</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Nervous system disorders: Very common: Headache. Respiratory, thoracic and mediastinal disorders: Very common: Rhinorrhoea. Common: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Pharyngolaryngeal</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pain, nasal congestion, coughs. Gastrointestinal disorders: Common: Diarrhoea, vomiting, abdominal pain, dyspepsia, nausea. Not known: Gastritis, oesophagitis. Paediatric population: Frequency, type and severity of adverse reactions in children essentially the same as those in adults. Legal category: Prescription only medicine. Marketing authorisation holder: BioMarin International Limited.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Shanbally</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a:t>
            </a:r>
            <a:r>
              <a:rPr kumimoji="0" lang="en-GB" sz="700" i="0" u="none" strike="noStrike" kern="1200" cap="none" spc="0" normalizeH="0" noProof="0" dirty="0" err="1">
                <a:ln>
                  <a:noFill/>
                </a:ln>
                <a:solidFill>
                  <a:srgbClr val="505050"/>
                </a:solidFill>
                <a:effectLst/>
                <a:uLnTx/>
                <a:uFillTx/>
                <a:latin typeface="+mj-lt"/>
                <a:ea typeface="+mn-ea"/>
                <a:cs typeface="Arial" panose="020B0604020202020204" pitchFamily="34" charset="0"/>
              </a:rPr>
              <a:t>Ringaskiddy</a:t>
            </a:r>
            <a:r>
              <a:rPr kumimoji="0" lang="en-GB" sz="700" i="0" u="none" strike="noStrike" kern="1200" cap="none" spc="0" normalizeH="0" noProof="0" dirty="0">
                <a:ln>
                  <a:noFill/>
                </a:ln>
                <a:solidFill>
                  <a:srgbClr val="505050"/>
                </a:solidFill>
                <a:effectLst/>
                <a:uLnTx/>
                <a:uFillTx/>
                <a:latin typeface="+mj-lt"/>
                <a:ea typeface="+mn-ea"/>
                <a:cs typeface="Arial" panose="020B0604020202020204" pitchFamily="34" charset="0"/>
              </a:rPr>
              <a:t>, County Cork, Ireland. Marketing authorisation number (s): EU /1 /08 /481 /001, EU /1 /08 /481 /002, EU /1 /08 /481 /003. Date of first authorisation: 2 December 2008. Date of revision of the text: March 2019</a:t>
            </a:r>
            <a:endParaRPr kumimoji="0" lang="en-GB" sz="70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sp>
        <p:nvSpPr>
          <p:cNvPr id="13" name="Textbox 1">
            <a:extLst>
              <a:ext uri="{FF2B5EF4-FFF2-40B4-BE49-F238E27FC236}">
                <a16:creationId xmlns:a16="http://schemas.microsoft.com/office/drawing/2014/main" id="{3261B8FF-7F45-3742-9079-019B5544DD4F}"/>
              </a:ext>
            </a:extLst>
          </p:cNvPr>
          <p:cNvSpPr txBox="1">
            <a:spLocks/>
          </p:cNvSpPr>
          <p:nvPr/>
        </p:nvSpPr>
        <p:spPr>
          <a:xfrm>
            <a:off x="7233972" y="2323572"/>
            <a:ext cx="3247390" cy="625475"/>
          </a:xfrm>
          <a:prstGeom prst="rect">
            <a:avLst/>
          </a:prstGeom>
          <a:ln w="6350">
            <a:solidFill>
              <a:srgbClr val="000000"/>
            </a:solidFill>
            <a:prstDash val="solid"/>
          </a:ln>
        </p:spPr>
        <p:txBody>
          <a:bodyPr wrap="square" lIns="0" tIns="0" rIns="0" bIns="0" rtlCol="0">
            <a:noAutofit/>
          </a:bodyPr>
          <a:lstStyle/>
          <a:p>
            <a:pPr marL="189865" marR="188595" lvl="0" indent="0" algn="ctr" defTabSz="914400" rtl="0" eaLnBrk="1" fontAlgn="auto" latinLnBrk="0" hangingPunct="1">
              <a:lnSpc>
                <a:spcPct val="96000"/>
              </a:lnSpc>
              <a:spcBef>
                <a:spcPts val="400"/>
              </a:spcBef>
              <a:spcAft>
                <a:spcPts val="0"/>
              </a:spcAft>
              <a:buClrTx/>
              <a:buSzTx/>
              <a:buFontTx/>
              <a:buNone/>
              <a:tabLst/>
              <a:defRPr/>
            </a:pP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Healthcare</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professionals</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should</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report</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adverse</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events in accordance with their local requirements.</a:t>
            </a:r>
            <a:endPar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Arial" panose="020B0604020202020204" pitchFamily="34" charset="0"/>
              <a:cs typeface="+mn-cs"/>
            </a:endParaRPr>
          </a:p>
          <a:p>
            <a:pPr marL="245745" marR="244475" lvl="0" indent="0" algn="ctr" defTabSz="914400" rtl="0" eaLnBrk="1" fontAlgn="auto" latinLnBrk="0" hangingPunct="1">
              <a:lnSpc>
                <a:spcPct val="96000"/>
              </a:lnSpc>
              <a:spcBef>
                <a:spcPts val="285"/>
              </a:spcBef>
              <a:spcAft>
                <a:spcPts val="0"/>
              </a:spcAft>
              <a:buClrTx/>
              <a:buSzTx/>
              <a:buFontTx/>
              <a:buNone/>
              <a:tabLst/>
              <a:defRPr/>
            </a:pP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Adverse</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events</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should</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also</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be</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reported</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to</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BioMarin on + 1 415 506 6179 or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hlinkClick r:id="rId2"/>
              </a:rPr>
              <a:t>drugsafety@bmrn.com</a:t>
            </a:r>
            <a:endPar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Arial" panose="020B0604020202020204" pitchFamily="34" charset="0"/>
              <a:cs typeface="+mn-cs"/>
            </a:endParaRPr>
          </a:p>
        </p:txBody>
      </p:sp>
    </p:spTree>
    <p:extLst>
      <p:ext uri="{BB962C8B-B14F-4D97-AF65-F5344CB8AC3E}">
        <p14:creationId xmlns:p14="http://schemas.microsoft.com/office/powerpoint/2010/main" val="1947321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9EEF3-9786-0094-D810-6F922EBE4C4E}"/>
              </a:ext>
            </a:extLst>
          </p:cNvPr>
          <p:cNvSpPr>
            <a:spLocks noGrp="1"/>
          </p:cNvSpPr>
          <p:nvPr>
            <p:ph type="title"/>
          </p:nvPr>
        </p:nvSpPr>
        <p:spPr/>
        <p:txBody>
          <a:bodyPr>
            <a:normAutofit fontScale="90000"/>
          </a:bodyPr>
          <a:lstStyle/>
          <a:p>
            <a:r>
              <a:rPr kumimoji="0" lang="en-GB" sz="26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Long-term comparative effectiveness of pegvaliase versus medical nutrition</a:t>
            </a:r>
            <a:br>
              <a:rPr kumimoji="0" lang="en-GB" sz="26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br>
            <a:r>
              <a:rPr kumimoji="0" lang="en-GB" sz="26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therapy with and without sapropterin in adults with phenylketonuria</a:t>
            </a:r>
            <a:br>
              <a:rPr kumimoji="0" lang="en-GB" sz="23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br>
            <a:r>
              <a:rPr kumimoji="0" lang="en-GB" sz="2200" b="0" i="1"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Burton et al. </a:t>
            </a:r>
            <a:endParaRPr lang="en-GB" dirty="0"/>
          </a:p>
        </p:txBody>
      </p:sp>
      <p:sp>
        <p:nvSpPr>
          <p:cNvPr id="3" name="Content Placeholder 2">
            <a:extLst>
              <a:ext uri="{FF2B5EF4-FFF2-40B4-BE49-F238E27FC236}">
                <a16:creationId xmlns:a16="http://schemas.microsoft.com/office/drawing/2014/main" id="{85496CEA-1AB8-612C-48A0-AD4C72559DA2}"/>
              </a:ext>
            </a:extLst>
          </p:cNvPr>
          <p:cNvSpPr>
            <a:spLocks noGrp="1"/>
          </p:cNvSpPr>
          <p:nvPr>
            <p:ph idx="1"/>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Pegvaliase, an injectable enzyme substitution therapy, offers an alternative to MNT by converting </a:t>
            </a:r>
            <a:r>
              <a:rPr kumimoji="0" lang="en-GB" sz="11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into ammonia and trans-cinnamic acid</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This study aims to compare the long-term effectiveness of pegvaliase (n=183) versus sapropterin + MNT (n=82) or MNT alone (n=67)</a:t>
            </a:r>
          </a:p>
          <a:p>
            <a:endParaRPr lang="en-GB" dirty="0"/>
          </a:p>
        </p:txBody>
      </p:sp>
      <p:sp>
        <p:nvSpPr>
          <p:cNvPr id="4" name="Content Placeholder 3">
            <a:extLst>
              <a:ext uri="{FF2B5EF4-FFF2-40B4-BE49-F238E27FC236}">
                <a16:creationId xmlns:a16="http://schemas.microsoft.com/office/drawing/2014/main" id="{85A50B26-C832-2CD4-AB89-89E3BC9DEC15}"/>
              </a:ext>
            </a:extLst>
          </p:cNvPr>
          <p:cNvSpPr>
            <a:spLocks noGrp="1"/>
          </p:cNvSpPr>
          <p:nvPr>
            <p:ph sz="quarter" idx="13"/>
          </p:nvPr>
        </p:nvSpPr>
        <p:spPr/>
        <p:txBody>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10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Pegvaliase vs. sapropterin + MNT vs. MNT alone: Median blood </a:t>
            </a:r>
            <a:r>
              <a:rPr kumimoji="0" lang="en-GB" sz="1000" b="1"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0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conc. </a:t>
            </a:r>
          </a:p>
          <a:p>
            <a:pPr marL="0" indent="0">
              <a:buNone/>
            </a:pPr>
            <a:endParaRPr lang="en-GB" dirty="0"/>
          </a:p>
        </p:txBody>
      </p:sp>
      <p:sp>
        <p:nvSpPr>
          <p:cNvPr id="5" name="Content Placeholder 4">
            <a:extLst>
              <a:ext uri="{FF2B5EF4-FFF2-40B4-BE49-F238E27FC236}">
                <a16:creationId xmlns:a16="http://schemas.microsoft.com/office/drawing/2014/main" id="{D95A688D-3E44-3094-23D6-F2A246D2FAC7}"/>
              </a:ext>
            </a:extLst>
          </p:cNvPr>
          <p:cNvSpPr>
            <a:spLocks noGrp="1"/>
          </p:cNvSpPr>
          <p:nvPr>
            <p:ph idx="14"/>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Current analysis was restricted to patients (≥16 years) with PKU and baseline blood </a:t>
            </a:r>
            <a:r>
              <a:rPr kumimoji="0" lang="en-GB" sz="11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Phe</a:t>
            </a:r>
            <a:r>
              <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concentrations &gt;600 </a:t>
            </a:r>
            <a:r>
              <a:rPr kumimoji="0" lang="en-GB" sz="11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μmol</a:t>
            </a:r>
            <a:r>
              <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from PRISM-1, PRISM-2, and PKUDOS </a:t>
            </a:r>
          </a:p>
          <a:p>
            <a:endParaRPr lang="en-GB" dirty="0"/>
          </a:p>
        </p:txBody>
      </p:sp>
      <p:sp>
        <p:nvSpPr>
          <p:cNvPr id="6" name="Text Placeholder 5">
            <a:extLst>
              <a:ext uri="{FF2B5EF4-FFF2-40B4-BE49-F238E27FC236}">
                <a16:creationId xmlns:a16="http://schemas.microsoft.com/office/drawing/2014/main" id="{1BECC65B-E768-0E9F-79AE-E906AD6562AC}"/>
              </a:ext>
            </a:extLst>
          </p:cNvPr>
          <p:cNvSpPr>
            <a:spLocks noGrp="1"/>
          </p:cNvSpPr>
          <p:nvPr>
            <p:ph type="body" sz="quarter" idx="16"/>
          </p:nvPr>
        </p:nvSpPr>
        <p:spPr/>
        <p:txBody>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17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Pegvaliase induces a sustained reduction in target blood </a:t>
            </a:r>
            <a:r>
              <a:rPr kumimoji="0" lang="en-GB" sz="1700" b="0"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Phe</a:t>
            </a:r>
            <a:r>
              <a:rPr kumimoji="0" lang="en-GB" sz="17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concentrations compared with MNT, with or without sapropterin, suggesting improved long-term outcomes and QoL</a:t>
            </a:r>
          </a:p>
        </p:txBody>
      </p:sp>
      <p:sp>
        <p:nvSpPr>
          <p:cNvPr id="7" name="Text Placeholder 6">
            <a:extLst>
              <a:ext uri="{FF2B5EF4-FFF2-40B4-BE49-F238E27FC236}">
                <a16:creationId xmlns:a16="http://schemas.microsoft.com/office/drawing/2014/main" id="{0A8788FA-2BD0-4CD0-7785-F2BF0B40B707}"/>
              </a:ext>
            </a:extLst>
          </p:cNvPr>
          <p:cNvSpPr>
            <a:spLocks noGrp="1"/>
          </p:cNvSpPr>
          <p:nvPr>
            <p:ph type="body" sz="quarter" idx="17"/>
          </p:nvPr>
        </p:nvSpPr>
        <p:spPr/>
        <p:txBody>
          <a:bodyPr>
            <a:noAutofit/>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MNT, medical nutrition therapy; PAH, phenylalanine hydroxylase; </a:t>
            </a:r>
            <a:r>
              <a:rPr kumimoji="0" lang="en-GB"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Phe</a:t>
            </a: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phenylalanine; PKU, phenylketonuria.</a:t>
            </a:r>
          </a:p>
          <a:p>
            <a:pPr marL="0" marR="0" lvl="0" indent="0" algn="l" defTabSz="914400" rtl="0" eaLnBrk="1" fontAlgn="auto" latinLnBrk="0" hangingPunct="1">
              <a:lnSpc>
                <a:spcPct val="110000"/>
              </a:lnSpc>
              <a:spcBef>
                <a:spcPts val="0"/>
              </a:spcBef>
              <a:spcAft>
                <a:spcPts val="0"/>
              </a:spcAft>
              <a:buClr>
                <a:srgbClr val="28509C"/>
              </a:buClr>
              <a:buSzTx/>
              <a:buFont typeface="Arial" panose="020B0604020202020204" pitchFamily="34" charset="0"/>
              <a:buNone/>
              <a:tabLst/>
              <a:defRPr/>
            </a:pP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1. Thomas J, et al. Mol. Genet. </a:t>
            </a:r>
            <a:r>
              <a:rPr kumimoji="0" lang="en-GB"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Metab</a:t>
            </a: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2018;124:27–38; 2. Longo N, et al. Mol. Genet. and </a:t>
            </a:r>
            <a:r>
              <a:rPr kumimoji="0" lang="en-GB"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Metab</a:t>
            </a: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2015;114:557–63.</a:t>
            </a:r>
          </a:p>
          <a:p>
            <a:pPr marL="0" marR="0" lvl="0" indent="0" algn="l" defTabSz="914400" rtl="0" eaLnBrk="1" fontAlgn="auto" latinLnBrk="0" hangingPunct="1">
              <a:lnSpc>
                <a:spcPct val="110000"/>
              </a:lnSpc>
              <a:spcBef>
                <a:spcPts val="0"/>
              </a:spcBef>
              <a:spcAft>
                <a:spcPts val="0"/>
              </a:spcAft>
              <a:buClr>
                <a:srgbClr val="28509C"/>
              </a:buClr>
              <a:buSzTx/>
              <a:buFont typeface="Arial" panose="020B0604020202020204" pitchFamily="34" charset="0"/>
              <a:buNone/>
              <a:tabLst/>
              <a:defRPr/>
            </a:pP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Burton BK, et al. Mol. Genet. </a:t>
            </a:r>
            <a:r>
              <a:rPr kumimoji="0" lang="en-GB"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Metab</a:t>
            </a:r>
            <a:r>
              <a:rPr kumimoji="0" lang="en-GB"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2024;141:108114. </a:t>
            </a:r>
          </a:p>
        </p:txBody>
      </p:sp>
      <p:sp>
        <p:nvSpPr>
          <p:cNvPr id="8" name="Rectangle 7">
            <a:extLst>
              <a:ext uri="{FF2B5EF4-FFF2-40B4-BE49-F238E27FC236}">
                <a16:creationId xmlns:a16="http://schemas.microsoft.com/office/drawing/2014/main" id="{5834C16B-A97B-4D7F-E952-9DF8D88EFB71}"/>
              </a:ext>
            </a:extLst>
          </p:cNvPr>
          <p:cNvSpPr/>
          <p:nvPr/>
        </p:nvSpPr>
        <p:spPr>
          <a:xfrm>
            <a:off x="582656" y="3620598"/>
            <a:ext cx="1619469" cy="1285185"/>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solidFill>
                <a:effectLst/>
                <a:uLnTx/>
                <a:uFillTx/>
                <a:latin typeface="Arial" panose="020B0604020202020204"/>
                <a:ea typeface="+mn-ea"/>
                <a:cs typeface="+mn-cs"/>
              </a:rPr>
              <a:t>PRISM-1</a:t>
            </a:r>
            <a:r>
              <a:rPr kumimoji="0" lang="en-GB" sz="1100" b="0" i="0" u="none" strike="noStrike" kern="1200" cap="none" spc="0" normalizeH="0" baseline="30000" noProof="0" dirty="0">
                <a:ln>
                  <a:noFill/>
                </a:ln>
                <a:solidFill>
                  <a:srgbClr val="FFFFFF"/>
                </a:solidFill>
                <a:effectLst/>
                <a:uLnTx/>
                <a:uFillTx/>
                <a:latin typeface="Arial" panose="020B0604020202020204"/>
                <a:ea typeface="+mn-ea"/>
                <a:cs typeface="+mn-cs"/>
              </a:rPr>
              <a:t>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NCT01819727</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Open-label, parallel group, Phase 3 study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Pegvaliase naïve patients were enrolled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Maintenance dose of 20 mg/day or 40 mg/day </a:t>
            </a:r>
          </a:p>
        </p:txBody>
      </p:sp>
      <p:sp>
        <p:nvSpPr>
          <p:cNvPr id="9" name="Rectangle 8">
            <a:extLst>
              <a:ext uri="{FF2B5EF4-FFF2-40B4-BE49-F238E27FC236}">
                <a16:creationId xmlns:a16="http://schemas.microsoft.com/office/drawing/2014/main" id="{846F99E1-6FB2-DD2E-09C5-0BC90363C7EF}"/>
              </a:ext>
            </a:extLst>
          </p:cNvPr>
          <p:cNvSpPr/>
          <p:nvPr/>
        </p:nvSpPr>
        <p:spPr>
          <a:xfrm>
            <a:off x="2344987" y="3620598"/>
            <a:ext cx="1619469" cy="1285185"/>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solidFill>
                <a:effectLst/>
                <a:uLnTx/>
                <a:uFillTx/>
                <a:latin typeface="Arial" panose="020B0604020202020204"/>
                <a:ea typeface="+mn-ea"/>
                <a:cs typeface="+mn-cs"/>
              </a:rPr>
              <a:t>PRISM-2</a:t>
            </a:r>
            <a:r>
              <a:rPr kumimoji="0" lang="en-GB" sz="1100" b="0" i="0" u="none" strike="noStrike" kern="1200" cap="none" spc="0" normalizeH="0" baseline="30000" noProof="0" dirty="0">
                <a:ln>
                  <a:noFill/>
                </a:ln>
                <a:solidFill>
                  <a:srgbClr val="FFFFFF"/>
                </a:solidFill>
                <a:effectLst/>
                <a:uLnTx/>
                <a:uFillTx/>
                <a:latin typeface="Arial" panose="020B0604020202020204"/>
                <a:ea typeface="+mn-ea"/>
                <a:cs typeface="+mn-cs"/>
              </a:rPr>
              <a:t>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NCT01889862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Participants could continue from PRISM-1</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Open-label, Phase 3, long-term extension study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Maintenance dose of 20 mg/day or 40 mg/day  </a:t>
            </a:r>
          </a:p>
        </p:txBody>
      </p:sp>
      <p:sp>
        <p:nvSpPr>
          <p:cNvPr id="10" name="Rectangle 9">
            <a:extLst>
              <a:ext uri="{FF2B5EF4-FFF2-40B4-BE49-F238E27FC236}">
                <a16:creationId xmlns:a16="http://schemas.microsoft.com/office/drawing/2014/main" id="{23C1FC9A-1612-1D6E-296F-2F9F4F06EC14}"/>
              </a:ext>
            </a:extLst>
          </p:cNvPr>
          <p:cNvSpPr/>
          <p:nvPr/>
        </p:nvSpPr>
        <p:spPr>
          <a:xfrm>
            <a:off x="4107318" y="3620598"/>
            <a:ext cx="1619469" cy="1285185"/>
          </a:xfrm>
          <a:prstGeom prst="rect">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1" i="0" u="none" strike="noStrike" kern="1200" cap="none" spc="0" normalizeH="0" baseline="0" noProof="0" dirty="0">
                <a:ln>
                  <a:noFill/>
                </a:ln>
                <a:solidFill>
                  <a:srgbClr val="FFFFFF"/>
                </a:solidFill>
                <a:effectLst/>
                <a:uLnTx/>
                <a:uFillTx/>
                <a:latin typeface="Arial" panose="020B0604020202020204"/>
                <a:ea typeface="+mn-ea"/>
                <a:cs typeface="+mn-cs"/>
              </a:rPr>
              <a:t>PKUDOS</a:t>
            </a:r>
            <a:r>
              <a:rPr kumimoji="0" lang="en-GB" sz="1100" b="0" i="0" u="none" strike="noStrike" kern="1200" cap="none" spc="0" normalizeH="0" baseline="30000" noProof="0" dirty="0">
                <a:ln>
                  <a:noFill/>
                </a:ln>
                <a:solidFill>
                  <a:srgbClr val="FFFFFF"/>
                </a:solidFill>
                <a:effectLst/>
                <a:uLnTx/>
                <a:uFillTx/>
                <a:latin typeface="Arial" panose="020B0604020202020204"/>
                <a:ea typeface="+mn-ea"/>
                <a:cs typeface="+mn-cs"/>
              </a:rPr>
              <a:t>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NCT00778206</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Phase 4 voluntary observational study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Patients has previously received sapropterin within 90 days of enrolment </a:t>
            </a:r>
          </a:p>
        </p:txBody>
      </p:sp>
      <p:graphicFrame>
        <p:nvGraphicFramePr>
          <p:cNvPr id="11" name="Chart 10">
            <a:extLst>
              <a:ext uri="{FF2B5EF4-FFF2-40B4-BE49-F238E27FC236}">
                <a16:creationId xmlns:a16="http://schemas.microsoft.com/office/drawing/2014/main" id="{1DBB9E34-AC77-39B6-A8FF-9C882445BF07}"/>
              </a:ext>
            </a:extLst>
          </p:cNvPr>
          <p:cNvGraphicFramePr>
            <a:graphicFrameLocks noGrp="1" noDrilldown="1" noMove="1" noResize="1"/>
          </p:cNvGraphicFramePr>
          <p:nvPr>
            <p:extLst>
              <p:ext uri="{D42A27DB-BD31-4B8C-83A1-F6EECF244321}">
                <p14:modId xmlns:p14="http://schemas.microsoft.com/office/powerpoint/2010/main" val="2293953436"/>
              </p:ext>
            </p:extLst>
          </p:nvPr>
        </p:nvGraphicFramePr>
        <p:xfrm>
          <a:off x="6272818" y="1998482"/>
          <a:ext cx="5310553" cy="30426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1733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68B5B-F637-F9B0-0BB4-DEC7130A4D37}"/>
              </a:ext>
            </a:extLst>
          </p:cNvPr>
          <p:cNvSpPr>
            <a:spLocks noGrp="1"/>
          </p:cNvSpPr>
          <p:nvPr>
            <p:ph type="title"/>
          </p:nvPr>
        </p:nvSpPr>
        <p:spPr/>
        <p:txBody>
          <a:bodyPr>
            <a:normAutofit fontScale="90000"/>
          </a:bodyPr>
          <a:lstStyle/>
          <a:p>
            <a:r>
              <a:rPr kumimoji="0" lang="en-GB" sz="26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Expert consensus on the long-term effectiveness of medical nutrition therapy and its impact on the outcomes of adults with phenylketonuria</a:t>
            </a:r>
            <a:br>
              <a:rPr kumimoji="0" lang="en-GB" sz="23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br>
            <a:r>
              <a:rPr kumimoji="0" lang="en-GB" sz="2200" b="0" i="1"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Rocha et al.</a:t>
            </a:r>
            <a:endParaRPr lang="en-GB" dirty="0"/>
          </a:p>
        </p:txBody>
      </p:sp>
      <p:sp>
        <p:nvSpPr>
          <p:cNvPr id="3" name="Content Placeholder 2">
            <a:extLst>
              <a:ext uri="{FF2B5EF4-FFF2-40B4-BE49-F238E27FC236}">
                <a16:creationId xmlns:a16="http://schemas.microsoft.com/office/drawing/2014/main" id="{91C26F64-D6D4-43AD-7AA0-C191635DC3B1}"/>
              </a:ext>
            </a:extLst>
          </p:cNvPr>
          <p:cNvSpPr>
            <a:spLocks noGrp="1"/>
          </p:cNvSpPr>
          <p:nvPr>
            <p:ph idx="1"/>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Objective was to use a modified Delphi process to develop a set of consensus statements that aim to highlight long-term effectiveness, and improve understanding of MNT, and health outcomes of adults with PKU</a:t>
            </a:r>
          </a:p>
          <a:p>
            <a:endParaRPr lang="en-GB" dirty="0"/>
          </a:p>
        </p:txBody>
      </p:sp>
      <p:sp>
        <p:nvSpPr>
          <p:cNvPr id="4" name="Content Placeholder 3">
            <a:extLst>
              <a:ext uri="{FF2B5EF4-FFF2-40B4-BE49-F238E27FC236}">
                <a16:creationId xmlns:a16="http://schemas.microsoft.com/office/drawing/2014/main" id="{874456D7-ACBD-B92F-C3D4-758FBC656F01}"/>
              </a:ext>
            </a:extLst>
          </p:cNvPr>
          <p:cNvSpPr>
            <a:spLocks noGrp="1"/>
          </p:cNvSpPr>
          <p:nvPr>
            <p:ph sz="quarter" idx="13"/>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In total, 19 statements were developed across 3 topics</a:t>
            </a:r>
            <a:r>
              <a:rPr lang="en-GB" sz="1200" dirty="0">
                <a:solidFill>
                  <a:srgbClr val="505050"/>
                </a:solidFill>
              </a:rPr>
              <a:t>;</a:t>
            </a: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consensus was reached on 17 statements</a:t>
            </a:r>
          </a:p>
          <a:p>
            <a:endParaRPr lang="en-GB" dirty="0"/>
          </a:p>
        </p:txBody>
      </p:sp>
      <p:sp>
        <p:nvSpPr>
          <p:cNvPr id="5" name="Content Placeholder 4">
            <a:extLst>
              <a:ext uri="{FF2B5EF4-FFF2-40B4-BE49-F238E27FC236}">
                <a16:creationId xmlns:a16="http://schemas.microsoft.com/office/drawing/2014/main" id="{62CF2177-AC7E-7962-FF78-D3B033C8070B}"/>
              </a:ext>
            </a:extLst>
          </p:cNvPr>
          <p:cNvSpPr>
            <a:spLocks noGrp="1" noRot="1" noMove="1" noResize="1" noEditPoints="1" noAdjustHandles="1" noChangeArrowheads="1" noChangeShapeType="1"/>
          </p:cNvSpPr>
          <p:nvPr>
            <p:ph idx="14"/>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2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An expert panel of 13 PKU dietitians, physicians, and other healthcare professionals from diverse geographic backgrounds participated in virtual meetings and voting rounds on an online platform*</a:t>
            </a:r>
          </a:p>
          <a:p>
            <a:endParaRPr lang="en-GB" dirty="0"/>
          </a:p>
        </p:txBody>
      </p:sp>
      <p:sp>
        <p:nvSpPr>
          <p:cNvPr id="6" name="Text Placeholder 5">
            <a:extLst>
              <a:ext uri="{FF2B5EF4-FFF2-40B4-BE49-F238E27FC236}">
                <a16:creationId xmlns:a16="http://schemas.microsoft.com/office/drawing/2014/main" id="{120829E8-6F4B-375A-7184-179363103744}"/>
              </a:ext>
            </a:extLst>
          </p:cNvPr>
          <p:cNvSpPr>
            <a:spLocks noGrp="1"/>
          </p:cNvSpPr>
          <p:nvPr>
            <p:ph type="body" sz="quarter" idx="16"/>
          </p:nvPr>
        </p:nvSpPr>
        <p:spPr/>
        <p:txBody>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There is an unmet treatment need due to the limitations and burden of long-term reliance on MNT, which many struggle to adhere to, leading to potential health risks </a:t>
            </a:r>
          </a:p>
        </p:txBody>
      </p:sp>
      <p:sp>
        <p:nvSpPr>
          <p:cNvPr id="7" name="Text Placeholder 6">
            <a:extLst>
              <a:ext uri="{FF2B5EF4-FFF2-40B4-BE49-F238E27FC236}">
                <a16:creationId xmlns:a16="http://schemas.microsoft.com/office/drawing/2014/main" id="{6CD94D62-38CB-802F-EE6F-9644C83E67C2}"/>
              </a:ext>
            </a:extLst>
          </p:cNvPr>
          <p:cNvSpPr>
            <a:spLocks noGrp="1"/>
          </p:cNvSpPr>
          <p:nvPr>
            <p:ph type="body" sz="quarter" idx="17"/>
          </p:nvPr>
        </p:nvSpPr>
        <p:spPr/>
        <p:txBody>
          <a:bodyPr>
            <a:noAutofit/>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8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*Panel consisted of 4 metabolic physicians, 4 dieticians, 2 specialists in internal medicine, 1 neurologist, 1 nurse practitioner, and 1 psychiatrist. **All statements included the option “can’t judge” in case the expert lacked experience to vote on a specific statement. If the option “can’t judge” was chosen, the answer was excluded from the agreement calculations. MNT, medical nutrition therapy; </a:t>
            </a:r>
            <a:r>
              <a:rPr kumimoji="0" lang="en-GB" sz="80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Phe</a:t>
            </a:r>
            <a:r>
              <a:rPr kumimoji="0" lang="en-GB" sz="8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phenylalanine; PKU, phenylketonuria.</a:t>
            </a:r>
            <a:endParaRPr kumimoji="0" lang="fr-FR" sz="8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
                <a:srgbClr val="28509C"/>
              </a:buClr>
              <a:buSzTx/>
              <a:buFont typeface="Arial" panose="020B0604020202020204" pitchFamily="34" charset="0"/>
              <a:buNone/>
              <a:tabLst/>
              <a:defRPr/>
            </a:pPr>
            <a:r>
              <a:rPr kumimoji="0" lang="fr-FR" sz="8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Rocha JC, et al. </a:t>
            </a:r>
            <a:r>
              <a:rPr kumimoji="0" lang="fr-FR" sz="80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Nutr</a:t>
            </a:r>
            <a:r>
              <a:rPr kumimoji="0" lang="fr-FR" sz="80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2023;15:3940.</a:t>
            </a:r>
          </a:p>
        </p:txBody>
      </p:sp>
      <p:grpSp>
        <p:nvGrpSpPr>
          <p:cNvPr id="8" name="Group 7">
            <a:extLst>
              <a:ext uri="{FF2B5EF4-FFF2-40B4-BE49-F238E27FC236}">
                <a16:creationId xmlns:a16="http://schemas.microsoft.com/office/drawing/2014/main" id="{9C733213-2CF5-5417-FF04-C0C5501365EE}"/>
              </a:ext>
            </a:extLst>
          </p:cNvPr>
          <p:cNvGrpSpPr>
            <a:grpSpLocks noGrp="1" noUngrp="1" noRot="1" noMove="1" noResize="1"/>
          </p:cNvGrpSpPr>
          <p:nvPr/>
        </p:nvGrpSpPr>
        <p:grpSpPr>
          <a:xfrm>
            <a:off x="429148" y="3813761"/>
            <a:ext cx="5444753" cy="1232173"/>
            <a:chOff x="1654307" y="3336697"/>
            <a:chExt cx="8883386" cy="2309161"/>
          </a:xfrm>
        </p:grpSpPr>
        <p:sp>
          <p:nvSpPr>
            <p:cNvPr id="9" name="Rectangle 8">
              <a:extLst>
                <a:ext uri="{FF2B5EF4-FFF2-40B4-BE49-F238E27FC236}">
                  <a16:creationId xmlns:a16="http://schemas.microsoft.com/office/drawing/2014/main" id="{9B578F69-F3A5-07BD-3650-760BFB0BF83F}"/>
                </a:ext>
              </a:extLst>
            </p:cNvPr>
            <p:cNvSpPr>
              <a:spLocks noGrp="1" noRot="1" noMove="1" noResize="1" noEditPoints="1" noAdjustHandles="1" noChangeArrowheads="1" noChangeShapeType="1"/>
            </p:cNvSpPr>
            <p:nvPr/>
          </p:nvSpPr>
          <p:spPr>
            <a:xfrm>
              <a:off x="1654307" y="3336697"/>
              <a:ext cx="1317265" cy="167293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Panel meeting to define clinical assumptions  </a:t>
              </a:r>
            </a:p>
          </p:txBody>
        </p:sp>
        <p:sp>
          <p:nvSpPr>
            <p:cNvPr id="10" name="Rectangle 9">
              <a:extLst>
                <a:ext uri="{FF2B5EF4-FFF2-40B4-BE49-F238E27FC236}">
                  <a16:creationId xmlns:a16="http://schemas.microsoft.com/office/drawing/2014/main" id="{6174E3CC-B07A-BEE1-138F-2FCCE2507542}"/>
                </a:ext>
              </a:extLst>
            </p:cNvPr>
            <p:cNvSpPr>
              <a:spLocks noGrp="1" noRot="1" noMove="1" noResize="1" noEditPoints="1" noAdjustHandles="1" noChangeArrowheads="1" noChangeShapeType="1"/>
            </p:cNvSpPr>
            <p:nvPr/>
          </p:nvSpPr>
          <p:spPr>
            <a:xfrm>
              <a:off x="3523387" y="3336697"/>
              <a:ext cx="1317265" cy="167293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First voting round of 19 statements </a:t>
              </a:r>
            </a:p>
          </p:txBody>
        </p:sp>
        <p:sp>
          <p:nvSpPr>
            <p:cNvPr id="11" name="Rectangle 10">
              <a:extLst>
                <a:ext uri="{FF2B5EF4-FFF2-40B4-BE49-F238E27FC236}">
                  <a16:creationId xmlns:a16="http://schemas.microsoft.com/office/drawing/2014/main" id="{2E763CC7-1031-A9B9-A669-2950092593C2}"/>
                </a:ext>
              </a:extLst>
            </p:cNvPr>
            <p:cNvSpPr>
              <a:spLocks noGrp="1" noRot="1" noMove="1" noResize="1" noEditPoints="1" noAdjustHandles="1" noChangeArrowheads="1" noChangeShapeType="1"/>
            </p:cNvSpPr>
            <p:nvPr/>
          </p:nvSpPr>
          <p:spPr>
            <a:xfrm>
              <a:off x="5392464" y="3336697"/>
              <a:ext cx="1317265" cy="167293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Second voting round of 14 statements </a:t>
              </a:r>
            </a:p>
          </p:txBody>
        </p:sp>
        <p:sp>
          <p:nvSpPr>
            <p:cNvPr id="12" name="Rectangle 11">
              <a:extLst>
                <a:ext uri="{FF2B5EF4-FFF2-40B4-BE49-F238E27FC236}">
                  <a16:creationId xmlns:a16="http://schemas.microsoft.com/office/drawing/2014/main" id="{3F948DFB-1584-C2B0-FB6D-11FEC91C59AC}"/>
                </a:ext>
              </a:extLst>
            </p:cNvPr>
            <p:cNvSpPr>
              <a:spLocks noGrp="1" noRot="1" noMove="1" noResize="1" noEditPoints="1" noAdjustHandles="1" noChangeArrowheads="1" noChangeShapeType="1"/>
            </p:cNvSpPr>
            <p:nvPr/>
          </p:nvSpPr>
          <p:spPr>
            <a:xfrm>
              <a:off x="9130620" y="3336697"/>
              <a:ext cx="1407073" cy="167293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srgbClr val="FFFFFF"/>
                  </a:solidFill>
                  <a:effectLst/>
                  <a:uLnTx/>
                  <a:uFillTx/>
                  <a:latin typeface="Arial" panose="020B0604020202020204"/>
                  <a:ea typeface="+mn-ea"/>
                  <a:cs typeface="+mn-cs"/>
                </a:rPr>
                <a:t>Expert consensus on 17 statements on the long-term effectiveness of MNT and its impact on the health outcomes of adults with PKU</a:t>
              </a:r>
            </a:p>
          </p:txBody>
        </p:sp>
        <p:sp>
          <p:nvSpPr>
            <p:cNvPr id="13" name="Rectangle 12">
              <a:extLst>
                <a:ext uri="{FF2B5EF4-FFF2-40B4-BE49-F238E27FC236}">
                  <a16:creationId xmlns:a16="http://schemas.microsoft.com/office/drawing/2014/main" id="{6FDFF746-1856-1C21-A50B-1377A4720E13}"/>
                </a:ext>
              </a:extLst>
            </p:cNvPr>
            <p:cNvSpPr>
              <a:spLocks noGrp="1" noRot="1" noMove="1" noResize="1" noEditPoints="1" noAdjustHandles="1" noChangeArrowheads="1" noChangeShapeType="1"/>
            </p:cNvSpPr>
            <p:nvPr/>
          </p:nvSpPr>
          <p:spPr>
            <a:xfrm>
              <a:off x="7261544" y="3336697"/>
              <a:ext cx="1317265" cy="167293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FFFFFF"/>
                  </a:solidFill>
                  <a:effectLst/>
                  <a:uLnTx/>
                  <a:uFillTx/>
                  <a:latin typeface="Arial" panose="020B0604020202020204"/>
                  <a:ea typeface="+mn-ea"/>
                  <a:cs typeface="+mn-cs"/>
                </a:rPr>
                <a:t>Third voting round of 5 statements </a:t>
              </a:r>
            </a:p>
          </p:txBody>
        </p:sp>
        <p:cxnSp>
          <p:nvCxnSpPr>
            <p:cNvPr id="14" name="Straight Arrow Connector 13">
              <a:extLst>
                <a:ext uri="{FF2B5EF4-FFF2-40B4-BE49-F238E27FC236}">
                  <a16:creationId xmlns:a16="http://schemas.microsoft.com/office/drawing/2014/main" id="{1F3937BC-570B-4424-50A0-DB1D60B630C7}"/>
                </a:ext>
              </a:extLst>
            </p:cNvPr>
            <p:cNvCxnSpPr>
              <a:cxnSpLocks noGrp="1" noRot="1" noMove="1" noResize="1" noEditPoints="1" noAdjustHandles="1" noChangeArrowheads="1" noChangeShapeType="1"/>
              <a:stCxn id="9" idx="3"/>
              <a:endCxn id="10" idx="1"/>
            </p:cNvCxnSpPr>
            <p:nvPr/>
          </p:nvCxnSpPr>
          <p:spPr>
            <a:xfrm>
              <a:off x="2971572" y="4173163"/>
              <a:ext cx="55181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2AF3B02C-CEA5-E13E-DFC7-D3EF17E87FE7}"/>
                </a:ext>
              </a:extLst>
            </p:cNvPr>
            <p:cNvCxnSpPr>
              <a:cxnSpLocks noGrp="1" noRot="1" noMove="1" noResize="1" noEditPoints="1" noAdjustHandles="1" noChangeArrowheads="1" noChangeShapeType="1"/>
              <a:stCxn id="10" idx="3"/>
              <a:endCxn id="11" idx="1"/>
            </p:cNvCxnSpPr>
            <p:nvPr/>
          </p:nvCxnSpPr>
          <p:spPr>
            <a:xfrm>
              <a:off x="4840651" y="4173163"/>
              <a:ext cx="55181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637BBA90-766F-2099-E2B7-CC7475093157}"/>
                </a:ext>
              </a:extLst>
            </p:cNvPr>
            <p:cNvCxnSpPr>
              <a:cxnSpLocks noGrp="1" noRot="1" noMove="1" noResize="1" noEditPoints="1" noAdjustHandles="1" noChangeArrowheads="1" noChangeShapeType="1"/>
              <a:stCxn id="11" idx="3"/>
              <a:endCxn id="13" idx="1"/>
            </p:cNvCxnSpPr>
            <p:nvPr/>
          </p:nvCxnSpPr>
          <p:spPr>
            <a:xfrm>
              <a:off x="6709729" y="4173163"/>
              <a:ext cx="55181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7821DA88-5097-A209-4B4F-F5BF9F842F74}"/>
                </a:ext>
              </a:extLst>
            </p:cNvPr>
            <p:cNvCxnSpPr>
              <a:cxnSpLocks noGrp="1" noRot="1" noMove="1" noResize="1" noEditPoints="1" noAdjustHandles="1" noChangeArrowheads="1" noChangeShapeType="1"/>
              <a:stCxn id="13" idx="3"/>
              <a:endCxn id="12" idx="1"/>
            </p:cNvCxnSpPr>
            <p:nvPr/>
          </p:nvCxnSpPr>
          <p:spPr>
            <a:xfrm>
              <a:off x="8578809" y="4173163"/>
              <a:ext cx="55181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0006E859-82C5-935E-A2B8-9FE153BC75AD}"/>
                </a:ext>
              </a:extLst>
            </p:cNvPr>
            <p:cNvCxnSpPr>
              <a:cxnSpLocks noGrp="1" noRot="1" noMove="1" noResize="1" noEditPoints="1" noAdjustHandles="1" noChangeArrowheads="1" noChangeShapeType="1"/>
            </p:cNvCxnSpPr>
            <p:nvPr/>
          </p:nvCxnSpPr>
          <p:spPr>
            <a:xfrm>
              <a:off x="5149049" y="4173164"/>
              <a:ext cx="0" cy="9314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661909A0-EC18-810A-AAE1-BA757E25DBB4}"/>
                </a:ext>
              </a:extLst>
            </p:cNvPr>
            <p:cNvCxnSpPr>
              <a:cxnSpLocks noGrp="1" noRot="1" noMove="1" noResize="1" noEditPoints="1" noAdjustHandles="1" noChangeArrowheads="1" noChangeShapeType="1"/>
            </p:cNvCxnSpPr>
            <p:nvPr/>
          </p:nvCxnSpPr>
          <p:spPr>
            <a:xfrm>
              <a:off x="7027229" y="4173164"/>
              <a:ext cx="0" cy="9314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FC499FE3-29F1-DB78-51D8-983E59A15C47}"/>
                </a:ext>
              </a:extLst>
            </p:cNvPr>
            <p:cNvSpPr txBox="1">
              <a:spLocks noGrp="1" noRot="1" noMove="1" noResize="1" noEditPoints="1" noAdjustHandles="1" noChangeArrowheads="1" noChangeShapeType="1"/>
            </p:cNvSpPr>
            <p:nvPr/>
          </p:nvSpPr>
          <p:spPr>
            <a:xfrm>
              <a:off x="3528375" y="5011389"/>
              <a:ext cx="3146292" cy="63446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505050"/>
                  </a:solidFill>
                  <a:effectLst/>
                  <a:uLnTx/>
                  <a:uFillTx/>
                  <a:latin typeface="Arial" panose="020B0604020202020204"/>
                  <a:ea typeface="+mn-ea"/>
                  <a:cs typeface="+mn-cs"/>
                </a:rPr>
                <a:t>Revision of non-consensus statements (&lt;70% agreement)</a:t>
              </a:r>
            </a:p>
          </p:txBody>
        </p:sp>
        <p:sp>
          <p:nvSpPr>
            <p:cNvPr id="21" name="TextBox 20">
              <a:extLst>
                <a:ext uri="{FF2B5EF4-FFF2-40B4-BE49-F238E27FC236}">
                  <a16:creationId xmlns:a16="http://schemas.microsoft.com/office/drawing/2014/main" id="{7A3F9AF7-994D-2B16-23FB-205E3C7CF92E}"/>
                </a:ext>
              </a:extLst>
            </p:cNvPr>
            <p:cNvSpPr txBox="1">
              <a:spLocks noGrp="1" noRot="1" noMove="1" noResize="1" noEditPoints="1" noAdjustHandles="1" noChangeArrowheads="1" noChangeShapeType="1"/>
            </p:cNvSpPr>
            <p:nvPr/>
          </p:nvSpPr>
          <p:spPr>
            <a:xfrm>
              <a:off x="6226879" y="5011389"/>
              <a:ext cx="2969438" cy="63446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505050"/>
                  </a:solidFill>
                  <a:effectLst/>
                  <a:uLnTx/>
                  <a:uFillTx/>
                  <a:latin typeface="Arial" panose="020B0604020202020204"/>
                  <a:ea typeface="+mn-ea"/>
                  <a:cs typeface="+mn-cs"/>
                </a:rPr>
                <a:t>Revision of non-consensus statements (&lt;70% agreement)</a:t>
              </a:r>
            </a:p>
          </p:txBody>
        </p:sp>
      </p:grpSp>
      <p:sp>
        <p:nvSpPr>
          <p:cNvPr id="22" name="Rectangle 21">
            <a:extLst>
              <a:ext uri="{FF2B5EF4-FFF2-40B4-BE49-F238E27FC236}">
                <a16:creationId xmlns:a16="http://schemas.microsoft.com/office/drawing/2014/main" id="{784442BD-594A-EA5B-6FF7-20F8F461FB72}"/>
              </a:ext>
            </a:extLst>
          </p:cNvPr>
          <p:cNvSpPr/>
          <p:nvPr/>
        </p:nvSpPr>
        <p:spPr>
          <a:xfrm>
            <a:off x="6480359" y="2290286"/>
            <a:ext cx="5081929" cy="78819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rPr>
              <a:t>Limitations of long-term effectiveness of MNT (7 statements)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Maintaining and achieving target blood </a:t>
            </a:r>
            <a:r>
              <a:rPr kumimoji="0" lang="en-GB" sz="1000" b="0" i="0" u="none" strike="noStrike" kern="1200" cap="none" spc="0" normalizeH="0" baseline="0" noProof="0" dirty="0" err="1">
                <a:ln>
                  <a:noFill/>
                </a:ln>
                <a:solidFill>
                  <a:srgbClr val="FFFFFF"/>
                </a:solidFill>
                <a:effectLst/>
                <a:uLnTx/>
                <a:uFillTx/>
                <a:latin typeface="Arial" panose="020B0604020202020204"/>
                <a:ea typeface="+mn-ea"/>
                <a:cs typeface="+mn-cs"/>
              </a:rPr>
              <a:t>Phe</a:t>
            </a: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 levels is extremely challenging for adults with PKU, especially through MNT alone</a:t>
            </a:r>
          </a:p>
        </p:txBody>
      </p:sp>
      <p:sp>
        <p:nvSpPr>
          <p:cNvPr id="23" name="Rectangle 22">
            <a:extLst>
              <a:ext uri="{FF2B5EF4-FFF2-40B4-BE49-F238E27FC236}">
                <a16:creationId xmlns:a16="http://schemas.microsoft.com/office/drawing/2014/main" id="{FB96C18B-2C64-5720-3DE8-E4E66C90F7BA}"/>
              </a:ext>
            </a:extLst>
          </p:cNvPr>
          <p:cNvSpPr/>
          <p:nvPr/>
        </p:nvSpPr>
        <p:spPr>
          <a:xfrm>
            <a:off x="6480358" y="3188725"/>
            <a:ext cx="5081930" cy="78819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rPr>
              <a:t>Burden of long-term reliance on MNT (4 statements)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Adherence to MNT is hindered by economic, time, and social barriers</a:t>
            </a:r>
          </a:p>
        </p:txBody>
      </p:sp>
      <p:sp>
        <p:nvSpPr>
          <p:cNvPr id="24" name="Rectangle 23">
            <a:extLst>
              <a:ext uri="{FF2B5EF4-FFF2-40B4-BE49-F238E27FC236}">
                <a16:creationId xmlns:a16="http://schemas.microsoft.com/office/drawing/2014/main" id="{A7E7EEB4-21BA-A33D-C9A4-99DC0D6B3AD3}"/>
              </a:ext>
            </a:extLst>
          </p:cNvPr>
          <p:cNvSpPr/>
          <p:nvPr/>
        </p:nvSpPr>
        <p:spPr>
          <a:xfrm>
            <a:off x="6480356" y="4087164"/>
            <a:ext cx="5081931" cy="78819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rPr>
              <a:t>Potential detrimental health effects related to long-term reliance on MNT </a:t>
            </a:r>
            <a:br>
              <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rPr>
            </a:br>
            <a:r>
              <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rPr>
              <a:t>(8 statements;</a:t>
            </a:r>
            <a:r>
              <a:rPr lang="en-GB" sz="1000" b="1" dirty="0">
                <a:solidFill>
                  <a:srgbClr val="FFFFFF"/>
                </a:solidFill>
                <a:latin typeface="Arial" panose="020B0604020202020204"/>
              </a:rPr>
              <a:t> consensus met on 6 statements</a:t>
            </a:r>
            <a:r>
              <a:rPr kumimoji="0" lang="en-GB" sz="1000" b="1" i="0" u="none" strike="noStrike" kern="1200" cap="none" spc="0" normalizeH="0" baseline="0" noProof="0" dirty="0">
                <a:ln>
                  <a:noFill/>
                </a:ln>
                <a:solidFill>
                  <a:srgbClr val="FFFFFF"/>
                </a:solidFill>
                <a:effectLst/>
                <a:uLnTx/>
                <a:uFillTx/>
                <a:latin typeface="Arial" panose="020B060402020202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Multiple detrimental health effects arise due to long-term reliance on MNT; however, some data are controversial</a:t>
            </a:r>
          </a:p>
        </p:txBody>
      </p:sp>
    </p:spTree>
    <p:extLst>
      <p:ext uri="{BB962C8B-B14F-4D97-AF65-F5344CB8AC3E}">
        <p14:creationId xmlns:p14="http://schemas.microsoft.com/office/powerpoint/2010/main" val="28981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1DAF6-2175-11A3-EB65-F22D19921902}"/>
              </a:ext>
            </a:extLst>
          </p:cNvPr>
          <p:cNvSpPr>
            <a:spLocks noGrp="1"/>
          </p:cNvSpPr>
          <p:nvPr>
            <p:ph type="title"/>
          </p:nvPr>
        </p:nvSpPr>
        <p:spPr/>
        <p:txBody>
          <a:bodyPr>
            <a:normAutofit fontScale="90000"/>
          </a:bodyPr>
          <a:lstStyle/>
          <a:p>
            <a:r>
              <a:rPr kumimoji="0" lang="en-GB" sz="26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Evaluating change in diet with pegvaliase treatment in adults with phenylketonuria: Analysis of phase 3 clinical trial data</a:t>
            </a:r>
            <a:br>
              <a:rPr kumimoji="0" lang="en-GB" sz="2300" b="1" i="0"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br>
            <a:r>
              <a:rPr kumimoji="0" lang="en-GB" sz="2200" b="0" i="1" u="none" strike="noStrike" kern="1200" cap="none" spc="0" normalizeH="0" baseline="0" noProof="0" dirty="0">
                <a:ln>
                  <a:noFill/>
                </a:ln>
                <a:solidFill>
                  <a:srgbClr val="28509C"/>
                </a:solidFill>
                <a:effectLst/>
                <a:uLnTx/>
                <a:uFillTx/>
                <a:latin typeface="Arial" panose="020B0604020202020204" pitchFamily="34" charset="0"/>
                <a:ea typeface="+mj-ea"/>
                <a:cs typeface="Arial" panose="020B0604020202020204" pitchFamily="34" charset="0"/>
              </a:rPr>
              <a:t>Rohr et al. </a:t>
            </a:r>
            <a:endParaRPr lang="en-GB" dirty="0"/>
          </a:p>
        </p:txBody>
      </p:sp>
      <p:sp>
        <p:nvSpPr>
          <p:cNvPr id="3" name="Content Placeholder 2">
            <a:extLst>
              <a:ext uri="{FF2B5EF4-FFF2-40B4-BE49-F238E27FC236}">
                <a16:creationId xmlns:a16="http://schemas.microsoft.com/office/drawing/2014/main" id="{B9D0C361-0969-C7E8-DCF4-456275A33795}"/>
              </a:ext>
            </a:extLst>
          </p:cNvPr>
          <p:cNvSpPr>
            <a:spLocks noGrp="1"/>
          </p:cNvSpPr>
          <p:nvPr>
            <p:ph idx="1"/>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Objective was to assess the impact of pegvaliase on dietary intake using data from Phase 3 clinical trials </a:t>
            </a:r>
          </a:p>
          <a:p>
            <a:endParaRPr lang="en-GB" dirty="0"/>
          </a:p>
        </p:txBody>
      </p:sp>
      <p:sp>
        <p:nvSpPr>
          <p:cNvPr id="4" name="Content Placeholder 3">
            <a:extLst>
              <a:ext uri="{FF2B5EF4-FFF2-40B4-BE49-F238E27FC236}">
                <a16:creationId xmlns:a16="http://schemas.microsoft.com/office/drawing/2014/main" id="{795E398C-EEE6-1EBE-C476-B4ADAF3EC7EC}"/>
              </a:ext>
            </a:extLst>
          </p:cNvPr>
          <p:cNvSpPr>
            <a:spLocks noGrp="1"/>
          </p:cNvSpPr>
          <p:nvPr>
            <p:ph sz="quarter" idx="13"/>
          </p:nvPr>
        </p:nvSpPr>
        <p:spPr/>
        <p:txBody>
          <a:bodyPr/>
          <a:lstStyle/>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Protein intake remained stable up to 48 months for all baseline dietary groups</a:t>
            </a:r>
          </a:p>
          <a:p>
            <a:pPr marL="685800" marR="0" lvl="1" indent="-228600" algn="l" defTabSz="914400" rtl="0" eaLnBrk="1" fontAlgn="auto" latinLnBrk="0" hangingPunct="1">
              <a:lnSpc>
                <a:spcPct val="110000"/>
              </a:lnSpc>
              <a:spcBef>
                <a:spcPts val="500"/>
              </a:spcBef>
              <a:spcAft>
                <a:spcPts val="0"/>
              </a:spcAft>
              <a:buClr>
                <a:srgbClr val="28509C"/>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Data were less clear after Month 48 due to fewer participants</a:t>
            </a:r>
          </a:p>
          <a:p>
            <a:pPr marL="228600" marR="0" lvl="0" indent="-228600" algn="l" defTabSz="914400" rtl="0" eaLnBrk="1" fontAlgn="auto" latinLnBrk="0" hangingPunct="1">
              <a:lnSpc>
                <a:spcPct val="110000"/>
              </a:lnSpc>
              <a:spcBef>
                <a:spcPts val="600"/>
              </a:spcBef>
              <a:spcAft>
                <a:spcPts val="0"/>
              </a:spcAft>
              <a:buClr>
                <a:srgbClr val="28509C"/>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Intake of intact protein increased in all groups; intake of medical protein decreased in those who consumed it at baseline</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By the last assessment, 49.1% of participants who initially consumed some medical protein and 34.1% who consumed &gt;75% medical protein had transitioned to no medical protein</a:t>
            </a:r>
          </a:p>
          <a:p>
            <a:pPr marL="228600" marR="0" lvl="0" indent="-22860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50% of participants achieved blood </a:t>
            </a:r>
            <a:r>
              <a:rPr kumimoji="0" lang="en-GB" sz="1400" b="0" i="0" u="none" strike="noStrike" kern="1200" cap="none" spc="0" normalizeH="0" baseline="0" noProof="0" dirty="0" err="1">
                <a:ln>
                  <a:noFill/>
                </a:ln>
                <a:solidFill>
                  <a:srgbClr val="505050"/>
                </a:solidFill>
                <a:effectLst/>
                <a:uLnTx/>
                <a:uFillTx/>
                <a:latin typeface="Arial" panose="020B0604020202020204"/>
                <a:ea typeface="+mn-ea"/>
                <a:cs typeface="Calibri" panose="020F0502020204030204" pitchFamily="34" charset="0"/>
              </a:rPr>
              <a:t>Phe</a:t>
            </a: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  ≤600, ≤360, and        ≤120 </a:t>
            </a:r>
            <a:r>
              <a:rPr kumimoji="0" lang="en-GB" sz="1400" b="0" i="0" u="none" strike="noStrike" kern="1200" cap="none" spc="0" normalizeH="0" baseline="0" noProof="0" dirty="0" err="1">
                <a:ln>
                  <a:noFill/>
                </a:ln>
                <a:solidFill>
                  <a:srgbClr val="505050"/>
                </a:solidFill>
                <a:effectLst/>
                <a:uLnTx/>
                <a:uFillTx/>
                <a:latin typeface="Arial" panose="020B0604020202020204"/>
                <a:ea typeface="+mn-ea"/>
                <a:cs typeface="Calibri" panose="020F0502020204030204" pitchFamily="34" charset="0"/>
              </a:rPr>
              <a:t>μmol</a:t>
            </a:r>
            <a:r>
              <a:rPr kumimoji="0" lang="en-GB" sz="1400" b="0" i="0" u="none" strike="noStrike" kern="1200" cap="none" spc="0" normalizeH="0" baseline="0" noProof="0" dirty="0">
                <a:ln>
                  <a:noFill/>
                </a:ln>
                <a:solidFill>
                  <a:srgbClr val="505050"/>
                </a:solidFill>
                <a:effectLst/>
                <a:uLnTx/>
                <a:uFillTx/>
                <a:latin typeface="Arial" panose="020B0604020202020204"/>
                <a:ea typeface="+mn-ea"/>
                <a:cs typeface="Calibri" panose="020F0502020204030204" pitchFamily="34" charset="0"/>
              </a:rPr>
              <a:t>/L by 8, 11, and 15 months, respectively)</a:t>
            </a:r>
          </a:p>
          <a:p>
            <a:endParaRPr lang="en-GB" dirty="0"/>
          </a:p>
        </p:txBody>
      </p:sp>
      <p:sp>
        <p:nvSpPr>
          <p:cNvPr id="6" name="Text Placeholder 5">
            <a:extLst>
              <a:ext uri="{FF2B5EF4-FFF2-40B4-BE49-F238E27FC236}">
                <a16:creationId xmlns:a16="http://schemas.microsoft.com/office/drawing/2014/main" id="{9CA670EA-56E7-D67C-575E-E05BA78771CF}"/>
              </a:ext>
            </a:extLst>
          </p:cNvPr>
          <p:cNvSpPr>
            <a:spLocks noGrp="1"/>
          </p:cNvSpPr>
          <p:nvPr>
            <p:ph type="body" sz="quarter" idx="16"/>
          </p:nvPr>
        </p:nvSpPr>
        <p:spPr/>
        <p:txBody>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1800" b="0" i="0" u="none" strike="noStrike" kern="1200" cap="none" spc="0" normalizeH="0" baseline="0" noProof="0" dirty="0">
                <a:ln>
                  <a:noFill/>
                </a:ln>
                <a:solidFill>
                  <a:srgbClr val="FFFFFF"/>
                </a:solidFill>
                <a:effectLst/>
                <a:uLnTx/>
                <a:uFillTx/>
                <a:latin typeface="Helvetica" pitchFamily="2" charset="0"/>
                <a:ea typeface="+mn-ea"/>
                <a:cs typeface="Arial" panose="020B0604020202020204" pitchFamily="34" charset="0"/>
              </a:rPr>
              <a:t>Pegvaliase treatment reduced reliance on medical protein and allowed participants to increase both intact protein and total protein intake while lowering blood </a:t>
            </a:r>
            <a:r>
              <a:rPr kumimoji="0" lang="en-GB" sz="1800" b="0" i="0" u="none" strike="noStrike" kern="1200" cap="none" spc="0" normalizeH="0" baseline="0" noProof="0" dirty="0" err="1">
                <a:ln>
                  <a:noFill/>
                </a:ln>
                <a:solidFill>
                  <a:srgbClr val="FFFFFF"/>
                </a:solidFill>
                <a:effectLst/>
                <a:uLnTx/>
                <a:uFillTx/>
                <a:latin typeface="Helvetica" pitchFamily="2" charset="0"/>
                <a:ea typeface="+mn-ea"/>
                <a:cs typeface="Arial" panose="020B0604020202020204" pitchFamily="34" charset="0"/>
              </a:rPr>
              <a:t>Phe</a:t>
            </a:r>
            <a:endParaRPr kumimoji="0" lang="en-GB" sz="1800" b="0" i="0" u="none" strike="noStrike" kern="1200" cap="none" spc="0" normalizeH="0" baseline="0" noProof="0" dirty="0">
              <a:ln>
                <a:noFill/>
              </a:ln>
              <a:solidFill>
                <a:srgbClr val="FFFFFF"/>
              </a:solidFill>
              <a:effectLst/>
              <a:uLnTx/>
              <a:uFillTx/>
              <a:latin typeface="Helvetica" pitchFamily="2" charset="0"/>
              <a:ea typeface="+mn-ea"/>
              <a:cs typeface="Arial" panose="020B0604020202020204" pitchFamily="34" charset="0"/>
            </a:endParaRPr>
          </a:p>
        </p:txBody>
      </p:sp>
      <p:sp>
        <p:nvSpPr>
          <p:cNvPr id="7" name="Text Placeholder 6">
            <a:extLst>
              <a:ext uri="{FF2B5EF4-FFF2-40B4-BE49-F238E27FC236}">
                <a16:creationId xmlns:a16="http://schemas.microsoft.com/office/drawing/2014/main" id="{DD85FE8F-5D0A-A315-5C86-01CC9FA4CA49}"/>
              </a:ext>
            </a:extLst>
          </p:cNvPr>
          <p:cNvSpPr>
            <a:spLocks noGrp="1"/>
          </p:cNvSpPr>
          <p:nvPr>
            <p:ph type="body" sz="quarter" idx="17"/>
          </p:nvPr>
        </p:nvSpPr>
        <p:spPr/>
        <p:txBody>
          <a:bodyPr>
            <a:noAutofit/>
          </a:body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*Blood </a:t>
            </a:r>
            <a:r>
              <a:rPr kumimoji="0" lang="en-GB" sz="75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Phe</a:t>
            </a: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levels of ≥600 </a:t>
            </a:r>
            <a:r>
              <a:rPr kumimoji="0" lang="en-GB" sz="75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μmol</a:t>
            </a: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/L at baseline and had previously discontinued sapropterin. †Protein and </a:t>
            </a:r>
            <a:r>
              <a:rPr kumimoji="0" lang="en-GB" sz="75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Phe</a:t>
            </a: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intake were monitored using data from their 3-day diet diaries and analysed using a nutrient analysis software program. Weight and height were collected to calculate BMI (evaluated at 6-month intervals for safety). Average daily intact and total protein intake per person was calculated as mean intake (g/day) from all measurements taken each month for each participant. MNT, medical nutrition therapy; HypoPhe, </a:t>
            </a:r>
            <a:r>
              <a:rPr kumimoji="0" lang="en-GB" sz="75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hypophenylalaninemia</a:t>
            </a: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a:t>
            </a:r>
            <a:r>
              <a:rPr kumimoji="0" lang="en-GB" sz="75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Phe</a:t>
            </a: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phenylalanine; PKU, phenylketonuria.</a:t>
            </a:r>
          </a:p>
          <a:p>
            <a:pPr marL="0" marR="0" lvl="0" indent="0" algn="l" defTabSz="914400" rtl="0" eaLnBrk="1" fontAlgn="auto" latinLnBrk="0" hangingPunct="1">
              <a:lnSpc>
                <a:spcPct val="110000"/>
              </a:lnSpc>
              <a:spcBef>
                <a:spcPts val="0"/>
              </a:spcBef>
              <a:spcAft>
                <a:spcPts val="0"/>
              </a:spcAft>
              <a:buClr>
                <a:srgbClr val="28509C"/>
              </a:buClr>
              <a:buSzTx/>
              <a:buFont typeface="Arial" panose="020B0604020202020204" pitchFamily="34" charset="0"/>
              <a:buNone/>
              <a:tabLst/>
              <a:defRPr/>
            </a:pP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Rohr F, et al. Mol. Genet. and </a:t>
            </a:r>
            <a:r>
              <a:rPr kumimoji="0" lang="en-GB" sz="750" b="0" i="0" u="none" strike="noStrike" kern="1200" cap="none" spc="0" normalizeH="0" baseline="0" noProof="0" dirty="0" err="1">
                <a:ln>
                  <a:noFill/>
                </a:ln>
                <a:solidFill>
                  <a:srgbClr val="505050">
                    <a:tint val="82000"/>
                  </a:srgbClr>
                </a:solidFill>
                <a:effectLst/>
                <a:uLnTx/>
                <a:uFillTx/>
                <a:latin typeface="Arial" panose="020B0604020202020204" pitchFamily="34" charset="0"/>
                <a:ea typeface="+mn-ea"/>
                <a:cs typeface="Arial" panose="020B0604020202020204" pitchFamily="34" charset="0"/>
              </a:rPr>
              <a:t>Metab</a:t>
            </a:r>
            <a:r>
              <a:rPr kumimoji="0" lang="en-GB" sz="750" b="0" i="0" u="none" strike="noStrike" kern="1200" cap="none" spc="0" normalizeH="0" baseline="0" noProof="0" dirty="0">
                <a:ln>
                  <a:noFill/>
                </a:ln>
                <a:solidFill>
                  <a:srgbClr val="505050">
                    <a:tint val="82000"/>
                  </a:srgbClr>
                </a:solidFill>
                <a:effectLst/>
                <a:uLnTx/>
                <a:uFillTx/>
                <a:latin typeface="Arial" panose="020B0604020202020204" pitchFamily="34" charset="0"/>
                <a:ea typeface="+mn-ea"/>
                <a:cs typeface="Arial" panose="020B0604020202020204" pitchFamily="34" charset="0"/>
              </a:rPr>
              <a:t>. 2024;141:108122.</a:t>
            </a:r>
          </a:p>
        </p:txBody>
      </p:sp>
      <p:sp>
        <p:nvSpPr>
          <p:cNvPr id="8" name="Rectangle 7">
            <a:extLst>
              <a:ext uri="{FF2B5EF4-FFF2-40B4-BE49-F238E27FC236}">
                <a16:creationId xmlns:a16="http://schemas.microsoft.com/office/drawing/2014/main" id="{DECFF49F-ED4F-61B2-06D7-EE92431CF7D7}"/>
              </a:ext>
            </a:extLst>
          </p:cNvPr>
          <p:cNvSpPr/>
          <p:nvPr/>
        </p:nvSpPr>
        <p:spPr>
          <a:xfrm>
            <a:off x="586905" y="3233557"/>
            <a:ext cx="5204296" cy="325911"/>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Data were analysed from Phase 3 PRISM-1, PRISM-2, and Study 165-304 clinical trials (n=250)*</a:t>
            </a:r>
          </a:p>
        </p:txBody>
      </p:sp>
      <p:sp>
        <p:nvSpPr>
          <p:cNvPr id="9" name="Rectangle 8">
            <a:extLst>
              <a:ext uri="{FF2B5EF4-FFF2-40B4-BE49-F238E27FC236}">
                <a16:creationId xmlns:a16="http://schemas.microsoft.com/office/drawing/2014/main" id="{94A47594-F1B1-14BB-4F0E-AC15055D53B6}"/>
              </a:ext>
            </a:extLst>
          </p:cNvPr>
          <p:cNvSpPr/>
          <p:nvPr/>
        </p:nvSpPr>
        <p:spPr>
          <a:xfrm>
            <a:off x="586905" y="3671428"/>
            <a:ext cx="5204296" cy="325911"/>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Changes in dietary patterns, specifically the intake of intact protein (from dietary food sources) and medical protein (from medical foods) were assessed</a:t>
            </a:r>
          </a:p>
        </p:txBody>
      </p:sp>
      <p:sp>
        <p:nvSpPr>
          <p:cNvPr id="10" name="Rectangle 9">
            <a:extLst>
              <a:ext uri="{FF2B5EF4-FFF2-40B4-BE49-F238E27FC236}">
                <a16:creationId xmlns:a16="http://schemas.microsoft.com/office/drawing/2014/main" id="{3EECDF6F-C24C-3AFC-FFC8-AD7485D4D8F5}"/>
              </a:ext>
            </a:extLst>
          </p:cNvPr>
          <p:cNvSpPr/>
          <p:nvPr/>
        </p:nvSpPr>
        <p:spPr>
          <a:xfrm>
            <a:off x="586905" y="4109299"/>
            <a:ext cx="5204296" cy="325911"/>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Participants were categorised into three groups based on their baseline protein intake from medical foods: &gt;75%, some (&gt;0% to ≤75%), or none</a:t>
            </a:r>
          </a:p>
        </p:txBody>
      </p:sp>
      <p:sp>
        <p:nvSpPr>
          <p:cNvPr id="11" name="Rectangle 10">
            <a:extLst>
              <a:ext uri="{FF2B5EF4-FFF2-40B4-BE49-F238E27FC236}">
                <a16:creationId xmlns:a16="http://schemas.microsoft.com/office/drawing/2014/main" id="{E1983D9C-DDCA-86DF-8650-A137814909C3}"/>
              </a:ext>
            </a:extLst>
          </p:cNvPr>
          <p:cNvSpPr/>
          <p:nvPr/>
        </p:nvSpPr>
        <p:spPr>
          <a:xfrm>
            <a:off x="586905" y="4547170"/>
            <a:ext cx="5204296" cy="325911"/>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FFFFFF"/>
                </a:solidFill>
                <a:effectLst/>
                <a:uLnTx/>
                <a:uFillTx/>
                <a:latin typeface="Arial" panose="020B0604020202020204"/>
                <a:ea typeface="+mn-ea"/>
                <a:cs typeface="+mn-cs"/>
              </a:rPr>
              <a:t>Dietary intake was monitored through 3-day diet records, and laboratory assessments were conducted to measure plasma Phe and tyrosine levels</a:t>
            </a:r>
            <a:r>
              <a:rPr kumimoji="0" lang="en-GB" sz="1000" b="0" i="0" u="none" strike="noStrike" kern="1200" cap="none" spc="0" normalizeH="0" baseline="30000" noProof="0" dirty="0">
                <a:ln>
                  <a:noFill/>
                </a:ln>
                <a:solidFill>
                  <a:srgbClr val="FFFFFF"/>
                </a:solidFill>
                <a:effectLst/>
                <a:uLnTx/>
                <a:uFillTx/>
                <a:latin typeface="Arial" panose="020B0604020202020204"/>
                <a:ea typeface="+mn-ea"/>
                <a:cs typeface="+mn-cs"/>
              </a:rPr>
              <a:t>†</a:t>
            </a:r>
          </a:p>
        </p:txBody>
      </p:sp>
    </p:spTree>
    <p:extLst>
      <p:ext uri="{BB962C8B-B14F-4D97-AF65-F5344CB8AC3E}">
        <p14:creationId xmlns:p14="http://schemas.microsoft.com/office/powerpoint/2010/main" val="2617019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957CE-2618-434C-6B72-803DA8A6F984}"/>
              </a:ext>
            </a:extLst>
          </p:cNvPr>
          <p:cNvSpPr>
            <a:spLocks noGrp="1"/>
          </p:cNvSpPr>
          <p:nvPr>
            <p:ph type="title"/>
          </p:nvPr>
        </p:nvSpPr>
        <p:spPr/>
        <p:txBody>
          <a:bodyPr>
            <a:normAutofit fontScale="90000"/>
          </a:bodyPr>
          <a:lstStyle/>
          <a:p>
            <a:r>
              <a:rPr lang="en-GB" dirty="0"/>
              <a:t>Pegvaliase for the treatment of phenylketonuria: Results of a long-term phase 3 clinical trial program (PRISM)</a:t>
            </a:r>
            <a:br>
              <a:rPr lang="en-GB" dirty="0"/>
            </a:br>
            <a:r>
              <a:rPr lang="en-GB" sz="2200" b="0" i="1" dirty="0"/>
              <a:t>Thomas</a:t>
            </a:r>
            <a:r>
              <a:rPr lang="en-GB" sz="2200" dirty="0"/>
              <a:t> </a:t>
            </a:r>
            <a:r>
              <a:rPr lang="en-GB" sz="2200" b="0" i="1" dirty="0"/>
              <a:t>J, et al. </a:t>
            </a:r>
            <a:endParaRPr lang="en-GB" sz="2200" dirty="0"/>
          </a:p>
        </p:txBody>
      </p:sp>
      <p:sp>
        <p:nvSpPr>
          <p:cNvPr id="3" name="Content Placeholder 2">
            <a:extLst>
              <a:ext uri="{FF2B5EF4-FFF2-40B4-BE49-F238E27FC236}">
                <a16:creationId xmlns:a16="http://schemas.microsoft.com/office/drawing/2014/main" id="{81B0A77B-0C57-65CA-077C-BC5324BBAE47}"/>
              </a:ext>
            </a:extLst>
          </p:cNvPr>
          <p:cNvSpPr>
            <a:spLocks noGrp="1"/>
          </p:cNvSpPr>
          <p:nvPr>
            <p:ph idx="1"/>
          </p:nvPr>
        </p:nvSpPr>
        <p:spPr/>
        <p:txBody>
          <a:bodyPr>
            <a:normAutofit/>
          </a:bodyPr>
          <a:lstStyle/>
          <a:p>
            <a:r>
              <a:rPr lang="en-GB" sz="1200" dirty="0"/>
              <a:t>Report the combined efficacy and safety results of pegvaliase in PKU from the Phase 3 clinical trials, PRISM-1 (n=261) and PRISM-2 (n=203)</a:t>
            </a:r>
            <a:endParaRPr lang="en-GB" dirty="0"/>
          </a:p>
        </p:txBody>
      </p:sp>
      <p:sp>
        <p:nvSpPr>
          <p:cNvPr id="4" name="Content Placeholder 3">
            <a:extLst>
              <a:ext uri="{FF2B5EF4-FFF2-40B4-BE49-F238E27FC236}">
                <a16:creationId xmlns:a16="http://schemas.microsoft.com/office/drawing/2014/main" id="{22ECCA2C-46EC-5A46-F9C8-4C6F6DA6B3B9}"/>
              </a:ext>
            </a:extLst>
          </p:cNvPr>
          <p:cNvSpPr>
            <a:spLocks noGrp="1"/>
          </p:cNvSpPr>
          <p:nvPr>
            <p:ph sz="quarter" idx="13"/>
          </p:nvPr>
        </p:nvSpPr>
        <p:spPr>
          <a:xfrm>
            <a:off x="6401490" y="4344078"/>
            <a:ext cx="5276520" cy="697048"/>
          </a:xfrm>
        </p:spPr>
        <p:txBody>
          <a:bodyPr>
            <a:normAutofit fontScale="85000" lnSpcReduction="10000"/>
          </a:bodyPr>
          <a:lstStyle/>
          <a:p>
            <a:pPr>
              <a:buFont typeface="Arial" panose="020B0604020202020204" pitchFamily="34" charset="0"/>
              <a:buChar char="•"/>
            </a:pPr>
            <a:r>
              <a:rPr lang="en-GB" sz="1400" dirty="0">
                <a:latin typeface="+mn-lt"/>
                <a:cs typeface="Calibri" panose="020F0502020204030204" pitchFamily="34" charset="0"/>
              </a:rPr>
              <a:t>100% (n=261) reported at least 1 AE, most were mild or moderate (99%)</a:t>
            </a:r>
          </a:p>
          <a:p>
            <a:pPr lvl="1">
              <a:buFont typeface="Arial" panose="020B0604020202020204" pitchFamily="34" charset="0"/>
              <a:buChar char="•"/>
            </a:pPr>
            <a:r>
              <a:rPr lang="en-GB" dirty="0">
                <a:latin typeface="+mn-lt"/>
                <a:cs typeface="Calibri" panose="020F0502020204030204" pitchFamily="34" charset="0"/>
              </a:rPr>
              <a:t>Most reported AEs were arthralgia (70.5%), ISR (62.1%),     injection-site erythema (47.9%), and headache (47.1%) </a:t>
            </a:r>
          </a:p>
          <a:p>
            <a:endParaRPr lang="en-GB" dirty="0"/>
          </a:p>
        </p:txBody>
      </p:sp>
      <p:sp>
        <p:nvSpPr>
          <p:cNvPr id="6" name="Text Placeholder 5">
            <a:extLst>
              <a:ext uri="{FF2B5EF4-FFF2-40B4-BE49-F238E27FC236}">
                <a16:creationId xmlns:a16="http://schemas.microsoft.com/office/drawing/2014/main" id="{9104AE23-F289-9198-5B12-0A4905874F60}"/>
              </a:ext>
            </a:extLst>
          </p:cNvPr>
          <p:cNvSpPr>
            <a:spLocks noGrp="1"/>
          </p:cNvSpPr>
          <p:nvPr>
            <p:ph type="body" sz="quarter" idx="16"/>
          </p:nvPr>
        </p:nvSpPr>
        <p:spPr/>
        <p:txBody>
          <a:bodyPr/>
          <a:lstStyle/>
          <a:p>
            <a:r>
              <a:rPr lang="en-GB" dirty="0"/>
              <a:t>Sustained reductions in blood </a:t>
            </a:r>
            <a:r>
              <a:rPr lang="en-GB" dirty="0" err="1"/>
              <a:t>Phe</a:t>
            </a:r>
            <a:r>
              <a:rPr lang="en-GB" dirty="0"/>
              <a:t> were observed in the Phase 3 PRISM programme, and a manageable safety profile was seen in most patients </a:t>
            </a:r>
          </a:p>
        </p:txBody>
      </p:sp>
      <p:sp>
        <p:nvSpPr>
          <p:cNvPr id="7" name="Text Placeholder 6">
            <a:extLst>
              <a:ext uri="{FF2B5EF4-FFF2-40B4-BE49-F238E27FC236}">
                <a16:creationId xmlns:a16="http://schemas.microsoft.com/office/drawing/2014/main" id="{864B2548-FE97-51F1-7440-72F941FDEC06}"/>
              </a:ext>
            </a:extLst>
          </p:cNvPr>
          <p:cNvSpPr>
            <a:spLocks noGrp="1"/>
          </p:cNvSpPr>
          <p:nvPr>
            <p:ph type="body" sz="quarter" idx="17"/>
          </p:nvPr>
        </p:nvSpPr>
        <p:spPr/>
        <p:txBody>
          <a:bodyPr>
            <a:noAutofit/>
          </a:bodyPr>
          <a:lstStyle/>
          <a:p>
            <a:pPr>
              <a:lnSpc>
                <a:spcPct val="100000"/>
              </a:lnSpc>
              <a:spcBef>
                <a:spcPts val="0"/>
              </a:spcBef>
            </a:pPr>
            <a:r>
              <a:rPr lang="en-GB" dirty="0"/>
              <a:t>*PRISM-1: 261 treated, 213 completed. PRISM-2: 203 treated and enrolled from PRISM-1, 173 still ongoing. </a:t>
            </a:r>
          </a:p>
          <a:p>
            <a:pPr>
              <a:lnSpc>
                <a:spcPct val="100000"/>
              </a:lnSpc>
              <a:spcBef>
                <a:spcPts val="0"/>
              </a:spcBef>
            </a:pPr>
            <a:r>
              <a:rPr lang="en-GB" dirty="0"/>
              <a:t>AE, adverse event; d, day; ISR, injection-site reaction; ITT, intent-to-treat; OL, open-label; Peg, pegvaliase; </a:t>
            </a:r>
            <a:r>
              <a:rPr lang="en-GB" dirty="0" err="1"/>
              <a:t>Phe</a:t>
            </a:r>
            <a:r>
              <a:rPr lang="en-GB" dirty="0"/>
              <a:t>, phenylalanine; PKU, Phenylketonuria; w, week.</a:t>
            </a:r>
          </a:p>
          <a:p>
            <a:pPr>
              <a:lnSpc>
                <a:spcPct val="100000"/>
              </a:lnSpc>
              <a:spcBef>
                <a:spcPts val="0"/>
              </a:spcBef>
            </a:pPr>
            <a:r>
              <a:rPr lang="en-GB" dirty="0"/>
              <a:t>Thomas J, et al. Mol. Gen. </a:t>
            </a:r>
            <a:r>
              <a:rPr lang="en-GB" dirty="0" err="1"/>
              <a:t>Metab</a:t>
            </a:r>
            <a:r>
              <a:rPr lang="en-GB" dirty="0"/>
              <a:t>. 2018;124:27–38.</a:t>
            </a:r>
          </a:p>
        </p:txBody>
      </p:sp>
      <p:pic>
        <p:nvPicPr>
          <p:cNvPr id="8" name="Picture 7">
            <a:extLst>
              <a:ext uri="{FF2B5EF4-FFF2-40B4-BE49-F238E27FC236}">
                <a16:creationId xmlns:a16="http://schemas.microsoft.com/office/drawing/2014/main" id="{710CC4BB-E2BB-7046-5C3A-C2090666F37A}"/>
              </a:ext>
            </a:extLst>
          </p:cNvPr>
          <p:cNvPicPr>
            <a:picLocks noChangeAspect="1"/>
          </p:cNvPicPr>
          <p:nvPr/>
        </p:nvPicPr>
        <p:blipFill>
          <a:blip r:embed="rId2"/>
          <a:stretch>
            <a:fillRect/>
          </a:stretch>
        </p:blipFill>
        <p:spPr>
          <a:xfrm>
            <a:off x="6612889" y="2026492"/>
            <a:ext cx="4822804" cy="2304831"/>
          </a:xfrm>
          <a:prstGeom prst="rect">
            <a:avLst/>
          </a:prstGeom>
        </p:spPr>
      </p:pic>
      <p:grpSp>
        <p:nvGrpSpPr>
          <p:cNvPr id="5" name="Group 4">
            <a:extLst>
              <a:ext uri="{FF2B5EF4-FFF2-40B4-BE49-F238E27FC236}">
                <a16:creationId xmlns:a16="http://schemas.microsoft.com/office/drawing/2014/main" id="{5B7EDEFD-4479-883E-BB1B-C39BA3422521}"/>
              </a:ext>
            </a:extLst>
          </p:cNvPr>
          <p:cNvGrpSpPr>
            <a:grpSpLocks noGrp="1" noUngrp="1" noRot="1" noMove="1" noResize="1"/>
          </p:cNvGrpSpPr>
          <p:nvPr/>
        </p:nvGrpSpPr>
        <p:grpSpPr>
          <a:xfrm>
            <a:off x="513991" y="3160769"/>
            <a:ext cx="5299840" cy="1428562"/>
            <a:chOff x="513991" y="3245612"/>
            <a:chExt cx="5299840" cy="1428562"/>
          </a:xfrm>
        </p:grpSpPr>
        <p:sp>
          <p:nvSpPr>
            <p:cNvPr id="9" name="Rectangle 8">
              <a:extLst>
                <a:ext uri="{FF2B5EF4-FFF2-40B4-BE49-F238E27FC236}">
                  <a16:creationId xmlns:a16="http://schemas.microsoft.com/office/drawing/2014/main" id="{12BEB52C-13BA-67E2-A4B2-A8892B5E6E0B}"/>
                </a:ext>
              </a:extLst>
            </p:cNvPr>
            <p:cNvSpPr>
              <a:spLocks noGrp="1" noRot="1" noMove="1" noResize="1" noEditPoints="1" noAdjustHandles="1" noChangeArrowheads="1" noChangeShapeType="1"/>
            </p:cNvSpPr>
            <p:nvPr/>
          </p:nvSpPr>
          <p:spPr>
            <a:xfrm>
              <a:off x="513991" y="3396513"/>
              <a:ext cx="551240" cy="1124765"/>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Adults with PKU and blood Phe &gt;600 </a:t>
              </a:r>
              <a:r>
                <a:rPr lang="el-GR" sz="800" dirty="0"/>
                <a:t>μ</a:t>
              </a:r>
              <a:r>
                <a:rPr lang="en-GB" sz="800" dirty="0"/>
                <a:t>mol/L</a:t>
              </a:r>
            </a:p>
          </p:txBody>
        </p:sp>
        <p:sp>
          <p:nvSpPr>
            <p:cNvPr id="10" name="Rectangle 9">
              <a:extLst>
                <a:ext uri="{FF2B5EF4-FFF2-40B4-BE49-F238E27FC236}">
                  <a16:creationId xmlns:a16="http://schemas.microsoft.com/office/drawing/2014/main" id="{6796801C-1A7B-90A8-7245-E3E11A0818E1}"/>
                </a:ext>
              </a:extLst>
            </p:cNvPr>
            <p:cNvSpPr>
              <a:spLocks noGrp="1" noRot="1" noMove="1" noResize="1" noEditPoints="1" noAdjustHandles="1" noChangeArrowheads="1" noChangeShapeType="1"/>
            </p:cNvSpPr>
            <p:nvPr/>
          </p:nvSpPr>
          <p:spPr>
            <a:xfrm>
              <a:off x="1168925" y="3245614"/>
              <a:ext cx="622169" cy="301797"/>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2.5 mg/w</a:t>
              </a:r>
            </a:p>
          </p:txBody>
        </p:sp>
        <p:sp>
          <p:nvSpPr>
            <p:cNvPr id="11" name="Rectangle 10">
              <a:extLst>
                <a:ext uri="{FF2B5EF4-FFF2-40B4-BE49-F238E27FC236}">
                  <a16:creationId xmlns:a16="http://schemas.microsoft.com/office/drawing/2014/main" id="{7D5FB105-C553-7C6B-FE9A-9DA84834A5AF}"/>
                </a:ext>
              </a:extLst>
            </p:cNvPr>
            <p:cNvSpPr>
              <a:spLocks noGrp="1" noRot="1" noMove="1" noResize="1" noEditPoints="1" noAdjustHandles="1" noChangeArrowheads="1" noChangeShapeType="1"/>
            </p:cNvSpPr>
            <p:nvPr/>
          </p:nvSpPr>
          <p:spPr>
            <a:xfrm>
              <a:off x="1168924" y="4370379"/>
              <a:ext cx="622169" cy="301797"/>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2.5 mg/w</a:t>
              </a:r>
            </a:p>
          </p:txBody>
        </p:sp>
        <p:sp>
          <p:nvSpPr>
            <p:cNvPr id="12" name="Rectangle 11">
              <a:extLst>
                <a:ext uri="{FF2B5EF4-FFF2-40B4-BE49-F238E27FC236}">
                  <a16:creationId xmlns:a16="http://schemas.microsoft.com/office/drawing/2014/main" id="{69F49FA2-428E-12D3-0A08-D63174DF733A}"/>
                </a:ext>
              </a:extLst>
            </p:cNvPr>
            <p:cNvSpPr>
              <a:spLocks noGrp="1" noRot="1" noMove="1" noResize="1" noEditPoints="1" noAdjustHandles="1" noChangeArrowheads="1" noChangeShapeType="1"/>
            </p:cNvSpPr>
            <p:nvPr/>
          </p:nvSpPr>
          <p:spPr>
            <a:xfrm>
              <a:off x="1885360" y="3246331"/>
              <a:ext cx="622169" cy="301797"/>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20 mg/d</a:t>
              </a:r>
            </a:p>
          </p:txBody>
        </p:sp>
        <p:sp>
          <p:nvSpPr>
            <p:cNvPr id="13" name="Rectangle 12">
              <a:extLst>
                <a:ext uri="{FF2B5EF4-FFF2-40B4-BE49-F238E27FC236}">
                  <a16:creationId xmlns:a16="http://schemas.microsoft.com/office/drawing/2014/main" id="{967FA5D2-D07A-B0DD-71A7-6476713FEA6D}"/>
                </a:ext>
              </a:extLst>
            </p:cNvPr>
            <p:cNvSpPr>
              <a:spLocks noGrp="1" noRot="1" noMove="1" noResize="1" noEditPoints="1" noAdjustHandles="1" noChangeArrowheads="1" noChangeShapeType="1"/>
            </p:cNvSpPr>
            <p:nvPr/>
          </p:nvSpPr>
          <p:spPr>
            <a:xfrm>
              <a:off x="1885360" y="4370378"/>
              <a:ext cx="622169" cy="301797"/>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40 mg/d</a:t>
              </a:r>
            </a:p>
          </p:txBody>
        </p:sp>
        <p:sp>
          <p:nvSpPr>
            <p:cNvPr id="14" name="Rectangle 13">
              <a:extLst>
                <a:ext uri="{FF2B5EF4-FFF2-40B4-BE49-F238E27FC236}">
                  <a16:creationId xmlns:a16="http://schemas.microsoft.com/office/drawing/2014/main" id="{D92A9BE7-C96F-E947-45B1-B84393897762}"/>
                </a:ext>
              </a:extLst>
            </p:cNvPr>
            <p:cNvSpPr>
              <a:spLocks noGrp="1" noRot="1" noMove="1" noResize="1" noEditPoints="1" noAdjustHandles="1" noChangeArrowheads="1" noChangeShapeType="1"/>
            </p:cNvSpPr>
            <p:nvPr/>
          </p:nvSpPr>
          <p:spPr>
            <a:xfrm>
              <a:off x="2705489" y="3245613"/>
              <a:ext cx="622169" cy="301797"/>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20 mg/d</a:t>
              </a:r>
            </a:p>
          </p:txBody>
        </p:sp>
        <p:sp>
          <p:nvSpPr>
            <p:cNvPr id="15" name="Rectangle 14">
              <a:extLst>
                <a:ext uri="{FF2B5EF4-FFF2-40B4-BE49-F238E27FC236}">
                  <a16:creationId xmlns:a16="http://schemas.microsoft.com/office/drawing/2014/main" id="{14996577-FAD5-D622-37D2-CF2D09FC7028}"/>
                </a:ext>
              </a:extLst>
            </p:cNvPr>
            <p:cNvSpPr>
              <a:spLocks noGrp="1" noRot="1" noMove="1" noResize="1" noEditPoints="1" noAdjustHandles="1" noChangeArrowheads="1" noChangeShapeType="1"/>
            </p:cNvSpPr>
            <p:nvPr/>
          </p:nvSpPr>
          <p:spPr>
            <a:xfrm>
              <a:off x="2705489" y="4372377"/>
              <a:ext cx="622169" cy="301797"/>
            </a:xfrm>
            <a:prstGeom prst="rect">
              <a:avLst/>
            </a:prstGeom>
            <a:solidFill>
              <a:schemeClr val="accent3">
                <a:lumMod val="75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40 mg/d</a:t>
              </a:r>
            </a:p>
          </p:txBody>
        </p:sp>
        <p:sp>
          <p:nvSpPr>
            <p:cNvPr id="16" name="Rectangle 15">
              <a:extLst>
                <a:ext uri="{FF2B5EF4-FFF2-40B4-BE49-F238E27FC236}">
                  <a16:creationId xmlns:a16="http://schemas.microsoft.com/office/drawing/2014/main" id="{3C6F4C0B-1B33-A937-7249-EB6D979AF701}"/>
                </a:ext>
              </a:extLst>
            </p:cNvPr>
            <p:cNvSpPr>
              <a:spLocks noGrp="1" noRot="1" noMove="1" noResize="1" noEditPoints="1" noAdjustHandles="1" noChangeArrowheads="1" noChangeShapeType="1"/>
            </p:cNvSpPr>
            <p:nvPr/>
          </p:nvSpPr>
          <p:spPr>
            <a:xfrm>
              <a:off x="3421924" y="3245612"/>
              <a:ext cx="622169" cy="301797"/>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20 mg/d</a:t>
              </a:r>
            </a:p>
          </p:txBody>
        </p:sp>
        <p:sp>
          <p:nvSpPr>
            <p:cNvPr id="17" name="Rectangle 16">
              <a:extLst>
                <a:ext uri="{FF2B5EF4-FFF2-40B4-BE49-F238E27FC236}">
                  <a16:creationId xmlns:a16="http://schemas.microsoft.com/office/drawing/2014/main" id="{0F3EE62D-A390-18B5-AD06-2E2D7AF30FBC}"/>
                </a:ext>
              </a:extLst>
            </p:cNvPr>
            <p:cNvSpPr>
              <a:spLocks noGrp="1" noRot="1" noMove="1" noResize="1" noEditPoints="1" noAdjustHandles="1" noChangeArrowheads="1" noChangeShapeType="1"/>
            </p:cNvSpPr>
            <p:nvPr/>
          </p:nvSpPr>
          <p:spPr>
            <a:xfrm>
              <a:off x="3421924" y="4372377"/>
              <a:ext cx="622169" cy="301797"/>
            </a:xfrm>
            <a:prstGeom prst="rect">
              <a:avLst/>
            </a:prstGeom>
            <a:solidFill>
              <a:schemeClr val="accent3">
                <a:lumMod val="75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40 mg/d</a:t>
              </a:r>
            </a:p>
          </p:txBody>
        </p:sp>
        <p:sp>
          <p:nvSpPr>
            <p:cNvPr id="18" name="Rectangle 17">
              <a:extLst>
                <a:ext uri="{FF2B5EF4-FFF2-40B4-BE49-F238E27FC236}">
                  <a16:creationId xmlns:a16="http://schemas.microsoft.com/office/drawing/2014/main" id="{EC296433-FF26-6CF7-18EF-E481B833CA48}"/>
                </a:ext>
              </a:extLst>
            </p:cNvPr>
            <p:cNvSpPr>
              <a:spLocks noGrp="1" noRot="1" noMove="1" noResize="1" noEditPoints="1" noAdjustHandles="1" noChangeArrowheads="1" noChangeShapeType="1"/>
            </p:cNvSpPr>
            <p:nvPr/>
          </p:nvSpPr>
          <p:spPr>
            <a:xfrm>
              <a:off x="3421924" y="3569955"/>
              <a:ext cx="622169" cy="301797"/>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rPr>
                <a:t>PBO </a:t>
              </a:r>
              <a:br>
                <a:rPr lang="en-GB" sz="800" dirty="0">
                  <a:solidFill>
                    <a:schemeClr val="tx1"/>
                  </a:solidFill>
                </a:rPr>
              </a:br>
              <a:r>
                <a:rPr lang="en-GB" sz="800" dirty="0">
                  <a:solidFill>
                    <a:schemeClr val="tx1"/>
                  </a:solidFill>
                </a:rPr>
                <a:t>20 mg/y</a:t>
              </a:r>
            </a:p>
          </p:txBody>
        </p:sp>
        <p:sp>
          <p:nvSpPr>
            <p:cNvPr id="19" name="Rectangle 18">
              <a:extLst>
                <a:ext uri="{FF2B5EF4-FFF2-40B4-BE49-F238E27FC236}">
                  <a16:creationId xmlns:a16="http://schemas.microsoft.com/office/drawing/2014/main" id="{FC480D60-2797-ED25-2207-2A066384CF28}"/>
                </a:ext>
              </a:extLst>
            </p:cNvPr>
            <p:cNvSpPr>
              <a:spLocks noGrp="1" noRot="1" noMove="1" noResize="1" noEditPoints="1" noAdjustHandles="1" noChangeArrowheads="1" noChangeShapeType="1"/>
            </p:cNvSpPr>
            <p:nvPr/>
          </p:nvSpPr>
          <p:spPr>
            <a:xfrm>
              <a:off x="3421924" y="4045195"/>
              <a:ext cx="622169" cy="301797"/>
            </a:xfrm>
            <a:prstGeom prst="rect">
              <a:avLst/>
            </a:prstGeom>
            <a:no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rPr>
                <a:t>PBO </a:t>
              </a:r>
              <a:br>
                <a:rPr lang="en-GB" sz="800" dirty="0">
                  <a:solidFill>
                    <a:schemeClr val="tx1"/>
                  </a:solidFill>
                </a:rPr>
              </a:br>
              <a:r>
                <a:rPr lang="en-GB" sz="800" dirty="0">
                  <a:solidFill>
                    <a:schemeClr val="tx1"/>
                  </a:solidFill>
                </a:rPr>
                <a:t>40 mg/d</a:t>
              </a:r>
            </a:p>
          </p:txBody>
        </p:sp>
        <p:sp>
          <p:nvSpPr>
            <p:cNvPr id="20" name="Rectangle 19">
              <a:extLst>
                <a:ext uri="{FF2B5EF4-FFF2-40B4-BE49-F238E27FC236}">
                  <a16:creationId xmlns:a16="http://schemas.microsoft.com/office/drawing/2014/main" id="{80370D25-BE1E-57AF-809F-A7C2C81866FB}"/>
                </a:ext>
              </a:extLst>
            </p:cNvPr>
            <p:cNvSpPr>
              <a:spLocks noGrp="1" noRot="1" noMove="1" noResize="1" noEditPoints="1" noAdjustHandles="1" noChangeArrowheads="1" noChangeShapeType="1"/>
            </p:cNvSpPr>
            <p:nvPr/>
          </p:nvSpPr>
          <p:spPr>
            <a:xfrm>
              <a:off x="4210072" y="3404832"/>
              <a:ext cx="622169" cy="301797"/>
            </a:xfrm>
            <a:prstGeom prst="rect">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20 mg/d</a:t>
              </a:r>
            </a:p>
          </p:txBody>
        </p:sp>
        <p:sp>
          <p:nvSpPr>
            <p:cNvPr id="21" name="Rectangle 20">
              <a:extLst>
                <a:ext uri="{FF2B5EF4-FFF2-40B4-BE49-F238E27FC236}">
                  <a16:creationId xmlns:a16="http://schemas.microsoft.com/office/drawing/2014/main" id="{D1BA43CC-3C44-090C-C909-DE7B39BBF740}"/>
                </a:ext>
              </a:extLst>
            </p:cNvPr>
            <p:cNvSpPr>
              <a:spLocks noGrp="1" noRot="1" noMove="1" noResize="1" noEditPoints="1" noAdjustHandles="1" noChangeArrowheads="1" noChangeShapeType="1"/>
            </p:cNvSpPr>
            <p:nvPr/>
          </p:nvSpPr>
          <p:spPr>
            <a:xfrm>
              <a:off x="4210071" y="4229267"/>
              <a:ext cx="622169" cy="301797"/>
            </a:xfrm>
            <a:prstGeom prst="rect">
              <a:avLst/>
            </a:prstGeom>
            <a:solidFill>
              <a:schemeClr val="accent3">
                <a:lumMod val="75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40 mg/d</a:t>
              </a:r>
            </a:p>
          </p:txBody>
        </p:sp>
        <p:sp>
          <p:nvSpPr>
            <p:cNvPr id="22" name="Rectangle 21">
              <a:extLst>
                <a:ext uri="{FF2B5EF4-FFF2-40B4-BE49-F238E27FC236}">
                  <a16:creationId xmlns:a16="http://schemas.microsoft.com/office/drawing/2014/main" id="{5FA53D14-6F0F-2FB5-48FB-B9F7F34F96D3}"/>
                </a:ext>
              </a:extLst>
            </p:cNvPr>
            <p:cNvSpPr>
              <a:spLocks noGrp="1" noRot="1" noMove="1" noResize="1" noEditPoints="1" noAdjustHandles="1" noChangeArrowheads="1" noChangeShapeType="1"/>
            </p:cNvSpPr>
            <p:nvPr/>
          </p:nvSpPr>
          <p:spPr>
            <a:xfrm>
              <a:off x="4940837" y="3815710"/>
              <a:ext cx="872994" cy="290629"/>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800" dirty="0"/>
                <a:t>Peg </a:t>
              </a:r>
              <a:br>
                <a:rPr lang="en-GB" sz="800" dirty="0"/>
              </a:br>
              <a:r>
                <a:rPr lang="en-GB" sz="800" dirty="0"/>
                <a:t>5–60 mg/d</a:t>
              </a:r>
            </a:p>
          </p:txBody>
        </p:sp>
      </p:grpSp>
      <p:cxnSp>
        <p:nvCxnSpPr>
          <p:cNvPr id="61" name="Straight Connector 60">
            <a:extLst>
              <a:ext uri="{FF2B5EF4-FFF2-40B4-BE49-F238E27FC236}">
                <a16:creationId xmlns:a16="http://schemas.microsoft.com/office/drawing/2014/main" id="{8A369D6F-F6F9-4076-CB9A-C7F10CE096F6}"/>
              </a:ext>
            </a:extLst>
          </p:cNvPr>
          <p:cNvCxnSpPr/>
          <p:nvPr/>
        </p:nvCxnSpPr>
        <p:spPr>
          <a:xfrm>
            <a:off x="2587655" y="3086233"/>
            <a:ext cx="0" cy="1877301"/>
          </a:xfrm>
          <a:prstGeom prst="line">
            <a:avLst/>
          </a:prstGeom>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A3CBF4A7-6946-1D98-B797-D7895309C6EE}"/>
              </a:ext>
            </a:extLst>
          </p:cNvPr>
          <p:cNvSpPr txBox="1"/>
          <p:nvPr/>
        </p:nvSpPr>
        <p:spPr>
          <a:xfrm>
            <a:off x="1533981" y="2911176"/>
            <a:ext cx="655393" cy="215444"/>
          </a:xfrm>
          <a:prstGeom prst="rect">
            <a:avLst/>
          </a:prstGeom>
          <a:noFill/>
        </p:spPr>
        <p:txBody>
          <a:bodyPr wrap="square" rtlCol="0">
            <a:spAutoFit/>
          </a:bodyPr>
          <a:lstStyle/>
          <a:p>
            <a:r>
              <a:rPr lang="en-GB" sz="800" b="1" dirty="0"/>
              <a:t>PRISM-1*</a:t>
            </a:r>
          </a:p>
        </p:txBody>
      </p:sp>
      <p:sp>
        <p:nvSpPr>
          <p:cNvPr id="63" name="TextBox 62">
            <a:extLst>
              <a:ext uri="{FF2B5EF4-FFF2-40B4-BE49-F238E27FC236}">
                <a16:creationId xmlns:a16="http://schemas.microsoft.com/office/drawing/2014/main" id="{6527C174-5591-E9E1-2146-B0B63E3F1F89}"/>
              </a:ext>
            </a:extLst>
          </p:cNvPr>
          <p:cNvSpPr txBox="1"/>
          <p:nvPr/>
        </p:nvSpPr>
        <p:spPr>
          <a:xfrm>
            <a:off x="3712700" y="2920003"/>
            <a:ext cx="655393" cy="215444"/>
          </a:xfrm>
          <a:prstGeom prst="rect">
            <a:avLst/>
          </a:prstGeom>
          <a:noFill/>
        </p:spPr>
        <p:txBody>
          <a:bodyPr wrap="square" rtlCol="0">
            <a:spAutoFit/>
          </a:bodyPr>
          <a:lstStyle/>
          <a:p>
            <a:r>
              <a:rPr lang="en-GB" sz="800" b="1" dirty="0"/>
              <a:t>PRISM-2*</a:t>
            </a:r>
          </a:p>
        </p:txBody>
      </p:sp>
      <p:sp>
        <p:nvSpPr>
          <p:cNvPr id="27" name="TextBox 26">
            <a:extLst>
              <a:ext uri="{FF2B5EF4-FFF2-40B4-BE49-F238E27FC236}">
                <a16:creationId xmlns:a16="http://schemas.microsoft.com/office/drawing/2014/main" id="{14C8AC16-4D42-BE44-E50F-512E9F521A47}"/>
              </a:ext>
            </a:extLst>
          </p:cNvPr>
          <p:cNvSpPr txBox="1"/>
          <p:nvPr/>
        </p:nvSpPr>
        <p:spPr>
          <a:xfrm>
            <a:off x="1198795" y="4582190"/>
            <a:ext cx="655393" cy="215444"/>
          </a:xfrm>
          <a:prstGeom prst="rect">
            <a:avLst/>
          </a:prstGeom>
          <a:noFill/>
        </p:spPr>
        <p:txBody>
          <a:bodyPr wrap="square" rtlCol="0">
            <a:spAutoFit/>
          </a:bodyPr>
          <a:lstStyle/>
          <a:p>
            <a:r>
              <a:rPr lang="en-GB" sz="700" dirty="0"/>
              <a:t>Induction</a:t>
            </a:r>
            <a:r>
              <a:rPr lang="en-GB" sz="800" dirty="0"/>
              <a:t> </a:t>
            </a:r>
          </a:p>
        </p:txBody>
      </p:sp>
      <p:sp>
        <p:nvSpPr>
          <p:cNvPr id="28" name="TextBox 27">
            <a:extLst>
              <a:ext uri="{FF2B5EF4-FFF2-40B4-BE49-F238E27FC236}">
                <a16:creationId xmlns:a16="http://schemas.microsoft.com/office/drawing/2014/main" id="{9B898C64-74CB-2553-2589-15A0915B1265}"/>
              </a:ext>
            </a:extLst>
          </p:cNvPr>
          <p:cNvSpPr txBox="1"/>
          <p:nvPr/>
        </p:nvSpPr>
        <p:spPr>
          <a:xfrm>
            <a:off x="1826447" y="4558331"/>
            <a:ext cx="717672" cy="523220"/>
          </a:xfrm>
          <a:prstGeom prst="rect">
            <a:avLst/>
          </a:prstGeom>
          <a:noFill/>
        </p:spPr>
        <p:txBody>
          <a:bodyPr wrap="square" rtlCol="0">
            <a:spAutoFit/>
          </a:bodyPr>
          <a:lstStyle/>
          <a:p>
            <a:pPr algn="ctr"/>
            <a:r>
              <a:rPr lang="en-GB" sz="700" dirty="0"/>
              <a:t>Upward titration to maintenance dose </a:t>
            </a:r>
          </a:p>
        </p:txBody>
      </p:sp>
      <p:sp>
        <p:nvSpPr>
          <p:cNvPr id="31" name="TextBox 30">
            <a:extLst>
              <a:ext uri="{FF2B5EF4-FFF2-40B4-BE49-F238E27FC236}">
                <a16:creationId xmlns:a16="http://schemas.microsoft.com/office/drawing/2014/main" id="{610BE427-A741-389C-6C4E-25B09ECAFFD5}"/>
              </a:ext>
            </a:extLst>
          </p:cNvPr>
          <p:cNvSpPr txBox="1"/>
          <p:nvPr/>
        </p:nvSpPr>
        <p:spPr>
          <a:xfrm>
            <a:off x="2660443" y="4577349"/>
            <a:ext cx="717672" cy="307777"/>
          </a:xfrm>
          <a:prstGeom prst="rect">
            <a:avLst/>
          </a:prstGeom>
          <a:noFill/>
        </p:spPr>
        <p:txBody>
          <a:bodyPr wrap="square" rtlCol="0">
            <a:spAutoFit/>
          </a:bodyPr>
          <a:lstStyle/>
          <a:p>
            <a:pPr algn="ctr"/>
            <a:r>
              <a:rPr lang="en-GB" sz="700" dirty="0"/>
              <a:t>OL to assess eligibility</a:t>
            </a:r>
          </a:p>
        </p:txBody>
      </p:sp>
      <p:sp>
        <p:nvSpPr>
          <p:cNvPr id="32" name="TextBox 31">
            <a:extLst>
              <a:ext uri="{FF2B5EF4-FFF2-40B4-BE49-F238E27FC236}">
                <a16:creationId xmlns:a16="http://schemas.microsoft.com/office/drawing/2014/main" id="{F083793D-D292-4551-DAB5-751B459BE4D3}"/>
              </a:ext>
            </a:extLst>
          </p:cNvPr>
          <p:cNvSpPr txBox="1"/>
          <p:nvPr/>
        </p:nvSpPr>
        <p:spPr>
          <a:xfrm>
            <a:off x="3199000" y="4572607"/>
            <a:ext cx="1107998" cy="415498"/>
          </a:xfrm>
          <a:prstGeom prst="rect">
            <a:avLst/>
          </a:prstGeom>
          <a:noFill/>
        </p:spPr>
        <p:txBody>
          <a:bodyPr wrap="square" rtlCol="0">
            <a:spAutoFit/>
          </a:bodyPr>
          <a:lstStyle/>
          <a:p>
            <a:pPr algn="ctr"/>
            <a:r>
              <a:rPr lang="en-GB" sz="700" dirty="0"/>
              <a:t>Double-blind, placebo controlled, randomized discontinuation trial</a:t>
            </a:r>
          </a:p>
        </p:txBody>
      </p:sp>
      <p:sp>
        <p:nvSpPr>
          <p:cNvPr id="33" name="TextBox 32">
            <a:extLst>
              <a:ext uri="{FF2B5EF4-FFF2-40B4-BE49-F238E27FC236}">
                <a16:creationId xmlns:a16="http://schemas.microsoft.com/office/drawing/2014/main" id="{4210912D-7984-521F-A6BC-A81625088DF3}"/>
              </a:ext>
            </a:extLst>
          </p:cNvPr>
          <p:cNvSpPr txBox="1"/>
          <p:nvPr/>
        </p:nvSpPr>
        <p:spPr>
          <a:xfrm>
            <a:off x="4138359" y="4572606"/>
            <a:ext cx="1567736" cy="307777"/>
          </a:xfrm>
          <a:prstGeom prst="rect">
            <a:avLst/>
          </a:prstGeom>
          <a:noFill/>
        </p:spPr>
        <p:txBody>
          <a:bodyPr wrap="square" rtlCol="0">
            <a:spAutoFit/>
          </a:bodyPr>
          <a:lstStyle/>
          <a:p>
            <a:pPr algn="ctr"/>
            <a:r>
              <a:rPr lang="en-GB" sz="700" dirty="0"/>
              <a:t>OL to evaluate pharmacodynamic and pharmacokinetic analyses</a:t>
            </a:r>
          </a:p>
        </p:txBody>
      </p:sp>
      <p:sp>
        <p:nvSpPr>
          <p:cNvPr id="38" name="TextBox 37">
            <a:extLst>
              <a:ext uri="{FF2B5EF4-FFF2-40B4-BE49-F238E27FC236}">
                <a16:creationId xmlns:a16="http://schemas.microsoft.com/office/drawing/2014/main" id="{F346875A-FA2A-3168-B370-A602055F3E41}"/>
              </a:ext>
            </a:extLst>
          </p:cNvPr>
          <p:cNvSpPr txBox="1"/>
          <p:nvPr/>
        </p:nvSpPr>
        <p:spPr>
          <a:xfrm>
            <a:off x="4974238" y="4030723"/>
            <a:ext cx="816274" cy="415498"/>
          </a:xfrm>
          <a:prstGeom prst="rect">
            <a:avLst/>
          </a:prstGeom>
          <a:noFill/>
        </p:spPr>
        <p:txBody>
          <a:bodyPr wrap="square" rtlCol="0">
            <a:spAutoFit/>
          </a:bodyPr>
          <a:lstStyle/>
          <a:p>
            <a:pPr algn="ctr"/>
            <a:r>
              <a:rPr lang="en-GB" sz="700" dirty="0"/>
              <a:t>OL extension to assess long-term outcomes </a:t>
            </a:r>
          </a:p>
        </p:txBody>
      </p:sp>
      <p:sp>
        <p:nvSpPr>
          <p:cNvPr id="40" name="TextBox 39">
            <a:extLst>
              <a:ext uri="{FF2B5EF4-FFF2-40B4-BE49-F238E27FC236}">
                <a16:creationId xmlns:a16="http://schemas.microsoft.com/office/drawing/2014/main" id="{3F812098-DDED-7D80-7340-56BE5100D39A}"/>
              </a:ext>
            </a:extLst>
          </p:cNvPr>
          <p:cNvSpPr txBox="1"/>
          <p:nvPr/>
        </p:nvSpPr>
        <p:spPr>
          <a:xfrm rot="16200000">
            <a:off x="760261" y="3677454"/>
            <a:ext cx="1120311" cy="200055"/>
          </a:xfrm>
          <a:prstGeom prst="rect">
            <a:avLst/>
          </a:prstGeom>
          <a:noFill/>
        </p:spPr>
        <p:txBody>
          <a:bodyPr wrap="square" rtlCol="0">
            <a:spAutoFit/>
          </a:bodyPr>
          <a:lstStyle/>
          <a:p>
            <a:r>
              <a:rPr lang="en-GB" sz="700" dirty="0"/>
              <a:t>Randomization 1:1 </a:t>
            </a:r>
          </a:p>
        </p:txBody>
      </p:sp>
      <p:sp>
        <p:nvSpPr>
          <p:cNvPr id="42" name="TextBox 41">
            <a:extLst>
              <a:ext uri="{FF2B5EF4-FFF2-40B4-BE49-F238E27FC236}">
                <a16:creationId xmlns:a16="http://schemas.microsoft.com/office/drawing/2014/main" id="{FD7AB45A-FA4D-530C-0005-11193B7EFD05}"/>
              </a:ext>
            </a:extLst>
          </p:cNvPr>
          <p:cNvSpPr txBox="1"/>
          <p:nvPr/>
        </p:nvSpPr>
        <p:spPr>
          <a:xfrm rot="16200000">
            <a:off x="2562288" y="3669996"/>
            <a:ext cx="1120311" cy="200055"/>
          </a:xfrm>
          <a:prstGeom prst="rect">
            <a:avLst/>
          </a:prstGeom>
          <a:noFill/>
        </p:spPr>
        <p:txBody>
          <a:bodyPr wrap="square" rtlCol="0">
            <a:spAutoFit/>
          </a:bodyPr>
          <a:lstStyle/>
          <a:p>
            <a:r>
              <a:rPr lang="en-GB" sz="700" dirty="0"/>
              <a:t>Randomization 2:1 </a:t>
            </a:r>
          </a:p>
        </p:txBody>
      </p:sp>
      <p:sp>
        <p:nvSpPr>
          <p:cNvPr id="43" name="Content Placeholder 3">
            <a:extLst>
              <a:ext uri="{FF2B5EF4-FFF2-40B4-BE49-F238E27FC236}">
                <a16:creationId xmlns:a16="http://schemas.microsoft.com/office/drawing/2014/main" id="{5074469D-4582-9B00-A272-7D3A56AFF1FF}"/>
              </a:ext>
            </a:extLst>
          </p:cNvPr>
          <p:cNvSpPr txBox="1">
            <a:spLocks/>
          </p:cNvSpPr>
          <p:nvPr/>
        </p:nvSpPr>
        <p:spPr>
          <a:xfrm>
            <a:off x="6403708" y="1826868"/>
            <a:ext cx="5470498" cy="697048"/>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t>Mean blood Phe concentration over time (ITT, n=261) </a:t>
            </a:r>
          </a:p>
        </p:txBody>
      </p:sp>
      <p:cxnSp>
        <p:nvCxnSpPr>
          <p:cNvPr id="26" name="Straight Connector 25">
            <a:extLst>
              <a:ext uri="{FF2B5EF4-FFF2-40B4-BE49-F238E27FC236}">
                <a16:creationId xmlns:a16="http://schemas.microsoft.com/office/drawing/2014/main" id="{D5D5499C-A40D-EE92-FCE7-110C4EB1427A}"/>
              </a:ext>
            </a:extLst>
          </p:cNvPr>
          <p:cNvCxnSpPr>
            <a:stCxn id="9" idx="3"/>
            <a:endCxn id="10" idx="1"/>
          </p:cNvCxnSpPr>
          <p:nvPr/>
        </p:nvCxnSpPr>
        <p:spPr>
          <a:xfrm flipV="1">
            <a:off x="1065231" y="3311670"/>
            <a:ext cx="103694" cy="56238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3D6B37F-30F2-1DC5-7CE0-0CCA432268CC}"/>
              </a:ext>
            </a:extLst>
          </p:cNvPr>
          <p:cNvCxnSpPr>
            <a:stCxn id="9" idx="3"/>
            <a:endCxn id="11" idx="1"/>
          </p:cNvCxnSpPr>
          <p:nvPr/>
        </p:nvCxnSpPr>
        <p:spPr>
          <a:xfrm>
            <a:off x="1065231" y="3874053"/>
            <a:ext cx="103693" cy="5623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3BD570D-0E41-8276-644D-4A91FF429E0B}"/>
              </a:ext>
            </a:extLst>
          </p:cNvPr>
          <p:cNvCxnSpPr>
            <a:stCxn id="10" idx="3"/>
            <a:endCxn id="12" idx="1"/>
          </p:cNvCxnSpPr>
          <p:nvPr/>
        </p:nvCxnSpPr>
        <p:spPr>
          <a:xfrm>
            <a:off x="1791094" y="3311670"/>
            <a:ext cx="94266" cy="71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80E90EB-BD64-415B-F00A-259883FFBA49}"/>
              </a:ext>
            </a:extLst>
          </p:cNvPr>
          <p:cNvCxnSpPr>
            <a:stCxn id="11" idx="3"/>
            <a:endCxn id="13" idx="1"/>
          </p:cNvCxnSpPr>
          <p:nvPr/>
        </p:nvCxnSpPr>
        <p:spPr>
          <a:xfrm flipV="1">
            <a:off x="1791093" y="4436434"/>
            <a:ext cx="94267"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99D09E39-131D-617E-E3DF-B0791AA86318}"/>
              </a:ext>
            </a:extLst>
          </p:cNvPr>
          <p:cNvCxnSpPr>
            <a:stCxn id="12" idx="3"/>
            <a:endCxn id="12" idx="3"/>
          </p:cNvCxnSpPr>
          <p:nvPr/>
        </p:nvCxnSpPr>
        <p:spPr>
          <a:xfrm>
            <a:off x="2507529" y="3312387"/>
            <a:ext cx="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CF8A69B0-342A-CD54-49B7-42487FDB8146}"/>
              </a:ext>
            </a:extLst>
          </p:cNvPr>
          <p:cNvCxnSpPr>
            <a:cxnSpLocks/>
            <a:stCxn id="12" idx="3"/>
            <a:endCxn id="14" idx="1"/>
          </p:cNvCxnSpPr>
          <p:nvPr/>
        </p:nvCxnSpPr>
        <p:spPr>
          <a:xfrm flipV="1">
            <a:off x="2507529" y="3311669"/>
            <a:ext cx="197960" cy="718"/>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41194D9B-A231-744D-EF53-3C337ED04FD1}"/>
              </a:ext>
            </a:extLst>
          </p:cNvPr>
          <p:cNvCxnSpPr>
            <a:stCxn id="13" idx="3"/>
            <a:endCxn id="15" idx="1"/>
          </p:cNvCxnSpPr>
          <p:nvPr/>
        </p:nvCxnSpPr>
        <p:spPr>
          <a:xfrm>
            <a:off x="2507529" y="4436434"/>
            <a:ext cx="197960" cy="1999"/>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D0EE99BB-EB1A-4977-2B8B-C08665A5BA47}"/>
              </a:ext>
            </a:extLst>
          </p:cNvPr>
          <p:cNvCxnSpPr>
            <a:cxnSpLocks/>
            <a:stCxn id="14" idx="3"/>
            <a:endCxn id="16" idx="1"/>
          </p:cNvCxnSpPr>
          <p:nvPr/>
        </p:nvCxnSpPr>
        <p:spPr>
          <a:xfrm flipV="1">
            <a:off x="3327658" y="3311668"/>
            <a:ext cx="9426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2583B6AD-9FA0-4D7F-D7AB-267FA80424B3}"/>
              </a:ext>
            </a:extLst>
          </p:cNvPr>
          <p:cNvCxnSpPr>
            <a:cxnSpLocks/>
            <a:stCxn id="15" idx="3"/>
            <a:endCxn id="17" idx="1"/>
          </p:cNvCxnSpPr>
          <p:nvPr/>
        </p:nvCxnSpPr>
        <p:spPr>
          <a:xfrm>
            <a:off x="3327658" y="4438433"/>
            <a:ext cx="942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7122B27A-9008-1AB1-A844-A273DB35465E}"/>
              </a:ext>
            </a:extLst>
          </p:cNvPr>
          <p:cNvCxnSpPr>
            <a:stCxn id="14" idx="3"/>
            <a:endCxn id="18" idx="1"/>
          </p:cNvCxnSpPr>
          <p:nvPr/>
        </p:nvCxnSpPr>
        <p:spPr>
          <a:xfrm>
            <a:off x="3327658" y="3311669"/>
            <a:ext cx="94266" cy="32434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E4BBB8EB-149E-2D6E-5ED2-2F13B933EDEB}"/>
              </a:ext>
            </a:extLst>
          </p:cNvPr>
          <p:cNvCxnSpPr>
            <a:stCxn id="15" idx="3"/>
            <a:endCxn id="19" idx="1"/>
          </p:cNvCxnSpPr>
          <p:nvPr/>
        </p:nvCxnSpPr>
        <p:spPr>
          <a:xfrm flipV="1">
            <a:off x="3327658" y="4111251"/>
            <a:ext cx="94266" cy="32718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027A13EF-1C14-5A4C-2170-7ABF050D89B3}"/>
              </a:ext>
            </a:extLst>
          </p:cNvPr>
          <p:cNvCxnSpPr>
            <a:stCxn id="16" idx="3"/>
            <a:endCxn id="20" idx="1"/>
          </p:cNvCxnSpPr>
          <p:nvPr/>
        </p:nvCxnSpPr>
        <p:spPr>
          <a:xfrm>
            <a:off x="4044093" y="3311668"/>
            <a:ext cx="165979" cy="15922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D7620DD0-732A-42A9-354E-4721E40EC223}"/>
              </a:ext>
            </a:extLst>
          </p:cNvPr>
          <p:cNvCxnSpPr>
            <a:stCxn id="18" idx="3"/>
            <a:endCxn id="20" idx="1"/>
          </p:cNvCxnSpPr>
          <p:nvPr/>
        </p:nvCxnSpPr>
        <p:spPr>
          <a:xfrm flipV="1">
            <a:off x="4044093" y="3470888"/>
            <a:ext cx="165979" cy="165123"/>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05ACB9D-49AA-2B65-EBF7-0743262D665E}"/>
              </a:ext>
            </a:extLst>
          </p:cNvPr>
          <p:cNvCxnSpPr>
            <a:stCxn id="19" idx="3"/>
            <a:endCxn id="21" idx="1"/>
          </p:cNvCxnSpPr>
          <p:nvPr/>
        </p:nvCxnSpPr>
        <p:spPr>
          <a:xfrm>
            <a:off x="4044093" y="4111251"/>
            <a:ext cx="165978" cy="18407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6289A155-F96C-6F06-729D-AE7C610A6D40}"/>
              </a:ext>
            </a:extLst>
          </p:cNvPr>
          <p:cNvCxnSpPr>
            <a:stCxn id="17" idx="3"/>
            <a:endCxn id="21" idx="1"/>
          </p:cNvCxnSpPr>
          <p:nvPr/>
        </p:nvCxnSpPr>
        <p:spPr>
          <a:xfrm flipV="1">
            <a:off x="4044093" y="4295323"/>
            <a:ext cx="165978" cy="14311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A1EB381C-CF97-570C-4BD8-3795FD2D7C80}"/>
              </a:ext>
            </a:extLst>
          </p:cNvPr>
          <p:cNvCxnSpPr>
            <a:stCxn id="20" idx="3"/>
            <a:endCxn id="22" idx="1"/>
          </p:cNvCxnSpPr>
          <p:nvPr/>
        </p:nvCxnSpPr>
        <p:spPr>
          <a:xfrm>
            <a:off x="4832241" y="3470888"/>
            <a:ext cx="108596" cy="4052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0F20F632-1A94-F7B9-574D-B47DA6557B61}"/>
              </a:ext>
            </a:extLst>
          </p:cNvPr>
          <p:cNvCxnSpPr>
            <a:stCxn id="21" idx="3"/>
            <a:endCxn id="22" idx="1"/>
          </p:cNvCxnSpPr>
          <p:nvPr/>
        </p:nvCxnSpPr>
        <p:spPr>
          <a:xfrm flipV="1">
            <a:off x="4832240" y="3876182"/>
            <a:ext cx="108597" cy="419141"/>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31292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D4E04-1630-DF7F-2CC2-529D60160FB1}"/>
              </a:ext>
            </a:extLst>
          </p:cNvPr>
          <p:cNvSpPr>
            <a:spLocks noGrp="1"/>
          </p:cNvSpPr>
          <p:nvPr>
            <p:ph type="title"/>
          </p:nvPr>
        </p:nvSpPr>
        <p:spPr/>
        <p:txBody>
          <a:bodyPr>
            <a:normAutofit fontScale="90000"/>
          </a:bodyPr>
          <a:lstStyle/>
          <a:p>
            <a:r>
              <a:rPr lang="en-GB" dirty="0"/>
              <a:t>Nutritional status of adults with phenylketonuria on pegvaliase: A 15-month prospective study </a:t>
            </a:r>
            <a:br>
              <a:rPr lang="en-GB" dirty="0"/>
            </a:br>
            <a:r>
              <a:rPr lang="en-GB" sz="2200" b="0" i="1" dirty="0" err="1"/>
              <a:t>Viau</a:t>
            </a:r>
            <a:r>
              <a:rPr lang="en-GB" sz="2200" b="0" i="1" dirty="0"/>
              <a:t> K, et al. </a:t>
            </a:r>
            <a:endParaRPr lang="en-GB" dirty="0"/>
          </a:p>
        </p:txBody>
      </p:sp>
      <p:sp>
        <p:nvSpPr>
          <p:cNvPr id="3" name="Content Placeholder 2">
            <a:extLst>
              <a:ext uri="{FF2B5EF4-FFF2-40B4-BE49-F238E27FC236}">
                <a16:creationId xmlns:a16="http://schemas.microsoft.com/office/drawing/2014/main" id="{40832FCD-7E1A-F9B4-D54F-92DCEFB18A34}"/>
              </a:ext>
            </a:extLst>
          </p:cNvPr>
          <p:cNvSpPr>
            <a:spLocks noGrp="1"/>
          </p:cNvSpPr>
          <p:nvPr>
            <p:ph idx="1"/>
          </p:nvPr>
        </p:nvSpPr>
        <p:spPr/>
        <p:txBody>
          <a:bodyPr>
            <a:noAutofit/>
          </a:bodyPr>
          <a:lstStyle/>
          <a:p>
            <a:r>
              <a:rPr lang="en-GB" sz="1200" dirty="0"/>
              <a:t>Assess change in nutritional status in adults receiving Peg., who were managed by a </a:t>
            </a:r>
            <a:r>
              <a:rPr lang="en-GB" sz="1200" dirty="0" err="1"/>
              <a:t>Phe</a:t>
            </a:r>
            <a:r>
              <a:rPr lang="en-GB" sz="1200" dirty="0"/>
              <a:t>-restricted diet prior to treatment (n=11)*</a:t>
            </a:r>
          </a:p>
          <a:p>
            <a:r>
              <a:rPr lang="en-GB" sz="1200" dirty="0"/>
              <a:t>Assess changes in anthropometrics, dietary intake, laboratory indices of nutritional status, BMD, body composition REE, and eating behaviours</a:t>
            </a:r>
          </a:p>
        </p:txBody>
      </p:sp>
      <p:sp>
        <p:nvSpPr>
          <p:cNvPr id="6" name="Text Placeholder 5">
            <a:extLst>
              <a:ext uri="{FF2B5EF4-FFF2-40B4-BE49-F238E27FC236}">
                <a16:creationId xmlns:a16="http://schemas.microsoft.com/office/drawing/2014/main" id="{EDB6F901-3EB9-675F-1101-00C6D9F8A4C4}"/>
              </a:ext>
            </a:extLst>
          </p:cNvPr>
          <p:cNvSpPr>
            <a:spLocks noGrp="1"/>
          </p:cNvSpPr>
          <p:nvPr>
            <p:ph type="body" sz="quarter" idx="16"/>
          </p:nvPr>
        </p:nvSpPr>
        <p:spPr/>
        <p:txBody>
          <a:bodyPr/>
          <a:lstStyle/>
          <a:p>
            <a:r>
              <a:rPr lang="en-GB" dirty="0"/>
              <a:t>Adults transitioning to an unrestricted diet while taking pegvaliase maintained adequate nutritional status, and improvements in eating behaviours, with increased enjoyment of food </a:t>
            </a:r>
          </a:p>
        </p:txBody>
      </p:sp>
      <p:sp>
        <p:nvSpPr>
          <p:cNvPr id="7" name="Text Placeholder 6">
            <a:extLst>
              <a:ext uri="{FF2B5EF4-FFF2-40B4-BE49-F238E27FC236}">
                <a16:creationId xmlns:a16="http://schemas.microsoft.com/office/drawing/2014/main" id="{C8E80EE5-DE64-9D7F-C6A2-8CB21ADB8F34}"/>
              </a:ext>
            </a:extLst>
          </p:cNvPr>
          <p:cNvSpPr>
            <a:spLocks noGrp="1"/>
          </p:cNvSpPr>
          <p:nvPr>
            <p:ph type="body" sz="quarter" idx="17"/>
          </p:nvPr>
        </p:nvSpPr>
        <p:spPr/>
        <p:txBody>
          <a:bodyPr>
            <a:noAutofit/>
          </a:bodyPr>
          <a:lstStyle/>
          <a:p>
            <a:pPr>
              <a:lnSpc>
                <a:spcPct val="100000"/>
              </a:lnSpc>
            </a:pPr>
            <a:r>
              <a:rPr lang="en-GB" sz="750" dirty="0"/>
              <a:t>*Responders defined as having a blood </a:t>
            </a:r>
            <a:r>
              <a:rPr lang="en-GB" sz="750" dirty="0" err="1"/>
              <a:t>Phe</a:t>
            </a:r>
            <a:r>
              <a:rPr lang="en-GB" sz="750" dirty="0"/>
              <a:t> level of &lt;360 </a:t>
            </a:r>
            <a:r>
              <a:rPr lang="el-GR" sz="750" dirty="0"/>
              <a:t>μ</a:t>
            </a:r>
            <a:r>
              <a:rPr lang="en-GB" sz="750" dirty="0"/>
              <a:t>mol/L while consuming at least 40 g intact protein per day (n=6). Partial responders defined as those who experienced as decrease in blood </a:t>
            </a:r>
            <a:r>
              <a:rPr lang="en-GB" sz="750" dirty="0" err="1"/>
              <a:t>Phe</a:t>
            </a:r>
            <a:r>
              <a:rPr lang="en-GB" sz="750" dirty="0"/>
              <a:t> and an increase in intact protein after self-liberalizing their diets (n=5). †4 following questionnaires: Epicurean Eating Tendencies, 9-item Food Neophobia Scale, Three Factor Eating Questionnaire Revised-18, and Emotional Eater Questionnaire. BMD, bone mineral density; FFQ, food frequency questionnaire; Phe, phenylalanine; PKU, Phenylketonuria; REE, resting energy expenditure; SD, standard deviation.</a:t>
            </a:r>
          </a:p>
          <a:p>
            <a:pPr>
              <a:lnSpc>
                <a:spcPct val="100000"/>
              </a:lnSpc>
              <a:spcBef>
                <a:spcPts val="0"/>
              </a:spcBef>
            </a:pPr>
            <a:r>
              <a:rPr lang="en-GB" sz="750" dirty="0" err="1"/>
              <a:t>Viau</a:t>
            </a:r>
            <a:r>
              <a:rPr lang="en-GB" sz="750" dirty="0"/>
              <a:t> K, et al. Mol. Gen. and </a:t>
            </a:r>
            <a:r>
              <a:rPr lang="en-GB" sz="750" dirty="0" err="1"/>
              <a:t>Metab</a:t>
            </a:r>
            <a:r>
              <a:rPr lang="en-GB" sz="750" dirty="0"/>
              <a:t>. 2023;37:101015.</a:t>
            </a:r>
          </a:p>
        </p:txBody>
      </p:sp>
      <p:graphicFrame>
        <p:nvGraphicFramePr>
          <p:cNvPr id="8" name="Table 7">
            <a:extLst>
              <a:ext uri="{FF2B5EF4-FFF2-40B4-BE49-F238E27FC236}">
                <a16:creationId xmlns:a16="http://schemas.microsoft.com/office/drawing/2014/main" id="{F849F515-1FB0-9685-5D5D-D808BBCAC394}"/>
              </a:ext>
            </a:extLst>
          </p:cNvPr>
          <p:cNvGraphicFramePr>
            <a:graphicFrameLocks noGrp="1" noDrilldown="1" noMove="1" noResize="1"/>
          </p:cNvGraphicFramePr>
          <p:nvPr>
            <p:extLst>
              <p:ext uri="{D42A27DB-BD31-4B8C-83A1-F6EECF244321}">
                <p14:modId xmlns:p14="http://schemas.microsoft.com/office/powerpoint/2010/main" val="2188439192"/>
              </p:ext>
            </p:extLst>
          </p:nvPr>
        </p:nvGraphicFramePr>
        <p:xfrm>
          <a:off x="6289702" y="2021242"/>
          <a:ext cx="5461172" cy="2559629"/>
        </p:xfrm>
        <a:graphic>
          <a:graphicData uri="http://schemas.openxmlformats.org/drawingml/2006/table">
            <a:tbl>
              <a:tblPr firstRow="1" bandRow="1">
                <a:tableStyleId>{B301B821-A1FF-4177-AEE7-76D212191A09}</a:tableStyleId>
              </a:tblPr>
              <a:tblGrid>
                <a:gridCol w="1365293">
                  <a:extLst>
                    <a:ext uri="{9D8B030D-6E8A-4147-A177-3AD203B41FA5}">
                      <a16:colId xmlns:a16="http://schemas.microsoft.com/office/drawing/2014/main" val="2543903987"/>
                    </a:ext>
                  </a:extLst>
                </a:gridCol>
                <a:gridCol w="1365293">
                  <a:extLst>
                    <a:ext uri="{9D8B030D-6E8A-4147-A177-3AD203B41FA5}">
                      <a16:colId xmlns:a16="http://schemas.microsoft.com/office/drawing/2014/main" val="2712834798"/>
                    </a:ext>
                  </a:extLst>
                </a:gridCol>
                <a:gridCol w="1365293">
                  <a:extLst>
                    <a:ext uri="{9D8B030D-6E8A-4147-A177-3AD203B41FA5}">
                      <a16:colId xmlns:a16="http://schemas.microsoft.com/office/drawing/2014/main" val="2503870201"/>
                    </a:ext>
                  </a:extLst>
                </a:gridCol>
                <a:gridCol w="1365293">
                  <a:extLst>
                    <a:ext uri="{9D8B030D-6E8A-4147-A177-3AD203B41FA5}">
                      <a16:colId xmlns:a16="http://schemas.microsoft.com/office/drawing/2014/main" val="1562015927"/>
                    </a:ext>
                  </a:extLst>
                </a:gridCol>
              </a:tblGrid>
              <a:tr h="250768">
                <a:tc>
                  <a:txBody>
                    <a:bodyPr/>
                    <a:lstStyle/>
                    <a:p>
                      <a:pPr algn="ctr"/>
                      <a:r>
                        <a:rPr lang="en-GB" sz="1200" dirty="0"/>
                        <a:t>Responders </a:t>
                      </a:r>
                    </a:p>
                  </a:txBody>
                  <a:tcPr anchor="ctr"/>
                </a:tc>
                <a:tc>
                  <a:txBody>
                    <a:bodyPr/>
                    <a:lstStyle/>
                    <a:p>
                      <a:pPr algn="ctr"/>
                      <a:r>
                        <a:rPr lang="en-GB" sz="1200" dirty="0"/>
                        <a:t>Month 0 (n=6)</a:t>
                      </a:r>
                    </a:p>
                  </a:txBody>
                  <a:tcPr anchor="ctr"/>
                </a:tc>
                <a:tc>
                  <a:txBody>
                    <a:bodyPr/>
                    <a:lstStyle/>
                    <a:p>
                      <a:pPr algn="ctr"/>
                      <a:r>
                        <a:rPr lang="en-GB" sz="1200" dirty="0"/>
                        <a:t>Month 9 (n=6)</a:t>
                      </a:r>
                    </a:p>
                  </a:txBody>
                  <a:tcPr anchor="ctr"/>
                </a:tc>
                <a:tc>
                  <a:txBody>
                    <a:bodyPr/>
                    <a:lstStyle/>
                    <a:p>
                      <a:pPr algn="ctr"/>
                      <a:r>
                        <a:rPr lang="en-GB" sz="1200" dirty="0"/>
                        <a:t>Month 15 (n=6)</a:t>
                      </a:r>
                    </a:p>
                  </a:txBody>
                  <a:tcPr anchor="ctr"/>
                </a:tc>
                <a:extLst>
                  <a:ext uri="{0D108BD9-81ED-4DB2-BD59-A6C34878D82A}">
                    <a16:rowId xmlns:a16="http://schemas.microsoft.com/office/drawing/2014/main" val="1513275362"/>
                  </a:ext>
                </a:extLst>
              </a:tr>
              <a:tr h="229871">
                <a:tc>
                  <a:txBody>
                    <a:bodyPr/>
                    <a:lstStyle/>
                    <a:p>
                      <a:pPr algn="ctr"/>
                      <a:r>
                        <a:rPr lang="en-GB" sz="1000" dirty="0"/>
                        <a:t>Energy, kcal/day</a:t>
                      </a:r>
                    </a:p>
                  </a:txBody>
                  <a:tcPr anchor="ctr"/>
                </a:tc>
                <a:tc>
                  <a:txBody>
                    <a:bodyPr/>
                    <a:lstStyle/>
                    <a:p>
                      <a:pPr algn="ctr"/>
                      <a:r>
                        <a:rPr lang="en-GB" sz="1000" dirty="0"/>
                        <a:t>1830 ± 468</a:t>
                      </a:r>
                    </a:p>
                  </a:txBody>
                  <a:tcPr anchor="ctr"/>
                </a:tc>
                <a:tc>
                  <a:txBody>
                    <a:bodyPr/>
                    <a:lstStyle/>
                    <a:p>
                      <a:pPr algn="ctr"/>
                      <a:r>
                        <a:rPr lang="en-GB" sz="1000" dirty="0"/>
                        <a:t>2153 ± 758</a:t>
                      </a:r>
                    </a:p>
                  </a:txBody>
                  <a:tcPr anchor="ctr"/>
                </a:tc>
                <a:tc>
                  <a:txBody>
                    <a:bodyPr/>
                    <a:lstStyle/>
                    <a:p>
                      <a:pPr algn="ctr"/>
                      <a:r>
                        <a:rPr lang="en-GB" sz="1000" dirty="0"/>
                        <a:t>1897 ± 747</a:t>
                      </a:r>
                    </a:p>
                  </a:txBody>
                  <a:tcPr anchor="ctr"/>
                </a:tc>
                <a:extLst>
                  <a:ext uri="{0D108BD9-81ED-4DB2-BD59-A6C34878D82A}">
                    <a16:rowId xmlns:a16="http://schemas.microsoft.com/office/drawing/2014/main" val="2287823307"/>
                  </a:ext>
                </a:extLst>
              </a:tr>
              <a:tr h="365069">
                <a:tc>
                  <a:txBody>
                    <a:bodyPr/>
                    <a:lstStyle/>
                    <a:p>
                      <a:pPr algn="ctr"/>
                      <a:r>
                        <a:rPr lang="en-GB" sz="1000" dirty="0"/>
                        <a:t>Total protein, g/day</a:t>
                      </a:r>
                    </a:p>
                  </a:txBody>
                  <a:tcPr anchor="ctr"/>
                </a:tc>
                <a:tc>
                  <a:txBody>
                    <a:bodyPr/>
                    <a:lstStyle/>
                    <a:p>
                      <a:pPr algn="ctr"/>
                      <a:r>
                        <a:rPr lang="en-GB" sz="1000" dirty="0"/>
                        <a:t>90.1 ± 23.8</a:t>
                      </a:r>
                    </a:p>
                  </a:txBody>
                  <a:tcPr anchor="ctr"/>
                </a:tc>
                <a:tc>
                  <a:txBody>
                    <a:bodyPr/>
                    <a:lstStyle/>
                    <a:p>
                      <a:pPr algn="ctr"/>
                      <a:r>
                        <a:rPr lang="en-GB" sz="1000" dirty="0"/>
                        <a:t>30.7 ± 12.4 </a:t>
                      </a:r>
                    </a:p>
                  </a:txBody>
                  <a:tcPr anchor="ctr"/>
                </a:tc>
                <a:tc>
                  <a:txBody>
                    <a:bodyPr/>
                    <a:lstStyle/>
                    <a:p>
                      <a:pPr algn="ctr"/>
                      <a:r>
                        <a:rPr lang="en-GB" sz="1000" dirty="0"/>
                        <a:t>79.0 ± 23.1 </a:t>
                      </a:r>
                    </a:p>
                  </a:txBody>
                  <a:tcPr anchor="ctr"/>
                </a:tc>
                <a:extLst>
                  <a:ext uri="{0D108BD9-81ED-4DB2-BD59-A6C34878D82A}">
                    <a16:rowId xmlns:a16="http://schemas.microsoft.com/office/drawing/2014/main" val="78523335"/>
                  </a:ext>
                </a:extLst>
              </a:tr>
              <a:tr h="365069">
                <a:tc>
                  <a:txBody>
                    <a:bodyPr/>
                    <a:lstStyle/>
                    <a:p>
                      <a:pPr algn="ctr"/>
                      <a:r>
                        <a:rPr lang="en-GB" sz="1000" b="1" dirty="0"/>
                        <a:t>Intact protein, g/day</a:t>
                      </a:r>
                    </a:p>
                  </a:txBody>
                  <a:tcPr anchor="ctr"/>
                </a:tc>
                <a:tc>
                  <a:txBody>
                    <a:bodyPr/>
                    <a:lstStyle/>
                    <a:p>
                      <a:pPr algn="ctr"/>
                      <a:r>
                        <a:rPr lang="en-GB" sz="1000" b="1" dirty="0"/>
                        <a:t>22.5 ± 12.6</a:t>
                      </a:r>
                    </a:p>
                  </a:txBody>
                  <a:tcPr anchor="ctr"/>
                </a:tc>
                <a:tc>
                  <a:txBody>
                    <a:bodyPr/>
                    <a:lstStyle/>
                    <a:p>
                      <a:pPr algn="ctr"/>
                      <a:r>
                        <a:rPr lang="en-GB" sz="1000" b="1" dirty="0"/>
                        <a:t>65.6 ± 31.7 </a:t>
                      </a:r>
                    </a:p>
                  </a:txBody>
                  <a:tcPr anchor="ctr"/>
                </a:tc>
                <a:tc>
                  <a:txBody>
                    <a:bodyPr/>
                    <a:lstStyle/>
                    <a:p>
                      <a:pPr algn="ctr"/>
                      <a:r>
                        <a:rPr lang="en-GB" sz="1000" b="1" dirty="0"/>
                        <a:t>72.0 ± 23.7 </a:t>
                      </a:r>
                    </a:p>
                  </a:txBody>
                  <a:tcPr anchor="ctr"/>
                </a:tc>
                <a:extLst>
                  <a:ext uri="{0D108BD9-81ED-4DB2-BD59-A6C34878D82A}">
                    <a16:rowId xmlns:a16="http://schemas.microsoft.com/office/drawing/2014/main" val="3901837637"/>
                  </a:ext>
                </a:extLst>
              </a:tr>
              <a:tr h="376153">
                <a:tc>
                  <a:txBody>
                    <a:bodyPr/>
                    <a:lstStyle/>
                    <a:p>
                      <a:pPr algn="ctr"/>
                      <a:r>
                        <a:rPr lang="en-GB" sz="1000" dirty="0"/>
                        <a:t>% kcal from total protein </a:t>
                      </a:r>
                    </a:p>
                  </a:txBody>
                  <a:tcPr anchor="ctr"/>
                </a:tc>
                <a:tc>
                  <a:txBody>
                    <a:bodyPr/>
                    <a:lstStyle/>
                    <a:p>
                      <a:pPr algn="ctr"/>
                      <a:r>
                        <a:rPr lang="en-GB" sz="1000" dirty="0"/>
                        <a:t>20.6 ± 7.3 </a:t>
                      </a:r>
                    </a:p>
                  </a:txBody>
                  <a:tcPr anchor="ctr"/>
                </a:tc>
                <a:tc>
                  <a:txBody>
                    <a:bodyPr/>
                    <a:lstStyle/>
                    <a:p>
                      <a:pPr algn="ctr"/>
                      <a:r>
                        <a:rPr lang="en-GB" sz="1000" dirty="0"/>
                        <a:t>18.6 ± 7.4</a:t>
                      </a:r>
                    </a:p>
                  </a:txBody>
                  <a:tcPr anchor="ctr"/>
                </a:tc>
                <a:tc>
                  <a:txBody>
                    <a:bodyPr/>
                    <a:lstStyle/>
                    <a:p>
                      <a:pPr algn="ctr"/>
                      <a:r>
                        <a:rPr lang="en-GB" sz="1000" dirty="0"/>
                        <a:t>17.1 ± 4.2 </a:t>
                      </a:r>
                    </a:p>
                  </a:txBody>
                  <a:tcPr anchor="ctr"/>
                </a:tc>
                <a:extLst>
                  <a:ext uri="{0D108BD9-81ED-4DB2-BD59-A6C34878D82A}">
                    <a16:rowId xmlns:a16="http://schemas.microsoft.com/office/drawing/2014/main" val="614082686"/>
                  </a:ext>
                </a:extLst>
              </a:tr>
              <a:tr h="376153">
                <a:tc>
                  <a:txBody>
                    <a:bodyPr/>
                    <a:lstStyle/>
                    <a:p>
                      <a:pPr algn="ctr"/>
                      <a:r>
                        <a:rPr lang="en-GB" sz="1000" dirty="0"/>
                        <a:t>% kcal from carbohydrate </a:t>
                      </a:r>
                    </a:p>
                  </a:txBody>
                  <a:tcPr anchor="ctr"/>
                </a:tc>
                <a:tc>
                  <a:txBody>
                    <a:bodyPr/>
                    <a:lstStyle/>
                    <a:p>
                      <a:pPr algn="ctr"/>
                      <a:r>
                        <a:rPr lang="en-GB" sz="1000" dirty="0"/>
                        <a:t>52.9 ± 2.4 </a:t>
                      </a:r>
                    </a:p>
                  </a:txBody>
                  <a:tcPr anchor="ctr"/>
                </a:tc>
                <a:tc>
                  <a:txBody>
                    <a:bodyPr/>
                    <a:lstStyle/>
                    <a:p>
                      <a:pPr algn="ctr"/>
                      <a:r>
                        <a:rPr lang="en-GB" sz="1000" dirty="0"/>
                        <a:t>48.4 ± 6.5</a:t>
                      </a:r>
                    </a:p>
                  </a:txBody>
                  <a:tcPr anchor="ctr"/>
                </a:tc>
                <a:tc>
                  <a:txBody>
                    <a:bodyPr/>
                    <a:lstStyle/>
                    <a:p>
                      <a:pPr algn="ctr"/>
                      <a:r>
                        <a:rPr lang="en-GB" sz="1000" dirty="0"/>
                        <a:t>49.1 ± 4.8</a:t>
                      </a:r>
                    </a:p>
                  </a:txBody>
                  <a:tcPr anchor="ctr"/>
                </a:tc>
                <a:extLst>
                  <a:ext uri="{0D108BD9-81ED-4DB2-BD59-A6C34878D82A}">
                    <a16:rowId xmlns:a16="http://schemas.microsoft.com/office/drawing/2014/main" val="2285860260"/>
                  </a:ext>
                </a:extLst>
              </a:tr>
              <a:tr h="229871">
                <a:tc>
                  <a:txBody>
                    <a:bodyPr/>
                    <a:lstStyle/>
                    <a:p>
                      <a:pPr algn="ctr"/>
                      <a:r>
                        <a:rPr lang="en-GB" sz="1000" dirty="0"/>
                        <a:t>% kcal from fat</a:t>
                      </a:r>
                    </a:p>
                  </a:txBody>
                  <a:tcPr anchor="ctr"/>
                </a:tc>
                <a:tc>
                  <a:txBody>
                    <a:bodyPr/>
                    <a:lstStyle/>
                    <a:p>
                      <a:pPr algn="ctr"/>
                      <a:r>
                        <a:rPr lang="en-GB" sz="1000" dirty="0"/>
                        <a:t>26.5 ± 8.2 </a:t>
                      </a:r>
                    </a:p>
                  </a:txBody>
                  <a:tcPr anchor="ctr"/>
                </a:tc>
                <a:tc>
                  <a:txBody>
                    <a:bodyPr/>
                    <a:lstStyle/>
                    <a:p>
                      <a:pPr algn="ctr"/>
                      <a:r>
                        <a:rPr lang="en-GB" sz="1000" dirty="0"/>
                        <a:t>33.1 ± 8.3 </a:t>
                      </a:r>
                    </a:p>
                  </a:txBody>
                  <a:tcPr anchor="ctr"/>
                </a:tc>
                <a:tc>
                  <a:txBody>
                    <a:bodyPr/>
                    <a:lstStyle/>
                    <a:p>
                      <a:pPr algn="ctr"/>
                      <a:r>
                        <a:rPr lang="en-GB" sz="1000" dirty="0"/>
                        <a:t>33.9 ± 3.0</a:t>
                      </a:r>
                    </a:p>
                  </a:txBody>
                  <a:tcPr anchor="ctr"/>
                </a:tc>
                <a:extLst>
                  <a:ext uri="{0D108BD9-81ED-4DB2-BD59-A6C34878D82A}">
                    <a16:rowId xmlns:a16="http://schemas.microsoft.com/office/drawing/2014/main" val="2808148531"/>
                  </a:ext>
                </a:extLst>
              </a:tr>
              <a:tr h="183678">
                <a:tc>
                  <a:txBody>
                    <a:bodyPr/>
                    <a:lstStyle/>
                    <a:p>
                      <a:pPr algn="ctr"/>
                      <a:r>
                        <a:rPr lang="en-GB" sz="1000" dirty="0"/>
                        <a:t>Fiber, g/day</a:t>
                      </a:r>
                    </a:p>
                  </a:txBody>
                  <a:tcPr anchor="ctr"/>
                </a:tc>
                <a:tc>
                  <a:txBody>
                    <a:bodyPr/>
                    <a:lstStyle/>
                    <a:p>
                      <a:pPr algn="ctr"/>
                      <a:r>
                        <a:rPr lang="en-GB" sz="1000" dirty="0"/>
                        <a:t>19.2 ± 9.3</a:t>
                      </a:r>
                    </a:p>
                  </a:txBody>
                  <a:tcPr anchor="ctr"/>
                </a:tc>
                <a:tc>
                  <a:txBody>
                    <a:bodyPr/>
                    <a:lstStyle/>
                    <a:p>
                      <a:pPr algn="ctr"/>
                      <a:r>
                        <a:rPr lang="en-GB" sz="1000" dirty="0"/>
                        <a:t>20.4 ± 4.6</a:t>
                      </a:r>
                    </a:p>
                  </a:txBody>
                  <a:tcPr anchor="ctr"/>
                </a:tc>
                <a:tc>
                  <a:txBody>
                    <a:bodyPr/>
                    <a:lstStyle/>
                    <a:p>
                      <a:pPr algn="ctr"/>
                      <a:r>
                        <a:rPr lang="en-GB" sz="1000" dirty="0"/>
                        <a:t>17.8 ± 8.5</a:t>
                      </a:r>
                    </a:p>
                  </a:txBody>
                  <a:tcPr anchor="ctr"/>
                </a:tc>
                <a:extLst>
                  <a:ext uri="{0D108BD9-81ED-4DB2-BD59-A6C34878D82A}">
                    <a16:rowId xmlns:a16="http://schemas.microsoft.com/office/drawing/2014/main" val="1093470688"/>
                  </a:ext>
                </a:extLst>
              </a:tr>
            </a:tbl>
          </a:graphicData>
        </a:graphic>
      </p:graphicFrame>
      <p:sp>
        <p:nvSpPr>
          <p:cNvPr id="9" name="Rectangle 8">
            <a:extLst>
              <a:ext uri="{FF2B5EF4-FFF2-40B4-BE49-F238E27FC236}">
                <a16:creationId xmlns:a16="http://schemas.microsoft.com/office/drawing/2014/main" id="{F618D91D-DA8A-3FA1-5924-C56F8276DE6F}"/>
              </a:ext>
            </a:extLst>
          </p:cNvPr>
          <p:cNvSpPr/>
          <p:nvPr/>
        </p:nvSpPr>
        <p:spPr>
          <a:xfrm>
            <a:off x="509047" y="3161902"/>
            <a:ext cx="5307291" cy="307161"/>
          </a:xfrm>
          <a:prstGeom prst="rect">
            <a:avLst/>
          </a:prstGeom>
          <a:solidFill>
            <a:schemeClr val="accent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dirty="0"/>
              <a:t>15-month prospective, longitudinal study involving adults aged 18–65 years with PKU (April 2019 to December 2022)</a:t>
            </a:r>
          </a:p>
        </p:txBody>
      </p:sp>
      <p:sp>
        <p:nvSpPr>
          <p:cNvPr id="10" name="Rectangle 9">
            <a:extLst>
              <a:ext uri="{FF2B5EF4-FFF2-40B4-BE49-F238E27FC236}">
                <a16:creationId xmlns:a16="http://schemas.microsoft.com/office/drawing/2014/main" id="{715A7C29-AA8F-7CFE-1672-DC812BEFAC42}"/>
              </a:ext>
            </a:extLst>
          </p:cNvPr>
          <p:cNvSpPr/>
          <p:nvPr/>
        </p:nvSpPr>
        <p:spPr>
          <a:xfrm>
            <a:off x="509044" y="3537461"/>
            <a:ext cx="5307291" cy="307161"/>
          </a:xfrm>
          <a:prstGeom prst="rect">
            <a:avLst/>
          </a:prstGeom>
          <a:solidFill>
            <a:schemeClr val="accent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dirty="0"/>
              <a:t>Assessments conducted at Month 0, 9, and 15</a:t>
            </a:r>
          </a:p>
        </p:txBody>
      </p:sp>
      <p:sp>
        <p:nvSpPr>
          <p:cNvPr id="11" name="Rectangle 10">
            <a:extLst>
              <a:ext uri="{FF2B5EF4-FFF2-40B4-BE49-F238E27FC236}">
                <a16:creationId xmlns:a16="http://schemas.microsoft.com/office/drawing/2014/main" id="{19909715-D6A9-C2F1-BE2C-1AF946866F92}"/>
              </a:ext>
            </a:extLst>
          </p:cNvPr>
          <p:cNvSpPr/>
          <p:nvPr/>
        </p:nvSpPr>
        <p:spPr>
          <a:xfrm>
            <a:off x="509044" y="3915768"/>
            <a:ext cx="5307291" cy="307161"/>
          </a:xfrm>
          <a:prstGeom prst="rect">
            <a:avLst/>
          </a:prstGeom>
          <a:solidFill>
            <a:schemeClr val="accent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dirty="0"/>
              <a:t>Participants maintained 3-day food records; analysed using Metabolic Pro Diet Analysis software </a:t>
            </a:r>
          </a:p>
        </p:txBody>
      </p:sp>
      <p:sp>
        <p:nvSpPr>
          <p:cNvPr id="12" name="Rectangle 11">
            <a:extLst>
              <a:ext uri="{FF2B5EF4-FFF2-40B4-BE49-F238E27FC236}">
                <a16:creationId xmlns:a16="http://schemas.microsoft.com/office/drawing/2014/main" id="{AC056F95-1829-0BB6-8752-85A0D2D61487}"/>
              </a:ext>
            </a:extLst>
          </p:cNvPr>
          <p:cNvSpPr/>
          <p:nvPr/>
        </p:nvSpPr>
        <p:spPr>
          <a:xfrm>
            <a:off x="509044" y="4676345"/>
            <a:ext cx="5307291" cy="307161"/>
          </a:xfrm>
          <a:prstGeom prst="rect">
            <a:avLst/>
          </a:prstGeom>
          <a:solidFill>
            <a:schemeClr val="accent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dirty="0"/>
              <a:t>Venous blood samples collected after overnight fast to analyse biochemical markers </a:t>
            </a:r>
          </a:p>
        </p:txBody>
      </p:sp>
      <p:sp>
        <p:nvSpPr>
          <p:cNvPr id="15" name="Rectangle 14">
            <a:extLst>
              <a:ext uri="{FF2B5EF4-FFF2-40B4-BE49-F238E27FC236}">
                <a16:creationId xmlns:a16="http://schemas.microsoft.com/office/drawing/2014/main" id="{FBE9CF21-0F53-B7CD-A010-E10A98C27B53}"/>
              </a:ext>
            </a:extLst>
          </p:cNvPr>
          <p:cNvSpPr/>
          <p:nvPr/>
        </p:nvSpPr>
        <p:spPr>
          <a:xfrm>
            <a:off x="509044" y="4294075"/>
            <a:ext cx="5307291" cy="307161"/>
          </a:xfrm>
          <a:prstGeom prst="rect">
            <a:avLst/>
          </a:prstGeom>
          <a:solidFill>
            <a:schemeClr val="accent1"/>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dirty="0"/>
              <a:t>FFQ was used to assess typical daily protein intake* </a:t>
            </a:r>
          </a:p>
        </p:txBody>
      </p:sp>
      <p:cxnSp>
        <p:nvCxnSpPr>
          <p:cNvPr id="19" name="Straight Arrow Connector 18">
            <a:extLst>
              <a:ext uri="{FF2B5EF4-FFF2-40B4-BE49-F238E27FC236}">
                <a16:creationId xmlns:a16="http://schemas.microsoft.com/office/drawing/2014/main" id="{11B6FB75-2C92-0640-A6A2-C81C26F9B3CC}"/>
              </a:ext>
            </a:extLst>
          </p:cNvPr>
          <p:cNvCxnSpPr>
            <a:stCxn id="9" idx="2"/>
            <a:endCxn id="10" idx="0"/>
          </p:cNvCxnSpPr>
          <p:nvPr/>
        </p:nvCxnSpPr>
        <p:spPr>
          <a:xfrm flipH="1">
            <a:off x="3162690" y="3469063"/>
            <a:ext cx="3" cy="683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40682B0B-A633-B805-A09C-C61A5FCDD495}"/>
              </a:ext>
            </a:extLst>
          </p:cNvPr>
          <p:cNvCxnSpPr>
            <a:stCxn id="10" idx="2"/>
            <a:endCxn id="11" idx="0"/>
          </p:cNvCxnSpPr>
          <p:nvPr/>
        </p:nvCxnSpPr>
        <p:spPr>
          <a:xfrm>
            <a:off x="3162690" y="3844622"/>
            <a:ext cx="0" cy="711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EAE11274-EF65-D9F1-F8FC-90423A85B1B8}"/>
              </a:ext>
            </a:extLst>
          </p:cNvPr>
          <p:cNvCxnSpPr>
            <a:stCxn id="11" idx="2"/>
            <a:endCxn id="15" idx="0"/>
          </p:cNvCxnSpPr>
          <p:nvPr/>
        </p:nvCxnSpPr>
        <p:spPr>
          <a:xfrm>
            <a:off x="3162690" y="4222929"/>
            <a:ext cx="0" cy="711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17A0506E-493E-6E94-2E77-AABA91E25DC4}"/>
              </a:ext>
            </a:extLst>
          </p:cNvPr>
          <p:cNvCxnSpPr>
            <a:stCxn id="15" idx="2"/>
            <a:endCxn id="12" idx="0"/>
          </p:cNvCxnSpPr>
          <p:nvPr/>
        </p:nvCxnSpPr>
        <p:spPr>
          <a:xfrm>
            <a:off x="3162690" y="4601236"/>
            <a:ext cx="0" cy="751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6" name="Content Placeholder 3">
            <a:extLst>
              <a:ext uri="{FF2B5EF4-FFF2-40B4-BE49-F238E27FC236}">
                <a16:creationId xmlns:a16="http://schemas.microsoft.com/office/drawing/2014/main" id="{9B012984-5AB9-9310-75A7-C0F257DA3F3E}"/>
              </a:ext>
            </a:extLst>
          </p:cNvPr>
          <p:cNvSpPr txBox="1">
            <a:spLocks/>
          </p:cNvSpPr>
          <p:nvPr/>
        </p:nvSpPr>
        <p:spPr>
          <a:xfrm>
            <a:off x="6400126" y="1830677"/>
            <a:ext cx="5380853" cy="441152"/>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100" dirty="0"/>
              <a:t>Energy and macronutrient intake calculated from 3-day food records, mean ± SD </a:t>
            </a:r>
          </a:p>
        </p:txBody>
      </p:sp>
      <p:sp>
        <p:nvSpPr>
          <p:cNvPr id="5" name="Content Placeholder 3">
            <a:extLst>
              <a:ext uri="{FF2B5EF4-FFF2-40B4-BE49-F238E27FC236}">
                <a16:creationId xmlns:a16="http://schemas.microsoft.com/office/drawing/2014/main" id="{EA49509C-FEEA-B879-33DA-A8D1F36E4ECD}"/>
              </a:ext>
            </a:extLst>
          </p:cNvPr>
          <p:cNvSpPr txBox="1">
            <a:spLocks/>
          </p:cNvSpPr>
          <p:nvPr/>
        </p:nvSpPr>
        <p:spPr>
          <a:xfrm>
            <a:off x="6401490" y="4601253"/>
            <a:ext cx="5276520" cy="466047"/>
          </a:xfrm>
          <a:prstGeom prst="rect">
            <a:avLst/>
          </a:prstGeom>
        </p:spPr>
        <p:txBody>
          <a:bodyPr vert="horz" lIns="0" tIns="0" rIns="0" bIns="0" rtlCol="0">
            <a:normAutofit fontScale="85000" lnSpcReduction="10000"/>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300" dirty="0"/>
              <a:t>Median % change in blood </a:t>
            </a:r>
            <a:r>
              <a:rPr lang="en-GB" sz="1300" dirty="0" err="1"/>
              <a:t>Phe</a:t>
            </a:r>
            <a:r>
              <a:rPr lang="en-GB" sz="1300" dirty="0"/>
              <a:t> from baseline to Month 15 was -95% (IQR: -98 to -81%) in responders, and -18% (IQR: -39 to 16%) in partial responders</a:t>
            </a:r>
          </a:p>
          <a:p>
            <a:endParaRPr lang="en-GB" dirty="0"/>
          </a:p>
        </p:txBody>
      </p:sp>
    </p:spTree>
    <p:extLst>
      <p:ext uri="{BB962C8B-B14F-4D97-AF65-F5344CB8AC3E}">
        <p14:creationId xmlns:p14="http://schemas.microsoft.com/office/powerpoint/2010/main" val="3430414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AD0CC-E69C-387F-63E9-027972E13AF3}"/>
              </a:ext>
            </a:extLst>
          </p:cNvPr>
          <p:cNvSpPr>
            <a:spLocks noGrp="1"/>
          </p:cNvSpPr>
          <p:nvPr>
            <p:ph type="title"/>
          </p:nvPr>
        </p:nvSpPr>
        <p:spPr/>
        <p:txBody>
          <a:bodyPr>
            <a:normAutofit fontScale="90000"/>
          </a:bodyPr>
          <a:lstStyle/>
          <a:p>
            <a:r>
              <a:rPr lang="en-GB" dirty="0"/>
              <a:t>Best practice recommendations for the management of anxiety during the pegvaliase journey </a:t>
            </a:r>
            <a:br>
              <a:rPr lang="en-GB" dirty="0"/>
            </a:br>
            <a:r>
              <a:rPr lang="en-GB" sz="2200" b="0" i="1" dirty="0" err="1"/>
              <a:t>Bjoraker</a:t>
            </a:r>
            <a:r>
              <a:rPr lang="en-GB" sz="2200" b="0" i="1" dirty="0"/>
              <a:t> KJ, et al. </a:t>
            </a:r>
            <a:endParaRPr lang="en-GB" dirty="0"/>
          </a:p>
        </p:txBody>
      </p:sp>
      <p:sp>
        <p:nvSpPr>
          <p:cNvPr id="3" name="Content Placeholder 2">
            <a:extLst>
              <a:ext uri="{FF2B5EF4-FFF2-40B4-BE49-F238E27FC236}">
                <a16:creationId xmlns:a16="http://schemas.microsoft.com/office/drawing/2014/main" id="{004D37F1-B589-7E4B-AB31-AE69F9A4E50D}"/>
              </a:ext>
            </a:extLst>
          </p:cNvPr>
          <p:cNvSpPr>
            <a:spLocks noGrp="1"/>
          </p:cNvSpPr>
          <p:nvPr>
            <p:ph idx="1"/>
          </p:nvPr>
        </p:nvSpPr>
        <p:spPr/>
        <p:txBody>
          <a:bodyPr>
            <a:normAutofit fontScale="77500" lnSpcReduction="20000"/>
          </a:bodyPr>
          <a:lstStyle/>
          <a:p>
            <a:r>
              <a:rPr lang="en-GB" dirty="0"/>
              <a:t>Due to the neuropathophysiology and disease burden of PKU, individuals may experience baseline anxiety that is not related to pegvaliase treatment</a:t>
            </a:r>
          </a:p>
          <a:p>
            <a:r>
              <a:rPr lang="en-GB" dirty="0"/>
              <a:t>Aimed to use a modified Delphi approach to develop best practice recommendations to guide HCPs in identifying and managing anxiety throughout the pegvaliase journey </a:t>
            </a:r>
          </a:p>
        </p:txBody>
      </p:sp>
      <p:sp>
        <p:nvSpPr>
          <p:cNvPr id="6" name="Text Placeholder 5">
            <a:extLst>
              <a:ext uri="{FF2B5EF4-FFF2-40B4-BE49-F238E27FC236}">
                <a16:creationId xmlns:a16="http://schemas.microsoft.com/office/drawing/2014/main" id="{9DF9F05E-2BB3-2E0A-84D1-F1AE66C61308}"/>
              </a:ext>
            </a:extLst>
          </p:cNvPr>
          <p:cNvSpPr>
            <a:spLocks noGrp="1"/>
          </p:cNvSpPr>
          <p:nvPr>
            <p:ph type="body" sz="quarter" idx="16"/>
          </p:nvPr>
        </p:nvSpPr>
        <p:spPr/>
        <p:txBody>
          <a:bodyPr>
            <a:normAutofit/>
          </a:bodyPr>
          <a:lstStyle/>
          <a:p>
            <a:r>
              <a:rPr lang="en-GB" dirty="0"/>
              <a:t>28 best practice recommendations were developed based on the most common causes of anxiety with the intent to achieve optimal outcomes for patients with PKU</a:t>
            </a:r>
          </a:p>
        </p:txBody>
      </p:sp>
      <p:sp>
        <p:nvSpPr>
          <p:cNvPr id="7" name="Text Placeholder 6">
            <a:extLst>
              <a:ext uri="{FF2B5EF4-FFF2-40B4-BE49-F238E27FC236}">
                <a16:creationId xmlns:a16="http://schemas.microsoft.com/office/drawing/2014/main" id="{53ED97EF-8B8B-3C08-E9B7-D4E705821DFB}"/>
              </a:ext>
            </a:extLst>
          </p:cNvPr>
          <p:cNvSpPr>
            <a:spLocks noGrp="1"/>
          </p:cNvSpPr>
          <p:nvPr>
            <p:ph type="body" sz="quarter" idx="17"/>
          </p:nvPr>
        </p:nvSpPr>
        <p:spPr/>
        <p:txBody>
          <a:bodyPr>
            <a:normAutofit fontScale="85000" lnSpcReduction="20000"/>
          </a:bodyPr>
          <a:lstStyle/>
          <a:p>
            <a:pPr>
              <a:lnSpc>
                <a:spcPct val="100000"/>
              </a:lnSpc>
            </a:pPr>
            <a:r>
              <a:rPr lang="en-GB" dirty="0"/>
              <a:t>*14-member panel comprised of individuals with considerable experience in the management of PKU with pegvaliase convened for a one-day in-person meeting in December 2022.</a:t>
            </a:r>
          </a:p>
          <a:p>
            <a:pPr>
              <a:lnSpc>
                <a:spcPct val="100000"/>
              </a:lnSpc>
              <a:spcBef>
                <a:spcPts val="0"/>
              </a:spcBef>
            </a:pPr>
            <a:r>
              <a:rPr lang="en-GB" dirty="0"/>
              <a:t>PJ, pegvaliase journey; PKU, Phenylketonuria.</a:t>
            </a:r>
          </a:p>
          <a:p>
            <a:pPr>
              <a:lnSpc>
                <a:spcPct val="100000"/>
              </a:lnSpc>
              <a:spcBef>
                <a:spcPts val="0"/>
              </a:spcBef>
            </a:pPr>
            <a:r>
              <a:rPr lang="en-GB" dirty="0" err="1"/>
              <a:t>Bjoraker</a:t>
            </a:r>
            <a:r>
              <a:rPr lang="en-GB" dirty="0"/>
              <a:t> KJ, et al. Mol. Gen. </a:t>
            </a:r>
            <a:r>
              <a:rPr lang="en-GB" dirty="0" err="1"/>
              <a:t>Metab</a:t>
            </a:r>
            <a:r>
              <a:rPr lang="en-GB" dirty="0"/>
              <a:t>. 2024;141:107737.</a:t>
            </a:r>
          </a:p>
        </p:txBody>
      </p:sp>
      <p:graphicFrame>
        <p:nvGraphicFramePr>
          <p:cNvPr id="8" name="Table 7">
            <a:extLst>
              <a:ext uri="{FF2B5EF4-FFF2-40B4-BE49-F238E27FC236}">
                <a16:creationId xmlns:a16="http://schemas.microsoft.com/office/drawing/2014/main" id="{1D340F1B-6595-B46A-1122-4C4ACBAAF252}"/>
              </a:ext>
            </a:extLst>
          </p:cNvPr>
          <p:cNvGraphicFramePr>
            <a:graphicFrameLocks noGrp="1" noDrilldown="1" noMove="1" noResize="1"/>
          </p:cNvGraphicFramePr>
          <p:nvPr>
            <p:extLst>
              <p:ext uri="{D42A27DB-BD31-4B8C-83A1-F6EECF244321}">
                <p14:modId xmlns:p14="http://schemas.microsoft.com/office/powerpoint/2010/main" val="753608454"/>
              </p:ext>
            </p:extLst>
          </p:nvPr>
        </p:nvGraphicFramePr>
        <p:xfrm>
          <a:off x="6281534" y="1850177"/>
          <a:ext cx="5478444" cy="2247900"/>
        </p:xfrm>
        <a:graphic>
          <a:graphicData uri="http://schemas.openxmlformats.org/drawingml/2006/table">
            <a:tbl>
              <a:tblPr firstRow="1" bandRow="1">
                <a:tableStyleId>{F5AB1C69-6EDB-4FF4-983F-18BD219EF322}</a:tableStyleId>
              </a:tblPr>
              <a:tblGrid>
                <a:gridCol w="1826148">
                  <a:extLst>
                    <a:ext uri="{9D8B030D-6E8A-4147-A177-3AD203B41FA5}">
                      <a16:colId xmlns:a16="http://schemas.microsoft.com/office/drawing/2014/main" val="847496459"/>
                    </a:ext>
                  </a:extLst>
                </a:gridCol>
                <a:gridCol w="1826148">
                  <a:extLst>
                    <a:ext uri="{9D8B030D-6E8A-4147-A177-3AD203B41FA5}">
                      <a16:colId xmlns:a16="http://schemas.microsoft.com/office/drawing/2014/main" val="837971976"/>
                    </a:ext>
                  </a:extLst>
                </a:gridCol>
                <a:gridCol w="1826148">
                  <a:extLst>
                    <a:ext uri="{9D8B030D-6E8A-4147-A177-3AD203B41FA5}">
                      <a16:colId xmlns:a16="http://schemas.microsoft.com/office/drawing/2014/main" val="2364698603"/>
                    </a:ext>
                  </a:extLst>
                </a:gridCol>
              </a:tblGrid>
              <a:tr h="282630">
                <a:tc gridSpan="3">
                  <a:txBody>
                    <a:bodyPr/>
                    <a:lstStyle/>
                    <a:p>
                      <a:r>
                        <a:rPr lang="en-GB" sz="1400" dirty="0"/>
                        <a:t>Most common causes of anxiety along the pegvaliase journey </a:t>
                      </a:r>
                    </a:p>
                  </a:txBody>
                  <a:tcPr/>
                </a:tc>
                <a:tc hMerge="1">
                  <a:txBody>
                    <a:bodyPr/>
                    <a:lstStyle/>
                    <a:p>
                      <a:endParaRPr lang="en-GB" dirty="0"/>
                    </a:p>
                  </a:txBody>
                  <a:tcPr>
                    <a:lnB w="12700" cap="flat" cmpd="sng" algn="ctr">
                      <a:solidFill>
                        <a:schemeClr val="bg1"/>
                      </a:solidFill>
                      <a:prstDash val="solid"/>
                      <a:round/>
                      <a:headEnd type="none" w="med" len="med"/>
                      <a:tailEnd type="none" w="med" len="med"/>
                    </a:lnB>
                  </a:tcPr>
                </a:tc>
                <a:tc hMerge="1">
                  <a:txBody>
                    <a:bodyPr/>
                    <a:lstStyle/>
                    <a:p>
                      <a:endParaRPr lang="en-GB" dirty="0"/>
                    </a:p>
                  </a:txBody>
                  <a:tcP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39145085"/>
                  </a:ext>
                </a:extLst>
              </a:tr>
              <a:tr h="372804">
                <a:tc>
                  <a:txBody>
                    <a:bodyPr/>
                    <a:lstStyle/>
                    <a:p>
                      <a:pPr algn="ctr"/>
                      <a:r>
                        <a:rPr lang="en-GB" sz="1050" b="1" dirty="0"/>
                        <a:t>Induction and titration </a:t>
                      </a:r>
                    </a:p>
                  </a:txBody>
                  <a:tcPr/>
                </a:tc>
                <a:tc>
                  <a:txBody>
                    <a:bodyPr/>
                    <a:lstStyle/>
                    <a:p>
                      <a:pPr algn="ctr"/>
                      <a:r>
                        <a:rPr lang="en-GB" sz="1050" b="1" dirty="0"/>
                        <a:t>Early maintenance </a:t>
                      </a:r>
                      <a:br>
                        <a:rPr lang="en-GB" sz="1050" b="1" dirty="0"/>
                      </a:br>
                      <a:r>
                        <a:rPr lang="en-GB" sz="1050" b="1" dirty="0"/>
                        <a:t>(pre-efficacy)</a:t>
                      </a:r>
                    </a:p>
                  </a:txBody>
                  <a:tcPr/>
                </a:tc>
                <a:tc>
                  <a:txBody>
                    <a:bodyPr/>
                    <a:lstStyle/>
                    <a:p>
                      <a:pPr algn="ctr"/>
                      <a:r>
                        <a:rPr lang="en-GB" sz="1050" b="1" dirty="0"/>
                        <a:t>Late maintenance </a:t>
                      </a:r>
                      <a:br>
                        <a:rPr lang="en-GB" sz="1050" b="1" dirty="0"/>
                      </a:br>
                      <a:r>
                        <a:rPr lang="en-GB" sz="1050" b="1" dirty="0"/>
                        <a:t>(post-efficacy)</a:t>
                      </a:r>
                    </a:p>
                  </a:txBody>
                  <a:tcPr/>
                </a:tc>
                <a:extLst>
                  <a:ext uri="{0D108BD9-81ED-4DB2-BD59-A6C34878D82A}">
                    <a16:rowId xmlns:a16="http://schemas.microsoft.com/office/drawing/2014/main" val="2369935265"/>
                  </a:ext>
                </a:extLst>
              </a:tr>
              <a:tr h="1387660">
                <a:tc>
                  <a:txBody>
                    <a:bodyPr/>
                    <a:lstStyle/>
                    <a:p>
                      <a:pPr marL="171450" indent="-171450">
                        <a:buFont typeface="Arial" panose="020B0604020202020204" pitchFamily="34" charset="0"/>
                        <a:buChar char="•"/>
                      </a:pPr>
                      <a:r>
                        <a:rPr lang="en-GB" sz="1050" dirty="0"/>
                        <a:t>Self-injection fear and needle phobia </a:t>
                      </a:r>
                    </a:p>
                    <a:p>
                      <a:pPr marL="171450" indent="-171450">
                        <a:buFont typeface="Arial" panose="020B0604020202020204" pitchFamily="34" charset="0"/>
                        <a:buChar char="•"/>
                      </a:pPr>
                      <a:r>
                        <a:rPr lang="en-GB" sz="1050" dirty="0"/>
                        <a:t>Possibility and management of treatment-related </a:t>
                      </a:r>
                      <a:br>
                        <a:rPr lang="en-GB" sz="1050" dirty="0"/>
                      </a:br>
                      <a:r>
                        <a:rPr lang="en-GB" sz="1050" dirty="0"/>
                        <a:t>side effects </a:t>
                      </a:r>
                    </a:p>
                    <a:p>
                      <a:pPr marL="171450" indent="-171450">
                        <a:buFont typeface="Arial" panose="020B0604020202020204" pitchFamily="34" charset="0"/>
                        <a:buChar char="•"/>
                      </a:pPr>
                      <a:r>
                        <a:rPr lang="en-GB" sz="1050" dirty="0"/>
                        <a:t>Titration dosing schedule </a:t>
                      </a:r>
                    </a:p>
                    <a:p>
                      <a:pPr marL="171450" indent="-171450">
                        <a:buFont typeface="Arial" panose="020B0604020202020204" pitchFamily="34" charset="0"/>
                        <a:buChar char="•"/>
                      </a:pPr>
                      <a:r>
                        <a:rPr lang="en-GB" sz="1050" dirty="0"/>
                        <a:t>Frequency of follow-up  </a:t>
                      </a:r>
                    </a:p>
                  </a:txBody>
                  <a:tcPr/>
                </a:tc>
                <a:tc>
                  <a:txBody>
                    <a:bodyPr/>
                    <a:lstStyle/>
                    <a:p>
                      <a:pPr marL="171450" indent="-171450">
                        <a:buFont typeface="Arial" panose="020B0604020202020204" pitchFamily="34" charset="0"/>
                        <a:buChar char="•"/>
                      </a:pPr>
                      <a:r>
                        <a:rPr lang="en-GB" sz="1050" dirty="0"/>
                        <a:t>Variable time to response </a:t>
                      </a:r>
                    </a:p>
                    <a:p>
                      <a:pPr marL="171450" indent="-171450">
                        <a:buFont typeface="Arial" panose="020B0604020202020204" pitchFamily="34" charset="0"/>
                        <a:buChar char="•"/>
                      </a:pPr>
                      <a:r>
                        <a:rPr lang="en-GB" sz="1050" dirty="0"/>
                        <a:t>Number of daily injections needed to achieve efficacy </a:t>
                      </a:r>
                    </a:p>
                    <a:p>
                      <a:pPr marL="171450" indent="-171450">
                        <a:buFont typeface="Arial" panose="020B0604020202020204" pitchFamily="34" charset="0"/>
                        <a:buChar char="•"/>
                      </a:pPr>
                      <a:r>
                        <a:rPr lang="en-GB" sz="1050" dirty="0"/>
                        <a:t>Persistence of treatment-related </a:t>
                      </a:r>
                      <a:br>
                        <a:rPr lang="en-GB" sz="1050" dirty="0"/>
                      </a:br>
                      <a:r>
                        <a:rPr lang="en-GB" sz="1050" dirty="0"/>
                        <a:t>side effects </a:t>
                      </a:r>
                    </a:p>
                  </a:txBody>
                  <a:tcPr/>
                </a:tc>
                <a:tc>
                  <a:txBody>
                    <a:bodyPr/>
                    <a:lstStyle/>
                    <a:p>
                      <a:pPr marL="171450" indent="-171450">
                        <a:buFont typeface="Arial" panose="020B0604020202020204" pitchFamily="34" charset="0"/>
                        <a:buChar char="•"/>
                      </a:pPr>
                      <a:r>
                        <a:rPr lang="en-GB" sz="1050" dirty="0"/>
                        <a:t>Prescribed dietary changes </a:t>
                      </a:r>
                    </a:p>
                    <a:p>
                      <a:pPr marL="171450" indent="-171450">
                        <a:buFont typeface="Arial" panose="020B0604020202020204" pitchFamily="34" charset="0"/>
                        <a:buChar char="•"/>
                      </a:pPr>
                      <a:r>
                        <a:rPr lang="en-GB" sz="1050" dirty="0"/>
                        <a:t>HypoPhe</a:t>
                      </a:r>
                    </a:p>
                    <a:p>
                      <a:pPr marL="171450" indent="-171450">
                        <a:buFont typeface="Arial" panose="020B0604020202020204" pitchFamily="34" charset="0"/>
                        <a:buChar char="•"/>
                      </a:pPr>
                      <a:r>
                        <a:rPr lang="en-GB" sz="1050" dirty="0"/>
                        <a:t>Self-identity, functionality, and </a:t>
                      </a:r>
                      <a:br>
                        <a:rPr lang="en-GB" sz="1050" dirty="0"/>
                      </a:br>
                      <a:r>
                        <a:rPr lang="en-GB" sz="1050" dirty="0"/>
                        <a:t>life changes </a:t>
                      </a:r>
                    </a:p>
                  </a:txBody>
                  <a:tcPr/>
                </a:tc>
                <a:extLst>
                  <a:ext uri="{0D108BD9-81ED-4DB2-BD59-A6C34878D82A}">
                    <a16:rowId xmlns:a16="http://schemas.microsoft.com/office/drawing/2014/main" val="1947863681"/>
                  </a:ext>
                </a:extLst>
              </a:tr>
            </a:tbl>
          </a:graphicData>
        </a:graphic>
      </p:graphicFrame>
      <p:sp>
        <p:nvSpPr>
          <p:cNvPr id="9" name="Rectangle 8">
            <a:extLst>
              <a:ext uri="{FF2B5EF4-FFF2-40B4-BE49-F238E27FC236}">
                <a16:creationId xmlns:a16="http://schemas.microsoft.com/office/drawing/2014/main" id="{0848E6D1-13A4-9504-2DEF-8DF62B7C4BCD}"/>
              </a:ext>
            </a:extLst>
          </p:cNvPr>
          <p:cNvSpPr/>
          <p:nvPr/>
        </p:nvSpPr>
        <p:spPr>
          <a:xfrm>
            <a:off x="782425" y="3167497"/>
            <a:ext cx="5026412" cy="264245"/>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00" dirty="0"/>
              <a:t>Patient surveys captured the most common causes of anxiety during the PJ</a:t>
            </a:r>
          </a:p>
        </p:txBody>
      </p:sp>
      <p:sp>
        <p:nvSpPr>
          <p:cNvPr id="10" name="Rectangle 9">
            <a:extLst>
              <a:ext uri="{FF2B5EF4-FFF2-40B4-BE49-F238E27FC236}">
                <a16:creationId xmlns:a16="http://schemas.microsoft.com/office/drawing/2014/main" id="{1D5E2C9B-1626-D4F8-661C-11CFBCAE2FBA}"/>
              </a:ext>
            </a:extLst>
          </p:cNvPr>
          <p:cNvSpPr/>
          <p:nvPr/>
        </p:nvSpPr>
        <p:spPr>
          <a:xfrm>
            <a:off x="782425" y="3464359"/>
            <a:ext cx="5026410" cy="264245"/>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00" dirty="0"/>
              <a:t>Discuss the management of anxiety during the pegvaliase journey*</a:t>
            </a:r>
          </a:p>
        </p:txBody>
      </p:sp>
      <p:sp>
        <p:nvSpPr>
          <p:cNvPr id="12" name="Rectangle 11">
            <a:extLst>
              <a:ext uri="{FF2B5EF4-FFF2-40B4-BE49-F238E27FC236}">
                <a16:creationId xmlns:a16="http://schemas.microsoft.com/office/drawing/2014/main" id="{611DC273-3C03-A8D6-7C39-C7766C3812B3}"/>
              </a:ext>
            </a:extLst>
          </p:cNvPr>
          <p:cNvSpPr/>
          <p:nvPr/>
        </p:nvSpPr>
        <p:spPr>
          <a:xfrm>
            <a:off x="782425" y="3763011"/>
            <a:ext cx="5026410" cy="264245"/>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00" dirty="0"/>
              <a:t>Post-meeting survey to rank solutions and mitigations strategies</a:t>
            </a:r>
          </a:p>
        </p:txBody>
      </p:sp>
      <p:sp>
        <p:nvSpPr>
          <p:cNvPr id="13" name="Rectangle 12">
            <a:extLst>
              <a:ext uri="{FF2B5EF4-FFF2-40B4-BE49-F238E27FC236}">
                <a16:creationId xmlns:a16="http://schemas.microsoft.com/office/drawing/2014/main" id="{980F4910-E427-97A5-5B84-7FB023825FAA}"/>
              </a:ext>
            </a:extLst>
          </p:cNvPr>
          <p:cNvSpPr/>
          <p:nvPr/>
        </p:nvSpPr>
        <p:spPr>
          <a:xfrm>
            <a:off x="782425" y="4060316"/>
            <a:ext cx="5026410" cy="264245"/>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00" dirty="0"/>
              <a:t>Development of best practice recommendations </a:t>
            </a:r>
          </a:p>
        </p:txBody>
      </p:sp>
      <p:sp>
        <p:nvSpPr>
          <p:cNvPr id="14" name="Rectangle 13">
            <a:extLst>
              <a:ext uri="{FF2B5EF4-FFF2-40B4-BE49-F238E27FC236}">
                <a16:creationId xmlns:a16="http://schemas.microsoft.com/office/drawing/2014/main" id="{D7920411-EE9D-2296-1A8A-50963605BCCC}"/>
              </a:ext>
            </a:extLst>
          </p:cNvPr>
          <p:cNvSpPr/>
          <p:nvPr/>
        </p:nvSpPr>
        <p:spPr>
          <a:xfrm>
            <a:off x="782425" y="4359576"/>
            <a:ext cx="5026410" cy="264245"/>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00" dirty="0"/>
              <a:t>First voting round for 28 best practice recommendations </a:t>
            </a:r>
          </a:p>
        </p:txBody>
      </p:sp>
      <p:sp>
        <p:nvSpPr>
          <p:cNvPr id="15" name="Rectangle 14">
            <a:extLst>
              <a:ext uri="{FF2B5EF4-FFF2-40B4-BE49-F238E27FC236}">
                <a16:creationId xmlns:a16="http://schemas.microsoft.com/office/drawing/2014/main" id="{2A30E42D-6971-E23F-D404-DD9A7759830D}"/>
              </a:ext>
            </a:extLst>
          </p:cNvPr>
          <p:cNvSpPr/>
          <p:nvPr/>
        </p:nvSpPr>
        <p:spPr>
          <a:xfrm>
            <a:off x="782425" y="4750134"/>
            <a:ext cx="5026410" cy="264245"/>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00" dirty="0"/>
              <a:t>Second voting round for 1 best practice recommendation</a:t>
            </a:r>
          </a:p>
        </p:txBody>
      </p:sp>
      <p:sp>
        <p:nvSpPr>
          <p:cNvPr id="16" name="TextBox 15">
            <a:extLst>
              <a:ext uri="{FF2B5EF4-FFF2-40B4-BE49-F238E27FC236}">
                <a16:creationId xmlns:a16="http://schemas.microsoft.com/office/drawing/2014/main" id="{5E317D5A-AAF1-F1F4-1980-C18F82710E9D}"/>
              </a:ext>
            </a:extLst>
          </p:cNvPr>
          <p:cNvSpPr txBox="1"/>
          <p:nvPr/>
        </p:nvSpPr>
        <p:spPr>
          <a:xfrm>
            <a:off x="687175" y="4584018"/>
            <a:ext cx="4053525" cy="215444"/>
          </a:xfrm>
          <a:prstGeom prst="rect">
            <a:avLst/>
          </a:prstGeom>
          <a:noFill/>
        </p:spPr>
        <p:txBody>
          <a:bodyPr wrap="square" rtlCol="0">
            <a:spAutoFit/>
          </a:bodyPr>
          <a:lstStyle/>
          <a:p>
            <a:r>
              <a:rPr lang="en-GB" sz="800" b="1" dirty="0"/>
              <a:t>Revision of non-consensus recommendation (&lt;75% agreement)</a:t>
            </a:r>
          </a:p>
        </p:txBody>
      </p:sp>
      <p:cxnSp>
        <p:nvCxnSpPr>
          <p:cNvPr id="18" name="Straight Arrow Connector 17">
            <a:extLst>
              <a:ext uri="{FF2B5EF4-FFF2-40B4-BE49-F238E27FC236}">
                <a16:creationId xmlns:a16="http://schemas.microsoft.com/office/drawing/2014/main" id="{B0B54188-FB92-A3B8-390E-3BFE52D6E301}"/>
              </a:ext>
            </a:extLst>
          </p:cNvPr>
          <p:cNvCxnSpPr>
            <a:cxnSpLocks/>
          </p:cNvCxnSpPr>
          <p:nvPr/>
        </p:nvCxnSpPr>
        <p:spPr>
          <a:xfrm>
            <a:off x="631596" y="3167497"/>
            <a:ext cx="0" cy="1829876"/>
          </a:xfrm>
          <a:prstGeom prst="straightConnector1">
            <a:avLst/>
          </a:prstGeom>
          <a:ln>
            <a:tailEnd type="triangle"/>
          </a:ln>
        </p:spPr>
        <p:style>
          <a:lnRef idx="2">
            <a:schemeClr val="accent3">
              <a:shade val="15000"/>
            </a:schemeClr>
          </a:lnRef>
          <a:fillRef idx="1">
            <a:schemeClr val="accent3"/>
          </a:fillRef>
          <a:effectRef idx="0">
            <a:schemeClr val="accent3"/>
          </a:effectRef>
          <a:fontRef idx="minor">
            <a:schemeClr val="lt1"/>
          </a:fontRef>
        </p:style>
      </p:cxnSp>
      <p:sp>
        <p:nvSpPr>
          <p:cNvPr id="5" name="Content Placeholder 3">
            <a:extLst>
              <a:ext uri="{FF2B5EF4-FFF2-40B4-BE49-F238E27FC236}">
                <a16:creationId xmlns:a16="http://schemas.microsoft.com/office/drawing/2014/main" id="{266B1524-2513-3241-04E0-62D2B307FE32}"/>
              </a:ext>
            </a:extLst>
          </p:cNvPr>
          <p:cNvSpPr txBox="1">
            <a:spLocks/>
          </p:cNvSpPr>
          <p:nvPr/>
        </p:nvSpPr>
        <p:spPr>
          <a:xfrm>
            <a:off x="6372915" y="4125003"/>
            <a:ext cx="5276520" cy="872370"/>
          </a:xfrm>
          <a:prstGeom prst="rect">
            <a:avLst/>
          </a:prstGeom>
        </p:spPr>
        <p:txBody>
          <a:bodyPr vert="horz" lIns="0" tIns="0" rIns="0" bIns="0" rtlCol="0">
            <a:normAutofit fontScale="85000" lnSpcReduction="10000"/>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400" dirty="0">
                <a:latin typeface="+mn-lt"/>
                <a:cs typeface="Calibri" panose="020F0502020204030204" pitchFamily="34" charset="0"/>
              </a:rPr>
              <a:t>Based on the most common causes of anxiety throughout the pegvaliase journey, 28 best practice recommendations were developed</a:t>
            </a:r>
          </a:p>
          <a:p>
            <a:pPr lvl="1"/>
            <a:r>
              <a:rPr lang="en-GB" sz="1200" dirty="0">
                <a:latin typeface="+mn-lt"/>
                <a:cs typeface="Calibri" panose="020F0502020204030204" pitchFamily="34" charset="0"/>
              </a:rPr>
              <a:t>Intend to improve care in individuals with PKU experiencing anxiety prior to pegvaliase initiation and during treatment </a:t>
            </a:r>
          </a:p>
          <a:p>
            <a:endParaRPr lang="en-GB" dirty="0"/>
          </a:p>
        </p:txBody>
      </p:sp>
    </p:spTree>
    <p:extLst>
      <p:ext uri="{BB962C8B-B14F-4D97-AF65-F5344CB8AC3E}">
        <p14:creationId xmlns:p14="http://schemas.microsoft.com/office/powerpoint/2010/main" val="1730112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C89D4-6208-49FA-4EEF-131C01AFF4AB}"/>
              </a:ext>
            </a:extLst>
          </p:cNvPr>
          <p:cNvSpPr>
            <a:spLocks noGrp="1"/>
          </p:cNvSpPr>
          <p:nvPr>
            <p:ph type="title"/>
          </p:nvPr>
        </p:nvSpPr>
        <p:spPr/>
        <p:txBody>
          <a:bodyPr>
            <a:normAutofit fontScale="90000"/>
          </a:bodyPr>
          <a:lstStyle/>
          <a:p>
            <a:r>
              <a:rPr lang="en-GB" dirty="0"/>
              <a:t>Systematic review and meta-analysis of neuropsychiatric symptoms and executive functioning in adults with phenylketonuria </a:t>
            </a:r>
            <a:br>
              <a:rPr lang="en-GB" dirty="0"/>
            </a:br>
            <a:r>
              <a:rPr lang="en-GB" sz="2200" b="0" i="1" dirty="0" err="1"/>
              <a:t>Bilder</a:t>
            </a:r>
            <a:r>
              <a:rPr lang="en-GB" sz="2200" b="0" i="1" dirty="0"/>
              <a:t> DA, et al. </a:t>
            </a:r>
            <a:endParaRPr lang="en-GB" dirty="0"/>
          </a:p>
        </p:txBody>
      </p:sp>
      <p:sp>
        <p:nvSpPr>
          <p:cNvPr id="3" name="Content Placeholder 2">
            <a:extLst>
              <a:ext uri="{FF2B5EF4-FFF2-40B4-BE49-F238E27FC236}">
                <a16:creationId xmlns:a16="http://schemas.microsoft.com/office/drawing/2014/main" id="{3132186E-2AFA-2091-761E-D93D05B4CF0A}"/>
              </a:ext>
            </a:extLst>
          </p:cNvPr>
          <p:cNvSpPr>
            <a:spLocks noGrp="1"/>
          </p:cNvSpPr>
          <p:nvPr>
            <p:ph idx="1"/>
          </p:nvPr>
        </p:nvSpPr>
        <p:spPr/>
        <p:txBody>
          <a:bodyPr>
            <a:normAutofit/>
          </a:bodyPr>
          <a:lstStyle/>
          <a:p>
            <a:r>
              <a:rPr lang="en-GB" sz="1200" dirty="0"/>
              <a:t>Purpose is to establish a clearer understanding of neuropsychiatric and cognitive outcomes in adults with PKU by: </a:t>
            </a:r>
          </a:p>
          <a:p>
            <a:pPr lvl="1"/>
            <a:r>
              <a:rPr lang="en-GB" sz="1000" dirty="0"/>
              <a:t>1) Completing a thorough systematic review; (2) performing a meta-analysis on neuropsychiatric symptoms stratified by treatment history; and (3) conducting a meta-analysis on executive functioning domains in adults with early-treated PKU</a:t>
            </a:r>
          </a:p>
        </p:txBody>
      </p:sp>
      <p:sp>
        <p:nvSpPr>
          <p:cNvPr id="4" name="Content Placeholder 3">
            <a:extLst>
              <a:ext uri="{FF2B5EF4-FFF2-40B4-BE49-F238E27FC236}">
                <a16:creationId xmlns:a16="http://schemas.microsoft.com/office/drawing/2014/main" id="{F8CE5DD2-A60F-F0A7-E91C-FD70C12217C8}"/>
              </a:ext>
            </a:extLst>
          </p:cNvPr>
          <p:cNvSpPr>
            <a:spLocks noGrp="1"/>
          </p:cNvSpPr>
          <p:nvPr>
            <p:ph sz="quarter" idx="13"/>
          </p:nvPr>
        </p:nvSpPr>
        <p:spPr>
          <a:xfrm>
            <a:off x="6289702" y="4094020"/>
            <a:ext cx="5470498" cy="947108"/>
          </a:xfrm>
        </p:spPr>
        <p:txBody>
          <a:bodyPr>
            <a:normAutofit/>
          </a:bodyPr>
          <a:lstStyle/>
          <a:p>
            <a:endParaRPr lang="en-GB" dirty="0"/>
          </a:p>
          <a:p>
            <a:endParaRPr lang="en-GB" dirty="0"/>
          </a:p>
          <a:p>
            <a:endParaRPr lang="en-GB" dirty="0"/>
          </a:p>
          <a:p>
            <a:endParaRPr lang="en-GB" dirty="0"/>
          </a:p>
          <a:p>
            <a:endParaRPr lang="en-GB" dirty="0"/>
          </a:p>
        </p:txBody>
      </p:sp>
      <p:sp>
        <p:nvSpPr>
          <p:cNvPr id="6" name="Text Placeholder 5">
            <a:extLst>
              <a:ext uri="{FF2B5EF4-FFF2-40B4-BE49-F238E27FC236}">
                <a16:creationId xmlns:a16="http://schemas.microsoft.com/office/drawing/2014/main" id="{8CC515C1-6BF6-A96A-D33C-3C0E6A28D4AC}"/>
              </a:ext>
            </a:extLst>
          </p:cNvPr>
          <p:cNvSpPr>
            <a:spLocks noGrp="1"/>
          </p:cNvSpPr>
          <p:nvPr>
            <p:ph type="body" sz="quarter" idx="16"/>
          </p:nvPr>
        </p:nvSpPr>
        <p:spPr/>
        <p:txBody>
          <a:bodyPr/>
          <a:lstStyle/>
          <a:p>
            <a:r>
              <a:rPr lang="en-GB" dirty="0"/>
              <a:t>PKU is associated with a broad range of neuropsychiatric, neurologic complications, and EF deficits; lowering blood Phe reduces complications and improves EF</a:t>
            </a:r>
          </a:p>
        </p:txBody>
      </p:sp>
      <p:sp>
        <p:nvSpPr>
          <p:cNvPr id="7" name="Text Placeholder 6">
            <a:extLst>
              <a:ext uri="{FF2B5EF4-FFF2-40B4-BE49-F238E27FC236}">
                <a16:creationId xmlns:a16="http://schemas.microsoft.com/office/drawing/2014/main" id="{15A831A4-B2C5-7B3D-89EB-794059956330}"/>
              </a:ext>
            </a:extLst>
          </p:cNvPr>
          <p:cNvSpPr>
            <a:spLocks noGrp="1"/>
          </p:cNvSpPr>
          <p:nvPr>
            <p:ph type="body" sz="quarter" idx="17"/>
          </p:nvPr>
        </p:nvSpPr>
        <p:spPr/>
        <p:txBody>
          <a:bodyPr>
            <a:noAutofit/>
          </a:bodyPr>
          <a:lstStyle/>
          <a:p>
            <a:pPr>
              <a:lnSpc>
                <a:spcPct val="100000"/>
              </a:lnSpc>
              <a:spcBef>
                <a:spcPts val="0"/>
              </a:spcBef>
            </a:pPr>
            <a:r>
              <a:rPr lang="en-GB" sz="900" dirty="0"/>
              <a:t>*Findings support lifelong maintenance of low blood </a:t>
            </a:r>
            <a:r>
              <a:rPr lang="en-GB" sz="900" dirty="0" err="1"/>
              <a:t>Phe</a:t>
            </a:r>
            <a:endParaRPr lang="en-GB" sz="900" dirty="0"/>
          </a:p>
          <a:p>
            <a:pPr>
              <a:lnSpc>
                <a:spcPct val="100000"/>
              </a:lnSpc>
              <a:spcBef>
                <a:spcPts val="0"/>
              </a:spcBef>
            </a:pPr>
            <a:r>
              <a:rPr lang="en-GB" sz="900" dirty="0"/>
              <a:t>EF, executive function; Phe, phenylalanine; PKU, Phenylketonuria. </a:t>
            </a:r>
          </a:p>
          <a:p>
            <a:pPr>
              <a:lnSpc>
                <a:spcPct val="100000"/>
              </a:lnSpc>
              <a:spcBef>
                <a:spcPts val="0"/>
              </a:spcBef>
            </a:pPr>
            <a:r>
              <a:rPr lang="en-GB" sz="900" dirty="0" err="1"/>
              <a:t>Bilder</a:t>
            </a:r>
            <a:r>
              <a:rPr lang="en-GB" sz="900" dirty="0"/>
              <a:t> DA, et al. Dev. </a:t>
            </a:r>
            <a:r>
              <a:rPr lang="en-GB" sz="900" dirty="0" err="1"/>
              <a:t>Neuropsychol</a:t>
            </a:r>
            <a:r>
              <a:rPr lang="en-GB" sz="900" dirty="0"/>
              <a:t>. 2016;41:245–60.</a:t>
            </a:r>
          </a:p>
        </p:txBody>
      </p:sp>
      <p:sp>
        <p:nvSpPr>
          <p:cNvPr id="8" name="Rectangle 7">
            <a:extLst>
              <a:ext uri="{FF2B5EF4-FFF2-40B4-BE49-F238E27FC236}">
                <a16:creationId xmlns:a16="http://schemas.microsoft.com/office/drawing/2014/main" id="{33D002C4-3080-A203-6D4E-CDFBBCBF8BB2}"/>
              </a:ext>
            </a:extLst>
          </p:cNvPr>
          <p:cNvSpPr/>
          <p:nvPr/>
        </p:nvSpPr>
        <p:spPr>
          <a:xfrm>
            <a:off x="547340" y="3158728"/>
            <a:ext cx="2516893" cy="1882399"/>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t"/>
          <a:lstStyle/>
          <a:p>
            <a:pPr marR="0" lvl="0" algn="ctr" defTabSz="914400" rtl="0" eaLnBrk="1" fontAlgn="auto" latinLnBrk="0" hangingPunct="1">
              <a:lnSpc>
                <a:spcPct val="110000"/>
              </a:lnSpc>
              <a:spcBef>
                <a:spcPts val="1000"/>
              </a:spcBef>
              <a:spcAft>
                <a:spcPts val="0"/>
              </a:spcAft>
              <a:buClr>
                <a:srgbClr val="28509C"/>
              </a:buClr>
              <a:buSzTx/>
              <a:tabLst/>
              <a:defRPr/>
            </a:pPr>
            <a:r>
              <a:rPr kumimoji="0" lang="en-GB" sz="1000" b="1" i="0" u="none" strike="noStrike" kern="1200" cap="none" spc="0" normalizeH="0" baseline="0" noProof="0" dirty="0">
                <a:ln>
                  <a:noFill/>
                </a:ln>
                <a:solidFill>
                  <a:schemeClr val="bg1"/>
                </a:solidFill>
                <a:effectLst/>
                <a:uLnTx/>
                <a:uFillTx/>
                <a:ea typeface="+mn-ea"/>
                <a:cs typeface="Arial" panose="020B0604020202020204" pitchFamily="34" charset="0"/>
              </a:rPr>
              <a:t>Systematic review</a:t>
            </a:r>
          </a:p>
          <a:p>
            <a:pPr marR="0" lvl="0" algn="ctr" defTabSz="914400" rtl="0" eaLnBrk="1" fontAlgn="auto" latinLnBrk="0" hangingPunct="1">
              <a:lnSpc>
                <a:spcPct val="110000"/>
              </a:lnSpc>
              <a:spcAft>
                <a:spcPts val="0"/>
              </a:spcAft>
              <a:buClr>
                <a:srgbClr val="28509C"/>
              </a:buClr>
              <a:buSzTx/>
              <a:tabLst/>
              <a:defRPr/>
            </a:pPr>
            <a:r>
              <a:rPr lang="en-GB" sz="800" i="1" dirty="0">
                <a:solidFill>
                  <a:schemeClr val="bg1"/>
                </a:solidFill>
                <a:cs typeface="Arial" panose="020B0604020202020204" pitchFamily="34" charset="0"/>
              </a:rPr>
              <a:t>(Screened 1327 citations; Accepted 82 studies)</a:t>
            </a:r>
            <a:endParaRPr kumimoji="0" lang="en-GB" sz="800" i="1" u="none" strike="noStrike" kern="1200" cap="none" spc="0" normalizeH="0" baseline="0" noProof="0" dirty="0">
              <a:ln>
                <a:noFill/>
              </a:ln>
              <a:solidFill>
                <a:schemeClr val="bg1"/>
              </a:solidFill>
              <a:effectLst/>
              <a:uLnTx/>
              <a:uFillTx/>
              <a:ea typeface="+mn-ea"/>
              <a:cs typeface="Arial" panose="020B0604020202020204" pitchFamily="34" charset="0"/>
            </a:endParaRPr>
          </a:p>
          <a:p>
            <a:pPr marR="0" lvl="0" algn="l" defTabSz="914400" rtl="0" eaLnBrk="1" fontAlgn="auto" latinLnBrk="0" hangingPunct="1">
              <a:lnSpc>
                <a:spcPct val="110000"/>
              </a:lnSpc>
              <a:spcAft>
                <a:spcPts val="0"/>
              </a:spcAft>
              <a:buClr>
                <a:srgbClr val="28509C"/>
              </a:buClr>
              <a:buSzTx/>
              <a:tabLst/>
              <a:defRPr/>
            </a:pP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≥16-years-old with PKU, including case reports, observational, and interventional studies </a:t>
            </a:r>
          </a:p>
          <a:p>
            <a:pPr marR="0" lvl="0" algn="l" defTabSz="914400" rtl="0" eaLnBrk="1" fontAlgn="auto" latinLnBrk="0" hangingPunct="1">
              <a:lnSpc>
                <a:spcPct val="110000"/>
              </a:lnSpc>
              <a:spcBef>
                <a:spcPts val="1000"/>
              </a:spcBef>
              <a:spcAft>
                <a:spcPts val="0"/>
              </a:spcAft>
              <a:buClr>
                <a:srgbClr val="28509C"/>
              </a:buClr>
              <a:buSzTx/>
              <a:tabLst/>
              <a:defRPr/>
            </a:pP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Searches performed in MEDLINE, Embase Drugs and Pharmacology, and the Cochrane Collection database of systematic reviews</a:t>
            </a:r>
          </a:p>
          <a:p>
            <a:pPr lvl="0">
              <a:lnSpc>
                <a:spcPct val="110000"/>
              </a:lnSpc>
              <a:spcBef>
                <a:spcPts val="1000"/>
              </a:spcBef>
              <a:buClr>
                <a:srgbClr val="28509C"/>
              </a:buClr>
              <a:defRPr/>
            </a:pP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Studies </a:t>
            </a:r>
            <a:r>
              <a:rPr lang="en-GB" sz="900" dirty="0">
                <a:solidFill>
                  <a:schemeClr val="bg1"/>
                </a:solidFill>
                <a:cs typeface="Arial" panose="020B0604020202020204" pitchFamily="34" charset="0"/>
              </a:rPr>
              <a:t>used were from </a:t>
            </a: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January 1</a:t>
            </a:r>
            <a:r>
              <a:rPr kumimoji="0" lang="en-GB" sz="900" b="0" i="0" u="none" strike="noStrike" kern="1200" cap="none" spc="0" normalizeH="0" baseline="30000" noProof="0" dirty="0">
                <a:ln>
                  <a:noFill/>
                </a:ln>
                <a:solidFill>
                  <a:schemeClr val="bg1"/>
                </a:solidFill>
                <a:effectLst/>
                <a:uLnTx/>
                <a:uFillTx/>
                <a:ea typeface="+mn-ea"/>
                <a:cs typeface="Arial" panose="020B0604020202020204" pitchFamily="34" charset="0"/>
              </a:rPr>
              <a:t>st</a:t>
            </a: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 1980 to June 30</a:t>
            </a:r>
            <a:r>
              <a:rPr kumimoji="0" lang="en-GB" sz="900" b="0" i="0" u="none" strike="noStrike" kern="1200" cap="none" spc="0" normalizeH="0" baseline="30000" noProof="0" dirty="0">
                <a:ln>
                  <a:noFill/>
                </a:ln>
                <a:solidFill>
                  <a:schemeClr val="bg1"/>
                </a:solidFill>
                <a:effectLst/>
                <a:uLnTx/>
                <a:uFillTx/>
                <a:ea typeface="+mn-ea"/>
                <a:cs typeface="Arial" panose="020B0604020202020204" pitchFamily="34" charset="0"/>
              </a:rPr>
              <a:t>th</a:t>
            </a: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 2013</a:t>
            </a:r>
          </a:p>
        </p:txBody>
      </p:sp>
      <p:sp>
        <p:nvSpPr>
          <p:cNvPr id="9" name="Rectangle 8">
            <a:extLst>
              <a:ext uri="{FF2B5EF4-FFF2-40B4-BE49-F238E27FC236}">
                <a16:creationId xmlns:a16="http://schemas.microsoft.com/office/drawing/2014/main" id="{336C1BC1-4755-1B3B-F061-C3F5A3420513}"/>
              </a:ext>
            </a:extLst>
          </p:cNvPr>
          <p:cNvSpPr/>
          <p:nvPr/>
        </p:nvSpPr>
        <p:spPr>
          <a:xfrm>
            <a:off x="3259150" y="3158728"/>
            <a:ext cx="2516893" cy="1882399"/>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rtlCol="0" anchor="t"/>
          <a:lstStyle/>
          <a:p>
            <a:pPr marR="0" lvl="0" algn="ctr" defTabSz="914400" rtl="0" eaLnBrk="1" fontAlgn="auto" latinLnBrk="0" hangingPunct="1">
              <a:lnSpc>
                <a:spcPct val="110000"/>
              </a:lnSpc>
              <a:spcBef>
                <a:spcPts val="1000"/>
              </a:spcBef>
              <a:spcAft>
                <a:spcPts val="0"/>
              </a:spcAft>
              <a:buClr>
                <a:srgbClr val="28509C"/>
              </a:buClr>
              <a:buSzTx/>
              <a:tabLst/>
              <a:defRPr/>
            </a:pPr>
            <a:r>
              <a:rPr kumimoji="0" lang="en-GB" sz="1000" b="1" i="0" u="none" strike="noStrike" kern="1200" cap="none" spc="0" normalizeH="0" baseline="0" noProof="0" dirty="0">
                <a:ln>
                  <a:noFill/>
                </a:ln>
                <a:solidFill>
                  <a:schemeClr val="bg1"/>
                </a:solidFill>
                <a:effectLst/>
                <a:uLnTx/>
                <a:uFillTx/>
                <a:ea typeface="+mn-ea"/>
                <a:cs typeface="Arial" panose="020B0604020202020204" pitchFamily="34" charset="0"/>
              </a:rPr>
              <a:t>Meta-analysis</a:t>
            </a:r>
          </a:p>
          <a:p>
            <a:pPr marR="0" lvl="0" defTabSz="914400" rtl="0" eaLnBrk="1" fontAlgn="auto" latinLnBrk="0" hangingPunct="1">
              <a:lnSpc>
                <a:spcPct val="110000"/>
              </a:lnSpc>
              <a:spcBef>
                <a:spcPts val="1000"/>
              </a:spcBef>
              <a:spcAft>
                <a:spcPts val="0"/>
              </a:spcAft>
              <a:buClr>
                <a:srgbClr val="28509C"/>
              </a:buClr>
              <a:buSzTx/>
              <a:tabLst/>
              <a:defRPr/>
            </a:pPr>
            <a:r>
              <a:rPr kumimoji="0" lang="en-GB" sz="900" i="0" u="none" strike="noStrike" kern="1200" cap="none" spc="0" normalizeH="0" baseline="0" noProof="0" dirty="0">
                <a:ln>
                  <a:noFill/>
                </a:ln>
                <a:solidFill>
                  <a:schemeClr val="bg1"/>
                </a:solidFill>
                <a:effectLst/>
                <a:uLnTx/>
                <a:uFillTx/>
                <a:ea typeface="+mn-ea"/>
                <a:cs typeface="Arial" panose="020B0604020202020204" pitchFamily="34" charset="0"/>
              </a:rPr>
              <a:t>Performed using random effects model on </a:t>
            </a:r>
            <a:r>
              <a:rPr kumimoji="0" lang="en-GB" sz="900" i="0" u="none" strike="noStrike" kern="1200" cap="none" spc="0" normalizeH="0" baseline="0" noProof="0" dirty="0" err="1">
                <a:ln>
                  <a:noFill/>
                </a:ln>
                <a:solidFill>
                  <a:schemeClr val="bg1"/>
                </a:solidFill>
                <a:effectLst/>
                <a:uLnTx/>
                <a:uFillTx/>
                <a:ea typeface="+mn-ea"/>
                <a:cs typeface="Arial" panose="020B0604020202020204" pitchFamily="34" charset="0"/>
              </a:rPr>
              <a:t>DerSimonian</a:t>
            </a:r>
            <a:r>
              <a:rPr kumimoji="0" lang="en-GB" sz="900" i="0" u="none" strike="noStrike" kern="1200" cap="none" spc="0" normalizeH="0" baseline="0" noProof="0" dirty="0">
                <a:ln>
                  <a:noFill/>
                </a:ln>
                <a:solidFill>
                  <a:schemeClr val="bg1"/>
                </a:solidFill>
                <a:effectLst/>
                <a:uLnTx/>
                <a:uFillTx/>
                <a:ea typeface="+mn-ea"/>
                <a:cs typeface="Arial" panose="020B0604020202020204" pitchFamily="34" charset="0"/>
              </a:rPr>
              <a:t> and Laird method</a:t>
            </a:r>
          </a:p>
          <a:p>
            <a:pPr marR="0" lvl="0" defTabSz="914400" rtl="0" eaLnBrk="1" fontAlgn="auto" latinLnBrk="0" hangingPunct="1">
              <a:lnSpc>
                <a:spcPct val="110000"/>
              </a:lnSpc>
              <a:spcBef>
                <a:spcPts val="1000"/>
              </a:spcBef>
              <a:spcAft>
                <a:spcPts val="0"/>
              </a:spcAft>
              <a:buClr>
                <a:srgbClr val="28509C"/>
              </a:buClr>
              <a:buSzTx/>
              <a:tabLst/>
              <a:defRPr/>
            </a:pPr>
            <a:r>
              <a:rPr lang="en-GB" sz="900" dirty="0">
                <a:solidFill>
                  <a:schemeClr val="bg1"/>
                </a:solidFill>
                <a:cs typeface="Arial" panose="020B0604020202020204" pitchFamily="34" charset="0"/>
              </a:rPr>
              <a:t>Mean population were </a:t>
            </a:r>
            <a:r>
              <a:rPr kumimoji="0" lang="en-GB" sz="900" i="0" u="none" strike="noStrike" kern="1200" cap="none" spc="0" normalizeH="0" baseline="0" noProof="0" dirty="0">
                <a:ln>
                  <a:noFill/>
                </a:ln>
                <a:solidFill>
                  <a:schemeClr val="bg1"/>
                </a:solidFill>
                <a:effectLst/>
                <a:uLnTx/>
                <a:uFillTx/>
                <a:ea typeface="+mn-ea"/>
                <a:cs typeface="Arial" panose="020B0604020202020204" pitchFamily="34" charset="0"/>
              </a:rPr>
              <a:t>≥18-years-old</a:t>
            </a:r>
          </a:p>
          <a:p>
            <a:pPr marR="0" lvl="0" defTabSz="914400" rtl="0" eaLnBrk="1" fontAlgn="auto" latinLnBrk="0" hangingPunct="1">
              <a:lnSpc>
                <a:spcPct val="110000"/>
              </a:lnSpc>
              <a:spcBef>
                <a:spcPts val="1000"/>
              </a:spcBef>
              <a:spcAft>
                <a:spcPts val="0"/>
              </a:spcAft>
              <a:buClr>
                <a:srgbClr val="28509C"/>
              </a:buClr>
              <a:buSzTx/>
              <a:tabLst/>
              <a:defRPr/>
            </a:pPr>
            <a:r>
              <a:rPr lang="en-GB" sz="900" dirty="0">
                <a:solidFill>
                  <a:schemeClr val="bg1"/>
                </a:solidFill>
                <a:cs typeface="Arial" panose="020B0604020202020204" pitchFamily="34" charset="0"/>
              </a:rPr>
              <a:t>Sensitivity analysis performed including only studies with minimum age of </a:t>
            </a: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≥16-years-old </a:t>
            </a:r>
          </a:p>
          <a:p>
            <a:pPr marR="0" lvl="0" defTabSz="914400" rtl="0" eaLnBrk="1" fontAlgn="auto" latinLnBrk="0" hangingPunct="1">
              <a:lnSpc>
                <a:spcPct val="110000"/>
              </a:lnSpc>
              <a:spcBef>
                <a:spcPts val="1000"/>
              </a:spcBef>
              <a:spcAft>
                <a:spcPts val="0"/>
              </a:spcAft>
              <a:buClr>
                <a:srgbClr val="28509C"/>
              </a:buClr>
              <a:buSzTx/>
              <a:tabLst/>
              <a:defRPr/>
            </a:pPr>
            <a:r>
              <a:rPr kumimoji="0" lang="en-GB" sz="900" b="0" i="0" u="none" strike="noStrike" kern="1200" cap="none" spc="0" normalizeH="0" baseline="0" noProof="0" dirty="0">
                <a:ln>
                  <a:noFill/>
                </a:ln>
                <a:solidFill>
                  <a:schemeClr val="bg1"/>
                </a:solidFill>
                <a:effectLst/>
                <a:uLnTx/>
                <a:uFillTx/>
                <a:ea typeface="+mn-ea"/>
                <a:cs typeface="Arial" panose="020B0604020202020204" pitchFamily="34" charset="0"/>
              </a:rPr>
              <a:t>Results stratified by PKU treatment history </a:t>
            </a:r>
            <a:endParaRPr kumimoji="0" lang="en-GB" sz="900" i="0" u="none" strike="noStrike" kern="1200" cap="none" spc="0" normalizeH="0" baseline="0" noProof="0" dirty="0">
              <a:ln>
                <a:noFill/>
              </a:ln>
              <a:solidFill>
                <a:schemeClr val="bg1"/>
              </a:solidFill>
              <a:effectLst/>
              <a:uLnTx/>
              <a:uFillTx/>
              <a:ea typeface="+mn-ea"/>
              <a:cs typeface="Arial" panose="020B0604020202020204" pitchFamily="34" charset="0"/>
            </a:endParaRPr>
          </a:p>
        </p:txBody>
      </p:sp>
      <p:graphicFrame>
        <p:nvGraphicFramePr>
          <p:cNvPr id="12" name="Chart 11">
            <a:extLst>
              <a:ext uri="{FF2B5EF4-FFF2-40B4-BE49-F238E27FC236}">
                <a16:creationId xmlns:a16="http://schemas.microsoft.com/office/drawing/2014/main" id="{562B5AE8-FB98-4D2F-CD2F-AAE1E45EC840}"/>
              </a:ext>
            </a:extLst>
          </p:cNvPr>
          <p:cNvGraphicFramePr>
            <a:graphicFrameLocks noGrp="1" noDrilldown="1" noMove="1" noResize="1"/>
          </p:cNvGraphicFramePr>
          <p:nvPr>
            <p:extLst>
              <p:ext uri="{D42A27DB-BD31-4B8C-83A1-F6EECF244321}">
                <p14:modId xmlns:p14="http://schemas.microsoft.com/office/powerpoint/2010/main" val="2547367162"/>
              </p:ext>
            </p:extLst>
          </p:nvPr>
        </p:nvGraphicFramePr>
        <p:xfrm>
          <a:off x="6191887" y="1923109"/>
          <a:ext cx="5568091" cy="2309525"/>
        </p:xfrm>
        <a:graphic>
          <a:graphicData uri="http://schemas.openxmlformats.org/drawingml/2006/chart">
            <c:chart xmlns:c="http://schemas.openxmlformats.org/drawingml/2006/chart" xmlns:r="http://schemas.openxmlformats.org/officeDocument/2006/relationships" r:id="rId2"/>
          </a:graphicData>
        </a:graphic>
      </p:graphicFrame>
      <p:sp>
        <p:nvSpPr>
          <p:cNvPr id="13" name="Content Placeholder 3">
            <a:extLst>
              <a:ext uri="{FF2B5EF4-FFF2-40B4-BE49-F238E27FC236}">
                <a16:creationId xmlns:a16="http://schemas.microsoft.com/office/drawing/2014/main" id="{B344CDD2-B717-05EE-B8F0-EC8A11AD59B4}"/>
              </a:ext>
            </a:extLst>
          </p:cNvPr>
          <p:cNvSpPr txBox="1">
            <a:spLocks/>
          </p:cNvSpPr>
          <p:nvPr/>
        </p:nvSpPr>
        <p:spPr>
          <a:xfrm>
            <a:off x="6401490" y="1817726"/>
            <a:ext cx="5377564" cy="249199"/>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200" dirty="0"/>
              <a:t>Meta-analyses of reported neuropsychiatric complications</a:t>
            </a:r>
            <a:endParaRPr lang="en-GB" dirty="0"/>
          </a:p>
          <a:p>
            <a:endParaRPr lang="en-GB" dirty="0"/>
          </a:p>
        </p:txBody>
      </p:sp>
      <p:sp>
        <p:nvSpPr>
          <p:cNvPr id="11" name="Content Placeholder 3">
            <a:extLst>
              <a:ext uri="{FF2B5EF4-FFF2-40B4-BE49-F238E27FC236}">
                <a16:creationId xmlns:a16="http://schemas.microsoft.com/office/drawing/2014/main" id="{46D3DE70-49C3-8A32-5175-C47981AA360B}"/>
              </a:ext>
            </a:extLst>
          </p:cNvPr>
          <p:cNvSpPr txBox="1">
            <a:spLocks/>
          </p:cNvSpPr>
          <p:nvPr/>
        </p:nvSpPr>
        <p:spPr>
          <a:xfrm>
            <a:off x="6401490" y="4094019"/>
            <a:ext cx="5276520" cy="947108"/>
          </a:xfrm>
          <a:prstGeom prst="rect">
            <a:avLst/>
          </a:prstGeom>
        </p:spPr>
        <p:txBody>
          <a:bodyPr vert="horz" lIns="0" tIns="0" rIns="0" bIns="0" rtlCol="0">
            <a:normAutofit fontScale="92500"/>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6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4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2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300" dirty="0"/>
              <a:t>High </a:t>
            </a:r>
            <a:r>
              <a:rPr lang="en-GB" sz="1300" dirty="0" err="1"/>
              <a:t>Phe</a:t>
            </a:r>
            <a:r>
              <a:rPr lang="en-GB" sz="1300" dirty="0"/>
              <a:t> is associated with increased prevalence of neuropsychiatric symptoms and executive function deficits*</a:t>
            </a:r>
          </a:p>
          <a:p>
            <a:r>
              <a:rPr lang="en-GB" sz="1300" dirty="0"/>
              <a:t>Neuropsychiatric symptoms associated with PKU exceed general population estimates for inattention, hyperactivity, depression, and anxiety</a:t>
            </a:r>
          </a:p>
          <a:p>
            <a:endParaRPr lang="en-GB" dirty="0"/>
          </a:p>
        </p:txBody>
      </p:sp>
    </p:spTree>
    <p:extLst>
      <p:ext uri="{BB962C8B-B14F-4D97-AF65-F5344CB8AC3E}">
        <p14:creationId xmlns:p14="http://schemas.microsoft.com/office/powerpoint/2010/main" val="963661426"/>
      </p:ext>
    </p:extLst>
  </p:cSld>
  <p:clrMapOvr>
    <a:masterClrMapping/>
  </p:clrMapOvr>
</p:sld>
</file>

<file path=ppt/theme/theme1.xml><?xml version="1.0" encoding="utf-8"?>
<a:theme xmlns:a="http://schemas.openxmlformats.org/drawingml/2006/main" name="1_Office Theme">
  <a:themeElements>
    <a:clrScheme name="PKU Expert">
      <a:dk1>
        <a:srgbClr val="505050"/>
      </a:dk1>
      <a:lt1>
        <a:srgbClr val="FFFFFF"/>
      </a:lt1>
      <a:dk2>
        <a:srgbClr val="28509C"/>
      </a:dk2>
      <a:lt2>
        <a:srgbClr val="ECECF6"/>
      </a:lt2>
      <a:accent1>
        <a:srgbClr val="28509C"/>
      </a:accent1>
      <a:accent2>
        <a:srgbClr val="33B3A7"/>
      </a:accent2>
      <a:accent3>
        <a:srgbClr val="F6AB70"/>
      </a:accent3>
      <a:accent4>
        <a:srgbClr val="006274"/>
      </a:accent4>
      <a:accent5>
        <a:srgbClr val="001A71"/>
      </a:accent5>
      <a:accent6>
        <a:srgbClr val="B6B8DC"/>
      </a:accent6>
      <a:hlink>
        <a:srgbClr val="33B3A7"/>
      </a:hlink>
      <a:folHlink>
        <a:srgbClr val="0062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LM179 PKU slides_AW2" id="{043100AB-5ABE-A042-A103-52839482BA17}" vid="{C2B439B2-1A17-6642-B7CB-6180DB371087}"/>
    </a:ext>
  </a:extLst>
</a:theme>
</file>

<file path=ppt/theme/theme2.xml><?xml version="1.0" encoding="utf-8"?>
<a:theme xmlns:a="http://schemas.openxmlformats.org/drawingml/2006/main" name="3_Office Theme">
  <a:themeElements>
    <a:clrScheme name="PKU Expert">
      <a:dk1>
        <a:srgbClr val="505050"/>
      </a:dk1>
      <a:lt1>
        <a:srgbClr val="FFFFFF"/>
      </a:lt1>
      <a:dk2>
        <a:srgbClr val="28509C"/>
      </a:dk2>
      <a:lt2>
        <a:srgbClr val="ECECF6"/>
      </a:lt2>
      <a:accent1>
        <a:srgbClr val="28509C"/>
      </a:accent1>
      <a:accent2>
        <a:srgbClr val="33B3A7"/>
      </a:accent2>
      <a:accent3>
        <a:srgbClr val="F6AB70"/>
      </a:accent3>
      <a:accent4>
        <a:srgbClr val="006274"/>
      </a:accent4>
      <a:accent5>
        <a:srgbClr val="001A71"/>
      </a:accent5>
      <a:accent6>
        <a:srgbClr val="B6B8DC"/>
      </a:accent6>
      <a:hlink>
        <a:srgbClr val="33B3A7"/>
      </a:hlink>
      <a:folHlink>
        <a:srgbClr val="0062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LM179 PKU slides_AW2" id="{043100AB-5ABE-A042-A103-52839482BA17}" vid="{C2B439B2-1A17-6642-B7CB-6180DB37108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1996</TotalTime>
  <Words>9621</Words>
  <Application>Microsoft Office PowerPoint</Application>
  <PresentationFormat>Widescreen</PresentationFormat>
  <Paragraphs>588</Paragraphs>
  <Slides>22</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22</vt:i4>
      </vt:variant>
    </vt:vector>
  </HeadingPairs>
  <TitlesOfParts>
    <vt:vector size="27" baseType="lpstr">
      <vt:lpstr>Aptos</vt:lpstr>
      <vt:lpstr>Arial</vt:lpstr>
      <vt:lpstr>Helvetica</vt:lpstr>
      <vt:lpstr>1_Office Theme</vt:lpstr>
      <vt:lpstr>3_Office Theme</vt:lpstr>
      <vt:lpstr>Single slide summaries </vt:lpstr>
      <vt:lpstr>Pegvaliase for the treatment of phenylketonuria: Final results of a long-term Phase 3 clinical trial program Harding et al.</vt:lpstr>
      <vt:lpstr>Long-term comparative effectiveness of pegvaliase versus medical nutrition therapy with and without sapropterin in adults with phenylketonuria Burton et al. </vt:lpstr>
      <vt:lpstr>Expert consensus on the long-term effectiveness of medical nutrition therapy and its impact on the outcomes of adults with phenylketonuria Rocha et al.</vt:lpstr>
      <vt:lpstr>Evaluating change in diet with pegvaliase treatment in adults with phenylketonuria: Analysis of phase 3 clinical trial data Rohr et al. </vt:lpstr>
      <vt:lpstr>Pegvaliase for the treatment of phenylketonuria: Results of a long-term phase 3 clinical trial program (PRISM) Thomas J, et al. </vt:lpstr>
      <vt:lpstr>Nutritional status of adults with phenylketonuria on pegvaliase: A 15-month prospective study  Viau K, et al. </vt:lpstr>
      <vt:lpstr>Best practice recommendations for the management of anxiety during the pegvaliase journey  Bjoraker KJ, et al. </vt:lpstr>
      <vt:lpstr>Systematic review and meta-analysis of neuropsychiatric symptoms and executive functioning in adults with phenylketonuria  Bilder DA, et al. </vt:lpstr>
      <vt:lpstr>Clinical burden of illness in patients with phenylketonuria and associated comorbidities – A retrospective study of German health insurance claims data  Trefz KF, et al. </vt:lpstr>
      <vt:lpstr>Neuropsychiatric comorbidities in adults with phenylketonuria: A retrospective cohort study Bilder DA, et al. </vt:lpstr>
      <vt:lpstr>Suboptimal outcomes in patients with PKU treated early with diet alone: Revisiting the evidence Enns GM, et al. </vt:lpstr>
      <vt:lpstr>Development of a practical dietitian road map for the nutritional management of PKU patients on pegvaliase Rocha JC, et al. </vt:lpstr>
      <vt:lpstr>Italian national consensus statement on management and pharmacological treatment of phenylketonuria  Burlina A, et al. </vt:lpstr>
      <vt:lpstr>Two years of pegvaliase in Germany: Experiences and best practice recommendations Krämer J, et al. </vt:lpstr>
      <vt:lpstr>PKU.expert PALYNZIQ® (pegvaliase) Prescribing Information Slide </vt:lpstr>
      <vt:lpstr>PALYNZIQ® (pegvaliase) Prescribing Information</vt:lpstr>
      <vt:lpstr>PowerPoint Presentation</vt:lpstr>
      <vt:lpstr>PowerPoint Presentation</vt:lpstr>
      <vt:lpstr>PKU.expert KUVAN® (sapropterin dihydrochloride) Prescribing Information Slide </vt:lpstr>
      <vt:lpstr>KUVAN® (sapropterin dihydrochloride) Prescribing Information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Alex Reddington</dc:creator>
  <cp:lastModifiedBy>Emily Corns</cp:lastModifiedBy>
  <cp:revision>64</cp:revision>
  <dcterms:created xsi:type="dcterms:W3CDTF">2024-06-28T09:08:00Z</dcterms:created>
  <dcterms:modified xsi:type="dcterms:W3CDTF">2025-07-18T09:07:30Z</dcterms:modified>
</cp:coreProperties>
</file>