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2"/>
  </p:notesMasterIdLst>
  <p:sldIdLst>
    <p:sldId id="268" r:id="rId2"/>
    <p:sldId id="281" r:id="rId3"/>
    <p:sldId id="282" r:id="rId4"/>
    <p:sldId id="273" r:id="rId5"/>
    <p:sldId id="283" r:id="rId6"/>
    <p:sldId id="275" r:id="rId7"/>
    <p:sldId id="284" r:id="rId8"/>
    <p:sldId id="277" r:id="rId9"/>
    <p:sldId id="285"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0F7D23-F238-664D-C620-195AE995299F}" name="Kate Avery" initials="KA" userId="S::Kate.avery@elmgroupltd.com::f119444a-d0e0-437f-93b6-5f2e7c6853cd" providerId="AD"/>
  <p188:author id="{CD28D05B-5D80-E503-8D98-4EA32BCC5698}" name="Richard Dobson" initials="RD" userId="S::Richard.Dobson@elmgroupltd.com::5286fa0f-efdb-4985-902d-eddea69fffa0" providerId="AD"/>
  <p188:author id="{04DBA6D2-4462-7A8A-6D6F-53D376132997}" name="Alex Reddington" initials="AR" userId="S::alex.reddington@elmgroupltd.com::2594db04-c4cb-4c18-8b3d-2554768ba82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50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45"/>
  </p:normalViewPr>
  <p:slideViewPr>
    <p:cSldViewPr snapToGrid="0">
      <p:cViewPr varScale="1">
        <p:scale>
          <a:sx n="102" d="100"/>
          <a:sy n="102" d="100"/>
        </p:scale>
        <p:origin x="7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C00F9-8F30-486B-8F8E-49C36E5E1E47}"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91AB6-B49E-4BB8-BE2F-25B09852B7DA}" type="slidenum">
              <a:rPr lang="en-GB" smtClean="0"/>
              <a:t>‹#›</a:t>
            </a:fld>
            <a:endParaRPr lang="en-GB"/>
          </a:p>
        </p:txBody>
      </p:sp>
    </p:spTree>
    <p:extLst>
      <p:ext uri="{BB962C8B-B14F-4D97-AF65-F5344CB8AC3E}">
        <p14:creationId xmlns:p14="http://schemas.microsoft.com/office/powerpoint/2010/main" val="79623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964ABD-E802-982A-14FA-A1794B6FB71D}"/>
              </a:ext>
            </a:extLst>
          </p:cNvPr>
          <p:cNvSpPr/>
          <p:nvPr userDrawn="1"/>
        </p:nvSpPr>
        <p:spPr>
          <a:xfrm>
            <a:off x="0" y="6066000"/>
            <a:ext cx="12196800" cy="79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01410A0-5398-0E45-C45B-973149C22BAF}"/>
              </a:ext>
            </a:extLst>
          </p:cNvPr>
          <p:cNvPicPr>
            <a:picLocks noChangeAspect="1"/>
          </p:cNvPicPr>
          <p:nvPr userDrawn="1"/>
        </p:nvPicPr>
        <p:blipFill>
          <a:blip r:embed="rId3"/>
          <a:stretch>
            <a:fillRect/>
          </a:stretch>
        </p:blipFill>
        <p:spPr>
          <a:xfrm>
            <a:off x="357231" y="6340448"/>
            <a:ext cx="1512637" cy="226300"/>
          </a:xfrm>
          <a:prstGeom prst="rect">
            <a:avLst/>
          </a:prstGeom>
        </p:spPr>
      </p:pic>
      <p:sp>
        <p:nvSpPr>
          <p:cNvPr id="2" name="Title 1">
            <a:extLst>
              <a:ext uri="{FF2B5EF4-FFF2-40B4-BE49-F238E27FC236}">
                <a16:creationId xmlns:a16="http://schemas.microsoft.com/office/drawing/2014/main" id="{48984612-5C8D-373E-6B5C-A4C1622155A3}"/>
              </a:ext>
            </a:extLst>
          </p:cNvPr>
          <p:cNvSpPr>
            <a:spLocks noGrp="1"/>
          </p:cNvSpPr>
          <p:nvPr>
            <p:ph type="ctrTitle"/>
          </p:nvPr>
        </p:nvSpPr>
        <p:spPr>
          <a:xfrm>
            <a:off x="1685677" y="1987826"/>
            <a:ext cx="6822220" cy="1311965"/>
          </a:xfrm>
          <a:prstGeom prst="rect">
            <a:avLst/>
          </a:prstGeom>
        </p:spPr>
        <p:txBody>
          <a:bodyPr anchor="t">
            <a:normAutofit/>
          </a:bodyPr>
          <a:lstStyle>
            <a:lvl1pPr algn="l">
              <a:lnSpc>
                <a:spcPct val="110000"/>
              </a:lnSpc>
              <a:defRPr sz="32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B6ED906-02E8-7DA4-ED06-E2658D6501D6}"/>
              </a:ext>
            </a:extLst>
          </p:cNvPr>
          <p:cNvSpPr>
            <a:spLocks noGrp="1"/>
          </p:cNvSpPr>
          <p:nvPr>
            <p:ph type="subTitle" idx="1"/>
          </p:nvPr>
        </p:nvSpPr>
        <p:spPr>
          <a:xfrm>
            <a:off x="1685676" y="3884400"/>
            <a:ext cx="6822000" cy="1436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Picture 10">
            <a:extLst>
              <a:ext uri="{FF2B5EF4-FFF2-40B4-BE49-F238E27FC236}">
                <a16:creationId xmlns:a16="http://schemas.microsoft.com/office/drawing/2014/main" id="{849833D6-CA3F-3E49-BDBA-D44F48EE56C1}"/>
              </a:ext>
            </a:extLst>
          </p:cNvPr>
          <p:cNvPicPr>
            <a:picLocks noChangeAspect="1"/>
          </p:cNvPicPr>
          <p:nvPr userDrawn="1"/>
        </p:nvPicPr>
        <p:blipFill>
          <a:blip r:embed="rId4"/>
          <a:stretch>
            <a:fillRect/>
          </a:stretch>
        </p:blipFill>
        <p:spPr>
          <a:xfrm>
            <a:off x="550849" y="514270"/>
            <a:ext cx="1930400" cy="1028700"/>
          </a:xfrm>
          <a:prstGeom prst="rect">
            <a:avLst/>
          </a:prstGeom>
        </p:spPr>
      </p:pic>
      <p:sp>
        <p:nvSpPr>
          <p:cNvPr id="9" name="Text Placeholder 5">
            <a:extLst>
              <a:ext uri="{FF2B5EF4-FFF2-40B4-BE49-F238E27FC236}">
                <a16:creationId xmlns:a16="http://schemas.microsoft.com/office/drawing/2014/main" id="{B581EE0A-48C0-467E-00F2-3148EA7C0B71}"/>
              </a:ext>
            </a:extLst>
          </p:cNvPr>
          <p:cNvSpPr>
            <a:spLocks noGrp="1"/>
          </p:cNvSpPr>
          <p:nvPr>
            <p:ph type="body" sz="quarter" idx="10"/>
          </p:nvPr>
        </p:nvSpPr>
        <p:spPr>
          <a:xfrm>
            <a:off x="2235200" y="6340475"/>
            <a:ext cx="9266238" cy="227013"/>
          </a:xfrm>
        </p:spPr>
        <p:txBody>
          <a:bodyPr anchor="ctr">
            <a:noAutofit/>
          </a:bodyPr>
          <a:lstStyle>
            <a:lvl1pPr marL="0" indent="0" algn="ctr">
              <a:buNone/>
              <a:defRPr lang="en-GB" sz="1000" b="0" i="0" kern="1200" dirty="0" smtClean="0">
                <a:solidFill>
                  <a:schemeClr val="tx1">
                    <a:tint val="82000"/>
                  </a:schemeClr>
                </a:solidFill>
                <a:latin typeface="Arial" panose="020B0604020202020204" pitchFamily="34" charset="0"/>
                <a:ea typeface="+mn-ea"/>
                <a:cs typeface="Arial" panose="020B0604020202020204" pitchFamily="34" charset="0"/>
              </a:defRPr>
            </a:lvl1pPr>
            <a:lvl2pPr>
              <a:defRPr sz="800">
                <a:solidFill>
                  <a:schemeClr val="tx1"/>
                </a:solidFill>
              </a:defRPr>
            </a:lvl2pPr>
            <a:lvl3pPr>
              <a:defRPr sz="800">
                <a:solidFill>
                  <a:schemeClr val="tx1"/>
                </a:solidFill>
              </a:defRPr>
            </a:lvl3pPr>
            <a:lvl4pPr>
              <a:defRPr sz="800">
                <a:solidFill>
                  <a:schemeClr val="tx1"/>
                </a:solidFill>
              </a:defRPr>
            </a:lvl4pPr>
            <a:lvl5pPr marL="1828800" indent="0">
              <a:buNone/>
              <a:defRPr sz="800">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953653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Callout_Turquois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58287-A2BE-6377-E82D-D4701602F70E}"/>
              </a:ext>
            </a:extLst>
          </p:cNvPr>
          <p:cNvSpPr>
            <a:spLocks noGrp="1"/>
          </p:cNvSpPr>
          <p:nvPr>
            <p:ph idx="1"/>
          </p:nvPr>
        </p:nvSpPr>
        <p:spPr>
          <a:xfrm>
            <a:off x="694590" y="1514656"/>
            <a:ext cx="5205277" cy="35264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9">
            <a:extLst>
              <a:ext uri="{FF2B5EF4-FFF2-40B4-BE49-F238E27FC236}">
                <a16:creationId xmlns:a16="http://schemas.microsoft.com/office/drawing/2014/main" id="{2EB635EA-EE54-0E38-860B-ECAF866A6BCA}"/>
              </a:ext>
            </a:extLst>
          </p:cNvPr>
          <p:cNvSpPr>
            <a:spLocks noGrp="1"/>
          </p:cNvSpPr>
          <p:nvPr>
            <p:ph sz="quarter" idx="13"/>
          </p:nvPr>
        </p:nvSpPr>
        <p:spPr>
          <a:xfrm>
            <a:off x="6289702" y="1514656"/>
            <a:ext cx="5204889" cy="35264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ounded Rectangle 3">
            <a:extLst>
              <a:ext uri="{FF2B5EF4-FFF2-40B4-BE49-F238E27FC236}">
                <a16:creationId xmlns:a16="http://schemas.microsoft.com/office/drawing/2014/main" id="{644CE26B-E8C8-BED9-6FD3-C3713E8D8D12}"/>
              </a:ext>
            </a:extLst>
          </p:cNvPr>
          <p:cNvSpPr/>
          <p:nvPr userDrawn="1"/>
        </p:nvSpPr>
        <p:spPr>
          <a:xfrm>
            <a:off x="-446730" y="5365469"/>
            <a:ext cx="10505312" cy="78819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4">
            <a:extLst>
              <a:ext uri="{FF2B5EF4-FFF2-40B4-BE49-F238E27FC236}">
                <a16:creationId xmlns:a16="http://schemas.microsoft.com/office/drawing/2014/main" id="{1F5D0828-0351-B7D6-D042-2096E777CF62}"/>
              </a:ext>
            </a:extLst>
          </p:cNvPr>
          <p:cNvSpPr>
            <a:spLocks noGrp="1"/>
          </p:cNvSpPr>
          <p:nvPr>
            <p:ph type="body" sz="quarter" idx="15"/>
          </p:nvPr>
        </p:nvSpPr>
        <p:spPr>
          <a:xfrm>
            <a:off x="694590" y="5365468"/>
            <a:ext cx="8982070" cy="788191"/>
          </a:xfrm>
        </p:spPr>
        <p:txBody>
          <a:bodyPr anchor="ctr"/>
          <a:lstStyle>
            <a:lvl1pPr marL="0" indent="0" algn="l">
              <a:buNone/>
              <a:defRPr>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13E43E99-C2ED-F924-96A1-AFC070424DD7}"/>
              </a:ext>
            </a:extLst>
          </p:cNvPr>
          <p:cNvSpPr>
            <a:spLocks noGrp="1"/>
          </p:cNvSpPr>
          <p:nvPr>
            <p:ph type="body" sz="quarter" idx="16"/>
          </p:nvPr>
        </p:nvSpPr>
        <p:spPr>
          <a:xfrm>
            <a:off x="694590" y="6268470"/>
            <a:ext cx="9627579" cy="365125"/>
          </a:xfrm>
        </p:spPr>
        <p:txBody>
          <a:bodyPr anchor="b">
            <a:normAutofit/>
          </a:bodyPr>
          <a:lstStyle>
            <a:lvl1pPr marL="0" indent="0">
              <a:buNone/>
              <a:defRPr lang="en-US" sz="1000" kern="1200" dirty="0">
                <a:solidFill>
                  <a:schemeClr val="tx1">
                    <a:tint val="82000"/>
                  </a:schemeClr>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pic>
        <p:nvPicPr>
          <p:cNvPr id="12" name="Picture 11">
            <a:extLst>
              <a:ext uri="{FF2B5EF4-FFF2-40B4-BE49-F238E27FC236}">
                <a16:creationId xmlns:a16="http://schemas.microsoft.com/office/drawing/2014/main" id="{C98A2C75-750C-99F2-FACF-DF4B3AA29511}"/>
              </a:ext>
            </a:extLst>
          </p:cNvPr>
          <p:cNvPicPr>
            <a:picLocks noChangeAspect="1"/>
          </p:cNvPicPr>
          <p:nvPr userDrawn="1"/>
        </p:nvPicPr>
        <p:blipFill>
          <a:blip r:embed="rId2"/>
          <a:stretch>
            <a:fillRect/>
          </a:stretch>
        </p:blipFill>
        <p:spPr>
          <a:xfrm>
            <a:off x="10408257" y="5389204"/>
            <a:ext cx="1351721" cy="715618"/>
          </a:xfrm>
          <a:prstGeom prst="rect">
            <a:avLst/>
          </a:prstGeom>
        </p:spPr>
      </p:pic>
      <p:sp>
        <p:nvSpPr>
          <p:cNvPr id="5" name="Title 1">
            <a:extLst>
              <a:ext uri="{FF2B5EF4-FFF2-40B4-BE49-F238E27FC236}">
                <a16:creationId xmlns:a16="http://schemas.microsoft.com/office/drawing/2014/main" id="{1B9614B7-68F0-11DF-B34C-9E5E6FEEEA23}"/>
              </a:ext>
            </a:extLst>
          </p:cNvPr>
          <p:cNvSpPr>
            <a:spLocks noGrp="1"/>
          </p:cNvSpPr>
          <p:nvPr>
            <p:ph type="title"/>
          </p:nvPr>
        </p:nvSpPr>
        <p:spPr>
          <a:xfrm>
            <a:off x="694591" y="357812"/>
            <a:ext cx="10800000" cy="890545"/>
          </a:xfrm>
          <a:prstGeom prst="rect">
            <a:avLst/>
          </a:prstGeo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3356638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Figure_Turquoise">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6BF02C08-E152-63F5-F683-1B8DD81E8301}"/>
              </a:ext>
            </a:extLst>
          </p:cNvPr>
          <p:cNvSpPr/>
          <p:nvPr userDrawn="1"/>
        </p:nvSpPr>
        <p:spPr>
          <a:xfrm>
            <a:off x="6289702" y="1514656"/>
            <a:ext cx="5470276" cy="3526471"/>
          </a:xfrm>
          <a:prstGeom prst="roundRect">
            <a:avLst>
              <a:gd name="adj" fmla="val 405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058287-A2BE-6377-E82D-D4701602F70E}"/>
              </a:ext>
            </a:extLst>
          </p:cNvPr>
          <p:cNvSpPr>
            <a:spLocks noGrp="1"/>
          </p:cNvSpPr>
          <p:nvPr>
            <p:ph idx="1"/>
          </p:nvPr>
        </p:nvSpPr>
        <p:spPr>
          <a:xfrm>
            <a:off x="694590" y="1514656"/>
            <a:ext cx="5205277" cy="35264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9">
            <a:extLst>
              <a:ext uri="{FF2B5EF4-FFF2-40B4-BE49-F238E27FC236}">
                <a16:creationId xmlns:a16="http://schemas.microsoft.com/office/drawing/2014/main" id="{2EB635EA-EE54-0E38-860B-ECAF866A6BCA}"/>
              </a:ext>
            </a:extLst>
          </p:cNvPr>
          <p:cNvSpPr>
            <a:spLocks noGrp="1"/>
          </p:cNvSpPr>
          <p:nvPr>
            <p:ph sz="quarter" idx="13"/>
          </p:nvPr>
        </p:nvSpPr>
        <p:spPr>
          <a:xfrm>
            <a:off x="6289702" y="1514656"/>
            <a:ext cx="5204889" cy="35264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ounded Rectangle 3">
            <a:extLst>
              <a:ext uri="{FF2B5EF4-FFF2-40B4-BE49-F238E27FC236}">
                <a16:creationId xmlns:a16="http://schemas.microsoft.com/office/drawing/2014/main" id="{644CE26B-E8C8-BED9-6FD3-C3713E8D8D12}"/>
              </a:ext>
            </a:extLst>
          </p:cNvPr>
          <p:cNvSpPr/>
          <p:nvPr userDrawn="1"/>
        </p:nvSpPr>
        <p:spPr>
          <a:xfrm>
            <a:off x="-446730" y="5365469"/>
            <a:ext cx="10505312" cy="78819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4">
            <a:extLst>
              <a:ext uri="{FF2B5EF4-FFF2-40B4-BE49-F238E27FC236}">
                <a16:creationId xmlns:a16="http://schemas.microsoft.com/office/drawing/2014/main" id="{2ABA5E94-FF0B-AC55-CB83-27FE15358ABF}"/>
              </a:ext>
            </a:extLst>
          </p:cNvPr>
          <p:cNvSpPr>
            <a:spLocks noGrp="1"/>
          </p:cNvSpPr>
          <p:nvPr>
            <p:ph type="body" sz="quarter" idx="15"/>
          </p:nvPr>
        </p:nvSpPr>
        <p:spPr>
          <a:xfrm>
            <a:off x="694590" y="5365468"/>
            <a:ext cx="8982070" cy="788191"/>
          </a:xfrm>
        </p:spPr>
        <p:txBody>
          <a:bodyPr anchor="ctr"/>
          <a:lstStyle>
            <a:lvl1pPr marL="0" indent="0" algn="l">
              <a:buNone/>
              <a:defRPr>
                <a:solidFill>
                  <a:schemeClr val="bg1"/>
                </a:solidFill>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0DBDF006-8C77-CE78-0B4F-159DDD6B73D7}"/>
              </a:ext>
            </a:extLst>
          </p:cNvPr>
          <p:cNvSpPr>
            <a:spLocks noGrp="1"/>
          </p:cNvSpPr>
          <p:nvPr>
            <p:ph type="body" sz="quarter" idx="16"/>
          </p:nvPr>
        </p:nvSpPr>
        <p:spPr>
          <a:xfrm>
            <a:off x="694590" y="6268470"/>
            <a:ext cx="9627579" cy="365125"/>
          </a:xfrm>
        </p:spPr>
        <p:txBody>
          <a:bodyPr anchor="b">
            <a:normAutofit/>
          </a:bodyPr>
          <a:lstStyle>
            <a:lvl1pPr marL="0" indent="0">
              <a:buNone/>
              <a:defRPr lang="en-US" sz="1000" kern="1200" dirty="0">
                <a:solidFill>
                  <a:schemeClr val="tx1">
                    <a:tint val="82000"/>
                  </a:schemeClr>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pic>
        <p:nvPicPr>
          <p:cNvPr id="15" name="Picture 14">
            <a:extLst>
              <a:ext uri="{FF2B5EF4-FFF2-40B4-BE49-F238E27FC236}">
                <a16:creationId xmlns:a16="http://schemas.microsoft.com/office/drawing/2014/main" id="{9EAD8938-C64C-6F6A-226D-5577CB5AE424}"/>
              </a:ext>
            </a:extLst>
          </p:cNvPr>
          <p:cNvPicPr>
            <a:picLocks noChangeAspect="1"/>
          </p:cNvPicPr>
          <p:nvPr userDrawn="1"/>
        </p:nvPicPr>
        <p:blipFill>
          <a:blip r:embed="rId2"/>
          <a:stretch>
            <a:fillRect/>
          </a:stretch>
        </p:blipFill>
        <p:spPr>
          <a:xfrm>
            <a:off x="10408257" y="5389204"/>
            <a:ext cx="1351721" cy="715618"/>
          </a:xfrm>
          <a:prstGeom prst="rect">
            <a:avLst/>
          </a:prstGeom>
        </p:spPr>
      </p:pic>
      <p:sp>
        <p:nvSpPr>
          <p:cNvPr id="5" name="Title 1">
            <a:extLst>
              <a:ext uri="{FF2B5EF4-FFF2-40B4-BE49-F238E27FC236}">
                <a16:creationId xmlns:a16="http://schemas.microsoft.com/office/drawing/2014/main" id="{3F9A0E7C-E725-4AA9-5001-8D179F41BB19}"/>
              </a:ext>
            </a:extLst>
          </p:cNvPr>
          <p:cNvSpPr>
            <a:spLocks noGrp="1"/>
          </p:cNvSpPr>
          <p:nvPr>
            <p:ph type="title"/>
          </p:nvPr>
        </p:nvSpPr>
        <p:spPr>
          <a:xfrm>
            <a:off x="694591" y="357812"/>
            <a:ext cx="10800000" cy="890545"/>
          </a:xfrm>
          <a:prstGeom prst="rect">
            <a:avLst/>
          </a:prstGeo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301274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slide summary_Turquoise">
    <p:spTree>
      <p:nvGrpSpPr>
        <p:cNvPr id="1" name=""/>
        <p:cNvGrpSpPr/>
        <p:nvPr/>
      </p:nvGrpSpPr>
      <p:grpSpPr>
        <a:xfrm>
          <a:off x="0" y="0"/>
          <a:ext cx="0" cy="0"/>
          <a:chOff x="0" y="0"/>
          <a:chExt cx="0" cy="0"/>
        </a:xfrm>
      </p:grpSpPr>
      <p:sp>
        <p:nvSpPr>
          <p:cNvPr id="5" name="Rounded Rectangle 12">
            <a:extLst>
              <a:ext uri="{FF2B5EF4-FFF2-40B4-BE49-F238E27FC236}">
                <a16:creationId xmlns:a16="http://schemas.microsoft.com/office/drawing/2014/main" id="{172451EE-4E1C-3362-7807-E558DB69C2E4}"/>
              </a:ext>
            </a:extLst>
          </p:cNvPr>
          <p:cNvSpPr/>
          <p:nvPr userDrawn="1"/>
        </p:nvSpPr>
        <p:spPr>
          <a:xfrm>
            <a:off x="693868" y="1514656"/>
            <a:ext cx="5205556" cy="1310206"/>
          </a:xfrm>
          <a:prstGeom prst="roundRect">
            <a:avLst>
              <a:gd name="adj" fmla="val 405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r>
              <a:rPr lang="en-US" sz="1600" b="1" dirty="0">
                <a:solidFill>
                  <a:schemeClr val="tx2"/>
                </a:solidFill>
                <a:latin typeface="Arial" panose="020B0604020202020204" pitchFamily="34" charset="0"/>
                <a:cs typeface="Arial" panose="020B0604020202020204" pitchFamily="34" charset="0"/>
              </a:rPr>
              <a:t>Objective</a:t>
            </a:r>
          </a:p>
        </p:txBody>
      </p:sp>
      <p:sp>
        <p:nvSpPr>
          <p:cNvPr id="13" name="Rounded Rectangle 12">
            <a:extLst>
              <a:ext uri="{FF2B5EF4-FFF2-40B4-BE49-F238E27FC236}">
                <a16:creationId xmlns:a16="http://schemas.microsoft.com/office/drawing/2014/main" id="{6BF02C08-E152-63F5-F683-1B8DD81E8301}"/>
              </a:ext>
            </a:extLst>
          </p:cNvPr>
          <p:cNvSpPr/>
          <p:nvPr userDrawn="1"/>
        </p:nvSpPr>
        <p:spPr>
          <a:xfrm>
            <a:off x="6289702" y="1514656"/>
            <a:ext cx="5204889" cy="3526471"/>
          </a:xfrm>
          <a:prstGeom prst="roundRect">
            <a:avLst>
              <a:gd name="adj" fmla="val 405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r>
              <a:rPr lang="en-US" sz="1600" b="1" dirty="0">
                <a:solidFill>
                  <a:schemeClr val="tx2"/>
                </a:solidFill>
                <a:latin typeface="Arial" panose="020B0604020202020204" pitchFamily="34" charset="0"/>
                <a:cs typeface="Arial" panose="020B0604020202020204" pitchFamily="34" charset="0"/>
              </a:rPr>
              <a:t>Key Results</a:t>
            </a:r>
          </a:p>
        </p:txBody>
      </p:sp>
      <p:sp>
        <p:nvSpPr>
          <p:cNvPr id="4" name="Rounded Rectangle 3">
            <a:extLst>
              <a:ext uri="{FF2B5EF4-FFF2-40B4-BE49-F238E27FC236}">
                <a16:creationId xmlns:a16="http://schemas.microsoft.com/office/drawing/2014/main" id="{644CE26B-E8C8-BED9-6FD3-C3713E8D8D12}"/>
              </a:ext>
            </a:extLst>
          </p:cNvPr>
          <p:cNvSpPr/>
          <p:nvPr userDrawn="1"/>
        </p:nvSpPr>
        <p:spPr>
          <a:xfrm>
            <a:off x="-446730" y="5365469"/>
            <a:ext cx="10505312" cy="78819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12">
            <a:extLst>
              <a:ext uri="{FF2B5EF4-FFF2-40B4-BE49-F238E27FC236}">
                <a16:creationId xmlns:a16="http://schemas.microsoft.com/office/drawing/2014/main" id="{9F4100EB-FC4F-BA52-776B-3B4BD39F867F}"/>
              </a:ext>
            </a:extLst>
          </p:cNvPr>
          <p:cNvSpPr/>
          <p:nvPr userDrawn="1"/>
        </p:nvSpPr>
        <p:spPr>
          <a:xfrm>
            <a:off x="693424" y="2862175"/>
            <a:ext cx="5206000" cy="2178952"/>
          </a:xfrm>
          <a:prstGeom prst="roundRect">
            <a:avLst>
              <a:gd name="adj" fmla="val 405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r>
              <a:rPr lang="en-US" sz="1600" b="1" dirty="0">
                <a:solidFill>
                  <a:schemeClr val="tx2"/>
                </a:solidFill>
                <a:latin typeface="Arial" panose="020B0604020202020204" pitchFamily="34" charset="0"/>
                <a:cs typeface="Arial" panose="020B0604020202020204" pitchFamily="34" charset="0"/>
              </a:rPr>
              <a:t>Method</a:t>
            </a:r>
          </a:p>
        </p:txBody>
      </p:sp>
      <p:sp>
        <p:nvSpPr>
          <p:cNvPr id="15" name="Text Placeholder 14">
            <a:extLst>
              <a:ext uri="{FF2B5EF4-FFF2-40B4-BE49-F238E27FC236}">
                <a16:creationId xmlns:a16="http://schemas.microsoft.com/office/drawing/2014/main" id="{F97496E8-B682-5604-C95D-CEC43089E584}"/>
              </a:ext>
            </a:extLst>
          </p:cNvPr>
          <p:cNvSpPr>
            <a:spLocks noGrp="1"/>
          </p:cNvSpPr>
          <p:nvPr>
            <p:ph type="body" sz="quarter" idx="16"/>
          </p:nvPr>
        </p:nvSpPr>
        <p:spPr>
          <a:xfrm>
            <a:off x="693424" y="5365468"/>
            <a:ext cx="8983236" cy="788191"/>
          </a:xfrm>
        </p:spPr>
        <p:txBody>
          <a:bodyPr anchor="ctr"/>
          <a:lstStyle>
            <a:lvl1pPr marL="0" indent="0" algn="l">
              <a:buNone/>
              <a:defRPr>
                <a:solidFill>
                  <a:schemeClr val="bg1"/>
                </a:solidFill>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015FFD08-2B15-679F-BCB0-CF64E29CD711}"/>
              </a:ext>
            </a:extLst>
          </p:cNvPr>
          <p:cNvSpPr>
            <a:spLocks noGrp="1"/>
          </p:cNvSpPr>
          <p:nvPr>
            <p:ph type="body" sz="quarter" idx="17"/>
          </p:nvPr>
        </p:nvSpPr>
        <p:spPr>
          <a:xfrm>
            <a:off x="693424" y="6268470"/>
            <a:ext cx="9628745" cy="365125"/>
          </a:xfrm>
        </p:spPr>
        <p:txBody>
          <a:bodyPr anchor="b">
            <a:normAutofit/>
          </a:bodyPr>
          <a:lstStyle>
            <a:lvl1pPr marL="0" indent="0">
              <a:buNone/>
              <a:defRPr lang="en-US" sz="1000" kern="1200" dirty="0">
                <a:solidFill>
                  <a:schemeClr val="tx1">
                    <a:tint val="82000"/>
                  </a:schemeClr>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pic>
        <p:nvPicPr>
          <p:cNvPr id="17" name="Picture 16">
            <a:extLst>
              <a:ext uri="{FF2B5EF4-FFF2-40B4-BE49-F238E27FC236}">
                <a16:creationId xmlns:a16="http://schemas.microsoft.com/office/drawing/2014/main" id="{580E8BDE-0895-D9AA-5AE4-3DCC46B39B25}"/>
              </a:ext>
            </a:extLst>
          </p:cNvPr>
          <p:cNvPicPr>
            <a:picLocks noChangeAspect="1"/>
          </p:cNvPicPr>
          <p:nvPr userDrawn="1"/>
        </p:nvPicPr>
        <p:blipFill>
          <a:blip r:embed="rId2"/>
          <a:stretch>
            <a:fillRect/>
          </a:stretch>
        </p:blipFill>
        <p:spPr>
          <a:xfrm>
            <a:off x="10408257" y="5389204"/>
            <a:ext cx="1351721" cy="715618"/>
          </a:xfrm>
          <a:prstGeom prst="rect">
            <a:avLst/>
          </a:prstGeom>
        </p:spPr>
      </p:pic>
      <p:sp>
        <p:nvSpPr>
          <p:cNvPr id="7" name="Title 1">
            <a:extLst>
              <a:ext uri="{FF2B5EF4-FFF2-40B4-BE49-F238E27FC236}">
                <a16:creationId xmlns:a16="http://schemas.microsoft.com/office/drawing/2014/main" id="{3EF636B8-E765-896B-DB29-01984541FF6E}"/>
              </a:ext>
            </a:extLst>
          </p:cNvPr>
          <p:cNvSpPr>
            <a:spLocks noGrp="1"/>
          </p:cNvSpPr>
          <p:nvPr>
            <p:ph type="title"/>
          </p:nvPr>
        </p:nvSpPr>
        <p:spPr>
          <a:xfrm>
            <a:off x="694591" y="357812"/>
            <a:ext cx="10800000" cy="890545"/>
          </a:xfrm>
          <a:prstGeom prst="rect">
            <a:avLst/>
          </a:prstGeom>
        </p:spPr>
        <p:txBody>
          <a:bodyPr/>
          <a:lstStyle>
            <a:lvl1pPr>
              <a:defRPr b="1"/>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DC998E9-8487-672C-6B89-8B22A624BBF6}"/>
              </a:ext>
            </a:extLst>
          </p:cNvPr>
          <p:cNvSpPr>
            <a:spLocks noGrp="1"/>
          </p:cNvSpPr>
          <p:nvPr>
            <p:ph idx="1"/>
          </p:nvPr>
        </p:nvSpPr>
        <p:spPr>
          <a:xfrm>
            <a:off x="731323" y="1820008"/>
            <a:ext cx="5148000" cy="1004854"/>
          </a:xfrm>
        </p:spPr>
        <p:txBody>
          <a:bodyPr/>
          <a:lstStyle>
            <a:lvl1pPr>
              <a:defRPr sz="1600"/>
            </a:lvl1pPr>
            <a:lvl2pPr>
              <a:defRPr sz="1400"/>
            </a:lvl2pPr>
            <a:lvl3pPr>
              <a:defRPr sz="1200"/>
            </a:lvl3pPr>
          </a:lstStyle>
          <a:p>
            <a:pPr lvl="0"/>
            <a:r>
              <a:rPr lang="en-GB" dirty="0"/>
              <a:t>Click to edit Master text styles</a:t>
            </a:r>
          </a:p>
          <a:p>
            <a:pPr lvl="1"/>
            <a:r>
              <a:rPr lang="en-GB" dirty="0"/>
              <a:t>Second level</a:t>
            </a:r>
          </a:p>
          <a:p>
            <a:pPr lvl="2"/>
            <a:r>
              <a:rPr lang="en-GB" dirty="0"/>
              <a:t>Third level</a:t>
            </a:r>
          </a:p>
        </p:txBody>
      </p:sp>
      <p:sp>
        <p:nvSpPr>
          <p:cNvPr id="9" name="Content Placeholder 2">
            <a:extLst>
              <a:ext uri="{FF2B5EF4-FFF2-40B4-BE49-F238E27FC236}">
                <a16:creationId xmlns:a16="http://schemas.microsoft.com/office/drawing/2014/main" id="{E7D417E4-8C3D-7976-763F-091DF1158F40}"/>
              </a:ext>
            </a:extLst>
          </p:cNvPr>
          <p:cNvSpPr>
            <a:spLocks noGrp="1"/>
          </p:cNvSpPr>
          <p:nvPr>
            <p:ph idx="14"/>
          </p:nvPr>
        </p:nvSpPr>
        <p:spPr>
          <a:xfrm>
            <a:off x="731323" y="3149204"/>
            <a:ext cx="5148000" cy="1891922"/>
          </a:xfrm>
        </p:spPr>
        <p:txBody>
          <a:bodyPr/>
          <a:lstStyle>
            <a:lvl1pPr>
              <a:defRPr sz="1600"/>
            </a:lvl1pPr>
            <a:lvl2pPr>
              <a:defRPr sz="1400"/>
            </a:lvl2pPr>
            <a:lvl3pPr>
              <a:defRPr sz="1200"/>
            </a:lvl3pPr>
          </a:lstStyle>
          <a:p>
            <a:pPr lvl="0"/>
            <a:r>
              <a:rPr lang="en-GB" dirty="0"/>
              <a:t>Click to edit Master text styles</a:t>
            </a:r>
          </a:p>
          <a:p>
            <a:pPr lvl="1"/>
            <a:r>
              <a:rPr lang="en-GB" dirty="0"/>
              <a:t>Second level</a:t>
            </a:r>
          </a:p>
          <a:p>
            <a:pPr lvl="2"/>
            <a:r>
              <a:rPr lang="en-GB" dirty="0"/>
              <a:t>Third level</a:t>
            </a:r>
          </a:p>
        </p:txBody>
      </p:sp>
      <p:sp>
        <p:nvSpPr>
          <p:cNvPr id="12" name="Content Placeholder 9">
            <a:extLst>
              <a:ext uri="{FF2B5EF4-FFF2-40B4-BE49-F238E27FC236}">
                <a16:creationId xmlns:a16="http://schemas.microsoft.com/office/drawing/2014/main" id="{BCFED1EE-A486-CAEA-8548-7FE0F37889EA}"/>
              </a:ext>
            </a:extLst>
          </p:cNvPr>
          <p:cNvSpPr>
            <a:spLocks noGrp="1"/>
          </p:cNvSpPr>
          <p:nvPr>
            <p:ph sz="quarter" idx="13"/>
          </p:nvPr>
        </p:nvSpPr>
        <p:spPr>
          <a:xfrm>
            <a:off x="6312513" y="1820008"/>
            <a:ext cx="5148000" cy="3221119"/>
          </a:xfrm>
        </p:spPr>
        <p:txBody>
          <a:bodyPr/>
          <a:lstStyle>
            <a:lvl1pPr>
              <a:defRPr sz="1600"/>
            </a:lvl1pPr>
            <a:lvl2pPr>
              <a:defRPr sz="1400"/>
            </a:lvl2pPr>
            <a:lvl3pPr>
              <a:defRPr sz="1200"/>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0681249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 whit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4612-5C8D-373E-6B5C-A4C1622155A3}"/>
              </a:ext>
            </a:extLst>
          </p:cNvPr>
          <p:cNvSpPr>
            <a:spLocks noGrp="1"/>
          </p:cNvSpPr>
          <p:nvPr>
            <p:ph type="ctrTitle"/>
          </p:nvPr>
        </p:nvSpPr>
        <p:spPr>
          <a:xfrm>
            <a:off x="1685677" y="1987825"/>
            <a:ext cx="6822220" cy="3945462"/>
          </a:xfrm>
          <a:prstGeom prst="rect">
            <a:avLst/>
          </a:prstGeom>
        </p:spPr>
        <p:txBody>
          <a:bodyPr anchor="t">
            <a:normAutofit/>
          </a:bodyPr>
          <a:lstStyle>
            <a:lvl1pPr algn="l">
              <a:lnSpc>
                <a:spcPct val="110000"/>
              </a:lnSpc>
              <a:defRPr sz="3200">
                <a:solidFill>
                  <a:schemeClr val="bg1"/>
                </a:solidFill>
              </a:defRPr>
            </a:lvl1pPr>
          </a:lstStyle>
          <a:p>
            <a:r>
              <a:rPr lang="en-GB" dirty="0"/>
              <a:t>Click to edit Master title style</a:t>
            </a:r>
            <a:endParaRPr lang="en-US" dirty="0"/>
          </a:p>
        </p:txBody>
      </p:sp>
      <p:pic>
        <p:nvPicPr>
          <p:cNvPr id="4" name="Picture 3">
            <a:extLst>
              <a:ext uri="{FF2B5EF4-FFF2-40B4-BE49-F238E27FC236}">
                <a16:creationId xmlns:a16="http://schemas.microsoft.com/office/drawing/2014/main" id="{A173D53C-2FE9-E7B1-614A-A40A96882330}"/>
              </a:ext>
            </a:extLst>
          </p:cNvPr>
          <p:cNvPicPr>
            <a:picLocks noChangeAspect="1"/>
          </p:cNvPicPr>
          <p:nvPr userDrawn="1"/>
        </p:nvPicPr>
        <p:blipFill>
          <a:blip r:embed="rId3"/>
          <a:stretch>
            <a:fillRect/>
          </a:stretch>
        </p:blipFill>
        <p:spPr>
          <a:xfrm>
            <a:off x="550849" y="514270"/>
            <a:ext cx="1930400" cy="1028700"/>
          </a:xfrm>
          <a:prstGeom prst="rect">
            <a:avLst/>
          </a:prstGeom>
        </p:spPr>
      </p:pic>
      <p:sp>
        <p:nvSpPr>
          <p:cNvPr id="5" name="Text Placeholder 5">
            <a:extLst>
              <a:ext uri="{FF2B5EF4-FFF2-40B4-BE49-F238E27FC236}">
                <a16:creationId xmlns:a16="http://schemas.microsoft.com/office/drawing/2014/main" id="{6E85EB85-A7BC-5947-EB48-366B5F1309F7}"/>
              </a:ext>
            </a:extLst>
          </p:cNvPr>
          <p:cNvSpPr>
            <a:spLocks noGrp="1"/>
          </p:cNvSpPr>
          <p:nvPr>
            <p:ph type="body" sz="quarter" idx="10"/>
          </p:nvPr>
        </p:nvSpPr>
        <p:spPr>
          <a:xfrm>
            <a:off x="2235200" y="6340475"/>
            <a:ext cx="9266238" cy="227013"/>
          </a:xfrm>
        </p:spPr>
        <p:txBody>
          <a:bodyPr anchor="ctr">
            <a:noAutofit/>
          </a:bodyPr>
          <a:lstStyle>
            <a:lvl1pPr marL="0" indent="0" algn="ctr">
              <a:buNone/>
              <a:defRPr lang="en-GB" sz="1000" b="0" i="0" kern="1200" dirty="0" smtClean="0">
                <a:solidFill>
                  <a:schemeClr val="bg1"/>
                </a:solidFill>
                <a:latin typeface="Arial" panose="020B0604020202020204" pitchFamily="34" charset="0"/>
                <a:ea typeface="+mn-ea"/>
                <a:cs typeface="Arial" panose="020B0604020202020204" pitchFamily="34" charset="0"/>
              </a:defRPr>
            </a:lvl1pPr>
            <a:lvl2pPr>
              <a:defRPr sz="800">
                <a:solidFill>
                  <a:schemeClr val="tx1"/>
                </a:solidFill>
              </a:defRPr>
            </a:lvl2pPr>
            <a:lvl3pPr>
              <a:defRPr sz="800">
                <a:solidFill>
                  <a:schemeClr val="tx1"/>
                </a:solidFill>
              </a:defRPr>
            </a:lvl3pPr>
            <a:lvl4pPr>
              <a:defRPr sz="800">
                <a:solidFill>
                  <a:schemeClr val="tx1"/>
                </a:solidFill>
              </a:defRPr>
            </a:lvl4pPr>
            <a:lvl5pPr marL="1828800" indent="0">
              <a:buNone/>
              <a:defRPr sz="800">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217105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Slide - alterna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4612-5C8D-373E-6B5C-A4C1622155A3}"/>
              </a:ext>
            </a:extLst>
          </p:cNvPr>
          <p:cNvSpPr>
            <a:spLocks noGrp="1"/>
          </p:cNvSpPr>
          <p:nvPr>
            <p:ph type="ctrTitle"/>
          </p:nvPr>
        </p:nvSpPr>
        <p:spPr>
          <a:xfrm>
            <a:off x="1685677" y="1987825"/>
            <a:ext cx="6822220" cy="4062340"/>
          </a:xfrm>
          <a:prstGeom prst="rect">
            <a:avLst/>
          </a:prstGeom>
        </p:spPr>
        <p:txBody>
          <a:bodyPr anchor="t">
            <a:normAutofit/>
          </a:bodyPr>
          <a:lstStyle>
            <a:lvl1pPr algn="l">
              <a:lnSpc>
                <a:spcPct val="110000"/>
              </a:lnSpc>
              <a:defRPr sz="3400">
                <a:solidFill>
                  <a:schemeClr val="bg1"/>
                </a:solidFill>
              </a:defRPr>
            </a:lvl1pPr>
          </a:lstStyle>
          <a:p>
            <a:r>
              <a:rPr lang="en-GB" dirty="0"/>
              <a:t>Click to edit Master title style</a:t>
            </a:r>
            <a:endParaRPr lang="en-US" dirty="0"/>
          </a:p>
        </p:txBody>
      </p:sp>
      <p:pic>
        <p:nvPicPr>
          <p:cNvPr id="11" name="Picture 10">
            <a:extLst>
              <a:ext uri="{FF2B5EF4-FFF2-40B4-BE49-F238E27FC236}">
                <a16:creationId xmlns:a16="http://schemas.microsoft.com/office/drawing/2014/main" id="{849833D6-CA3F-3E49-BDBA-D44F48EE56C1}"/>
              </a:ext>
            </a:extLst>
          </p:cNvPr>
          <p:cNvPicPr>
            <a:picLocks noChangeAspect="1"/>
          </p:cNvPicPr>
          <p:nvPr userDrawn="1"/>
        </p:nvPicPr>
        <p:blipFill>
          <a:blip r:embed="rId3"/>
          <a:stretch>
            <a:fillRect/>
          </a:stretch>
        </p:blipFill>
        <p:spPr>
          <a:xfrm>
            <a:off x="550849" y="514270"/>
            <a:ext cx="1930400" cy="1028700"/>
          </a:xfrm>
          <a:prstGeom prst="rect">
            <a:avLst/>
          </a:prstGeom>
        </p:spPr>
      </p:pic>
    </p:spTree>
    <p:extLst>
      <p:ext uri="{BB962C8B-B14F-4D97-AF65-F5344CB8AC3E}">
        <p14:creationId xmlns:p14="http://schemas.microsoft.com/office/powerpoint/2010/main" val="36153716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title Slide - alterna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background with white circles">
            <a:extLst>
              <a:ext uri="{FF2B5EF4-FFF2-40B4-BE49-F238E27FC236}">
                <a16:creationId xmlns:a16="http://schemas.microsoft.com/office/drawing/2014/main" id="{85952EE7-97EC-8A17-E768-E024B49BD85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984612-5C8D-373E-6B5C-A4C1622155A3}"/>
              </a:ext>
            </a:extLst>
          </p:cNvPr>
          <p:cNvSpPr>
            <a:spLocks noGrp="1"/>
          </p:cNvSpPr>
          <p:nvPr>
            <p:ph type="ctrTitle"/>
          </p:nvPr>
        </p:nvSpPr>
        <p:spPr>
          <a:xfrm>
            <a:off x="1685677" y="1987825"/>
            <a:ext cx="6822220" cy="4062340"/>
          </a:xfrm>
          <a:prstGeom prst="rect">
            <a:avLst/>
          </a:prstGeom>
        </p:spPr>
        <p:txBody>
          <a:bodyPr anchor="t">
            <a:normAutofit/>
          </a:bodyPr>
          <a:lstStyle>
            <a:lvl1pPr algn="l">
              <a:lnSpc>
                <a:spcPct val="110000"/>
              </a:lnSpc>
              <a:defRPr sz="3400">
                <a:solidFill>
                  <a:schemeClr val="bg1"/>
                </a:solidFill>
              </a:defRPr>
            </a:lvl1pPr>
          </a:lstStyle>
          <a:p>
            <a:r>
              <a:rPr lang="en-GB" dirty="0"/>
              <a:t>Click to edit Master title style</a:t>
            </a:r>
            <a:endParaRPr lang="en-US" dirty="0"/>
          </a:p>
        </p:txBody>
      </p:sp>
      <p:pic>
        <p:nvPicPr>
          <p:cNvPr id="11" name="Picture 10">
            <a:extLst>
              <a:ext uri="{FF2B5EF4-FFF2-40B4-BE49-F238E27FC236}">
                <a16:creationId xmlns:a16="http://schemas.microsoft.com/office/drawing/2014/main" id="{849833D6-CA3F-3E49-BDBA-D44F48EE56C1}"/>
              </a:ext>
            </a:extLst>
          </p:cNvPr>
          <p:cNvPicPr>
            <a:picLocks noChangeAspect="1"/>
          </p:cNvPicPr>
          <p:nvPr userDrawn="1"/>
        </p:nvPicPr>
        <p:blipFill>
          <a:blip r:embed="rId4"/>
          <a:stretch>
            <a:fillRect/>
          </a:stretch>
        </p:blipFill>
        <p:spPr>
          <a:xfrm>
            <a:off x="550849" y="514270"/>
            <a:ext cx="1930400" cy="1028700"/>
          </a:xfrm>
          <a:prstGeom prst="rect">
            <a:avLst/>
          </a:prstGeom>
        </p:spPr>
      </p:pic>
    </p:spTree>
    <p:extLst>
      <p:ext uri="{BB962C8B-B14F-4D97-AF65-F5344CB8AC3E}">
        <p14:creationId xmlns:p14="http://schemas.microsoft.com/office/powerpoint/2010/main" val="2108145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58287-A2BE-6377-E82D-D4701602F70E}"/>
              </a:ext>
            </a:extLst>
          </p:cNvPr>
          <p:cNvSpPr>
            <a:spLocks noGrp="1"/>
          </p:cNvSpPr>
          <p:nvPr>
            <p:ph idx="1"/>
          </p:nvPr>
        </p:nvSpPr>
        <p:spPr>
          <a:xfrm>
            <a:off x="693241" y="1514656"/>
            <a:ext cx="10801350" cy="45901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8">
            <a:extLst>
              <a:ext uri="{FF2B5EF4-FFF2-40B4-BE49-F238E27FC236}">
                <a16:creationId xmlns:a16="http://schemas.microsoft.com/office/drawing/2014/main" id="{CA90B80A-A8C3-E053-DDC6-813236E36EB4}"/>
              </a:ext>
            </a:extLst>
          </p:cNvPr>
          <p:cNvSpPr>
            <a:spLocks noGrp="1"/>
          </p:cNvSpPr>
          <p:nvPr>
            <p:ph type="body" sz="quarter" idx="16"/>
          </p:nvPr>
        </p:nvSpPr>
        <p:spPr>
          <a:xfrm>
            <a:off x="694592" y="6268470"/>
            <a:ext cx="9627577" cy="365125"/>
          </a:xfrm>
        </p:spPr>
        <p:txBody>
          <a:bodyPr anchor="b">
            <a:normAutofit/>
          </a:bodyPr>
          <a:lstStyle>
            <a:lvl1pPr marL="0" indent="0">
              <a:buNone/>
              <a:defRPr lang="en-US" sz="1000" kern="1200" dirty="0">
                <a:solidFill>
                  <a:schemeClr val="tx1">
                    <a:tint val="82000"/>
                  </a:schemeClr>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pic>
        <p:nvPicPr>
          <p:cNvPr id="12" name="Picture 11">
            <a:extLst>
              <a:ext uri="{FF2B5EF4-FFF2-40B4-BE49-F238E27FC236}">
                <a16:creationId xmlns:a16="http://schemas.microsoft.com/office/drawing/2014/main" id="{5B3788E3-CBFA-DE50-D33F-81C320AC5AE5}"/>
              </a:ext>
            </a:extLst>
          </p:cNvPr>
          <p:cNvPicPr>
            <a:picLocks noChangeAspect="1"/>
          </p:cNvPicPr>
          <p:nvPr userDrawn="1"/>
        </p:nvPicPr>
        <p:blipFill>
          <a:blip r:embed="rId2"/>
          <a:stretch>
            <a:fillRect/>
          </a:stretch>
        </p:blipFill>
        <p:spPr>
          <a:xfrm>
            <a:off x="10408257" y="5389204"/>
            <a:ext cx="1351721" cy="715618"/>
          </a:xfrm>
          <a:prstGeom prst="rect">
            <a:avLst/>
          </a:prstGeom>
        </p:spPr>
      </p:pic>
      <p:sp>
        <p:nvSpPr>
          <p:cNvPr id="4" name="Title Placeholder 1">
            <a:extLst>
              <a:ext uri="{FF2B5EF4-FFF2-40B4-BE49-F238E27FC236}">
                <a16:creationId xmlns:a16="http://schemas.microsoft.com/office/drawing/2014/main" id="{753902B0-C5AC-6FC5-C10D-33FF4E9AF3A9}"/>
              </a:ext>
            </a:extLst>
          </p:cNvPr>
          <p:cNvSpPr>
            <a:spLocks noGrp="1"/>
          </p:cNvSpPr>
          <p:nvPr>
            <p:ph type="title"/>
          </p:nvPr>
        </p:nvSpPr>
        <p:spPr>
          <a:xfrm>
            <a:off x="695325" y="357812"/>
            <a:ext cx="10801350" cy="890545"/>
          </a:xfrm>
          <a:prstGeom prst="rect">
            <a:avLst/>
          </a:prstGeom>
        </p:spPr>
        <p:txBody>
          <a:bodyPr vert="horz" lIns="0" tIns="0" rIns="0" bIns="0" rtlCol="0" anchor="b">
            <a:normAutofit/>
          </a:bodyPr>
          <a:lstStyle/>
          <a:p>
            <a:r>
              <a:rPr lang="en-GB" dirty="0"/>
              <a:t>Click to edit Master title style</a:t>
            </a:r>
            <a:endParaRPr lang="en-US" dirty="0"/>
          </a:p>
        </p:txBody>
      </p:sp>
    </p:spTree>
    <p:extLst>
      <p:ext uri="{BB962C8B-B14F-4D97-AF65-F5344CB8AC3E}">
        <p14:creationId xmlns:p14="http://schemas.microsoft.com/office/powerpoint/2010/main" val="3590060304"/>
      </p:ext>
    </p:extLst>
  </p:cSld>
  <p:clrMapOvr>
    <a:masterClrMapping/>
  </p:clrMapOvr>
  <p:extLst>
    <p:ext uri="{DCECCB84-F9BA-43D5-87BE-67443E8EF086}">
      <p15:sldGuideLst xmlns:p15="http://schemas.microsoft.com/office/powerpoint/2012/main">
        <p15:guide id="1" orient="horz" pos="2160">
          <p15:clr>
            <a:srgbClr val="FBAE40"/>
          </p15:clr>
        </p15:guide>
        <p15:guide id="2" pos="6494">
          <p15:clr>
            <a:srgbClr val="FBAE40"/>
          </p15:clr>
        </p15:guide>
        <p15:guide id="3" orient="horz" pos="38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337697-5336-649D-43E1-739157F8298F}"/>
              </a:ext>
            </a:extLst>
          </p:cNvPr>
          <p:cNvPicPr>
            <a:picLocks noChangeAspect="1"/>
          </p:cNvPicPr>
          <p:nvPr userDrawn="1"/>
        </p:nvPicPr>
        <p:blipFill>
          <a:blip r:embed="rId2"/>
          <a:stretch>
            <a:fillRect/>
          </a:stretch>
        </p:blipFill>
        <p:spPr>
          <a:xfrm>
            <a:off x="10408257" y="5389204"/>
            <a:ext cx="1351721" cy="715618"/>
          </a:xfrm>
          <a:prstGeom prst="rect">
            <a:avLst/>
          </a:prstGeom>
        </p:spPr>
      </p:pic>
      <p:sp>
        <p:nvSpPr>
          <p:cNvPr id="3" name="Title 1">
            <a:extLst>
              <a:ext uri="{FF2B5EF4-FFF2-40B4-BE49-F238E27FC236}">
                <a16:creationId xmlns:a16="http://schemas.microsoft.com/office/drawing/2014/main" id="{A1AB1B6D-BA3E-BA21-EDD9-759A9798DC9D}"/>
              </a:ext>
            </a:extLst>
          </p:cNvPr>
          <p:cNvSpPr>
            <a:spLocks noGrp="1"/>
          </p:cNvSpPr>
          <p:nvPr>
            <p:ph type="title"/>
          </p:nvPr>
        </p:nvSpPr>
        <p:spPr>
          <a:xfrm>
            <a:off x="694591" y="357812"/>
            <a:ext cx="10800000" cy="890545"/>
          </a:xfrm>
          <a:prstGeom prst="rect">
            <a:avLst/>
          </a:prstGeom>
        </p:spPr>
        <p:txBody>
          <a:bodyPr/>
          <a:lstStyle/>
          <a:p>
            <a:r>
              <a:rPr lang="en-GB" dirty="0"/>
              <a:t>Click to edit Master title style</a:t>
            </a:r>
            <a:endParaRPr lang="en-US" dirty="0"/>
          </a:p>
        </p:txBody>
      </p:sp>
      <p:sp>
        <p:nvSpPr>
          <p:cNvPr id="4" name="Text Placeholder 8">
            <a:extLst>
              <a:ext uri="{FF2B5EF4-FFF2-40B4-BE49-F238E27FC236}">
                <a16:creationId xmlns:a16="http://schemas.microsoft.com/office/drawing/2014/main" id="{EF35297C-BBFD-F19F-3EFB-8D5040329977}"/>
              </a:ext>
            </a:extLst>
          </p:cNvPr>
          <p:cNvSpPr>
            <a:spLocks noGrp="1"/>
          </p:cNvSpPr>
          <p:nvPr>
            <p:ph type="body" sz="quarter" idx="16"/>
          </p:nvPr>
        </p:nvSpPr>
        <p:spPr>
          <a:xfrm>
            <a:off x="694592" y="6268470"/>
            <a:ext cx="9627577" cy="365125"/>
          </a:xfrm>
        </p:spPr>
        <p:txBody>
          <a:bodyPr anchor="b">
            <a:normAutofit/>
          </a:bodyPr>
          <a:lstStyle>
            <a:lvl1pPr marL="0" indent="0">
              <a:buNone/>
              <a:defRPr lang="en-US" sz="1000" kern="1200" dirty="0">
                <a:solidFill>
                  <a:schemeClr val="tx1">
                    <a:tint val="82000"/>
                  </a:schemeClr>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911677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337697-5336-649D-43E1-739157F8298F}"/>
              </a:ext>
            </a:extLst>
          </p:cNvPr>
          <p:cNvPicPr>
            <a:picLocks noChangeAspect="1"/>
          </p:cNvPicPr>
          <p:nvPr userDrawn="1"/>
        </p:nvPicPr>
        <p:blipFill>
          <a:blip r:embed="rId2"/>
          <a:stretch>
            <a:fillRect/>
          </a:stretch>
        </p:blipFill>
        <p:spPr>
          <a:xfrm>
            <a:off x="10408257" y="5389204"/>
            <a:ext cx="1351721" cy="715618"/>
          </a:xfrm>
          <a:prstGeom prst="rect">
            <a:avLst/>
          </a:prstGeom>
        </p:spPr>
      </p:pic>
      <p:sp>
        <p:nvSpPr>
          <p:cNvPr id="2" name="Text Placeholder 8">
            <a:extLst>
              <a:ext uri="{FF2B5EF4-FFF2-40B4-BE49-F238E27FC236}">
                <a16:creationId xmlns:a16="http://schemas.microsoft.com/office/drawing/2014/main" id="{78A109C6-DC9B-596D-DA3B-4DD5CDA32438}"/>
              </a:ext>
            </a:extLst>
          </p:cNvPr>
          <p:cNvSpPr>
            <a:spLocks noGrp="1"/>
          </p:cNvSpPr>
          <p:nvPr>
            <p:ph type="body" sz="quarter" idx="16"/>
          </p:nvPr>
        </p:nvSpPr>
        <p:spPr>
          <a:xfrm>
            <a:off x="695325" y="6268470"/>
            <a:ext cx="9626844" cy="365125"/>
          </a:xfrm>
        </p:spPr>
        <p:txBody>
          <a:bodyPr anchor="b">
            <a:normAutofit/>
          </a:bodyPr>
          <a:lstStyle>
            <a:lvl1pPr marL="0" indent="0">
              <a:buNone/>
              <a:defRPr lang="en-US" sz="1000" kern="1200" dirty="0">
                <a:solidFill>
                  <a:schemeClr val="tx1">
                    <a:tint val="82000"/>
                  </a:schemeClr>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
        <p:nvSpPr>
          <p:cNvPr id="3" name="Title Placeholder 1">
            <a:extLst>
              <a:ext uri="{FF2B5EF4-FFF2-40B4-BE49-F238E27FC236}">
                <a16:creationId xmlns:a16="http://schemas.microsoft.com/office/drawing/2014/main" id="{DCF76D4F-57B0-F384-515F-BF9DFA733E97}"/>
              </a:ext>
            </a:extLst>
          </p:cNvPr>
          <p:cNvSpPr>
            <a:spLocks noGrp="1"/>
          </p:cNvSpPr>
          <p:nvPr>
            <p:ph type="title"/>
          </p:nvPr>
        </p:nvSpPr>
        <p:spPr>
          <a:xfrm>
            <a:off x="695325" y="357812"/>
            <a:ext cx="10801350" cy="890545"/>
          </a:xfrm>
          <a:prstGeom prst="rect">
            <a:avLst/>
          </a:prstGeom>
        </p:spPr>
        <p:txBody>
          <a:bodyPr vert="horz" lIns="0" tIns="0" rIns="0" bIns="0" rtlCol="0" anchor="b">
            <a:normAutofit/>
          </a:bodyPr>
          <a:lstStyle/>
          <a:p>
            <a:r>
              <a:rPr lang="en-GB" dirty="0"/>
              <a:t>Click to edit Master title style</a:t>
            </a:r>
            <a:endParaRPr lang="en-US" dirty="0"/>
          </a:p>
        </p:txBody>
      </p:sp>
    </p:spTree>
    <p:extLst>
      <p:ext uri="{BB962C8B-B14F-4D97-AF65-F5344CB8AC3E}">
        <p14:creationId xmlns:p14="http://schemas.microsoft.com/office/powerpoint/2010/main" val="26894727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llout_Turquoise">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8E184512-BB96-C1CD-A350-B0470735E8D8}"/>
              </a:ext>
            </a:extLst>
          </p:cNvPr>
          <p:cNvSpPr/>
          <p:nvPr userDrawn="1"/>
        </p:nvSpPr>
        <p:spPr>
          <a:xfrm>
            <a:off x="-446730" y="5365469"/>
            <a:ext cx="10505312" cy="78819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4">
            <a:extLst>
              <a:ext uri="{FF2B5EF4-FFF2-40B4-BE49-F238E27FC236}">
                <a16:creationId xmlns:a16="http://schemas.microsoft.com/office/drawing/2014/main" id="{06E8B684-3488-C1F7-7BBB-631779DB53EA}"/>
              </a:ext>
            </a:extLst>
          </p:cNvPr>
          <p:cNvSpPr>
            <a:spLocks noGrp="1"/>
          </p:cNvSpPr>
          <p:nvPr>
            <p:ph type="body" sz="quarter" idx="15"/>
          </p:nvPr>
        </p:nvSpPr>
        <p:spPr>
          <a:xfrm>
            <a:off x="694590" y="5365468"/>
            <a:ext cx="8982069" cy="788191"/>
          </a:xfrm>
        </p:spPr>
        <p:txBody>
          <a:bodyPr anchor="ctr"/>
          <a:lstStyle>
            <a:lvl1pPr marL="0" indent="0" algn="l">
              <a:buNone/>
              <a:defRPr>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48F34174-BBDB-3B11-69C4-CD61267E9D62}"/>
              </a:ext>
            </a:extLst>
          </p:cNvPr>
          <p:cNvSpPr>
            <a:spLocks noGrp="1"/>
          </p:cNvSpPr>
          <p:nvPr>
            <p:ph type="body" sz="quarter" idx="16"/>
          </p:nvPr>
        </p:nvSpPr>
        <p:spPr>
          <a:xfrm>
            <a:off x="694590" y="6268470"/>
            <a:ext cx="9627579" cy="365125"/>
          </a:xfrm>
        </p:spPr>
        <p:txBody>
          <a:bodyPr anchor="b">
            <a:normAutofit/>
          </a:bodyPr>
          <a:lstStyle>
            <a:lvl1pPr marL="0" indent="0">
              <a:buNone/>
              <a:defRPr lang="en-US" sz="1000" kern="1200" dirty="0">
                <a:solidFill>
                  <a:schemeClr val="tx1">
                    <a:tint val="82000"/>
                  </a:schemeClr>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pic>
        <p:nvPicPr>
          <p:cNvPr id="13" name="Picture 12">
            <a:extLst>
              <a:ext uri="{FF2B5EF4-FFF2-40B4-BE49-F238E27FC236}">
                <a16:creationId xmlns:a16="http://schemas.microsoft.com/office/drawing/2014/main" id="{862CFB33-CC69-2E7B-1ABF-1546F01DE06A}"/>
              </a:ext>
            </a:extLst>
          </p:cNvPr>
          <p:cNvPicPr>
            <a:picLocks noChangeAspect="1"/>
          </p:cNvPicPr>
          <p:nvPr userDrawn="1"/>
        </p:nvPicPr>
        <p:blipFill>
          <a:blip r:embed="rId2"/>
          <a:stretch>
            <a:fillRect/>
          </a:stretch>
        </p:blipFill>
        <p:spPr>
          <a:xfrm>
            <a:off x="10408257" y="5389204"/>
            <a:ext cx="1351721" cy="715618"/>
          </a:xfrm>
          <a:prstGeom prst="rect">
            <a:avLst/>
          </a:prstGeom>
        </p:spPr>
      </p:pic>
      <p:sp>
        <p:nvSpPr>
          <p:cNvPr id="4" name="Title 1">
            <a:extLst>
              <a:ext uri="{FF2B5EF4-FFF2-40B4-BE49-F238E27FC236}">
                <a16:creationId xmlns:a16="http://schemas.microsoft.com/office/drawing/2014/main" id="{9CE141A6-39CF-2BA9-3EC6-C9E20BE7E272}"/>
              </a:ext>
            </a:extLst>
          </p:cNvPr>
          <p:cNvSpPr>
            <a:spLocks noGrp="1"/>
          </p:cNvSpPr>
          <p:nvPr>
            <p:ph type="title"/>
          </p:nvPr>
        </p:nvSpPr>
        <p:spPr>
          <a:xfrm>
            <a:off x="694591" y="357812"/>
            <a:ext cx="10800000" cy="890545"/>
          </a:xfrm>
          <a:prstGeom prst="rect">
            <a:avLst/>
          </a:prstGeom>
        </p:spPr>
        <p:txBody>
          <a:body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5A52DBF5-2404-B989-D442-6BD3FF32A1D3}"/>
              </a:ext>
            </a:extLst>
          </p:cNvPr>
          <p:cNvSpPr>
            <a:spLocks noGrp="1"/>
          </p:cNvSpPr>
          <p:nvPr>
            <p:ph idx="1"/>
          </p:nvPr>
        </p:nvSpPr>
        <p:spPr>
          <a:xfrm>
            <a:off x="694591" y="1514656"/>
            <a:ext cx="10800000" cy="385081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45916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58287-A2BE-6377-E82D-D4701602F70E}"/>
              </a:ext>
            </a:extLst>
          </p:cNvPr>
          <p:cNvSpPr>
            <a:spLocks noGrp="1"/>
          </p:cNvSpPr>
          <p:nvPr>
            <p:ph idx="1"/>
          </p:nvPr>
        </p:nvSpPr>
        <p:spPr>
          <a:xfrm>
            <a:off x="694590" y="1514656"/>
            <a:ext cx="5205277" cy="45901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9">
            <a:extLst>
              <a:ext uri="{FF2B5EF4-FFF2-40B4-BE49-F238E27FC236}">
                <a16:creationId xmlns:a16="http://schemas.microsoft.com/office/drawing/2014/main" id="{2EB635EA-EE54-0E38-860B-ECAF866A6BCA}"/>
              </a:ext>
            </a:extLst>
          </p:cNvPr>
          <p:cNvSpPr>
            <a:spLocks noGrp="1"/>
          </p:cNvSpPr>
          <p:nvPr>
            <p:ph sz="quarter" idx="13"/>
          </p:nvPr>
        </p:nvSpPr>
        <p:spPr>
          <a:xfrm>
            <a:off x="6289702" y="1514656"/>
            <a:ext cx="5204889" cy="45901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8">
            <a:extLst>
              <a:ext uri="{FF2B5EF4-FFF2-40B4-BE49-F238E27FC236}">
                <a16:creationId xmlns:a16="http://schemas.microsoft.com/office/drawing/2014/main" id="{C8B06F79-CEFE-9BEA-577D-6075772E6CB0}"/>
              </a:ext>
            </a:extLst>
          </p:cNvPr>
          <p:cNvSpPr>
            <a:spLocks noGrp="1"/>
          </p:cNvSpPr>
          <p:nvPr>
            <p:ph type="body" sz="quarter" idx="16"/>
          </p:nvPr>
        </p:nvSpPr>
        <p:spPr>
          <a:xfrm>
            <a:off x="694590" y="6268470"/>
            <a:ext cx="9627579" cy="365125"/>
          </a:xfrm>
        </p:spPr>
        <p:txBody>
          <a:bodyPr anchor="b">
            <a:normAutofit/>
          </a:bodyPr>
          <a:lstStyle>
            <a:lvl1pPr marL="0" indent="0">
              <a:buNone/>
              <a:defRPr lang="en-US" sz="1000" kern="1200" dirty="0">
                <a:solidFill>
                  <a:schemeClr val="tx1">
                    <a:tint val="82000"/>
                  </a:schemeClr>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pic>
        <p:nvPicPr>
          <p:cNvPr id="13" name="Picture 12">
            <a:extLst>
              <a:ext uri="{FF2B5EF4-FFF2-40B4-BE49-F238E27FC236}">
                <a16:creationId xmlns:a16="http://schemas.microsoft.com/office/drawing/2014/main" id="{5E818E0A-1067-0DF5-7E2C-A151D430DD53}"/>
              </a:ext>
            </a:extLst>
          </p:cNvPr>
          <p:cNvPicPr>
            <a:picLocks noChangeAspect="1"/>
          </p:cNvPicPr>
          <p:nvPr userDrawn="1"/>
        </p:nvPicPr>
        <p:blipFill>
          <a:blip r:embed="rId2"/>
          <a:stretch>
            <a:fillRect/>
          </a:stretch>
        </p:blipFill>
        <p:spPr>
          <a:xfrm>
            <a:off x="10408257" y="5389204"/>
            <a:ext cx="1351721" cy="715618"/>
          </a:xfrm>
          <a:prstGeom prst="rect">
            <a:avLst/>
          </a:prstGeom>
        </p:spPr>
      </p:pic>
      <p:sp>
        <p:nvSpPr>
          <p:cNvPr id="4" name="Title 1">
            <a:extLst>
              <a:ext uri="{FF2B5EF4-FFF2-40B4-BE49-F238E27FC236}">
                <a16:creationId xmlns:a16="http://schemas.microsoft.com/office/drawing/2014/main" id="{1294E4E4-4D88-74B5-5728-39EDEF307B1C}"/>
              </a:ext>
            </a:extLst>
          </p:cNvPr>
          <p:cNvSpPr>
            <a:spLocks noGrp="1"/>
          </p:cNvSpPr>
          <p:nvPr>
            <p:ph type="title"/>
          </p:nvPr>
        </p:nvSpPr>
        <p:spPr>
          <a:xfrm>
            <a:off x="694591" y="357812"/>
            <a:ext cx="10800000" cy="890545"/>
          </a:xfrm>
          <a:prstGeom prst="rect">
            <a:avLst/>
          </a:prstGeom>
        </p:spPr>
        <p:txBody>
          <a:bodyPr/>
          <a:lstStyle/>
          <a:p>
            <a:r>
              <a:rPr lang="en-GB" dirty="0"/>
              <a:t>Click to edit Master title style</a:t>
            </a:r>
            <a:endParaRPr lang="en-US" dirty="0"/>
          </a:p>
        </p:txBody>
      </p:sp>
    </p:spTree>
    <p:extLst>
      <p:ext uri="{BB962C8B-B14F-4D97-AF65-F5344CB8AC3E}">
        <p14:creationId xmlns:p14="http://schemas.microsoft.com/office/powerpoint/2010/main" val="241014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AB5C3-BD0A-A3F7-88D2-EC556B8E4A89}"/>
              </a:ext>
            </a:extLst>
          </p:cNvPr>
          <p:cNvSpPr>
            <a:spLocks noGrp="1"/>
          </p:cNvSpPr>
          <p:nvPr>
            <p:ph type="body" idx="1"/>
          </p:nvPr>
        </p:nvSpPr>
        <p:spPr>
          <a:xfrm>
            <a:off x="691892" y="1514656"/>
            <a:ext cx="10800000" cy="3655384"/>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7296A45-EB14-1583-EF12-F5E4BE0289DA}"/>
              </a:ext>
            </a:extLst>
          </p:cNvPr>
          <p:cNvSpPr>
            <a:spLocks noGrp="1"/>
          </p:cNvSpPr>
          <p:nvPr>
            <p:ph type="ftr" sz="quarter" idx="3"/>
          </p:nvPr>
        </p:nvSpPr>
        <p:spPr>
          <a:xfrm>
            <a:off x="690543" y="6316595"/>
            <a:ext cx="10801350" cy="365125"/>
          </a:xfrm>
          <a:prstGeom prst="rect">
            <a:avLst/>
          </a:prstGeom>
        </p:spPr>
        <p:txBody>
          <a:bodyPr vert="horz" lIns="0" tIns="0" rIns="0" bIns="0" rtlCol="0" anchor="b"/>
          <a:lstStyle>
            <a:lvl1pPr algn="l">
              <a:defRPr sz="1000">
                <a:solidFill>
                  <a:schemeClr val="tx1">
                    <a:tint val="82000"/>
                  </a:schemeClr>
                </a:solidFill>
                <a:latin typeface="Arial" panose="020B0604020202020204" pitchFamily="34" charset="0"/>
                <a:cs typeface="Arial" panose="020B0604020202020204" pitchFamily="34" charset="0"/>
              </a:defRPr>
            </a:lvl1pPr>
          </a:lstStyle>
          <a:p>
            <a:endParaRPr lang="en-US" dirty="0"/>
          </a:p>
        </p:txBody>
      </p:sp>
      <p:sp>
        <p:nvSpPr>
          <p:cNvPr id="6" name="Title Placeholder 1">
            <a:extLst>
              <a:ext uri="{FF2B5EF4-FFF2-40B4-BE49-F238E27FC236}">
                <a16:creationId xmlns:a16="http://schemas.microsoft.com/office/drawing/2014/main" id="{2EE2B94B-1941-AFAC-D5C7-9EF222CEDB7F}"/>
              </a:ext>
            </a:extLst>
          </p:cNvPr>
          <p:cNvSpPr>
            <a:spLocks noGrp="1"/>
          </p:cNvSpPr>
          <p:nvPr>
            <p:ph type="title"/>
          </p:nvPr>
        </p:nvSpPr>
        <p:spPr>
          <a:xfrm>
            <a:off x="695325" y="357812"/>
            <a:ext cx="10801350" cy="890545"/>
          </a:xfrm>
          <a:prstGeom prst="rect">
            <a:avLst/>
          </a:prstGeom>
        </p:spPr>
        <p:txBody>
          <a:bodyPr vert="horz" lIns="0" tIns="0" rIns="0" bIns="0" rtlCol="0" anchor="b">
            <a:normAutofit/>
          </a:bodyPr>
          <a:lstStyle/>
          <a:p>
            <a:r>
              <a:rPr lang="en-GB" dirty="0"/>
              <a:t>Click to edit Master title style</a:t>
            </a:r>
            <a:endParaRPr lang="en-US" dirty="0"/>
          </a:p>
        </p:txBody>
      </p:sp>
    </p:spTree>
    <p:extLst>
      <p:ext uri="{BB962C8B-B14F-4D97-AF65-F5344CB8AC3E}">
        <p14:creationId xmlns:p14="http://schemas.microsoft.com/office/powerpoint/2010/main" val="16602801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110000"/>
        </a:lnSpc>
        <a:spcBef>
          <a:spcPct val="0"/>
        </a:spcBef>
        <a:buNone/>
        <a:defRPr sz="25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CB8B-093E-AE94-F567-1793EAFE62C5}"/>
              </a:ext>
            </a:extLst>
          </p:cNvPr>
          <p:cNvSpPr>
            <a:spLocks noGrp="1"/>
          </p:cNvSpPr>
          <p:nvPr>
            <p:ph type="ctrTitle"/>
          </p:nvPr>
        </p:nvSpPr>
        <p:spPr>
          <a:xfrm>
            <a:off x="688157" y="1987826"/>
            <a:ext cx="7819740" cy="1311965"/>
          </a:xfrm>
        </p:spPr>
        <p:txBody>
          <a:bodyPr>
            <a:normAutofit fontScale="90000"/>
          </a:bodyPr>
          <a:lstStyle/>
          <a:p>
            <a:r>
              <a:rPr lang="en-GB" sz="3200" dirty="0">
                <a:latin typeface="+mn-lt"/>
                <a:cs typeface="Calibri" panose="020F0502020204030204" pitchFamily="34" charset="0"/>
              </a:rPr>
              <a:t>Expert consensus on the long-term </a:t>
            </a:r>
            <a:r>
              <a:rPr lang="en-GB" dirty="0">
                <a:latin typeface="+mn-lt"/>
                <a:cs typeface="Calibri" panose="020F0502020204030204" pitchFamily="34" charset="0"/>
              </a:rPr>
              <a:t>e</a:t>
            </a:r>
            <a:r>
              <a:rPr lang="en-GB" sz="3200" dirty="0">
                <a:latin typeface="+mn-lt"/>
                <a:cs typeface="Calibri" panose="020F0502020204030204" pitchFamily="34" charset="0"/>
              </a:rPr>
              <a:t>ffectiveness of medical </a:t>
            </a:r>
            <a:r>
              <a:rPr lang="en-GB" dirty="0">
                <a:latin typeface="+mn-lt"/>
                <a:cs typeface="Calibri" panose="020F0502020204030204" pitchFamily="34" charset="0"/>
              </a:rPr>
              <a:t>n</a:t>
            </a:r>
            <a:r>
              <a:rPr lang="en-GB" sz="3200" dirty="0">
                <a:latin typeface="+mn-lt"/>
                <a:cs typeface="Calibri" panose="020F0502020204030204" pitchFamily="34" charset="0"/>
              </a:rPr>
              <a:t>utrition </a:t>
            </a:r>
            <a:r>
              <a:rPr lang="en-GB" dirty="0">
                <a:latin typeface="+mn-lt"/>
                <a:cs typeface="Calibri" panose="020F0502020204030204" pitchFamily="34" charset="0"/>
              </a:rPr>
              <a:t>t</a:t>
            </a:r>
            <a:r>
              <a:rPr lang="en-GB" sz="3200" dirty="0">
                <a:latin typeface="+mn-lt"/>
                <a:cs typeface="Calibri" panose="020F0502020204030204" pitchFamily="34" charset="0"/>
              </a:rPr>
              <a:t>herapy and its </a:t>
            </a:r>
            <a:r>
              <a:rPr lang="en-GB" dirty="0">
                <a:latin typeface="+mn-lt"/>
                <a:cs typeface="Calibri" panose="020F0502020204030204" pitchFamily="34" charset="0"/>
              </a:rPr>
              <a:t>i</a:t>
            </a:r>
            <a:r>
              <a:rPr lang="en-GB" sz="3200" dirty="0">
                <a:latin typeface="+mn-lt"/>
                <a:cs typeface="Calibri" panose="020F0502020204030204" pitchFamily="34" charset="0"/>
              </a:rPr>
              <a:t>mpact on the outcomes of adults with phenylketonuria</a:t>
            </a:r>
            <a:endParaRPr lang="en-GB" dirty="0">
              <a:latin typeface="+mn-lt"/>
            </a:endParaRPr>
          </a:p>
        </p:txBody>
      </p:sp>
      <p:sp>
        <p:nvSpPr>
          <p:cNvPr id="3" name="Subtitle 2">
            <a:extLst>
              <a:ext uri="{FF2B5EF4-FFF2-40B4-BE49-F238E27FC236}">
                <a16:creationId xmlns:a16="http://schemas.microsoft.com/office/drawing/2014/main" id="{C0A4C189-5304-F2F7-1DEE-6064E66E8EDF}"/>
              </a:ext>
            </a:extLst>
          </p:cNvPr>
          <p:cNvSpPr>
            <a:spLocks noGrp="1"/>
          </p:cNvSpPr>
          <p:nvPr>
            <p:ph type="subTitle" idx="1"/>
          </p:nvPr>
        </p:nvSpPr>
        <p:spPr>
          <a:xfrm>
            <a:off x="691200" y="3884400"/>
            <a:ext cx="7819740" cy="1414022"/>
          </a:xfrm>
        </p:spPr>
        <p:txBody>
          <a:bodyPr>
            <a:normAutofit fontScale="92500" lnSpcReduction="20000"/>
          </a:bodyPr>
          <a:lstStyle/>
          <a:p>
            <a:r>
              <a:rPr lang="en-GB" dirty="0"/>
              <a:t>Rocha JC, </a:t>
            </a:r>
            <a:r>
              <a:rPr lang="en-GB" dirty="0" err="1"/>
              <a:t>Ahring</a:t>
            </a:r>
            <a:r>
              <a:rPr lang="en-GB" dirty="0"/>
              <a:t> KK, </a:t>
            </a:r>
            <a:r>
              <a:rPr lang="en-GB" dirty="0" err="1"/>
              <a:t>Bausell</a:t>
            </a:r>
            <a:r>
              <a:rPr lang="en-GB" dirty="0"/>
              <a:t> H, </a:t>
            </a:r>
            <a:r>
              <a:rPr lang="en-GB" dirty="0" err="1"/>
              <a:t>Bilder</a:t>
            </a:r>
            <a:r>
              <a:rPr lang="en-GB" dirty="0"/>
              <a:t> DA, Harding CO, Inwood A, Longo N, </a:t>
            </a:r>
            <a:r>
              <a:rPr lang="en-GB" dirty="0" err="1"/>
              <a:t>Muntau</a:t>
            </a:r>
            <a:r>
              <a:rPr lang="en-GB" dirty="0"/>
              <a:t> AC, Santos Pessoa AL, Rohr F, </a:t>
            </a:r>
            <a:r>
              <a:rPr lang="en-GB" dirty="0" err="1"/>
              <a:t>Sivri</a:t>
            </a:r>
            <a:r>
              <a:rPr lang="en-GB" dirty="0"/>
              <a:t> S, </a:t>
            </a:r>
            <a:r>
              <a:rPr lang="en-GB" dirty="0" err="1"/>
              <a:t>Hermida</a:t>
            </a:r>
            <a:r>
              <a:rPr lang="en-GB" dirty="0"/>
              <a:t> A. </a:t>
            </a:r>
          </a:p>
          <a:p>
            <a:r>
              <a:rPr lang="en-GB" sz="2100" b="1" i="1" dirty="0">
                <a:latin typeface="+mn-lt"/>
                <a:cs typeface="Calibri Light" panose="020F0302020204030204" pitchFamily="34" charset="0"/>
              </a:rPr>
              <a:t>Nutr. 2023;15:3940.</a:t>
            </a:r>
            <a:endParaRPr lang="en-GB" sz="2100" i="1" dirty="0"/>
          </a:p>
        </p:txBody>
      </p:sp>
      <p:sp>
        <p:nvSpPr>
          <p:cNvPr id="4" name="Text Placeholder 2">
            <a:extLst>
              <a:ext uri="{FF2B5EF4-FFF2-40B4-BE49-F238E27FC236}">
                <a16:creationId xmlns:a16="http://schemas.microsoft.com/office/drawing/2014/main" id="{0A76AED6-B520-5746-6645-1008D6B2BADC}"/>
              </a:ext>
            </a:extLst>
          </p:cNvPr>
          <p:cNvSpPr>
            <a:spLocks noGrp="1"/>
          </p:cNvSpPr>
          <p:nvPr>
            <p:ph type="body" sz="quarter" idx="10"/>
          </p:nvPr>
        </p:nvSpPr>
        <p:spPr>
          <a:xfrm>
            <a:off x="2235200" y="6340475"/>
            <a:ext cx="9370060" cy="227013"/>
          </a:xfrm>
        </p:spPr>
        <p:txBody>
          <a:bodyPr/>
          <a:lstStyle/>
          <a:p>
            <a:r>
              <a:rPr lang="en-GB" sz="900" dirty="0"/>
              <a:t>Developed and funded by BioMarin. © 2024 BioMarin International Ltd. All Rights Reserved. For healthcare professionals only. EUCAN-PAL-00235 Date of preparation: September 2024 </a:t>
            </a:r>
          </a:p>
        </p:txBody>
      </p:sp>
    </p:spTree>
    <p:extLst>
      <p:ext uri="{BB962C8B-B14F-4D97-AF65-F5344CB8AC3E}">
        <p14:creationId xmlns:p14="http://schemas.microsoft.com/office/powerpoint/2010/main" val="317244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700734-E2EF-16B7-2427-C234F546C5E7}"/>
              </a:ext>
            </a:extLst>
          </p:cNvPr>
          <p:cNvSpPr>
            <a:spLocks noGrp="1"/>
          </p:cNvSpPr>
          <p:nvPr>
            <p:ph type="body" sz="quarter" idx="15"/>
          </p:nvPr>
        </p:nvSpPr>
        <p:spPr/>
        <p:txBody>
          <a:bodyPr>
            <a:normAutofit/>
          </a:bodyPr>
          <a:lstStyle/>
          <a:p>
            <a:r>
              <a:rPr lang="en-GB" dirty="0"/>
              <a:t>There is an unmet treatment need due to the limitations and burden of long-term reliance on MNT, which many struggle to adhere to, leading to potential health risks </a:t>
            </a:r>
          </a:p>
        </p:txBody>
      </p:sp>
      <p:sp>
        <p:nvSpPr>
          <p:cNvPr id="3" name="Text Placeholder 2">
            <a:extLst>
              <a:ext uri="{FF2B5EF4-FFF2-40B4-BE49-F238E27FC236}">
                <a16:creationId xmlns:a16="http://schemas.microsoft.com/office/drawing/2014/main" id="{551F36EE-83B2-8C29-05BC-B7C7C5DEDBD6}"/>
              </a:ext>
            </a:extLst>
          </p:cNvPr>
          <p:cNvSpPr>
            <a:spLocks noGrp="1"/>
          </p:cNvSpPr>
          <p:nvPr>
            <p:ph type="body" sz="quarter" idx="16"/>
          </p:nvPr>
        </p:nvSpPr>
        <p:spPr/>
        <p:txBody>
          <a:bodyPr/>
          <a:lstStyle/>
          <a:p>
            <a:r>
              <a:rPr lang="en-GB" dirty="0"/>
              <a:t>MNT, medical nutrition therapy; </a:t>
            </a:r>
            <a:r>
              <a:rPr lang="en-GB" dirty="0" err="1"/>
              <a:t>Phe</a:t>
            </a:r>
            <a:r>
              <a:rPr lang="en-GB" dirty="0"/>
              <a:t>, phenylalanine; PKU, phenylketonuria; PROs, patient reported outcomes</a:t>
            </a:r>
          </a:p>
          <a:p>
            <a:pPr>
              <a:spcBef>
                <a:spcPts val="0"/>
              </a:spcBef>
            </a:pPr>
            <a:r>
              <a:rPr lang="en-GB" dirty="0"/>
              <a:t>Rocha JC, et al. Nutr. 2023;15:3940.</a:t>
            </a:r>
          </a:p>
        </p:txBody>
      </p:sp>
      <p:sp>
        <p:nvSpPr>
          <p:cNvPr id="4" name="Title 3">
            <a:extLst>
              <a:ext uri="{FF2B5EF4-FFF2-40B4-BE49-F238E27FC236}">
                <a16:creationId xmlns:a16="http://schemas.microsoft.com/office/drawing/2014/main" id="{72357440-6246-31F3-1C1A-E44C543BD09B}"/>
              </a:ext>
            </a:extLst>
          </p:cNvPr>
          <p:cNvSpPr>
            <a:spLocks noGrp="1"/>
          </p:cNvSpPr>
          <p:nvPr>
            <p:ph type="title"/>
          </p:nvPr>
        </p:nvSpPr>
        <p:spPr/>
        <p:txBody>
          <a:bodyPr/>
          <a:lstStyle/>
          <a:p>
            <a:r>
              <a:rPr lang="en-GB" dirty="0"/>
              <a:t>Conclusion</a:t>
            </a:r>
          </a:p>
        </p:txBody>
      </p:sp>
      <p:sp>
        <p:nvSpPr>
          <p:cNvPr id="5" name="Content Placeholder 4">
            <a:extLst>
              <a:ext uri="{FF2B5EF4-FFF2-40B4-BE49-F238E27FC236}">
                <a16:creationId xmlns:a16="http://schemas.microsoft.com/office/drawing/2014/main" id="{05D2DFBE-A992-802A-BF8A-0A9747CCD47E}"/>
              </a:ext>
            </a:extLst>
          </p:cNvPr>
          <p:cNvSpPr>
            <a:spLocks noGrp="1"/>
          </p:cNvSpPr>
          <p:nvPr>
            <p:ph idx="1"/>
          </p:nvPr>
        </p:nvSpPr>
        <p:spPr/>
        <p:txBody>
          <a:bodyPr>
            <a:normAutofit/>
          </a:bodyPr>
          <a:lstStyle/>
          <a:p>
            <a:r>
              <a:rPr lang="en-GB" b="1" dirty="0">
                <a:solidFill>
                  <a:schemeClr val="tx2"/>
                </a:solidFill>
              </a:rPr>
              <a:t>Evidence</a:t>
            </a:r>
            <a:r>
              <a:rPr lang="en-GB" dirty="0"/>
              <a:t> supporting the safety of </a:t>
            </a:r>
            <a:r>
              <a:rPr lang="en-GB" b="1" dirty="0">
                <a:solidFill>
                  <a:schemeClr val="tx2"/>
                </a:solidFill>
              </a:rPr>
              <a:t>guideline-recommended target ranges </a:t>
            </a:r>
            <a:r>
              <a:rPr lang="en-GB" dirty="0"/>
              <a:t>in adulthood is </a:t>
            </a:r>
            <a:r>
              <a:rPr lang="en-GB" b="1" dirty="0">
                <a:solidFill>
                  <a:schemeClr val="tx2"/>
                </a:solidFill>
              </a:rPr>
              <a:t>lacking</a:t>
            </a:r>
            <a:r>
              <a:rPr lang="en-GB" dirty="0"/>
              <a:t> </a:t>
            </a:r>
          </a:p>
          <a:p>
            <a:r>
              <a:rPr lang="en-GB" dirty="0"/>
              <a:t>Experts’ statements mainly focus on </a:t>
            </a:r>
            <a:r>
              <a:rPr lang="en-GB" b="1" dirty="0">
                <a:solidFill>
                  <a:schemeClr val="tx2"/>
                </a:solidFill>
              </a:rPr>
              <a:t>early-diagnosed </a:t>
            </a:r>
            <a:r>
              <a:rPr lang="en-GB" dirty="0"/>
              <a:t>and treated adults with PKU, but similar concerns may apply to late-diagnosed patients who are more vulnerable to elevated blood </a:t>
            </a:r>
            <a:r>
              <a:rPr lang="en-GB" dirty="0" err="1"/>
              <a:t>Phe</a:t>
            </a:r>
            <a:r>
              <a:rPr lang="en-GB" dirty="0"/>
              <a:t> </a:t>
            </a:r>
          </a:p>
          <a:p>
            <a:r>
              <a:rPr lang="en-GB" dirty="0"/>
              <a:t>Current findings </a:t>
            </a:r>
            <a:r>
              <a:rPr lang="en-GB" b="1" dirty="0">
                <a:solidFill>
                  <a:schemeClr val="tx2"/>
                </a:solidFill>
              </a:rPr>
              <a:t>cannot</a:t>
            </a:r>
            <a:r>
              <a:rPr lang="en-GB" dirty="0"/>
              <a:t> be extrapolated to the </a:t>
            </a:r>
            <a:r>
              <a:rPr lang="en-GB" b="1" dirty="0">
                <a:solidFill>
                  <a:schemeClr val="tx2"/>
                </a:solidFill>
              </a:rPr>
              <a:t>paediatric population </a:t>
            </a:r>
          </a:p>
          <a:p>
            <a:r>
              <a:rPr lang="en-GB" dirty="0"/>
              <a:t>Limitations include the </a:t>
            </a:r>
            <a:r>
              <a:rPr lang="en-GB" b="1" dirty="0">
                <a:solidFill>
                  <a:schemeClr val="tx2"/>
                </a:solidFill>
              </a:rPr>
              <a:t>limited long-term effectiveness </a:t>
            </a:r>
            <a:r>
              <a:rPr lang="en-GB" dirty="0"/>
              <a:t>of MNT, the </a:t>
            </a:r>
            <a:r>
              <a:rPr lang="en-GB" b="1" dirty="0">
                <a:solidFill>
                  <a:schemeClr val="tx2"/>
                </a:solidFill>
              </a:rPr>
              <a:t>burden of long-term reliance </a:t>
            </a:r>
            <a:r>
              <a:rPr lang="en-GB" dirty="0"/>
              <a:t>on MNT, and </a:t>
            </a:r>
            <a:r>
              <a:rPr lang="en-GB" b="1" dirty="0">
                <a:solidFill>
                  <a:schemeClr val="tx2"/>
                </a:solidFill>
              </a:rPr>
              <a:t>potential detrimental health effects </a:t>
            </a:r>
            <a:r>
              <a:rPr lang="en-GB" dirty="0"/>
              <a:t>of MNT </a:t>
            </a:r>
          </a:p>
          <a:p>
            <a:r>
              <a:rPr lang="en-GB" dirty="0"/>
              <a:t>Primary treatment for PKU worldwide is MNT, but its long-term burden leads to </a:t>
            </a:r>
            <a:r>
              <a:rPr lang="en-GB" b="1" dirty="0">
                <a:solidFill>
                  <a:schemeClr val="tx2"/>
                </a:solidFill>
              </a:rPr>
              <a:t>inadequate</a:t>
            </a:r>
            <a:r>
              <a:rPr lang="en-GB" dirty="0"/>
              <a:t> adherence, risking detrimental health effects due to lack of </a:t>
            </a:r>
            <a:r>
              <a:rPr lang="en-GB" b="1" dirty="0">
                <a:solidFill>
                  <a:schemeClr val="tx2"/>
                </a:solidFill>
              </a:rPr>
              <a:t>metabolic control </a:t>
            </a:r>
            <a:r>
              <a:rPr lang="en-GB" dirty="0"/>
              <a:t>and/or </a:t>
            </a:r>
            <a:r>
              <a:rPr lang="en-GB" b="1" dirty="0">
                <a:solidFill>
                  <a:schemeClr val="tx2"/>
                </a:solidFill>
              </a:rPr>
              <a:t>micronutrient deficiencies </a:t>
            </a:r>
          </a:p>
          <a:p>
            <a:r>
              <a:rPr lang="en-GB" dirty="0"/>
              <a:t>Future research should focus on: identifying and assessing </a:t>
            </a:r>
            <a:r>
              <a:rPr lang="en-GB" b="1" dirty="0">
                <a:solidFill>
                  <a:schemeClr val="tx2"/>
                </a:solidFill>
              </a:rPr>
              <a:t>PROs</a:t>
            </a:r>
            <a:r>
              <a:rPr lang="en-GB" dirty="0"/>
              <a:t>, differentiating </a:t>
            </a:r>
            <a:r>
              <a:rPr lang="en-GB" b="1" dirty="0">
                <a:solidFill>
                  <a:schemeClr val="tx2"/>
                </a:solidFill>
              </a:rPr>
              <a:t>blood </a:t>
            </a:r>
            <a:r>
              <a:rPr lang="en-GB" b="1" dirty="0" err="1">
                <a:solidFill>
                  <a:schemeClr val="tx2"/>
                </a:solidFill>
              </a:rPr>
              <a:t>Phe</a:t>
            </a:r>
            <a:r>
              <a:rPr lang="en-GB" b="1" dirty="0">
                <a:solidFill>
                  <a:schemeClr val="tx2"/>
                </a:solidFill>
              </a:rPr>
              <a:t> impact </a:t>
            </a:r>
            <a:r>
              <a:rPr lang="en-GB" dirty="0"/>
              <a:t>from the burden of treatment, and evaluating whether </a:t>
            </a:r>
            <a:r>
              <a:rPr lang="en-GB" b="1" dirty="0">
                <a:solidFill>
                  <a:schemeClr val="tx2"/>
                </a:solidFill>
              </a:rPr>
              <a:t>alternative treatments </a:t>
            </a:r>
            <a:r>
              <a:rPr lang="en-GB" dirty="0"/>
              <a:t>can address unmet needs</a:t>
            </a:r>
          </a:p>
        </p:txBody>
      </p:sp>
    </p:spTree>
    <p:extLst>
      <p:ext uri="{BB962C8B-B14F-4D97-AF65-F5344CB8AC3E}">
        <p14:creationId xmlns:p14="http://schemas.microsoft.com/office/powerpoint/2010/main" val="93429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D2A59-4936-D26D-6FB4-CCF566121615}"/>
              </a:ext>
            </a:extLst>
          </p:cNvPr>
          <p:cNvSpPr>
            <a:spLocks noGrp="1"/>
          </p:cNvSpPr>
          <p:nvPr>
            <p:ph type="body" sz="quarter" idx="15"/>
          </p:nvPr>
        </p:nvSpPr>
        <p:spPr/>
        <p:txBody>
          <a:bodyPr>
            <a:normAutofit/>
          </a:bodyPr>
          <a:lstStyle/>
          <a:p>
            <a:r>
              <a:rPr lang="en-GB" dirty="0"/>
              <a:t>Objective was to develop a set of consensus statements that aim to highlight long-term effectiveness, and improve understanding of MNT on health outcomes in PKU</a:t>
            </a:r>
          </a:p>
        </p:txBody>
      </p:sp>
      <p:sp>
        <p:nvSpPr>
          <p:cNvPr id="3" name="Text Placeholder 2">
            <a:extLst>
              <a:ext uri="{FF2B5EF4-FFF2-40B4-BE49-F238E27FC236}">
                <a16:creationId xmlns:a16="http://schemas.microsoft.com/office/drawing/2014/main" id="{FE263496-D02B-6A83-D3E9-2F6E51450595}"/>
              </a:ext>
            </a:extLst>
          </p:cNvPr>
          <p:cNvSpPr>
            <a:spLocks noGrp="1"/>
          </p:cNvSpPr>
          <p:nvPr>
            <p:ph type="body" sz="quarter" idx="16"/>
          </p:nvPr>
        </p:nvSpPr>
        <p:spPr/>
        <p:txBody>
          <a:bodyPr/>
          <a:lstStyle/>
          <a:p>
            <a:r>
              <a:rPr lang="en-GB" dirty="0"/>
              <a:t>MNT, medical nutrition therapy; </a:t>
            </a:r>
            <a:r>
              <a:rPr lang="en-GB" dirty="0" err="1"/>
              <a:t>Phe</a:t>
            </a:r>
            <a:r>
              <a:rPr lang="en-GB" dirty="0"/>
              <a:t>, phenylalanine; PKU, phenylketonuria.</a:t>
            </a:r>
          </a:p>
          <a:p>
            <a:pPr>
              <a:spcBef>
                <a:spcPts val="0"/>
              </a:spcBef>
            </a:pPr>
            <a:r>
              <a:rPr lang="en-GB" dirty="0"/>
              <a:t>Rocha JC, et al. Nutr. 2023;15:3940.</a:t>
            </a:r>
          </a:p>
        </p:txBody>
      </p:sp>
      <p:sp>
        <p:nvSpPr>
          <p:cNvPr id="4" name="Title 3">
            <a:extLst>
              <a:ext uri="{FF2B5EF4-FFF2-40B4-BE49-F238E27FC236}">
                <a16:creationId xmlns:a16="http://schemas.microsoft.com/office/drawing/2014/main" id="{1499B400-288E-9BC1-3F2E-92FA317BD2CE}"/>
              </a:ext>
            </a:extLst>
          </p:cNvPr>
          <p:cNvSpPr>
            <a:spLocks noGrp="1"/>
          </p:cNvSpPr>
          <p:nvPr>
            <p:ph type="title"/>
          </p:nvPr>
        </p:nvSpPr>
        <p:spPr/>
        <p:txBody>
          <a:bodyPr/>
          <a:lstStyle/>
          <a:p>
            <a:r>
              <a:rPr lang="en-GB" dirty="0"/>
              <a:t>Background</a:t>
            </a:r>
          </a:p>
        </p:txBody>
      </p:sp>
      <p:sp>
        <p:nvSpPr>
          <p:cNvPr id="5" name="Content Placeholder 4">
            <a:extLst>
              <a:ext uri="{FF2B5EF4-FFF2-40B4-BE49-F238E27FC236}">
                <a16:creationId xmlns:a16="http://schemas.microsoft.com/office/drawing/2014/main" id="{2D9CB277-193C-E1D6-0BDA-4A3066E33880}"/>
              </a:ext>
            </a:extLst>
          </p:cNvPr>
          <p:cNvSpPr>
            <a:spLocks noGrp="1"/>
          </p:cNvSpPr>
          <p:nvPr>
            <p:ph idx="1"/>
          </p:nvPr>
        </p:nvSpPr>
        <p:spPr/>
        <p:txBody>
          <a:bodyPr>
            <a:normAutofit/>
          </a:bodyPr>
          <a:lstStyle/>
          <a:p>
            <a:r>
              <a:rPr lang="en-GB" dirty="0"/>
              <a:t>PKU is a </a:t>
            </a:r>
            <a:r>
              <a:rPr lang="en-GB" b="1" dirty="0">
                <a:solidFill>
                  <a:schemeClr val="tx2"/>
                </a:solidFill>
              </a:rPr>
              <a:t>metabolic disorder </a:t>
            </a:r>
            <a:r>
              <a:rPr lang="en-GB" dirty="0"/>
              <a:t>where the body is </a:t>
            </a:r>
            <a:r>
              <a:rPr lang="en-GB" b="1" dirty="0">
                <a:solidFill>
                  <a:schemeClr val="tx2"/>
                </a:solidFill>
              </a:rPr>
              <a:t>unable</a:t>
            </a:r>
            <a:r>
              <a:rPr lang="en-GB" dirty="0"/>
              <a:t> to break down the </a:t>
            </a:r>
            <a:r>
              <a:rPr lang="en-GB" b="1" dirty="0">
                <a:solidFill>
                  <a:schemeClr val="tx2"/>
                </a:solidFill>
              </a:rPr>
              <a:t>amino acid </a:t>
            </a:r>
            <a:r>
              <a:rPr lang="en-GB" b="1" dirty="0" err="1">
                <a:solidFill>
                  <a:schemeClr val="tx2"/>
                </a:solidFill>
              </a:rPr>
              <a:t>Phe</a:t>
            </a:r>
            <a:r>
              <a:rPr lang="en-GB" b="1" dirty="0">
                <a:solidFill>
                  <a:schemeClr val="tx2"/>
                </a:solidFill>
              </a:rPr>
              <a:t> </a:t>
            </a:r>
            <a:r>
              <a:rPr lang="en-GB" dirty="0"/>
              <a:t>due to a </a:t>
            </a:r>
            <a:r>
              <a:rPr lang="en-GB" b="1" dirty="0">
                <a:solidFill>
                  <a:schemeClr val="tx2"/>
                </a:solidFill>
              </a:rPr>
              <a:t>deficiency</a:t>
            </a:r>
            <a:r>
              <a:rPr lang="en-GB" dirty="0"/>
              <a:t> in the enzyme </a:t>
            </a:r>
            <a:r>
              <a:rPr lang="en-GB" b="1" dirty="0">
                <a:solidFill>
                  <a:schemeClr val="tx2"/>
                </a:solidFill>
              </a:rPr>
              <a:t>phenylalanine hydroxylase</a:t>
            </a:r>
          </a:p>
          <a:p>
            <a:pPr lvl="1"/>
            <a:r>
              <a:rPr lang="en-GB" dirty="0"/>
              <a:t>Results in </a:t>
            </a:r>
            <a:r>
              <a:rPr lang="en-GB" b="1" dirty="0">
                <a:solidFill>
                  <a:schemeClr val="tx2"/>
                </a:solidFill>
              </a:rPr>
              <a:t>high levels of </a:t>
            </a:r>
            <a:r>
              <a:rPr lang="en-GB" b="1" dirty="0" err="1">
                <a:solidFill>
                  <a:schemeClr val="tx2"/>
                </a:solidFill>
              </a:rPr>
              <a:t>Phe</a:t>
            </a:r>
            <a:r>
              <a:rPr lang="en-GB" dirty="0"/>
              <a:t>, which can cause </a:t>
            </a:r>
            <a:r>
              <a:rPr lang="en-GB" b="1" dirty="0">
                <a:solidFill>
                  <a:schemeClr val="tx2"/>
                </a:solidFill>
              </a:rPr>
              <a:t>neurocognitive deficits </a:t>
            </a:r>
            <a:r>
              <a:rPr lang="en-GB" dirty="0"/>
              <a:t>and other health issues</a:t>
            </a:r>
          </a:p>
          <a:p>
            <a:r>
              <a:rPr lang="en-GB" dirty="0"/>
              <a:t>Standard treatment involves </a:t>
            </a:r>
            <a:r>
              <a:rPr lang="en-GB" b="1" dirty="0">
                <a:solidFill>
                  <a:schemeClr val="tx2"/>
                </a:solidFill>
              </a:rPr>
              <a:t>MNT</a:t>
            </a:r>
            <a:r>
              <a:rPr lang="en-GB" dirty="0"/>
              <a:t> with a </a:t>
            </a:r>
            <a:r>
              <a:rPr lang="en-GB" b="1" dirty="0" err="1">
                <a:solidFill>
                  <a:schemeClr val="tx2"/>
                </a:solidFill>
              </a:rPr>
              <a:t>Phe</a:t>
            </a:r>
            <a:r>
              <a:rPr lang="en-GB" b="1" dirty="0">
                <a:solidFill>
                  <a:schemeClr val="tx2"/>
                </a:solidFill>
              </a:rPr>
              <a:t>-restricted diet </a:t>
            </a:r>
            <a:r>
              <a:rPr lang="en-GB" dirty="0"/>
              <a:t>with </a:t>
            </a:r>
            <a:r>
              <a:rPr lang="en-GB" b="1" dirty="0">
                <a:solidFill>
                  <a:schemeClr val="tx2"/>
                </a:solidFill>
              </a:rPr>
              <a:t>protein substitutes</a:t>
            </a:r>
          </a:p>
          <a:p>
            <a:pPr lvl="1"/>
            <a:r>
              <a:rPr lang="en-GB" dirty="0"/>
              <a:t>Adherence to this diet is </a:t>
            </a:r>
            <a:r>
              <a:rPr lang="en-GB" b="1" dirty="0">
                <a:solidFill>
                  <a:schemeClr val="tx2"/>
                </a:solidFill>
              </a:rPr>
              <a:t>challenging</a:t>
            </a:r>
            <a:r>
              <a:rPr lang="en-GB" dirty="0"/>
              <a:t>, especially in adulthood, and there are </a:t>
            </a:r>
            <a:r>
              <a:rPr lang="en-GB" b="1" dirty="0">
                <a:solidFill>
                  <a:schemeClr val="tx2"/>
                </a:solidFill>
              </a:rPr>
              <a:t>concerns</a:t>
            </a:r>
            <a:r>
              <a:rPr lang="en-GB" dirty="0"/>
              <a:t> about its </a:t>
            </a:r>
            <a:r>
              <a:rPr lang="en-GB" b="1" dirty="0">
                <a:solidFill>
                  <a:schemeClr val="tx2"/>
                </a:solidFill>
              </a:rPr>
              <a:t>long-term effectiveness </a:t>
            </a:r>
            <a:r>
              <a:rPr lang="en-GB" dirty="0"/>
              <a:t>and impact on health outcomes</a:t>
            </a:r>
          </a:p>
          <a:p>
            <a:r>
              <a:rPr lang="en-GB" dirty="0"/>
              <a:t>Due to the </a:t>
            </a:r>
            <a:r>
              <a:rPr lang="en-GB" b="1" dirty="0">
                <a:solidFill>
                  <a:schemeClr val="tx2"/>
                </a:solidFill>
              </a:rPr>
              <a:t>paucity of evidence </a:t>
            </a:r>
            <a:r>
              <a:rPr lang="en-GB" dirty="0"/>
              <a:t>on the </a:t>
            </a:r>
            <a:r>
              <a:rPr lang="en-GB" b="1" dirty="0">
                <a:solidFill>
                  <a:schemeClr val="tx2"/>
                </a:solidFill>
              </a:rPr>
              <a:t>long-term outcomes </a:t>
            </a:r>
            <a:r>
              <a:rPr lang="en-GB" dirty="0"/>
              <a:t>of adults with adequately controlled PKU, expert opinions were collected through a </a:t>
            </a:r>
            <a:r>
              <a:rPr lang="en-GB" b="1" dirty="0">
                <a:solidFill>
                  <a:schemeClr val="tx2"/>
                </a:solidFill>
              </a:rPr>
              <a:t>modified Delphi process</a:t>
            </a:r>
          </a:p>
          <a:p>
            <a:r>
              <a:rPr lang="en-GB" dirty="0"/>
              <a:t>This led to the development of a set of </a:t>
            </a:r>
            <a:r>
              <a:rPr lang="en-GB" b="1" dirty="0">
                <a:solidFill>
                  <a:schemeClr val="tx2"/>
                </a:solidFill>
              </a:rPr>
              <a:t>consensus statements </a:t>
            </a:r>
            <a:r>
              <a:rPr lang="en-GB" dirty="0"/>
              <a:t>that aim to shed light on the </a:t>
            </a:r>
            <a:r>
              <a:rPr lang="en-GB" b="1" dirty="0">
                <a:solidFill>
                  <a:schemeClr val="tx2"/>
                </a:solidFill>
              </a:rPr>
              <a:t>long-term effectiveness of MNT </a:t>
            </a:r>
            <a:r>
              <a:rPr lang="en-GB" dirty="0"/>
              <a:t>and improve </a:t>
            </a:r>
            <a:r>
              <a:rPr lang="en-GB" b="1" dirty="0">
                <a:solidFill>
                  <a:schemeClr val="tx2"/>
                </a:solidFill>
              </a:rPr>
              <a:t>understanding</a:t>
            </a:r>
            <a:r>
              <a:rPr lang="en-GB" dirty="0"/>
              <a:t> of the </a:t>
            </a:r>
            <a:r>
              <a:rPr lang="en-GB" b="1" dirty="0">
                <a:solidFill>
                  <a:schemeClr val="tx2"/>
                </a:solidFill>
              </a:rPr>
              <a:t>impact of MNT </a:t>
            </a:r>
            <a:r>
              <a:rPr lang="en-GB" dirty="0"/>
              <a:t>on </a:t>
            </a:r>
            <a:r>
              <a:rPr lang="en-GB" b="1" dirty="0">
                <a:solidFill>
                  <a:schemeClr val="tx2"/>
                </a:solidFill>
              </a:rPr>
              <a:t>health outcomes </a:t>
            </a:r>
            <a:r>
              <a:rPr lang="en-GB" dirty="0"/>
              <a:t>in adults with PKU</a:t>
            </a:r>
          </a:p>
          <a:p>
            <a:endParaRPr lang="en-GB" dirty="0"/>
          </a:p>
        </p:txBody>
      </p:sp>
    </p:spTree>
    <p:extLst>
      <p:ext uri="{BB962C8B-B14F-4D97-AF65-F5344CB8AC3E}">
        <p14:creationId xmlns:p14="http://schemas.microsoft.com/office/powerpoint/2010/main" val="259058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04448-49B7-73CB-4D11-992789407154}"/>
              </a:ext>
            </a:extLst>
          </p:cNvPr>
          <p:cNvSpPr>
            <a:spLocks noGrp="1"/>
          </p:cNvSpPr>
          <p:nvPr>
            <p:ph idx="1"/>
          </p:nvPr>
        </p:nvSpPr>
        <p:spPr/>
        <p:txBody>
          <a:bodyPr/>
          <a:lstStyle/>
          <a:p>
            <a:r>
              <a:rPr lang="en-GB" dirty="0"/>
              <a:t>An expert panel of </a:t>
            </a:r>
            <a:r>
              <a:rPr lang="en-GB" b="1" dirty="0">
                <a:solidFill>
                  <a:srgbClr val="28509C"/>
                </a:solidFill>
              </a:rPr>
              <a:t>13</a:t>
            </a:r>
            <a:r>
              <a:rPr lang="en-GB" dirty="0"/>
              <a:t> PKU dietitians, physicians, and other healthcare professionals from diverse geographic backgrounds participated in </a:t>
            </a:r>
            <a:r>
              <a:rPr lang="en-GB" b="1" dirty="0">
                <a:solidFill>
                  <a:srgbClr val="28509C"/>
                </a:solidFill>
              </a:rPr>
              <a:t>virtual meetings and voting rounds </a:t>
            </a:r>
            <a:r>
              <a:rPr lang="en-GB" dirty="0"/>
              <a:t>on an online platform*</a:t>
            </a:r>
          </a:p>
          <a:p>
            <a:r>
              <a:rPr lang="en-GB" dirty="0"/>
              <a:t>In total, </a:t>
            </a:r>
            <a:r>
              <a:rPr lang="en-GB" b="1" dirty="0">
                <a:solidFill>
                  <a:srgbClr val="28509C"/>
                </a:solidFill>
              </a:rPr>
              <a:t>19 statements </a:t>
            </a:r>
            <a:r>
              <a:rPr lang="en-GB" dirty="0"/>
              <a:t>were developed across 3 topics:**</a:t>
            </a:r>
          </a:p>
          <a:p>
            <a:pPr lvl="1"/>
            <a:r>
              <a:rPr lang="en-GB" b="1" dirty="0">
                <a:solidFill>
                  <a:srgbClr val="28509C"/>
                </a:solidFill>
              </a:rPr>
              <a:t>Limitations of long-term effectiveness of MNT</a:t>
            </a:r>
            <a:r>
              <a:rPr lang="en-GB" dirty="0"/>
              <a:t> (7 statements)</a:t>
            </a:r>
          </a:p>
          <a:p>
            <a:pPr lvl="1"/>
            <a:r>
              <a:rPr lang="en-GB" b="1" dirty="0">
                <a:solidFill>
                  <a:srgbClr val="28509C"/>
                </a:solidFill>
              </a:rPr>
              <a:t>Burden of long-term reliance on MNT </a:t>
            </a:r>
            <a:r>
              <a:rPr lang="en-GB" dirty="0"/>
              <a:t>(4 statements)</a:t>
            </a:r>
          </a:p>
          <a:p>
            <a:pPr lvl="1"/>
            <a:r>
              <a:rPr lang="en-GB" b="1" dirty="0">
                <a:solidFill>
                  <a:srgbClr val="28509C"/>
                </a:solidFill>
              </a:rPr>
              <a:t>Potential detrimental health effects related to long-term reliance on MNT </a:t>
            </a:r>
            <a:r>
              <a:rPr lang="en-GB" dirty="0"/>
              <a:t>(8 statements)</a:t>
            </a:r>
          </a:p>
          <a:p>
            <a:endParaRPr lang="en-GB" dirty="0"/>
          </a:p>
        </p:txBody>
      </p:sp>
      <p:sp>
        <p:nvSpPr>
          <p:cNvPr id="3" name="Text Placeholder 2">
            <a:extLst>
              <a:ext uri="{FF2B5EF4-FFF2-40B4-BE49-F238E27FC236}">
                <a16:creationId xmlns:a16="http://schemas.microsoft.com/office/drawing/2014/main" id="{8BB54E85-2634-E0A8-115B-C610BF65BFFD}"/>
              </a:ext>
            </a:extLst>
          </p:cNvPr>
          <p:cNvSpPr>
            <a:spLocks noGrp="1"/>
          </p:cNvSpPr>
          <p:nvPr>
            <p:ph type="body" sz="quarter" idx="16"/>
          </p:nvPr>
        </p:nvSpPr>
        <p:spPr/>
        <p:txBody>
          <a:bodyPr>
            <a:noAutofit/>
          </a:bodyPr>
          <a:lstStyle/>
          <a:p>
            <a:r>
              <a:rPr lang="en-GB" dirty="0"/>
              <a:t>*Panel consisted of 4 metabolic physicians, 4 dieticians, 2 specialists in internal medicine, 1 neurologist, 1 nurse practitioner, and 1 psychiatrist. **All statements included the option “can’t judge” in case the expert lacked experience to vote on a specific statement. If the option “can’t judge” was chosen, the answer was excluded from the agreement calculations. MNT, medical nutrition therapy.</a:t>
            </a:r>
          </a:p>
          <a:p>
            <a:pPr>
              <a:spcBef>
                <a:spcPts val="0"/>
              </a:spcBef>
            </a:pPr>
            <a:r>
              <a:rPr lang="en-GB" dirty="0"/>
              <a:t>Rocha JC, et al. Nutr. 2023;15:3940.</a:t>
            </a:r>
          </a:p>
        </p:txBody>
      </p:sp>
      <p:sp>
        <p:nvSpPr>
          <p:cNvPr id="4" name="Title 3">
            <a:extLst>
              <a:ext uri="{FF2B5EF4-FFF2-40B4-BE49-F238E27FC236}">
                <a16:creationId xmlns:a16="http://schemas.microsoft.com/office/drawing/2014/main" id="{553DB258-7855-22BD-12BA-A1F6E3E19C06}"/>
              </a:ext>
            </a:extLst>
          </p:cNvPr>
          <p:cNvSpPr>
            <a:spLocks noGrp="1"/>
          </p:cNvSpPr>
          <p:nvPr>
            <p:ph type="title"/>
          </p:nvPr>
        </p:nvSpPr>
        <p:spPr/>
        <p:txBody>
          <a:bodyPr/>
          <a:lstStyle/>
          <a:p>
            <a:r>
              <a:rPr lang="en-GB" dirty="0"/>
              <a:t>Modified Delphi process </a:t>
            </a:r>
          </a:p>
        </p:txBody>
      </p:sp>
      <p:grpSp>
        <p:nvGrpSpPr>
          <p:cNvPr id="5" name="Group 4">
            <a:extLst>
              <a:ext uri="{FF2B5EF4-FFF2-40B4-BE49-F238E27FC236}">
                <a16:creationId xmlns:a16="http://schemas.microsoft.com/office/drawing/2014/main" id="{38BC494C-EBBE-DEF3-CB5F-03D69F072783}"/>
              </a:ext>
            </a:extLst>
          </p:cNvPr>
          <p:cNvGrpSpPr/>
          <p:nvPr/>
        </p:nvGrpSpPr>
        <p:grpSpPr>
          <a:xfrm>
            <a:off x="1652222" y="3712666"/>
            <a:ext cx="8883388" cy="2141025"/>
            <a:chOff x="1654305" y="3336697"/>
            <a:chExt cx="8883388" cy="2141025"/>
          </a:xfrm>
        </p:grpSpPr>
        <p:sp>
          <p:nvSpPr>
            <p:cNvPr id="6" name="Rectangle 5">
              <a:extLst>
                <a:ext uri="{FF2B5EF4-FFF2-40B4-BE49-F238E27FC236}">
                  <a16:creationId xmlns:a16="http://schemas.microsoft.com/office/drawing/2014/main" id="{1D62F8D6-EF2C-50E1-824A-0BDF0123DC11}"/>
                </a:ext>
              </a:extLst>
            </p:cNvPr>
            <p:cNvSpPr/>
            <p:nvPr/>
          </p:nvSpPr>
          <p:spPr>
            <a:xfrm>
              <a:off x="1654305" y="3336697"/>
              <a:ext cx="1407073" cy="1672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Panel meeting to define clinical assumptions  </a:t>
              </a:r>
            </a:p>
          </p:txBody>
        </p:sp>
        <p:sp>
          <p:nvSpPr>
            <p:cNvPr id="7" name="Rectangle 6">
              <a:extLst>
                <a:ext uri="{FF2B5EF4-FFF2-40B4-BE49-F238E27FC236}">
                  <a16:creationId xmlns:a16="http://schemas.microsoft.com/office/drawing/2014/main" id="{825F5F94-D3E0-F360-CB94-A179DA90E65B}"/>
                </a:ext>
              </a:extLst>
            </p:cNvPr>
            <p:cNvSpPr/>
            <p:nvPr/>
          </p:nvSpPr>
          <p:spPr>
            <a:xfrm>
              <a:off x="3523384" y="3336697"/>
              <a:ext cx="1407073" cy="1672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First voting round of 19 statements </a:t>
              </a:r>
            </a:p>
          </p:txBody>
        </p:sp>
        <p:sp>
          <p:nvSpPr>
            <p:cNvPr id="8" name="Rectangle 7">
              <a:extLst>
                <a:ext uri="{FF2B5EF4-FFF2-40B4-BE49-F238E27FC236}">
                  <a16:creationId xmlns:a16="http://schemas.microsoft.com/office/drawing/2014/main" id="{F36C9B47-E99E-4300-74FC-373EFD95FD46}"/>
                </a:ext>
              </a:extLst>
            </p:cNvPr>
            <p:cNvSpPr/>
            <p:nvPr/>
          </p:nvSpPr>
          <p:spPr>
            <a:xfrm>
              <a:off x="5392463" y="3336697"/>
              <a:ext cx="1407073" cy="1672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Second voting round of 14 statements </a:t>
              </a:r>
            </a:p>
          </p:txBody>
        </p:sp>
        <p:sp>
          <p:nvSpPr>
            <p:cNvPr id="9" name="Rectangle 8">
              <a:extLst>
                <a:ext uri="{FF2B5EF4-FFF2-40B4-BE49-F238E27FC236}">
                  <a16:creationId xmlns:a16="http://schemas.microsoft.com/office/drawing/2014/main" id="{DB7BC982-A21E-01DA-7E78-F92B57A1F1A0}"/>
                </a:ext>
              </a:extLst>
            </p:cNvPr>
            <p:cNvSpPr/>
            <p:nvPr/>
          </p:nvSpPr>
          <p:spPr>
            <a:xfrm>
              <a:off x="9130620" y="3336697"/>
              <a:ext cx="1407073" cy="1672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Expert consensus on 17 statements on the long-term effectiveness of MNT and its impact on the health outcomes of adults with PKU</a:t>
              </a:r>
            </a:p>
          </p:txBody>
        </p:sp>
        <p:sp>
          <p:nvSpPr>
            <p:cNvPr id="10" name="Rectangle 9">
              <a:extLst>
                <a:ext uri="{FF2B5EF4-FFF2-40B4-BE49-F238E27FC236}">
                  <a16:creationId xmlns:a16="http://schemas.microsoft.com/office/drawing/2014/main" id="{8FF50AB3-567C-AAB8-66DE-3A46A086DEBD}"/>
                </a:ext>
              </a:extLst>
            </p:cNvPr>
            <p:cNvSpPr/>
            <p:nvPr/>
          </p:nvSpPr>
          <p:spPr>
            <a:xfrm>
              <a:off x="7261542" y="3336697"/>
              <a:ext cx="1407073" cy="1672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Third voting round of 5 statements </a:t>
              </a:r>
            </a:p>
          </p:txBody>
        </p:sp>
        <p:cxnSp>
          <p:nvCxnSpPr>
            <p:cNvPr id="11" name="Straight Arrow Connector 10">
              <a:extLst>
                <a:ext uri="{FF2B5EF4-FFF2-40B4-BE49-F238E27FC236}">
                  <a16:creationId xmlns:a16="http://schemas.microsoft.com/office/drawing/2014/main" id="{5B3CEAE5-DEE2-87D4-2E8A-00942E3439B8}"/>
                </a:ext>
              </a:extLst>
            </p:cNvPr>
            <p:cNvCxnSpPr>
              <a:stCxn id="6" idx="3"/>
              <a:endCxn id="7" idx="1"/>
            </p:cNvCxnSpPr>
            <p:nvPr/>
          </p:nvCxnSpPr>
          <p:spPr>
            <a:xfrm>
              <a:off x="3061378" y="4173164"/>
              <a:ext cx="4620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509663DD-0585-56B8-9600-FE09E597109B}"/>
                </a:ext>
              </a:extLst>
            </p:cNvPr>
            <p:cNvCxnSpPr>
              <a:cxnSpLocks/>
              <a:stCxn id="7" idx="3"/>
              <a:endCxn id="8" idx="1"/>
            </p:cNvCxnSpPr>
            <p:nvPr/>
          </p:nvCxnSpPr>
          <p:spPr>
            <a:xfrm>
              <a:off x="4930457" y="4173164"/>
              <a:ext cx="4620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03FAF21E-90D9-7EA0-0F36-ACBC6EF854C7}"/>
                </a:ext>
              </a:extLst>
            </p:cNvPr>
            <p:cNvCxnSpPr>
              <a:cxnSpLocks/>
              <a:stCxn id="8" idx="3"/>
              <a:endCxn id="10" idx="1"/>
            </p:cNvCxnSpPr>
            <p:nvPr/>
          </p:nvCxnSpPr>
          <p:spPr>
            <a:xfrm>
              <a:off x="6799536" y="4173164"/>
              <a:ext cx="4620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AAEDE209-375B-6870-04C5-F657A65C02A0}"/>
                </a:ext>
              </a:extLst>
            </p:cNvPr>
            <p:cNvCxnSpPr>
              <a:cxnSpLocks/>
              <a:stCxn id="10" idx="3"/>
              <a:endCxn id="9" idx="1"/>
            </p:cNvCxnSpPr>
            <p:nvPr/>
          </p:nvCxnSpPr>
          <p:spPr>
            <a:xfrm>
              <a:off x="8668615" y="4173164"/>
              <a:ext cx="4620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83FBD6EA-69F5-5ABB-9D85-C02980EFB170}"/>
                </a:ext>
              </a:extLst>
            </p:cNvPr>
            <p:cNvCxnSpPr/>
            <p:nvPr/>
          </p:nvCxnSpPr>
          <p:spPr>
            <a:xfrm>
              <a:off x="5149049" y="4173164"/>
              <a:ext cx="0" cy="931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CFF2D6A-9227-5C61-AC27-9BC635EDFFAD}"/>
                </a:ext>
              </a:extLst>
            </p:cNvPr>
            <p:cNvCxnSpPr/>
            <p:nvPr/>
          </p:nvCxnSpPr>
          <p:spPr>
            <a:xfrm>
              <a:off x="7027229" y="4173164"/>
              <a:ext cx="0" cy="931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2FBDAE89-6AAC-3F98-3F76-6EFAA04940E0}"/>
                </a:ext>
              </a:extLst>
            </p:cNvPr>
            <p:cNvSpPr txBox="1"/>
            <p:nvPr/>
          </p:nvSpPr>
          <p:spPr>
            <a:xfrm>
              <a:off x="4226920" y="5075267"/>
              <a:ext cx="1890943" cy="400110"/>
            </a:xfrm>
            <a:prstGeom prst="rect">
              <a:avLst/>
            </a:prstGeom>
            <a:noFill/>
          </p:spPr>
          <p:txBody>
            <a:bodyPr wrap="square" rtlCol="0">
              <a:spAutoFit/>
            </a:bodyPr>
            <a:lstStyle/>
            <a:p>
              <a:pPr algn="ctr"/>
              <a:r>
                <a:rPr lang="en-GB" sz="1000" dirty="0"/>
                <a:t>Revision of non-consensus statements (&lt;70% agreement)</a:t>
              </a:r>
            </a:p>
          </p:txBody>
        </p:sp>
        <p:sp>
          <p:nvSpPr>
            <p:cNvPr id="18" name="TextBox 17">
              <a:extLst>
                <a:ext uri="{FF2B5EF4-FFF2-40B4-BE49-F238E27FC236}">
                  <a16:creationId xmlns:a16="http://schemas.microsoft.com/office/drawing/2014/main" id="{69903558-6CD5-941D-DD25-4EA8DDED4361}"/>
                </a:ext>
              </a:extLst>
            </p:cNvPr>
            <p:cNvSpPr txBox="1"/>
            <p:nvPr/>
          </p:nvSpPr>
          <p:spPr>
            <a:xfrm>
              <a:off x="6083480" y="5077612"/>
              <a:ext cx="1890943" cy="400110"/>
            </a:xfrm>
            <a:prstGeom prst="rect">
              <a:avLst/>
            </a:prstGeom>
            <a:noFill/>
          </p:spPr>
          <p:txBody>
            <a:bodyPr wrap="square" rtlCol="0">
              <a:spAutoFit/>
            </a:bodyPr>
            <a:lstStyle/>
            <a:p>
              <a:pPr algn="ctr"/>
              <a:r>
                <a:rPr lang="en-GB" sz="1000" dirty="0"/>
                <a:t>Revision of non-consensus statements (&lt;70% agreement)</a:t>
              </a:r>
            </a:p>
          </p:txBody>
        </p:sp>
      </p:grpSp>
    </p:spTree>
    <p:extLst>
      <p:ext uri="{BB962C8B-B14F-4D97-AF65-F5344CB8AC3E}">
        <p14:creationId xmlns:p14="http://schemas.microsoft.com/office/powerpoint/2010/main" val="63951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DCDB49-3837-B52A-A1E5-CD44CE38254D}"/>
              </a:ext>
            </a:extLst>
          </p:cNvPr>
          <p:cNvSpPr>
            <a:spLocks noGrp="1"/>
          </p:cNvSpPr>
          <p:nvPr>
            <p:ph type="body" sz="quarter" idx="15"/>
          </p:nvPr>
        </p:nvSpPr>
        <p:spPr/>
        <p:txBody>
          <a:bodyPr>
            <a:normAutofit/>
          </a:bodyPr>
          <a:lstStyle/>
          <a:p>
            <a:r>
              <a:rPr lang="en-GB" dirty="0"/>
              <a:t>Maintaining and achieving target blood Phe levels is extremely challenging for adults with PKU, especially through MNT alone</a:t>
            </a:r>
          </a:p>
        </p:txBody>
      </p:sp>
      <p:sp>
        <p:nvSpPr>
          <p:cNvPr id="5" name="Text Placeholder 4">
            <a:extLst>
              <a:ext uri="{FF2B5EF4-FFF2-40B4-BE49-F238E27FC236}">
                <a16:creationId xmlns:a16="http://schemas.microsoft.com/office/drawing/2014/main" id="{77F41A20-804B-A7EC-882B-B9300AE15A0C}"/>
              </a:ext>
            </a:extLst>
          </p:cNvPr>
          <p:cNvSpPr>
            <a:spLocks noGrp="1"/>
          </p:cNvSpPr>
          <p:nvPr>
            <p:ph type="body" sz="quarter" idx="16"/>
          </p:nvPr>
        </p:nvSpPr>
        <p:spPr/>
        <p:txBody>
          <a:bodyPr>
            <a:noAutofit/>
          </a:bodyPr>
          <a:lstStyle/>
          <a:p>
            <a:r>
              <a:rPr lang="en-GB" dirty="0"/>
              <a:t>MNT, medical nutrition therapy; </a:t>
            </a:r>
            <a:r>
              <a:rPr lang="en-GB" dirty="0" err="1"/>
              <a:t>Phe</a:t>
            </a:r>
            <a:r>
              <a:rPr lang="en-GB" dirty="0"/>
              <a:t>, phenylalanine; PKU, phenylketonuria.</a:t>
            </a:r>
          </a:p>
          <a:p>
            <a:pPr>
              <a:spcBef>
                <a:spcPts val="0"/>
              </a:spcBef>
            </a:pPr>
            <a:r>
              <a:rPr lang="en-GB" dirty="0"/>
              <a:t>Rocha JC, et al. Nutr. 2023;15:3940.</a:t>
            </a:r>
          </a:p>
        </p:txBody>
      </p:sp>
      <p:sp>
        <p:nvSpPr>
          <p:cNvPr id="2" name="Title 1">
            <a:extLst>
              <a:ext uri="{FF2B5EF4-FFF2-40B4-BE49-F238E27FC236}">
                <a16:creationId xmlns:a16="http://schemas.microsoft.com/office/drawing/2014/main" id="{8444A6F7-7D68-467C-AD58-FF765EA14B73}"/>
              </a:ext>
            </a:extLst>
          </p:cNvPr>
          <p:cNvSpPr>
            <a:spLocks noGrp="1"/>
          </p:cNvSpPr>
          <p:nvPr>
            <p:ph type="title"/>
          </p:nvPr>
        </p:nvSpPr>
        <p:spPr/>
        <p:txBody>
          <a:bodyPr/>
          <a:lstStyle/>
          <a:p>
            <a:r>
              <a:rPr lang="en-GB" dirty="0"/>
              <a:t>Literature summary: Limitations of long-term effectiveness of MNT </a:t>
            </a:r>
          </a:p>
        </p:txBody>
      </p:sp>
      <p:sp>
        <p:nvSpPr>
          <p:cNvPr id="3" name="Content Placeholder 2">
            <a:extLst>
              <a:ext uri="{FF2B5EF4-FFF2-40B4-BE49-F238E27FC236}">
                <a16:creationId xmlns:a16="http://schemas.microsoft.com/office/drawing/2014/main" id="{18868EC5-91FF-B490-E0DA-F9BEE16FA619}"/>
              </a:ext>
            </a:extLst>
          </p:cNvPr>
          <p:cNvSpPr>
            <a:spLocks noGrp="1"/>
          </p:cNvSpPr>
          <p:nvPr>
            <p:ph idx="1"/>
          </p:nvPr>
        </p:nvSpPr>
        <p:spPr>
          <a:xfrm>
            <a:off x="1234911" y="1514656"/>
            <a:ext cx="10259679" cy="3850811"/>
          </a:xfrm>
        </p:spPr>
        <p:txBody>
          <a:bodyPr>
            <a:normAutofit fontScale="85000" lnSpcReduction="10000"/>
          </a:bodyPr>
          <a:lstStyle/>
          <a:p>
            <a:pPr marL="0" indent="0">
              <a:buNone/>
            </a:pPr>
            <a:r>
              <a:rPr lang="en-GB" dirty="0"/>
              <a:t>Adherence to the </a:t>
            </a:r>
            <a:r>
              <a:rPr lang="en-GB" b="1" dirty="0">
                <a:solidFill>
                  <a:schemeClr val="tx2"/>
                </a:solidFill>
              </a:rPr>
              <a:t>Phe-restricted diet decreases</a:t>
            </a:r>
            <a:r>
              <a:rPr lang="en-GB" dirty="0"/>
              <a:t> from </a:t>
            </a:r>
            <a:r>
              <a:rPr lang="en-GB" b="1" dirty="0">
                <a:solidFill>
                  <a:schemeClr val="tx2"/>
                </a:solidFill>
              </a:rPr>
              <a:t>adolescence onward</a:t>
            </a:r>
            <a:r>
              <a:rPr lang="en-GB" dirty="0"/>
              <a:t>, making it </a:t>
            </a:r>
            <a:r>
              <a:rPr lang="en-GB" b="1" dirty="0">
                <a:solidFill>
                  <a:schemeClr val="tx2"/>
                </a:solidFill>
              </a:rPr>
              <a:t>challenging</a:t>
            </a:r>
            <a:r>
              <a:rPr lang="en-GB" dirty="0"/>
              <a:t> for most adults with PKU to maintain </a:t>
            </a:r>
            <a:r>
              <a:rPr lang="en-GB" b="1" dirty="0">
                <a:solidFill>
                  <a:schemeClr val="tx2"/>
                </a:solidFill>
              </a:rPr>
              <a:t>optimal metabolic control</a:t>
            </a:r>
            <a:endParaRPr lang="en-GB" b="1" baseline="30000" dirty="0">
              <a:solidFill>
                <a:schemeClr val="tx2"/>
              </a:solidFill>
            </a:endParaRPr>
          </a:p>
          <a:p>
            <a:pPr marL="0" indent="0">
              <a:buNone/>
            </a:pPr>
            <a:r>
              <a:rPr lang="en-GB" dirty="0"/>
              <a:t>Some can only control blood Phe concentrations under conditions of </a:t>
            </a:r>
            <a:r>
              <a:rPr lang="en-GB" b="1" dirty="0">
                <a:solidFill>
                  <a:schemeClr val="tx2"/>
                </a:solidFill>
              </a:rPr>
              <a:t>intensive medical involvement and support </a:t>
            </a:r>
          </a:p>
          <a:p>
            <a:pPr marL="0" indent="0">
              <a:buNone/>
            </a:pPr>
            <a:r>
              <a:rPr lang="en-GB" dirty="0"/>
              <a:t>Achieving and maintaining physiological Phe levels (30–120 µmol/L) through MNT alone is nearly </a:t>
            </a:r>
            <a:r>
              <a:rPr lang="en-GB" b="1" dirty="0">
                <a:solidFill>
                  <a:schemeClr val="tx2"/>
                </a:solidFill>
              </a:rPr>
              <a:t>unattainable</a:t>
            </a:r>
            <a:r>
              <a:rPr lang="en-GB" dirty="0"/>
              <a:t> for most adults with PKU</a:t>
            </a:r>
            <a:endParaRPr lang="en-GB" baseline="30000" dirty="0"/>
          </a:p>
          <a:p>
            <a:pPr marL="0" indent="0">
              <a:buNone/>
            </a:pPr>
            <a:r>
              <a:rPr lang="en-GB" dirty="0"/>
              <a:t>Current guidelines set target Phe levels </a:t>
            </a:r>
            <a:r>
              <a:rPr lang="en-GB" b="1" dirty="0">
                <a:solidFill>
                  <a:srgbClr val="28509C"/>
                </a:solidFill>
              </a:rPr>
              <a:t>higher</a:t>
            </a:r>
            <a:r>
              <a:rPr lang="en-GB" b="1" dirty="0">
                <a:solidFill>
                  <a:schemeClr val="tx2"/>
                </a:solidFill>
              </a:rPr>
              <a:t> than physiological norms </a:t>
            </a:r>
            <a:r>
              <a:rPr lang="en-GB" dirty="0"/>
              <a:t>due to insufficient data on the benefits of maintaining lower levels in adults</a:t>
            </a:r>
            <a:endParaRPr lang="en-GB" baseline="30000" dirty="0"/>
          </a:p>
          <a:p>
            <a:pPr marL="0" indent="0">
              <a:buNone/>
            </a:pPr>
            <a:r>
              <a:rPr lang="en-GB" dirty="0"/>
              <a:t>Existing targets may not fully mitigate the risk of </a:t>
            </a:r>
            <a:r>
              <a:rPr lang="en-GB" b="1" dirty="0">
                <a:solidFill>
                  <a:schemeClr val="tx2"/>
                </a:solidFill>
              </a:rPr>
              <a:t>PKU-associated neurocognitive </a:t>
            </a:r>
            <a:r>
              <a:rPr lang="en-GB" dirty="0"/>
              <a:t>and other health comorbidities</a:t>
            </a:r>
            <a:endParaRPr lang="en-GB" baseline="30000" dirty="0"/>
          </a:p>
          <a:p>
            <a:pPr lvl="1"/>
            <a:r>
              <a:rPr lang="en-GB" dirty="0"/>
              <a:t>Blood </a:t>
            </a:r>
            <a:r>
              <a:rPr lang="en-GB" dirty="0" err="1"/>
              <a:t>Phe</a:t>
            </a:r>
            <a:r>
              <a:rPr lang="en-GB" dirty="0"/>
              <a:t> concentrations </a:t>
            </a:r>
            <a:r>
              <a:rPr lang="en-GB" b="1" dirty="0">
                <a:solidFill>
                  <a:srgbClr val="28509C"/>
                </a:solidFill>
              </a:rPr>
              <a:t>&gt;600 µmol/L </a:t>
            </a:r>
            <a:r>
              <a:rPr lang="en-GB" dirty="0"/>
              <a:t>are </a:t>
            </a:r>
            <a:r>
              <a:rPr lang="en-GB" b="1" dirty="0">
                <a:solidFill>
                  <a:srgbClr val="28509C"/>
                </a:solidFill>
              </a:rPr>
              <a:t>detrimental</a:t>
            </a:r>
            <a:r>
              <a:rPr lang="en-GB" dirty="0"/>
              <a:t> to mental health outcomes and executive function</a:t>
            </a:r>
          </a:p>
          <a:p>
            <a:pPr marL="0" indent="0">
              <a:buNone/>
            </a:pPr>
            <a:r>
              <a:rPr lang="en-GB" dirty="0"/>
              <a:t>70% of adult patients are </a:t>
            </a:r>
            <a:r>
              <a:rPr lang="en-GB" b="1" dirty="0">
                <a:solidFill>
                  <a:srgbClr val="28509C"/>
                </a:solidFill>
              </a:rPr>
              <a:t>dissatisfied</a:t>
            </a:r>
            <a:r>
              <a:rPr lang="en-GB" dirty="0"/>
              <a:t> with </a:t>
            </a:r>
            <a:r>
              <a:rPr lang="en-GB" b="1" dirty="0">
                <a:solidFill>
                  <a:srgbClr val="28509C"/>
                </a:solidFill>
              </a:rPr>
              <a:t>protein restrictive diets </a:t>
            </a:r>
            <a:r>
              <a:rPr lang="en-GB" dirty="0"/>
              <a:t>and are willing to accept potential side effects in exchange for lower blood </a:t>
            </a:r>
            <a:r>
              <a:rPr lang="en-GB" dirty="0" err="1"/>
              <a:t>Phe</a:t>
            </a:r>
            <a:r>
              <a:rPr lang="en-GB" dirty="0"/>
              <a:t> concentrations</a:t>
            </a:r>
            <a:endParaRPr lang="en-GB" baseline="30000" dirty="0"/>
          </a:p>
          <a:p>
            <a:pPr marL="0" indent="0">
              <a:buNone/>
            </a:pPr>
            <a:r>
              <a:rPr lang="en-GB" dirty="0"/>
              <a:t>Long-term MNT reliance often results in </a:t>
            </a:r>
            <a:r>
              <a:rPr lang="en-GB" b="1" dirty="0">
                <a:solidFill>
                  <a:srgbClr val="28509C"/>
                </a:solidFill>
              </a:rPr>
              <a:t>dietary stigma </a:t>
            </a:r>
            <a:r>
              <a:rPr lang="en-GB" dirty="0"/>
              <a:t>and </a:t>
            </a:r>
            <a:r>
              <a:rPr lang="en-GB" b="1" dirty="0">
                <a:solidFill>
                  <a:srgbClr val="28509C"/>
                </a:solidFill>
              </a:rPr>
              <a:t>social exclusion</a:t>
            </a:r>
            <a:r>
              <a:rPr lang="en-GB" dirty="0"/>
              <a:t>, negatively impacting QoL</a:t>
            </a:r>
            <a:endParaRPr lang="en-GB" baseline="30000" dirty="0"/>
          </a:p>
        </p:txBody>
      </p:sp>
      <p:grpSp>
        <p:nvGrpSpPr>
          <p:cNvPr id="22" name="Group 21">
            <a:extLst>
              <a:ext uri="{FF2B5EF4-FFF2-40B4-BE49-F238E27FC236}">
                <a16:creationId xmlns:a16="http://schemas.microsoft.com/office/drawing/2014/main" id="{AD5EFA08-315E-87DE-217E-CF02E0C0853F}"/>
              </a:ext>
            </a:extLst>
          </p:cNvPr>
          <p:cNvGrpSpPr/>
          <p:nvPr/>
        </p:nvGrpSpPr>
        <p:grpSpPr>
          <a:xfrm>
            <a:off x="694590" y="1514656"/>
            <a:ext cx="461913" cy="3677818"/>
            <a:chOff x="772998" y="1514655"/>
            <a:chExt cx="461913" cy="3677818"/>
          </a:xfrm>
        </p:grpSpPr>
        <p:pic>
          <p:nvPicPr>
            <p:cNvPr id="7" name="Graphic 6" descr="Person eating outline">
              <a:extLst>
                <a:ext uri="{FF2B5EF4-FFF2-40B4-BE49-F238E27FC236}">
                  <a16:creationId xmlns:a16="http://schemas.microsoft.com/office/drawing/2014/main" id="{05975451-2AEC-87B7-03A0-B6E8305EDB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998" y="1514655"/>
              <a:ext cx="461913" cy="461913"/>
            </a:xfrm>
            <a:prstGeom prst="rect">
              <a:avLst/>
            </a:prstGeom>
          </p:spPr>
        </p:pic>
        <p:pic>
          <p:nvPicPr>
            <p:cNvPr id="9" name="Graphic 8" descr="Care outline">
              <a:extLst>
                <a:ext uri="{FF2B5EF4-FFF2-40B4-BE49-F238E27FC236}">
                  <a16:creationId xmlns:a16="http://schemas.microsoft.com/office/drawing/2014/main" id="{68AC5CC9-6847-415C-BD21-84C757B91D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554" y="1976568"/>
              <a:ext cx="460800" cy="460800"/>
            </a:xfrm>
            <a:prstGeom prst="rect">
              <a:avLst/>
            </a:prstGeom>
          </p:spPr>
        </p:pic>
        <p:pic>
          <p:nvPicPr>
            <p:cNvPr id="11" name="Graphic 10" descr="Badge Cross outline">
              <a:extLst>
                <a:ext uri="{FF2B5EF4-FFF2-40B4-BE49-F238E27FC236}">
                  <a16:creationId xmlns:a16="http://schemas.microsoft.com/office/drawing/2014/main" id="{D24804A7-B45F-B1EF-9B09-2F719E83E8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3554" y="2473267"/>
              <a:ext cx="460800" cy="460800"/>
            </a:xfrm>
            <a:prstGeom prst="rect">
              <a:avLst/>
            </a:prstGeom>
          </p:spPr>
        </p:pic>
        <p:pic>
          <p:nvPicPr>
            <p:cNvPr id="13" name="Graphic 12" descr="Arrow Up outline">
              <a:extLst>
                <a:ext uri="{FF2B5EF4-FFF2-40B4-BE49-F238E27FC236}">
                  <a16:creationId xmlns:a16="http://schemas.microsoft.com/office/drawing/2014/main" id="{34E56CD0-0956-F050-A26D-C5EBBDF80B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3554" y="3048878"/>
              <a:ext cx="460800" cy="460800"/>
            </a:xfrm>
            <a:prstGeom prst="rect">
              <a:avLst/>
            </a:prstGeom>
          </p:spPr>
        </p:pic>
        <p:pic>
          <p:nvPicPr>
            <p:cNvPr id="17" name="Graphic 16" descr="Brain outline">
              <a:extLst>
                <a:ext uri="{FF2B5EF4-FFF2-40B4-BE49-F238E27FC236}">
                  <a16:creationId xmlns:a16="http://schemas.microsoft.com/office/drawing/2014/main" id="{029D41F7-1DFC-342E-B8A9-AB65E509398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3554" y="3671430"/>
              <a:ext cx="460800" cy="460800"/>
            </a:xfrm>
            <a:prstGeom prst="rect">
              <a:avLst/>
            </a:prstGeom>
          </p:spPr>
        </p:pic>
        <p:pic>
          <p:nvPicPr>
            <p:cNvPr id="19" name="Graphic 18" descr="Angry face outline outline">
              <a:extLst>
                <a:ext uri="{FF2B5EF4-FFF2-40B4-BE49-F238E27FC236}">
                  <a16:creationId xmlns:a16="http://schemas.microsoft.com/office/drawing/2014/main" id="{8659794C-4DD1-6814-8539-CB9009018F0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3554" y="4731673"/>
              <a:ext cx="460800" cy="460800"/>
            </a:xfrm>
            <a:prstGeom prst="rect">
              <a:avLst/>
            </a:prstGeom>
          </p:spPr>
        </p:pic>
        <p:pic>
          <p:nvPicPr>
            <p:cNvPr id="21" name="Graphic 20" descr="Needle outline">
              <a:extLst>
                <a:ext uri="{FF2B5EF4-FFF2-40B4-BE49-F238E27FC236}">
                  <a16:creationId xmlns:a16="http://schemas.microsoft.com/office/drawing/2014/main" id="{09A38555-DA4A-F520-EDCD-335F5E44FDB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3554" y="4264735"/>
              <a:ext cx="460800" cy="460800"/>
            </a:xfrm>
            <a:prstGeom prst="rect">
              <a:avLst/>
            </a:prstGeom>
          </p:spPr>
        </p:pic>
      </p:grpSp>
    </p:spTree>
    <p:extLst>
      <p:ext uri="{BB962C8B-B14F-4D97-AF65-F5344CB8AC3E}">
        <p14:creationId xmlns:p14="http://schemas.microsoft.com/office/powerpoint/2010/main" val="9238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8A4FC1-97AD-7A8B-B96F-1EDD0C25ACE9}"/>
              </a:ext>
            </a:extLst>
          </p:cNvPr>
          <p:cNvSpPr>
            <a:spLocks noGrp="1"/>
          </p:cNvSpPr>
          <p:nvPr>
            <p:ph type="body" sz="quarter" idx="16"/>
          </p:nvPr>
        </p:nvSpPr>
        <p:spPr/>
        <p:txBody>
          <a:bodyPr/>
          <a:lstStyle/>
          <a:p>
            <a:r>
              <a:rPr lang="en-GB" dirty="0"/>
              <a:t>MNT, medical nutrition therapy; </a:t>
            </a:r>
            <a:r>
              <a:rPr lang="en-GB" dirty="0" err="1"/>
              <a:t>Phe</a:t>
            </a:r>
            <a:r>
              <a:rPr lang="en-GB" dirty="0"/>
              <a:t>, phenylalanine; PKU, phenylketonuria.</a:t>
            </a:r>
          </a:p>
          <a:p>
            <a:pPr>
              <a:spcBef>
                <a:spcPts val="0"/>
              </a:spcBef>
            </a:pPr>
            <a:r>
              <a:rPr lang="en-GB" dirty="0"/>
              <a:t>Rocha JC, et al. Nutr. 2023;15:3940.</a:t>
            </a:r>
          </a:p>
        </p:txBody>
      </p:sp>
      <p:sp>
        <p:nvSpPr>
          <p:cNvPr id="4" name="Title 3">
            <a:extLst>
              <a:ext uri="{FF2B5EF4-FFF2-40B4-BE49-F238E27FC236}">
                <a16:creationId xmlns:a16="http://schemas.microsoft.com/office/drawing/2014/main" id="{7A2E9E32-B9BB-E718-37D9-3442C76E93AF}"/>
              </a:ext>
            </a:extLst>
          </p:cNvPr>
          <p:cNvSpPr>
            <a:spLocks noGrp="1"/>
          </p:cNvSpPr>
          <p:nvPr>
            <p:ph type="title"/>
          </p:nvPr>
        </p:nvSpPr>
        <p:spPr/>
        <p:txBody>
          <a:bodyPr/>
          <a:lstStyle/>
          <a:p>
            <a:r>
              <a:rPr lang="en-GB" dirty="0"/>
              <a:t>Statements: Limitations of long-term effectiveness of MNT </a:t>
            </a:r>
          </a:p>
        </p:txBody>
      </p:sp>
      <p:graphicFrame>
        <p:nvGraphicFramePr>
          <p:cNvPr id="5" name="Table 4">
            <a:extLst>
              <a:ext uri="{FF2B5EF4-FFF2-40B4-BE49-F238E27FC236}">
                <a16:creationId xmlns:a16="http://schemas.microsoft.com/office/drawing/2014/main" id="{99354EA6-39E9-2236-78E5-5D8D5B652FFC}"/>
              </a:ext>
            </a:extLst>
          </p:cNvPr>
          <p:cNvGraphicFramePr>
            <a:graphicFrameLocks noGrp="1"/>
          </p:cNvGraphicFramePr>
          <p:nvPr>
            <p:extLst>
              <p:ext uri="{D42A27DB-BD31-4B8C-83A1-F6EECF244321}">
                <p14:modId xmlns:p14="http://schemas.microsoft.com/office/powerpoint/2010/main" val="3944171359"/>
              </p:ext>
            </p:extLst>
          </p:nvPr>
        </p:nvGraphicFramePr>
        <p:xfrm>
          <a:off x="693240" y="1322257"/>
          <a:ext cx="10801350" cy="4145390"/>
        </p:xfrm>
        <a:graphic>
          <a:graphicData uri="http://schemas.openxmlformats.org/drawingml/2006/table">
            <a:tbl>
              <a:tblPr firstRow="1" bandRow="1">
                <a:tableStyleId>{21E4AEA4-8DFA-4A89-87EB-49C32662AFE0}</a:tableStyleId>
              </a:tblPr>
              <a:tblGrid>
                <a:gridCol w="1237147">
                  <a:extLst>
                    <a:ext uri="{9D8B030D-6E8A-4147-A177-3AD203B41FA5}">
                      <a16:colId xmlns:a16="http://schemas.microsoft.com/office/drawing/2014/main" val="1390879666"/>
                    </a:ext>
                  </a:extLst>
                </a:gridCol>
                <a:gridCol w="8308277">
                  <a:extLst>
                    <a:ext uri="{9D8B030D-6E8A-4147-A177-3AD203B41FA5}">
                      <a16:colId xmlns:a16="http://schemas.microsoft.com/office/drawing/2014/main" val="1594122539"/>
                    </a:ext>
                  </a:extLst>
                </a:gridCol>
                <a:gridCol w="1255926">
                  <a:extLst>
                    <a:ext uri="{9D8B030D-6E8A-4147-A177-3AD203B41FA5}">
                      <a16:colId xmlns:a16="http://schemas.microsoft.com/office/drawing/2014/main" val="614940272"/>
                    </a:ext>
                  </a:extLst>
                </a:gridCol>
              </a:tblGrid>
              <a:tr h="370800">
                <a:tc>
                  <a:txBody>
                    <a:bodyPr/>
                    <a:lstStyle/>
                    <a:p>
                      <a:pPr algn="ctr"/>
                      <a:r>
                        <a:rPr lang="en-GB" sz="1200" dirty="0"/>
                        <a:t>#</a:t>
                      </a:r>
                    </a:p>
                  </a:txBody>
                  <a:tcPr/>
                </a:tc>
                <a:tc>
                  <a:txBody>
                    <a:bodyPr/>
                    <a:lstStyle/>
                    <a:p>
                      <a:r>
                        <a:rPr lang="en-GB" sz="1200" dirty="0"/>
                        <a:t>Statement</a:t>
                      </a:r>
                    </a:p>
                  </a:txBody>
                  <a:tcPr/>
                </a:tc>
                <a:tc>
                  <a:txBody>
                    <a:bodyPr/>
                    <a:lstStyle/>
                    <a:p>
                      <a:r>
                        <a:rPr lang="en-GB" sz="1200" dirty="0"/>
                        <a:t>Consensus</a:t>
                      </a:r>
                    </a:p>
                  </a:txBody>
                  <a:tcPr/>
                </a:tc>
                <a:extLst>
                  <a:ext uri="{0D108BD9-81ED-4DB2-BD59-A6C34878D82A}">
                    <a16:rowId xmlns:a16="http://schemas.microsoft.com/office/drawing/2014/main" val="2345141009"/>
                  </a:ext>
                </a:extLst>
              </a:tr>
              <a:tr h="462310">
                <a:tc>
                  <a:txBody>
                    <a:bodyPr/>
                    <a:lstStyle/>
                    <a:p>
                      <a:pPr algn="ctr"/>
                      <a:r>
                        <a:rPr lang="en-GB" sz="1200" dirty="0"/>
                        <a:t>1</a:t>
                      </a:r>
                    </a:p>
                  </a:txBody>
                  <a:tcPr anchor="ctr"/>
                </a:tc>
                <a:tc>
                  <a:txBody>
                    <a:bodyPr/>
                    <a:lstStyle/>
                    <a:p>
                      <a:r>
                        <a:rPr lang="en-GB" sz="1200" dirty="0"/>
                        <a:t>Due to a combination of factors, the sustainability of MNT worsens from early adolescence onwards to an extent that strictly following the Phe-restricted diet becomes difficult for most patients, limiting the effectiveness of MNT to control blood Phe concentrations in the long term.</a:t>
                      </a:r>
                    </a:p>
                  </a:txBody>
                  <a:tcPr anchor="ctr"/>
                </a:tc>
                <a:tc>
                  <a:txBody>
                    <a:bodyPr/>
                    <a:lstStyle/>
                    <a:p>
                      <a:r>
                        <a:rPr lang="en-GB" sz="1200" dirty="0"/>
                        <a:t>100%</a:t>
                      </a:r>
                    </a:p>
                  </a:txBody>
                  <a:tcPr anchor="ctr"/>
                </a:tc>
                <a:extLst>
                  <a:ext uri="{0D108BD9-81ED-4DB2-BD59-A6C34878D82A}">
                    <a16:rowId xmlns:a16="http://schemas.microsoft.com/office/drawing/2014/main" val="3915653743"/>
                  </a:ext>
                </a:extLst>
              </a:tr>
              <a:tr h="594399">
                <a:tc>
                  <a:txBody>
                    <a:bodyPr/>
                    <a:lstStyle/>
                    <a:p>
                      <a:pPr algn="ctr"/>
                      <a:r>
                        <a:rPr lang="en-GB" sz="1200" dirty="0"/>
                        <a:t>2</a:t>
                      </a:r>
                    </a:p>
                  </a:txBody>
                  <a:tcPr anchor="ctr"/>
                </a:tc>
                <a:tc>
                  <a:txBody>
                    <a:bodyPr/>
                    <a:lstStyle/>
                    <a:p>
                      <a:r>
                        <a:rPr lang="en-GB" sz="1200" dirty="0"/>
                        <a:t>For adults with PKU on MNT, the ability to maintain blood </a:t>
                      </a:r>
                      <a:r>
                        <a:rPr lang="en-GB" sz="1200" dirty="0" err="1"/>
                        <a:t>Phe</a:t>
                      </a:r>
                      <a:r>
                        <a:rPr lang="en-GB" sz="1200" dirty="0"/>
                        <a:t> concentrations ≤360 µmol/L throughout life is limited to a minority of patients having a milder disease phenotype, significant discipline in the setting of adequate resources and continued access to care, or to temporary circumstances of intensive medical involvement and support, such as pregnancy.</a:t>
                      </a:r>
                    </a:p>
                  </a:txBody>
                  <a:tcPr anchor="ctr"/>
                </a:tc>
                <a:tc>
                  <a:txBody>
                    <a:bodyPr/>
                    <a:lstStyle/>
                    <a:p>
                      <a:r>
                        <a:rPr lang="en-GB" sz="1200" dirty="0"/>
                        <a:t>100%</a:t>
                      </a:r>
                    </a:p>
                  </a:txBody>
                  <a:tcPr anchor="ctr"/>
                </a:tc>
                <a:extLst>
                  <a:ext uri="{0D108BD9-81ED-4DB2-BD59-A6C34878D82A}">
                    <a16:rowId xmlns:a16="http://schemas.microsoft.com/office/drawing/2014/main" val="2179006004"/>
                  </a:ext>
                </a:extLst>
              </a:tr>
              <a:tr h="462310">
                <a:tc>
                  <a:txBody>
                    <a:bodyPr/>
                    <a:lstStyle/>
                    <a:p>
                      <a:pPr algn="ctr"/>
                      <a:r>
                        <a:rPr lang="en-GB" sz="1200" dirty="0"/>
                        <a:t>3</a:t>
                      </a:r>
                    </a:p>
                  </a:txBody>
                  <a:tcPr anchor="ctr"/>
                </a:tc>
                <a:tc>
                  <a:txBody>
                    <a:bodyPr/>
                    <a:lstStyle/>
                    <a:p>
                      <a:r>
                        <a:rPr lang="en-GB" sz="1200" dirty="0"/>
                        <a:t>The majority of adults with PKU are unable to reach and sustain physiological blood </a:t>
                      </a:r>
                      <a:r>
                        <a:rPr lang="en-GB" sz="1200" dirty="0" err="1"/>
                        <a:t>Phe</a:t>
                      </a:r>
                      <a:r>
                        <a:rPr lang="en-GB" sz="1200" dirty="0"/>
                        <a:t> concentrations by strictly adhering to MNT, including a medically prescribed </a:t>
                      </a:r>
                      <a:r>
                        <a:rPr lang="en-GB" sz="1200" dirty="0" err="1"/>
                        <a:t>Phe</a:t>
                      </a:r>
                      <a:r>
                        <a:rPr lang="en-GB" sz="1200" dirty="0"/>
                        <a:t>-restricted diet.</a:t>
                      </a:r>
                    </a:p>
                  </a:txBody>
                  <a:tcPr anchor="ctr"/>
                </a:tc>
                <a:tc>
                  <a:txBody>
                    <a:bodyPr/>
                    <a:lstStyle/>
                    <a:p>
                      <a:r>
                        <a:rPr lang="en-GB" sz="1200" dirty="0"/>
                        <a:t>100%</a:t>
                      </a:r>
                    </a:p>
                  </a:txBody>
                  <a:tcPr anchor="ctr"/>
                </a:tc>
                <a:extLst>
                  <a:ext uri="{0D108BD9-81ED-4DB2-BD59-A6C34878D82A}">
                    <a16:rowId xmlns:a16="http://schemas.microsoft.com/office/drawing/2014/main" val="620611312"/>
                  </a:ext>
                </a:extLst>
              </a:tr>
              <a:tr h="462310">
                <a:tc>
                  <a:txBody>
                    <a:bodyPr/>
                    <a:lstStyle/>
                    <a:p>
                      <a:pPr algn="ctr"/>
                      <a:r>
                        <a:rPr lang="en-GB" sz="1200" dirty="0"/>
                        <a:t>4</a:t>
                      </a:r>
                    </a:p>
                  </a:txBody>
                  <a:tcPr anchor="ctr"/>
                </a:tc>
                <a:tc>
                  <a:txBody>
                    <a:bodyPr/>
                    <a:lstStyle/>
                    <a:p>
                      <a:r>
                        <a:rPr lang="en-GB" sz="1200" dirty="0"/>
                        <a:t>Current treatment targets, albeit evidence-based, allow blood </a:t>
                      </a:r>
                      <a:r>
                        <a:rPr lang="en-GB" sz="1200" dirty="0" err="1"/>
                        <a:t>Phe</a:t>
                      </a:r>
                      <a:r>
                        <a:rPr lang="en-GB" sz="1200" dirty="0"/>
                        <a:t> concentrations that are above the physiological range due to the lack of data on the outcomes of adults with PKU with physiological blood </a:t>
                      </a:r>
                      <a:r>
                        <a:rPr lang="en-GB" sz="1200" dirty="0" err="1"/>
                        <a:t>Phe</a:t>
                      </a:r>
                      <a:r>
                        <a:rPr lang="en-GB" sz="1200" dirty="0"/>
                        <a:t> concentrations (30–120 µmol/L).</a:t>
                      </a:r>
                    </a:p>
                  </a:txBody>
                  <a:tcPr anchor="ctr"/>
                </a:tc>
                <a:tc>
                  <a:txBody>
                    <a:bodyPr/>
                    <a:lstStyle/>
                    <a:p>
                      <a:r>
                        <a:rPr lang="en-GB" sz="1200" dirty="0"/>
                        <a:t>100%</a:t>
                      </a:r>
                    </a:p>
                  </a:txBody>
                  <a:tcPr anchor="ctr"/>
                </a:tc>
                <a:extLst>
                  <a:ext uri="{0D108BD9-81ED-4DB2-BD59-A6C34878D82A}">
                    <a16:rowId xmlns:a16="http://schemas.microsoft.com/office/drawing/2014/main" val="1074912357"/>
                  </a:ext>
                </a:extLst>
              </a:tr>
              <a:tr h="462310">
                <a:tc>
                  <a:txBody>
                    <a:bodyPr/>
                    <a:lstStyle/>
                    <a:p>
                      <a:pPr algn="ctr"/>
                      <a:r>
                        <a:rPr lang="en-GB" sz="1200" dirty="0"/>
                        <a:t>5</a:t>
                      </a:r>
                    </a:p>
                  </a:txBody>
                  <a:tcPr anchor="ctr"/>
                </a:tc>
                <a:tc>
                  <a:txBody>
                    <a:bodyPr/>
                    <a:lstStyle/>
                    <a:p>
                      <a:r>
                        <a:rPr lang="en-GB" sz="1200" dirty="0"/>
                        <a:t>The current treatment targets may not fully prevent the risk for developing PKU-associated comorbidities, including difficulties in neurocognitive functioning.</a:t>
                      </a:r>
                    </a:p>
                  </a:txBody>
                  <a:tcPr anchor="ctr"/>
                </a:tc>
                <a:tc>
                  <a:txBody>
                    <a:bodyPr/>
                    <a:lstStyle/>
                    <a:p>
                      <a:r>
                        <a:rPr lang="en-GB" sz="1200" dirty="0"/>
                        <a:t>100%</a:t>
                      </a:r>
                    </a:p>
                  </a:txBody>
                  <a:tcPr anchor="ctr"/>
                </a:tc>
                <a:extLst>
                  <a:ext uri="{0D108BD9-81ED-4DB2-BD59-A6C34878D82A}">
                    <a16:rowId xmlns:a16="http://schemas.microsoft.com/office/drawing/2014/main" val="4276784371"/>
                  </a:ext>
                </a:extLst>
              </a:tr>
              <a:tr h="462310">
                <a:tc>
                  <a:txBody>
                    <a:bodyPr/>
                    <a:lstStyle/>
                    <a:p>
                      <a:pPr algn="ctr"/>
                      <a:r>
                        <a:rPr lang="en-GB" sz="1200" dirty="0"/>
                        <a:t>6</a:t>
                      </a:r>
                    </a:p>
                  </a:txBody>
                  <a:tcPr anchor="ctr"/>
                </a:tc>
                <a:tc>
                  <a:txBody>
                    <a:bodyPr/>
                    <a:lstStyle/>
                    <a:p>
                      <a:r>
                        <a:rPr lang="en-GB" sz="1200" dirty="0"/>
                        <a:t>Adults with PKU are prone to develop deficits in executive functioning, impeding their ability to manage the complexities of their diet, including intake of low </a:t>
                      </a:r>
                      <a:r>
                        <a:rPr lang="en-GB" sz="1200" dirty="0" err="1"/>
                        <a:t>Phe</a:t>
                      </a:r>
                      <a:r>
                        <a:rPr lang="en-GB" sz="1200" dirty="0"/>
                        <a:t> foods and frequent administration of protein substitutes/medical foods.</a:t>
                      </a:r>
                    </a:p>
                  </a:txBody>
                  <a:tcPr anchor="ctr"/>
                </a:tc>
                <a:tc>
                  <a:txBody>
                    <a:bodyPr/>
                    <a:lstStyle/>
                    <a:p>
                      <a:r>
                        <a:rPr lang="en-GB" sz="1200" dirty="0"/>
                        <a:t>77%</a:t>
                      </a:r>
                    </a:p>
                  </a:txBody>
                  <a:tcPr anchor="ctr"/>
                </a:tc>
                <a:extLst>
                  <a:ext uri="{0D108BD9-81ED-4DB2-BD59-A6C34878D82A}">
                    <a16:rowId xmlns:a16="http://schemas.microsoft.com/office/drawing/2014/main" val="2302344193"/>
                  </a:ext>
                </a:extLst>
              </a:tr>
              <a:tr h="462310">
                <a:tc>
                  <a:txBody>
                    <a:bodyPr/>
                    <a:lstStyle/>
                    <a:p>
                      <a:pPr algn="ctr"/>
                      <a:r>
                        <a:rPr lang="en-GB" sz="1200" dirty="0"/>
                        <a:t>7</a:t>
                      </a:r>
                    </a:p>
                  </a:txBody>
                  <a:tcPr anchor="ctr"/>
                </a:tc>
                <a:tc>
                  <a:txBody>
                    <a:bodyPr/>
                    <a:lstStyle/>
                    <a:p>
                      <a:r>
                        <a:rPr lang="en-GB" sz="1200" dirty="0"/>
                        <a:t>Due to the sustainability challenges related to MNT, adults with PKU should be offered pharmacological treatments to lower blood </a:t>
                      </a:r>
                      <a:r>
                        <a:rPr lang="en-GB" sz="1200" dirty="0" err="1"/>
                        <a:t>Phe</a:t>
                      </a:r>
                      <a:r>
                        <a:rPr lang="en-GB" sz="1200" dirty="0"/>
                        <a:t> levels when available.</a:t>
                      </a:r>
                    </a:p>
                  </a:txBody>
                  <a:tcPr anchor="ctr"/>
                </a:tc>
                <a:tc>
                  <a:txBody>
                    <a:bodyPr/>
                    <a:lstStyle/>
                    <a:p>
                      <a:r>
                        <a:rPr lang="en-GB" sz="1200" dirty="0"/>
                        <a:t>85%</a:t>
                      </a:r>
                    </a:p>
                  </a:txBody>
                  <a:tcPr anchor="ctr"/>
                </a:tc>
                <a:extLst>
                  <a:ext uri="{0D108BD9-81ED-4DB2-BD59-A6C34878D82A}">
                    <a16:rowId xmlns:a16="http://schemas.microsoft.com/office/drawing/2014/main" val="2714047482"/>
                  </a:ext>
                </a:extLst>
              </a:tr>
            </a:tbl>
          </a:graphicData>
        </a:graphic>
      </p:graphicFrame>
    </p:spTree>
    <p:extLst>
      <p:ext uri="{BB962C8B-B14F-4D97-AF65-F5344CB8AC3E}">
        <p14:creationId xmlns:p14="http://schemas.microsoft.com/office/powerpoint/2010/main" val="19292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ED3EC9-B941-C818-897E-29539436DB04}"/>
              </a:ext>
            </a:extLst>
          </p:cNvPr>
          <p:cNvSpPr>
            <a:spLocks noGrp="1"/>
          </p:cNvSpPr>
          <p:nvPr>
            <p:ph type="body" sz="quarter" idx="15"/>
          </p:nvPr>
        </p:nvSpPr>
        <p:spPr/>
        <p:txBody>
          <a:bodyPr>
            <a:normAutofit/>
          </a:bodyPr>
          <a:lstStyle/>
          <a:p>
            <a:r>
              <a:rPr lang="en-GB" dirty="0"/>
              <a:t>Adherence to MNT is hindered by economic, time, and social barriers</a:t>
            </a:r>
          </a:p>
        </p:txBody>
      </p:sp>
      <p:sp>
        <p:nvSpPr>
          <p:cNvPr id="5" name="Text Placeholder 4">
            <a:extLst>
              <a:ext uri="{FF2B5EF4-FFF2-40B4-BE49-F238E27FC236}">
                <a16:creationId xmlns:a16="http://schemas.microsoft.com/office/drawing/2014/main" id="{E65989E8-2534-43AB-90F2-C426B77D8355}"/>
              </a:ext>
            </a:extLst>
          </p:cNvPr>
          <p:cNvSpPr>
            <a:spLocks noGrp="1"/>
          </p:cNvSpPr>
          <p:nvPr>
            <p:ph type="body" sz="quarter" idx="16"/>
          </p:nvPr>
        </p:nvSpPr>
        <p:spPr/>
        <p:txBody>
          <a:bodyPr>
            <a:noAutofit/>
          </a:bodyPr>
          <a:lstStyle/>
          <a:p>
            <a:r>
              <a:rPr lang="en-GB" dirty="0"/>
              <a:t>MNT, medical nutrition therapy; </a:t>
            </a:r>
            <a:r>
              <a:rPr lang="en-GB" dirty="0" err="1"/>
              <a:t>Phe</a:t>
            </a:r>
            <a:r>
              <a:rPr lang="en-GB" dirty="0"/>
              <a:t>, phenylalanine; PKU, phenylketonuria.</a:t>
            </a:r>
          </a:p>
          <a:p>
            <a:pPr>
              <a:spcBef>
                <a:spcPts val="0"/>
              </a:spcBef>
            </a:pPr>
            <a:r>
              <a:rPr lang="en-GB" dirty="0"/>
              <a:t>Rocha JC, et al. </a:t>
            </a:r>
            <a:r>
              <a:rPr lang="en-GB" dirty="0" err="1"/>
              <a:t>Nutr</a:t>
            </a:r>
            <a:r>
              <a:rPr lang="en-GB" dirty="0"/>
              <a:t>. 2023;15:3940.</a:t>
            </a:r>
          </a:p>
        </p:txBody>
      </p:sp>
      <p:sp>
        <p:nvSpPr>
          <p:cNvPr id="2" name="Title 1">
            <a:extLst>
              <a:ext uri="{FF2B5EF4-FFF2-40B4-BE49-F238E27FC236}">
                <a16:creationId xmlns:a16="http://schemas.microsoft.com/office/drawing/2014/main" id="{B3FA1755-318D-138E-94B8-651611D89A1A}"/>
              </a:ext>
            </a:extLst>
          </p:cNvPr>
          <p:cNvSpPr>
            <a:spLocks noGrp="1"/>
          </p:cNvSpPr>
          <p:nvPr>
            <p:ph type="title"/>
          </p:nvPr>
        </p:nvSpPr>
        <p:spPr/>
        <p:txBody>
          <a:bodyPr/>
          <a:lstStyle/>
          <a:p>
            <a:r>
              <a:rPr lang="en-GB" dirty="0"/>
              <a:t>Literature summary: Burden of long-term reliance on MNT </a:t>
            </a:r>
          </a:p>
        </p:txBody>
      </p:sp>
      <p:sp>
        <p:nvSpPr>
          <p:cNvPr id="3" name="Content Placeholder 2">
            <a:extLst>
              <a:ext uri="{FF2B5EF4-FFF2-40B4-BE49-F238E27FC236}">
                <a16:creationId xmlns:a16="http://schemas.microsoft.com/office/drawing/2014/main" id="{BCCCA11D-AC5B-4923-EC6C-8B15E8ED3000}"/>
              </a:ext>
            </a:extLst>
          </p:cNvPr>
          <p:cNvSpPr>
            <a:spLocks noGrp="1"/>
          </p:cNvSpPr>
          <p:nvPr>
            <p:ph idx="1"/>
          </p:nvPr>
        </p:nvSpPr>
        <p:spPr>
          <a:xfrm>
            <a:off x="1234911" y="1514656"/>
            <a:ext cx="10259680" cy="3850811"/>
          </a:xfrm>
        </p:spPr>
        <p:txBody>
          <a:bodyPr>
            <a:normAutofit/>
          </a:bodyPr>
          <a:lstStyle/>
          <a:p>
            <a:pPr marL="0" indent="0">
              <a:buNone/>
            </a:pPr>
            <a:r>
              <a:rPr lang="en-GB" b="1" dirty="0">
                <a:solidFill>
                  <a:srgbClr val="28509C"/>
                </a:solidFill>
              </a:rPr>
              <a:t>Limited adherence to MNT </a:t>
            </a:r>
            <a:r>
              <a:rPr lang="en-GB" dirty="0"/>
              <a:t>by adult PKU patients is often due to </a:t>
            </a:r>
            <a:r>
              <a:rPr lang="en-GB" b="1" dirty="0">
                <a:solidFill>
                  <a:srgbClr val="28509C"/>
                </a:solidFill>
              </a:rPr>
              <a:t>reimbursement issues </a:t>
            </a:r>
            <a:r>
              <a:rPr lang="en-GB" dirty="0"/>
              <a:t>for low-protein and medical foods in many regions</a:t>
            </a:r>
            <a:endParaRPr lang="en-GB" baseline="30000" dirty="0"/>
          </a:p>
          <a:p>
            <a:pPr marL="0" indent="0">
              <a:buNone/>
            </a:pPr>
            <a:r>
              <a:rPr lang="en-GB" dirty="0"/>
              <a:t>Use of </a:t>
            </a:r>
            <a:r>
              <a:rPr lang="en-GB" b="1" dirty="0">
                <a:solidFill>
                  <a:srgbClr val="28509C"/>
                </a:solidFill>
              </a:rPr>
              <a:t>protein substitutes </a:t>
            </a:r>
            <a:r>
              <a:rPr lang="en-GB" dirty="0"/>
              <a:t>and </a:t>
            </a:r>
            <a:r>
              <a:rPr lang="en-GB" b="1" dirty="0">
                <a:solidFill>
                  <a:srgbClr val="28509C"/>
                </a:solidFill>
              </a:rPr>
              <a:t>medical foods </a:t>
            </a:r>
            <a:r>
              <a:rPr lang="en-GB" dirty="0"/>
              <a:t>significantly </a:t>
            </a:r>
            <a:r>
              <a:rPr lang="en-GB" b="1" dirty="0">
                <a:solidFill>
                  <a:srgbClr val="28509C"/>
                </a:solidFill>
              </a:rPr>
              <a:t>disrupts daily activities </a:t>
            </a:r>
            <a:r>
              <a:rPr lang="en-GB" dirty="0"/>
              <a:t>and can lead to social isolation – approx. 30–50 minutes per day spent on PKU-related tasks</a:t>
            </a:r>
            <a:endParaRPr lang="en-GB" baseline="30000" dirty="0"/>
          </a:p>
          <a:p>
            <a:pPr marL="0" indent="0">
              <a:buNone/>
            </a:pPr>
            <a:r>
              <a:rPr lang="en-GB" dirty="0"/>
              <a:t>Patients should avoid elevated blood </a:t>
            </a:r>
            <a:r>
              <a:rPr lang="en-GB" dirty="0" err="1"/>
              <a:t>Phe</a:t>
            </a:r>
            <a:r>
              <a:rPr lang="en-GB" dirty="0"/>
              <a:t> levels throughout life to </a:t>
            </a:r>
            <a:r>
              <a:rPr lang="en-GB" b="1" dirty="0">
                <a:solidFill>
                  <a:srgbClr val="28509C"/>
                </a:solidFill>
              </a:rPr>
              <a:t>preserve neurotransmitter </a:t>
            </a:r>
            <a:r>
              <a:rPr lang="en-GB" dirty="0"/>
              <a:t>production and </a:t>
            </a:r>
            <a:r>
              <a:rPr lang="en-GB" b="1" dirty="0">
                <a:solidFill>
                  <a:srgbClr val="28509C"/>
                </a:solidFill>
              </a:rPr>
              <a:t>myelin synthesis</a:t>
            </a:r>
            <a:r>
              <a:rPr lang="en-GB" dirty="0"/>
              <a:t>, as high </a:t>
            </a:r>
            <a:r>
              <a:rPr lang="en-GB" dirty="0" err="1"/>
              <a:t>Phe</a:t>
            </a:r>
            <a:r>
              <a:rPr lang="en-GB" dirty="0"/>
              <a:t> may increase vulnerability to mental health disorders</a:t>
            </a:r>
            <a:endParaRPr lang="en-GB" baseline="30000" dirty="0"/>
          </a:p>
          <a:p>
            <a:pPr marL="0" indent="0">
              <a:buNone/>
            </a:pPr>
            <a:r>
              <a:rPr lang="en-GB" dirty="0"/>
              <a:t>The </a:t>
            </a:r>
            <a:r>
              <a:rPr lang="en-GB" b="1" dirty="0">
                <a:solidFill>
                  <a:srgbClr val="28509C"/>
                </a:solidFill>
              </a:rPr>
              <a:t>economic </a:t>
            </a:r>
            <a:r>
              <a:rPr lang="en-GB" dirty="0"/>
              <a:t>and </a:t>
            </a:r>
            <a:r>
              <a:rPr lang="en-GB" b="1" dirty="0">
                <a:solidFill>
                  <a:srgbClr val="28509C"/>
                </a:solidFill>
              </a:rPr>
              <a:t>time investments </a:t>
            </a:r>
            <a:r>
              <a:rPr lang="en-GB" dirty="0"/>
              <a:t>required for adherence to MNT are </a:t>
            </a:r>
            <a:r>
              <a:rPr lang="en-GB" b="1" dirty="0">
                <a:solidFill>
                  <a:srgbClr val="28509C"/>
                </a:solidFill>
              </a:rPr>
              <a:t>substantial barriers </a:t>
            </a:r>
            <a:r>
              <a:rPr lang="en-GB" dirty="0"/>
              <a:t>to sustained compliance</a:t>
            </a:r>
            <a:endParaRPr lang="en-GB" baseline="30000" dirty="0"/>
          </a:p>
          <a:p>
            <a:pPr marL="0" indent="0">
              <a:buNone/>
            </a:pPr>
            <a:r>
              <a:rPr lang="en-GB" b="1" dirty="0" err="1">
                <a:solidFill>
                  <a:srgbClr val="28509C"/>
                </a:solidFill>
              </a:rPr>
              <a:t>Phe</a:t>
            </a:r>
            <a:r>
              <a:rPr lang="en-GB" b="1" dirty="0">
                <a:solidFill>
                  <a:srgbClr val="28509C"/>
                </a:solidFill>
              </a:rPr>
              <a:t>-monitoring at home is not possible </a:t>
            </a:r>
            <a:r>
              <a:rPr lang="en-GB" dirty="0"/>
              <a:t>and lab tests can take 1–2 weeks to receive</a:t>
            </a:r>
            <a:endParaRPr lang="en-GB" baseline="30000" dirty="0"/>
          </a:p>
          <a:p>
            <a:pPr marL="0" indent="0">
              <a:buNone/>
            </a:pPr>
            <a:r>
              <a:rPr lang="en-GB" dirty="0"/>
              <a:t>Poor </a:t>
            </a:r>
            <a:r>
              <a:rPr lang="en-GB" b="1" dirty="0">
                <a:solidFill>
                  <a:srgbClr val="28509C"/>
                </a:solidFill>
              </a:rPr>
              <a:t>palatability</a:t>
            </a:r>
            <a:r>
              <a:rPr lang="en-GB" dirty="0"/>
              <a:t> of Phe-restricted diet is a major factor contributing to poor adherence in adults</a:t>
            </a:r>
            <a:endParaRPr lang="en-GB" baseline="30000" dirty="0"/>
          </a:p>
        </p:txBody>
      </p:sp>
      <p:grpSp>
        <p:nvGrpSpPr>
          <p:cNvPr id="18" name="Group 17">
            <a:extLst>
              <a:ext uri="{FF2B5EF4-FFF2-40B4-BE49-F238E27FC236}">
                <a16:creationId xmlns:a16="http://schemas.microsoft.com/office/drawing/2014/main" id="{CF616D3A-9554-D7A0-5729-3CCD9DF8761F}"/>
              </a:ext>
            </a:extLst>
          </p:cNvPr>
          <p:cNvGrpSpPr/>
          <p:nvPr/>
        </p:nvGrpSpPr>
        <p:grpSpPr>
          <a:xfrm>
            <a:off x="691596" y="1514656"/>
            <a:ext cx="460800" cy="3702994"/>
            <a:chOff x="774111" y="1547663"/>
            <a:chExt cx="460800" cy="3702994"/>
          </a:xfrm>
        </p:grpSpPr>
        <p:pic>
          <p:nvPicPr>
            <p:cNvPr id="7" name="Graphic 6" descr="Money outline">
              <a:extLst>
                <a:ext uri="{FF2B5EF4-FFF2-40B4-BE49-F238E27FC236}">
                  <a16:creationId xmlns:a16="http://schemas.microsoft.com/office/drawing/2014/main" id="{E3ACC1BB-383F-AED0-6999-F645863996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111" y="1547663"/>
              <a:ext cx="460800" cy="460800"/>
            </a:xfrm>
            <a:prstGeom prst="rect">
              <a:avLst/>
            </a:prstGeom>
          </p:spPr>
        </p:pic>
        <p:pic>
          <p:nvPicPr>
            <p:cNvPr id="9" name="Graphic 8" descr="Chicken leg outline">
              <a:extLst>
                <a:ext uri="{FF2B5EF4-FFF2-40B4-BE49-F238E27FC236}">
                  <a16:creationId xmlns:a16="http://schemas.microsoft.com/office/drawing/2014/main" id="{561257FB-3ED2-CFF7-A241-BD588F8CEF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4111" y="2328826"/>
              <a:ext cx="460800" cy="460800"/>
            </a:xfrm>
            <a:prstGeom prst="rect">
              <a:avLst/>
            </a:prstGeom>
          </p:spPr>
        </p:pic>
        <p:pic>
          <p:nvPicPr>
            <p:cNvPr id="11" name="Graphic 10" descr="Right Brain outline">
              <a:extLst>
                <a:ext uri="{FF2B5EF4-FFF2-40B4-BE49-F238E27FC236}">
                  <a16:creationId xmlns:a16="http://schemas.microsoft.com/office/drawing/2014/main" id="{1EC8E0F1-A53D-C9BF-4070-DEE90BBDD1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111" y="3076512"/>
              <a:ext cx="460800" cy="460800"/>
            </a:xfrm>
            <a:prstGeom prst="rect">
              <a:avLst/>
            </a:prstGeom>
          </p:spPr>
        </p:pic>
        <p:pic>
          <p:nvPicPr>
            <p:cNvPr id="13" name="Graphic 12" descr="Hourglass 90% outline">
              <a:extLst>
                <a:ext uri="{FF2B5EF4-FFF2-40B4-BE49-F238E27FC236}">
                  <a16:creationId xmlns:a16="http://schemas.microsoft.com/office/drawing/2014/main" id="{46B17323-1854-DF6E-8CEF-2104EA007E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4111" y="3803611"/>
              <a:ext cx="460800" cy="460800"/>
            </a:xfrm>
            <a:prstGeom prst="rect">
              <a:avLst/>
            </a:prstGeom>
          </p:spPr>
        </p:pic>
        <p:pic>
          <p:nvPicPr>
            <p:cNvPr id="15" name="Graphic 14" descr="Home outline">
              <a:extLst>
                <a:ext uri="{FF2B5EF4-FFF2-40B4-BE49-F238E27FC236}">
                  <a16:creationId xmlns:a16="http://schemas.microsoft.com/office/drawing/2014/main" id="{CC143E8A-7D33-5486-8EE9-EF3D57E256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4111" y="4314316"/>
              <a:ext cx="460800" cy="460800"/>
            </a:xfrm>
            <a:prstGeom prst="rect">
              <a:avLst/>
            </a:prstGeom>
          </p:spPr>
        </p:pic>
        <p:pic>
          <p:nvPicPr>
            <p:cNvPr id="17" name="Graphic 16" descr="Restaurant outline">
              <a:extLst>
                <a:ext uri="{FF2B5EF4-FFF2-40B4-BE49-F238E27FC236}">
                  <a16:creationId xmlns:a16="http://schemas.microsoft.com/office/drawing/2014/main" id="{5A12A19C-25AC-CE91-DEA8-72574228B3B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4111" y="4789857"/>
              <a:ext cx="460800" cy="460800"/>
            </a:xfrm>
            <a:prstGeom prst="rect">
              <a:avLst/>
            </a:prstGeom>
          </p:spPr>
        </p:pic>
      </p:grpSp>
    </p:spTree>
    <p:extLst>
      <p:ext uri="{BB962C8B-B14F-4D97-AF65-F5344CB8AC3E}">
        <p14:creationId xmlns:p14="http://schemas.microsoft.com/office/powerpoint/2010/main" val="221938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C114FE-854C-C81A-5F33-A46CC24FE3CF}"/>
              </a:ext>
            </a:extLst>
          </p:cNvPr>
          <p:cNvSpPr>
            <a:spLocks noGrp="1"/>
          </p:cNvSpPr>
          <p:nvPr>
            <p:ph type="body" sz="quarter" idx="16"/>
          </p:nvPr>
        </p:nvSpPr>
        <p:spPr/>
        <p:txBody>
          <a:bodyPr/>
          <a:lstStyle/>
          <a:p>
            <a:r>
              <a:rPr lang="en-GB" dirty="0"/>
              <a:t>MNT, medical nutrition therapy; </a:t>
            </a:r>
            <a:r>
              <a:rPr lang="en-GB" dirty="0" err="1"/>
              <a:t>Phe</a:t>
            </a:r>
            <a:r>
              <a:rPr lang="en-GB" dirty="0"/>
              <a:t>, phenylalanine; PKU, phenylketonuria; QoL, quality of life. </a:t>
            </a:r>
          </a:p>
          <a:p>
            <a:pPr>
              <a:spcBef>
                <a:spcPts val="0"/>
              </a:spcBef>
            </a:pPr>
            <a:r>
              <a:rPr lang="en-GB" dirty="0"/>
              <a:t>Rocha JC, et al. Nutr. 2023;15:3940.</a:t>
            </a:r>
          </a:p>
        </p:txBody>
      </p:sp>
      <p:sp>
        <p:nvSpPr>
          <p:cNvPr id="4" name="Title 3">
            <a:extLst>
              <a:ext uri="{FF2B5EF4-FFF2-40B4-BE49-F238E27FC236}">
                <a16:creationId xmlns:a16="http://schemas.microsoft.com/office/drawing/2014/main" id="{865FC26D-F998-C710-2E00-55B1A47B8BED}"/>
              </a:ext>
            </a:extLst>
          </p:cNvPr>
          <p:cNvSpPr>
            <a:spLocks noGrp="1"/>
          </p:cNvSpPr>
          <p:nvPr>
            <p:ph type="title"/>
          </p:nvPr>
        </p:nvSpPr>
        <p:spPr/>
        <p:txBody>
          <a:bodyPr/>
          <a:lstStyle/>
          <a:p>
            <a:r>
              <a:rPr lang="en-GB" dirty="0"/>
              <a:t>Statements: Burden of long-term reliance on MNT </a:t>
            </a:r>
          </a:p>
        </p:txBody>
      </p:sp>
      <p:graphicFrame>
        <p:nvGraphicFramePr>
          <p:cNvPr id="5" name="Table 4">
            <a:extLst>
              <a:ext uri="{FF2B5EF4-FFF2-40B4-BE49-F238E27FC236}">
                <a16:creationId xmlns:a16="http://schemas.microsoft.com/office/drawing/2014/main" id="{76C0309D-53F0-5891-DA3D-B732E459F39C}"/>
              </a:ext>
            </a:extLst>
          </p:cNvPr>
          <p:cNvGraphicFramePr>
            <a:graphicFrameLocks noGrp="1"/>
          </p:cNvGraphicFramePr>
          <p:nvPr>
            <p:extLst>
              <p:ext uri="{D42A27DB-BD31-4B8C-83A1-F6EECF244321}">
                <p14:modId xmlns:p14="http://schemas.microsoft.com/office/powerpoint/2010/main" val="3304566510"/>
              </p:ext>
            </p:extLst>
          </p:nvPr>
        </p:nvGraphicFramePr>
        <p:xfrm>
          <a:off x="693242" y="1514656"/>
          <a:ext cx="10801350" cy="2748280"/>
        </p:xfrm>
        <a:graphic>
          <a:graphicData uri="http://schemas.openxmlformats.org/drawingml/2006/table">
            <a:tbl>
              <a:tblPr firstRow="1" bandRow="1">
                <a:tableStyleId>{21E4AEA4-8DFA-4A89-87EB-49C32662AFE0}</a:tableStyleId>
              </a:tblPr>
              <a:tblGrid>
                <a:gridCol w="1237147">
                  <a:extLst>
                    <a:ext uri="{9D8B030D-6E8A-4147-A177-3AD203B41FA5}">
                      <a16:colId xmlns:a16="http://schemas.microsoft.com/office/drawing/2014/main" val="1390879666"/>
                    </a:ext>
                  </a:extLst>
                </a:gridCol>
                <a:gridCol w="8308276">
                  <a:extLst>
                    <a:ext uri="{9D8B030D-6E8A-4147-A177-3AD203B41FA5}">
                      <a16:colId xmlns:a16="http://schemas.microsoft.com/office/drawing/2014/main" val="1594122539"/>
                    </a:ext>
                  </a:extLst>
                </a:gridCol>
                <a:gridCol w="1255927">
                  <a:extLst>
                    <a:ext uri="{9D8B030D-6E8A-4147-A177-3AD203B41FA5}">
                      <a16:colId xmlns:a16="http://schemas.microsoft.com/office/drawing/2014/main" val="614940272"/>
                    </a:ext>
                  </a:extLst>
                </a:gridCol>
              </a:tblGrid>
              <a:tr h="370840">
                <a:tc>
                  <a:txBody>
                    <a:bodyPr/>
                    <a:lstStyle/>
                    <a:p>
                      <a:pPr algn="ctr"/>
                      <a:r>
                        <a:rPr lang="en-GB" sz="1200" dirty="0"/>
                        <a:t>#</a:t>
                      </a:r>
                    </a:p>
                  </a:txBody>
                  <a:tcPr/>
                </a:tc>
                <a:tc>
                  <a:txBody>
                    <a:bodyPr/>
                    <a:lstStyle/>
                    <a:p>
                      <a:r>
                        <a:rPr lang="en-GB" sz="1200" dirty="0"/>
                        <a:t>Statement</a:t>
                      </a:r>
                    </a:p>
                  </a:txBody>
                  <a:tcPr/>
                </a:tc>
                <a:tc>
                  <a:txBody>
                    <a:bodyPr/>
                    <a:lstStyle/>
                    <a:p>
                      <a:r>
                        <a:rPr lang="en-GB" sz="1200" dirty="0"/>
                        <a:t>Consensus</a:t>
                      </a:r>
                    </a:p>
                  </a:txBody>
                  <a:tcPr/>
                </a:tc>
                <a:extLst>
                  <a:ext uri="{0D108BD9-81ED-4DB2-BD59-A6C34878D82A}">
                    <a16:rowId xmlns:a16="http://schemas.microsoft.com/office/drawing/2014/main" val="2345141009"/>
                  </a:ext>
                </a:extLst>
              </a:tr>
              <a:tr h="370840">
                <a:tc>
                  <a:txBody>
                    <a:bodyPr/>
                    <a:lstStyle/>
                    <a:p>
                      <a:pPr algn="ctr"/>
                      <a:r>
                        <a:rPr lang="en-GB" sz="1200" dirty="0"/>
                        <a:t>8</a:t>
                      </a:r>
                    </a:p>
                  </a:txBody>
                  <a:tcPr anchor="ctr"/>
                </a:tc>
                <a:tc>
                  <a:txBody>
                    <a:bodyPr/>
                    <a:lstStyle/>
                    <a:p>
                      <a:r>
                        <a:rPr lang="en-GB" sz="1200" dirty="0"/>
                        <a:t>In some countries, the availability and reimbursement of prescribed special low-protein foods and protein substitutes/medical foods are limited, resulting in a high financial and time burden that can cause worry and stress in the adult PKU population.</a:t>
                      </a:r>
                    </a:p>
                  </a:txBody>
                  <a:tcPr anchor="ctr"/>
                </a:tc>
                <a:tc>
                  <a:txBody>
                    <a:bodyPr/>
                    <a:lstStyle/>
                    <a:p>
                      <a:r>
                        <a:rPr lang="en-GB" sz="1200" dirty="0"/>
                        <a:t>100%</a:t>
                      </a:r>
                    </a:p>
                  </a:txBody>
                  <a:tcPr anchor="ctr"/>
                </a:tc>
                <a:extLst>
                  <a:ext uri="{0D108BD9-81ED-4DB2-BD59-A6C34878D82A}">
                    <a16:rowId xmlns:a16="http://schemas.microsoft.com/office/drawing/2014/main" val="3915653743"/>
                  </a:ext>
                </a:extLst>
              </a:tr>
              <a:tr h="370840">
                <a:tc>
                  <a:txBody>
                    <a:bodyPr/>
                    <a:lstStyle/>
                    <a:p>
                      <a:pPr algn="ctr"/>
                      <a:r>
                        <a:rPr lang="en-GB" sz="1200" dirty="0"/>
                        <a:t>9</a:t>
                      </a:r>
                    </a:p>
                  </a:txBody>
                  <a:tcPr anchor="ctr"/>
                </a:tc>
                <a:tc>
                  <a:txBody>
                    <a:bodyPr/>
                    <a:lstStyle/>
                    <a:p>
                      <a:r>
                        <a:rPr lang="en-GB" sz="1200" dirty="0"/>
                        <a:t>In adults with PKU, poor metabolic control can contribute to mental health and psychosocial issues. These issues can be exacerbated by the burden of MNT, especially in countries with limited access to protein substitutes/medical foods and</a:t>
                      </a:r>
                    </a:p>
                    <a:p>
                      <a:r>
                        <a:rPr lang="en-GB" sz="1200" dirty="0"/>
                        <a:t>inadequate dietetic support.</a:t>
                      </a:r>
                    </a:p>
                  </a:txBody>
                  <a:tcPr anchor="ctr"/>
                </a:tc>
                <a:tc>
                  <a:txBody>
                    <a:bodyPr/>
                    <a:lstStyle/>
                    <a:p>
                      <a:r>
                        <a:rPr lang="en-GB" sz="1200" dirty="0"/>
                        <a:t>100%</a:t>
                      </a:r>
                    </a:p>
                  </a:txBody>
                  <a:tcPr anchor="ctr"/>
                </a:tc>
                <a:extLst>
                  <a:ext uri="{0D108BD9-81ED-4DB2-BD59-A6C34878D82A}">
                    <a16:rowId xmlns:a16="http://schemas.microsoft.com/office/drawing/2014/main" val="2179006004"/>
                  </a:ext>
                </a:extLst>
              </a:tr>
              <a:tr h="370840">
                <a:tc>
                  <a:txBody>
                    <a:bodyPr/>
                    <a:lstStyle/>
                    <a:p>
                      <a:pPr algn="ctr"/>
                      <a:r>
                        <a:rPr lang="en-GB" sz="1200" dirty="0"/>
                        <a:t>10</a:t>
                      </a:r>
                    </a:p>
                  </a:txBody>
                  <a:tcPr anchor="ctr"/>
                </a:tc>
                <a:tc>
                  <a:txBody>
                    <a:bodyPr/>
                    <a:lstStyle/>
                    <a:p>
                      <a:r>
                        <a:rPr lang="en-GB" sz="1200" dirty="0"/>
                        <a:t>Elevated blood </a:t>
                      </a:r>
                      <a:r>
                        <a:rPr lang="en-GB" sz="1200" dirty="0" err="1"/>
                        <a:t>Phe</a:t>
                      </a:r>
                      <a:r>
                        <a:rPr lang="en-GB" sz="1200" dirty="0"/>
                        <a:t> concentrations increase the risk for the development of neuropsychological comorbidities, such as anxiety and depression. These can be exacerbated in patients with attempted but unsuccessful adherence to MNT, who often experience feelings of guilt and decreased emotional well-being.</a:t>
                      </a:r>
                    </a:p>
                  </a:txBody>
                  <a:tcPr anchor="ctr"/>
                </a:tc>
                <a:tc>
                  <a:txBody>
                    <a:bodyPr/>
                    <a:lstStyle/>
                    <a:p>
                      <a:r>
                        <a:rPr lang="en-GB" sz="1200" dirty="0"/>
                        <a:t>85%</a:t>
                      </a:r>
                    </a:p>
                  </a:txBody>
                  <a:tcPr anchor="ctr"/>
                </a:tc>
                <a:extLst>
                  <a:ext uri="{0D108BD9-81ED-4DB2-BD59-A6C34878D82A}">
                    <a16:rowId xmlns:a16="http://schemas.microsoft.com/office/drawing/2014/main" val="620611312"/>
                  </a:ext>
                </a:extLst>
              </a:tr>
              <a:tr h="370840">
                <a:tc>
                  <a:txBody>
                    <a:bodyPr/>
                    <a:lstStyle/>
                    <a:p>
                      <a:pPr algn="ctr"/>
                      <a:r>
                        <a:rPr lang="en-GB" sz="1200" dirty="0"/>
                        <a:t>11</a:t>
                      </a:r>
                    </a:p>
                  </a:txBody>
                  <a:tcPr anchor="ctr"/>
                </a:tc>
                <a:tc>
                  <a:txBody>
                    <a:bodyPr/>
                    <a:lstStyle/>
                    <a:p>
                      <a:r>
                        <a:rPr lang="en-GB" sz="1200" dirty="0"/>
                        <a:t>Despite struggling with long-term adherence to MNT and/or having poor metabolic control, some adults paradoxically have a good self-reported QoL due to becoming accustomed to living with PKU and its management.</a:t>
                      </a:r>
                    </a:p>
                  </a:txBody>
                  <a:tcPr anchor="ctr"/>
                </a:tc>
                <a:tc>
                  <a:txBody>
                    <a:bodyPr/>
                    <a:lstStyle/>
                    <a:p>
                      <a:r>
                        <a:rPr lang="en-GB" sz="1200" dirty="0"/>
                        <a:t>85%</a:t>
                      </a:r>
                    </a:p>
                  </a:txBody>
                  <a:tcPr anchor="ctr"/>
                </a:tc>
                <a:extLst>
                  <a:ext uri="{0D108BD9-81ED-4DB2-BD59-A6C34878D82A}">
                    <a16:rowId xmlns:a16="http://schemas.microsoft.com/office/drawing/2014/main" val="1074912357"/>
                  </a:ext>
                </a:extLst>
              </a:tr>
            </a:tbl>
          </a:graphicData>
        </a:graphic>
      </p:graphicFrame>
    </p:spTree>
    <p:extLst>
      <p:ext uri="{BB962C8B-B14F-4D97-AF65-F5344CB8AC3E}">
        <p14:creationId xmlns:p14="http://schemas.microsoft.com/office/powerpoint/2010/main" val="231347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0F134F-2D3F-C116-AD16-9411300B380C}"/>
              </a:ext>
            </a:extLst>
          </p:cNvPr>
          <p:cNvSpPr>
            <a:spLocks noGrp="1"/>
          </p:cNvSpPr>
          <p:nvPr>
            <p:ph type="body" sz="quarter" idx="15"/>
          </p:nvPr>
        </p:nvSpPr>
        <p:spPr/>
        <p:txBody>
          <a:bodyPr>
            <a:normAutofit/>
          </a:bodyPr>
          <a:lstStyle/>
          <a:p>
            <a:r>
              <a:rPr lang="en-GB" dirty="0"/>
              <a:t>Multiple detrimental health effects arise due to long-term reliance on MNT; however, some data are controversial </a:t>
            </a:r>
          </a:p>
        </p:txBody>
      </p:sp>
      <p:sp>
        <p:nvSpPr>
          <p:cNvPr id="5" name="Text Placeholder 4">
            <a:extLst>
              <a:ext uri="{FF2B5EF4-FFF2-40B4-BE49-F238E27FC236}">
                <a16:creationId xmlns:a16="http://schemas.microsoft.com/office/drawing/2014/main" id="{4D805D8E-B094-AD25-1206-5E73B347F56F}"/>
              </a:ext>
            </a:extLst>
          </p:cNvPr>
          <p:cNvSpPr>
            <a:spLocks noGrp="1"/>
          </p:cNvSpPr>
          <p:nvPr>
            <p:ph type="body" sz="quarter" idx="16"/>
          </p:nvPr>
        </p:nvSpPr>
        <p:spPr/>
        <p:txBody>
          <a:bodyPr>
            <a:noAutofit/>
          </a:bodyPr>
          <a:lstStyle/>
          <a:p>
            <a:r>
              <a:rPr lang="en-GB" sz="900" dirty="0"/>
              <a:t>*Characterised by feelings of guilt, failure, and embarrassment as well as unhealthy food preoccupations and food neophobia. †Controversial in the literature. ‡Despite this, no experts reported frequent oesophagitis and gastroesophageal discomfort in their clinical practice. BMI, body mass index; MNT, medical nutrition therapy; Phe, phenylalanine; PKU, phenylketonuria.</a:t>
            </a:r>
          </a:p>
          <a:p>
            <a:pPr>
              <a:spcBef>
                <a:spcPts val="0"/>
              </a:spcBef>
            </a:pPr>
            <a:r>
              <a:rPr lang="en-GB" sz="900" dirty="0"/>
              <a:t>Rocha JC, et al. Nutr. 2023;15:3940.</a:t>
            </a:r>
          </a:p>
        </p:txBody>
      </p:sp>
      <p:sp>
        <p:nvSpPr>
          <p:cNvPr id="2" name="Title 1">
            <a:extLst>
              <a:ext uri="{FF2B5EF4-FFF2-40B4-BE49-F238E27FC236}">
                <a16:creationId xmlns:a16="http://schemas.microsoft.com/office/drawing/2014/main" id="{80F04F4F-54F8-F311-EE9A-A55127722F80}"/>
              </a:ext>
            </a:extLst>
          </p:cNvPr>
          <p:cNvSpPr>
            <a:spLocks noGrp="1"/>
          </p:cNvSpPr>
          <p:nvPr>
            <p:ph type="title"/>
          </p:nvPr>
        </p:nvSpPr>
        <p:spPr/>
        <p:txBody>
          <a:bodyPr/>
          <a:lstStyle/>
          <a:p>
            <a:r>
              <a:rPr lang="en-GB" dirty="0"/>
              <a:t>Literature summary: Potential detrimental health effects related to long-term reliance on MNT </a:t>
            </a:r>
          </a:p>
        </p:txBody>
      </p:sp>
      <p:sp>
        <p:nvSpPr>
          <p:cNvPr id="3" name="Content Placeholder 2">
            <a:extLst>
              <a:ext uri="{FF2B5EF4-FFF2-40B4-BE49-F238E27FC236}">
                <a16:creationId xmlns:a16="http://schemas.microsoft.com/office/drawing/2014/main" id="{82FEEF66-33CE-C3DB-B728-A9C0F6E1A7F2}"/>
              </a:ext>
            </a:extLst>
          </p:cNvPr>
          <p:cNvSpPr>
            <a:spLocks noGrp="1"/>
          </p:cNvSpPr>
          <p:nvPr>
            <p:ph idx="1"/>
          </p:nvPr>
        </p:nvSpPr>
        <p:spPr>
          <a:xfrm>
            <a:off x="1225485" y="1514656"/>
            <a:ext cx="10269106" cy="3850811"/>
          </a:xfrm>
        </p:spPr>
        <p:txBody>
          <a:bodyPr/>
          <a:lstStyle/>
          <a:p>
            <a:pPr marL="0" indent="0">
              <a:buNone/>
            </a:pPr>
            <a:r>
              <a:rPr lang="en-GB" dirty="0"/>
              <a:t>Protein substitutes / medical foods may lead to </a:t>
            </a:r>
            <a:r>
              <a:rPr lang="en-GB" b="1" dirty="0">
                <a:solidFill>
                  <a:srgbClr val="28509C"/>
                </a:solidFill>
              </a:rPr>
              <a:t>suboptimal</a:t>
            </a:r>
            <a:r>
              <a:rPr lang="en-GB" dirty="0"/>
              <a:t> or </a:t>
            </a:r>
            <a:r>
              <a:rPr lang="en-GB" b="1" dirty="0">
                <a:solidFill>
                  <a:srgbClr val="28509C"/>
                </a:solidFill>
              </a:rPr>
              <a:t>excessive</a:t>
            </a:r>
            <a:r>
              <a:rPr lang="en-GB" dirty="0"/>
              <a:t> levels of </a:t>
            </a:r>
            <a:r>
              <a:rPr lang="en-GB" b="1" dirty="0">
                <a:solidFill>
                  <a:srgbClr val="28509C"/>
                </a:solidFill>
              </a:rPr>
              <a:t>micronutrients</a:t>
            </a:r>
            <a:endParaRPr lang="en-GB" baseline="30000" dirty="0"/>
          </a:p>
          <a:p>
            <a:pPr marL="0" indent="0">
              <a:buNone/>
            </a:pPr>
            <a:r>
              <a:rPr lang="en-GB" b="1" dirty="0">
                <a:solidFill>
                  <a:srgbClr val="28509C"/>
                </a:solidFill>
              </a:rPr>
              <a:t>Increased carbohydrate intake </a:t>
            </a:r>
            <a:r>
              <a:rPr lang="en-GB" dirty="0"/>
              <a:t>and a </a:t>
            </a:r>
            <a:r>
              <a:rPr lang="en-GB" b="1" dirty="0">
                <a:solidFill>
                  <a:srgbClr val="28509C"/>
                </a:solidFill>
              </a:rPr>
              <a:t>higher glycaemic index</a:t>
            </a:r>
            <a:r>
              <a:rPr lang="en-GB" dirty="0"/>
              <a:t>, may alter </a:t>
            </a:r>
            <a:r>
              <a:rPr lang="en-GB" b="1" dirty="0">
                <a:solidFill>
                  <a:srgbClr val="28509C"/>
                </a:solidFill>
              </a:rPr>
              <a:t>gut microbiota</a:t>
            </a:r>
            <a:endParaRPr lang="en-GB" baseline="30000" dirty="0"/>
          </a:p>
          <a:p>
            <a:pPr marL="0" indent="0">
              <a:buNone/>
            </a:pPr>
            <a:r>
              <a:rPr lang="en-GB" dirty="0"/>
              <a:t>Development of behaviours that may lead to </a:t>
            </a:r>
            <a:r>
              <a:rPr lang="en-GB" b="1" dirty="0">
                <a:solidFill>
                  <a:srgbClr val="28509C"/>
                </a:solidFill>
              </a:rPr>
              <a:t>disordered eating</a:t>
            </a:r>
            <a:r>
              <a:rPr lang="en-GB" dirty="0"/>
              <a:t>*</a:t>
            </a:r>
            <a:r>
              <a:rPr lang="en-GB" baseline="30000" dirty="0"/>
              <a:t>†</a:t>
            </a:r>
          </a:p>
          <a:p>
            <a:pPr lvl="1"/>
            <a:r>
              <a:rPr lang="en-GB" dirty="0"/>
              <a:t>Combined with Phe-related mental health issues increases risk of developing </a:t>
            </a:r>
            <a:r>
              <a:rPr lang="en-GB" b="1" dirty="0">
                <a:solidFill>
                  <a:srgbClr val="28509C"/>
                </a:solidFill>
              </a:rPr>
              <a:t>eating disorder</a:t>
            </a:r>
          </a:p>
          <a:p>
            <a:pPr marL="0" indent="0">
              <a:buNone/>
            </a:pPr>
            <a:r>
              <a:rPr lang="en-GB" dirty="0"/>
              <a:t>Subset of patients with </a:t>
            </a:r>
            <a:r>
              <a:rPr lang="en-GB" b="1" dirty="0">
                <a:solidFill>
                  <a:srgbClr val="28509C"/>
                </a:solidFill>
              </a:rPr>
              <a:t>severe PKU </a:t>
            </a:r>
            <a:r>
              <a:rPr lang="en-GB" dirty="0"/>
              <a:t>reported to have </a:t>
            </a:r>
            <a:r>
              <a:rPr lang="en-GB" b="1" dirty="0">
                <a:solidFill>
                  <a:srgbClr val="28509C"/>
                </a:solidFill>
              </a:rPr>
              <a:t>higher BMI </a:t>
            </a:r>
            <a:r>
              <a:rPr lang="en-GB" dirty="0"/>
              <a:t>compared with healthy control</a:t>
            </a:r>
            <a:r>
              <a:rPr lang="en-GB" baseline="30000" dirty="0"/>
              <a:t>†</a:t>
            </a:r>
            <a:endParaRPr lang="en-GB" dirty="0"/>
          </a:p>
          <a:p>
            <a:pPr marL="0" indent="0">
              <a:buNone/>
            </a:pPr>
            <a:r>
              <a:rPr lang="en-GB" dirty="0"/>
              <a:t>Elevated blood </a:t>
            </a:r>
            <a:r>
              <a:rPr lang="en-GB" dirty="0" err="1"/>
              <a:t>Phe</a:t>
            </a:r>
            <a:r>
              <a:rPr lang="en-GB" dirty="0"/>
              <a:t> may increase </a:t>
            </a:r>
            <a:r>
              <a:rPr lang="en-GB" b="1" dirty="0" err="1">
                <a:solidFill>
                  <a:srgbClr val="28509C"/>
                </a:solidFill>
              </a:rPr>
              <a:t>osteoclastogenesis</a:t>
            </a:r>
            <a:r>
              <a:rPr lang="en-GB" dirty="0"/>
              <a:t>, leading to </a:t>
            </a:r>
            <a:r>
              <a:rPr lang="en-GB" b="1" dirty="0">
                <a:solidFill>
                  <a:srgbClr val="28509C"/>
                </a:solidFill>
              </a:rPr>
              <a:t>osteopenia</a:t>
            </a:r>
            <a:r>
              <a:rPr lang="en-GB" dirty="0"/>
              <a:t> in some patients</a:t>
            </a:r>
            <a:r>
              <a:rPr lang="en-GB" baseline="30000" dirty="0"/>
              <a:t>†</a:t>
            </a:r>
            <a:endParaRPr lang="en-GB" dirty="0"/>
          </a:p>
          <a:p>
            <a:pPr marL="0" indent="0">
              <a:buNone/>
            </a:pPr>
            <a:r>
              <a:rPr lang="en-GB" dirty="0"/>
              <a:t>Increased used of </a:t>
            </a:r>
            <a:r>
              <a:rPr lang="en-GB" b="1" dirty="0">
                <a:solidFill>
                  <a:srgbClr val="28509C"/>
                </a:solidFill>
              </a:rPr>
              <a:t>gastrointestinal agents </a:t>
            </a:r>
            <a:r>
              <a:rPr lang="en-GB" dirty="0"/>
              <a:t>in the PKU population compared with matched controls</a:t>
            </a:r>
            <a:r>
              <a:rPr lang="en-GB" baseline="30000" dirty="0"/>
              <a:t>‡</a:t>
            </a:r>
            <a:endParaRPr lang="en-GB" dirty="0"/>
          </a:p>
        </p:txBody>
      </p:sp>
      <p:grpSp>
        <p:nvGrpSpPr>
          <p:cNvPr id="18" name="Group 17">
            <a:extLst>
              <a:ext uri="{FF2B5EF4-FFF2-40B4-BE49-F238E27FC236}">
                <a16:creationId xmlns:a16="http://schemas.microsoft.com/office/drawing/2014/main" id="{DC250A1C-396B-81AF-9F6D-33263C6E3B8A}"/>
              </a:ext>
            </a:extLst>
          </p:cNvPr>
          <p:cNvGrpSpPr/>
          <p:nvPr/>
        </p:nvGrpSpPr>
        <p:grpSpPr>
          <a:xfrm>
            <a:off x="694590" y="1437553"/>
            <a:ext cx="464956" cy="2987614"/>
            <a:chOff x="760529" y="1418699"/>
            <a:chExt cx="464956" cy="2987614"/>
          </a:xfrm>
        </p:grpSpPr>
        <p:pic>
          <p:nvPicPr>
            <p:cNvPr id="7" name="Graphic 6" descr="Chicken leg with solid fill">
              <a:extLst>
                <a:ext uri="{FF2B5EF4-FFF2-40B4-BE49-F238E27FC236}">
                  <a16:creationId xmlns:a16="http://schemas.microsoft.com/office/drawing/2014/main" id="{65344489-8C9F-85DE-83A2-1F4ACA392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685" y="1418699"/>
              <a:ext cx="460800" cy="460800"/>
            </a:xfrm>
            <a:prstGeom prst="rect">
              <a:avLst/>
            </a:prstGeom>
          </p:spPr>
        </p:pic>
        <p:pic>
          <p:nvPicPr>
            <p:cNvPr id="9" name="Graphic 8" descr="Crops outline">
              <a:extLst>
                <a:ext uri="{FF2B5EF4-FFF2-40B4-BE49-F238E27FC236}">
                  <a16:creationId xmlns:a16="http://schemas.microsoft.com/office/drawing/2014/main" id="{5FFA62D3-AA6F-12F7-6721-F57614C3D0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685" y="1879499"/>
              <a:ext cx="460800" cy="460800"/>
            </a:xfrm>
            <a:prstGeom prst="rect">
              <a:avLst/>
            </a:prstGeom>
          </p:spPr>
        </p:pic>
        <p:pic>
          <p:nvPicPr>
            <p:cNvPr id="11" name="Graphic 10" descr="Person eating outline">
              <a:extLst>
                <a:ext uri="{FF2B5EF4-FFF2-40B4-BE49-F238E27FC236}">
                  <a16:creationId xmlns:a16="http://schemas.microsoft.com/office/drawing/2014/main" id="{821482FC-C05D-6F3B-9FA4-11CF094B05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4685" y="2474742"/>
              <a:ext cx="460800" cy="460800"/>
            </a:xfrm>
            <a:prstGeom prst="rect">
              <a:avLst/>
            </a:prstGeom>
          </p:spPr>
        </p:pic>
        <p:pic>
          <p:nvPicPr>
            <p:cNvPr id="13" name="Graphic 12" descr="Weight Loss outline">
              <a:extLst>
                <a:ext uri="{FF2B5EF4-FFF2-40B4-BE49-F238E27FC236}">
                  <a16:creationId xmlns:a16="http://schemas.microsoft.com/office/drawing/2014/main" id="{2DA3137F-EF63-AE57-D9D8-5C937DFCD2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4685" y="3076512"/>
              <a:ext cx="460800" cy="460800"/>
            </a:xfrm>
            <a:prstGeom prst="rect">
              <a:avLst/>
            </a:prstGeom>
          </p:spPr>
        </p:pic>
        <p:pic>
          <p:nvPicPr>
            <p:cNvPr id="15" name="Graphic 14" descr="Bone outline">
              <a:extLst>
                <a:ext uri="{FF2B5EF4-FFF2-40B4-BE49-F238E27FC236}">
                  <a16:creationId xmlns:a16="http://schemas.microsoft.com/office/drawing/2014/main" id="{21165F02-276F-5F50-09CA-580F809EAB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0529" y="3477255"/>
              <a:ext cx="460800" cy="460800"/>
            </a:xfrm>
            <a:prstGeom prst="rect">
              <a:avLst/>
            </a:prstGeom>
          </p:spPr>
        </p:pic>
        <p:pic>
          <p:nvPicPr>
            <p:cNvPr id="17" name="Graphic 16" descr="Medicine outline">
              <a:extLst>
                <a:ext uri="{FF2B5EF4-FFF2-40B4-BE49-F238E27FC236}">
                  <a16:creationId xmlns:a16="http://schemas.microsoft.com/office/drawing/2014/main" id="{11EA0B86-F829-7B64-BB0E-D6BB3732C4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0529" y="3945513"/>
              <a:ext cx="460800" cy="460800"/>
            </a:xfrm>
            <a:prstGeom prst="rect">
              <a:avLst/>
            </a:prstGeom>
          </p:spPr>
        </p:pic>
      </p:grpSp>
    </p:spTree>
    <p:extLst>
      <p:ext uri="{BB962C8B-B14F-4D97-AF65-F5344CB8AC3E}">
        <p14:creationId xmlns:p14="http://schemas.microsoft.com/office/powerpoint/2010/main" val="30809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F35E45-B2D8-4280-A0FF-5B9A1402A25B}"/>
              </a:ext>
            </a:extLst>
          </p:cNvPr>
          <p:cNvSpPr>
            <a:spLocks noGrp="1"/>
          </p:cNvSpPr>
          <p:nvPr>
            <p:ph type="body" sz="quarter" idx="16"/>
          </p:nvPr>
        </p:nvSpPr>
        <p:spPr/>
        <p:txBody>
          <a:bodyPr/>
          <a:lstStyle/>
          <a:p>
            <a:r>
              <a:rPr lang="en-GB" dirty="0"/>
              <a:t>MNT, medical nutrition therapy; </a:t>
            </a:r>
            <a:r>
              <a:rPr lang="en-GB" dirty="0" err="1"/>
              <a:t>Phe</a:t>
            </a:r>
            <a:r>
              <a:rPr lang="en-GB" dirty="0"/>
              <a:t>, phenylalanine; PKU, phenylketonuria.</a:t>
            </a:r>
          </a:p>
          <a:p>
            <a:pPr>
              <a:spcBef>
                <a:spcPts val="0"/>
              </a:spcBef>
            </a:pPr>
            <a:r>
              <a:rPr lang="en-GB" dirty="0"/>
              <a:t>Rocha JC, et al. Nutr. 2023;15:3940.</a:t>
            </a:r>
          </a:p>
        </p:txBody>
      </p:sp>
      <p:sp>
        <p:nvSpPr>
          <p:cNvPr id="4" name="Title 3">
            <a:extLst>
              <a:ext uri="{FF2B5EF4-FFF2-40B4-BE49-F238E27FC236}">
                <a16:creationId xmlns:a16="http://schemas.microsoft.com/office/drawing/2014/main" id="{CF5D14AA-20B6-58A6-EFDF-AACF016D0DDE}"/>
              </a:ext>
            </a:extLst>
          </p:cNvPr>
          <p:cNvSpPr>
            <a:spLocks noGrp="1"/>
          </p:cNvSpPr>
          <p:nvPr>
            <p:ph type="title"/>
          </p:nvPr>
        </p:nvSpPr>
        <p:spPr/>
        <p:txBody>
          <a:bodyPr/>
          <a:lstStyle/>
          <a:p>
            <a:r>
              <a:rPr lang="en-GB" dirty="0"/>
              <a:t>Statements: Potential detrimental health effects related to long-term reliance on MNT</a:t>
            </a:r>
          </a:p>
        </p:txBody>
      </p:sp>
      <p:graphicFrame>
        <p:nvGraphicFramePr>
          <p:cNvPr id="5" name="Table 4">
            <a:extLst>
              <a:ext uri="{FF2B5EF4-FFF2-40B4-BE49-F238E27FC236}">
                <a16:creationId xmlns:a16="http://schemas.microsoft.com/office/drawing/2014/main" id="{F22CE210-6955-9244-75F4-183EB8A43352}"/>
              </a:ext>
            </a:extLst>
          </p:cNvPr>
          <p:cNvGraphicFramePr>
            <a:graphicFrameLocks noGrp="1"/>
          </p:cNvGraphicFramePr>
          <p:nvPr>
            <p:extLst>
              <p:ext uri="{D42A27DB-BD31-4B8C-83A1-F6EECF244321}">
                <p14:modId xmlns:p14="http://schemas.microsoft.com/office/powerpoint/2010/main" val="159820726"/>
              </p:ext>
            </p:extLst>
          </p:nvPr>
        </p:nvGraphicFramePr>
        <p:xfrm>
          <a:off x="693242" y="1514656"/>
          <a:ext cx="10801350" cy="3479800"/>
        </p:xfrm>
        <a:graphic>
          <a:graphicData uri="http://schemas.openxmlformats.org/drawingml/2006/table">
            <a:tbl>
              <a:tblPr firstRow="1" bandRow="1">
                <a:tableStyleId>{21E4AEA4-8DFA-4A89-87EB-49C32662AFE0}</a:tableStyleId>
              </a:tblPr>
              <a:tblGrid>
                <a:gridCol w="1237147">
                  <a:extLst>
                    <a:ext uri="{9D8B030D-6E8A-4147-A177-3AD203B41FA5}">
                      <a16:colId xmlns:a16="http://schemas.microsoft.com/office/drawing/2014/main" val="1390879666"/>
                    </a:ext>
                  </a:extLst>
                </a:gridCol>
                <a:gridCol w="8308276">
                  <a:extLst>
                    <a:ext uri="{9D8B030D-6E8A-4147-A177-3AD203B41FA5}">
                      <a16:colId xmlns:a16="http://schemas.microsoft.com/office/drawing/2014/main" val="1594122539"/>
                    </a:ext>
                  </a:extLst>
                </a:gridCol>
                <a:gridCol w="1255927">
                  <a:extLst>
                    <a:ext uri="{9D8B030D-6E8A-4147-A177-3AD203B41FA5}">
                      <a16:colId xmlns:a16="http://schemas.microsoft.com/office/drawing/2014/main" val="614940272"/>
                    </a:ext>
                  </a:extLst>
                </a:gridCol>
              </a:tblGrid>
              <a:tr h="370840">
                <a:tc>
                  <a:txBody>
                    <a:bodyPr/>
                    <a:lstStyle/>
                    <a:p>
                      <a:pPr algn="ctr"/>
                      <a:r>
                        <a:rPr lang="en-GB" sz="1200" dirty="0"/>
                        <a:t>#</a:t>
                      </a:r>
                    </a:p>
                  </a:txBody>
                  <a:tcPr/>
                </a:tc>
                <a:tc>
                  <a:txBody>
                    <a:bodyPr/>
                    <a:lstStyle/>
                    <a:p>
                      <a:r>
                        <a:rPr lang="en-GB" sz="1200" dirty="0"/>
                        <a:t>Statement</a:t>
                      </a:r>
                    </a:p>
                  </a:txBody>
                  <a:tcPr/>
                </a:tc>
                <a:tc>
                  <a:txBody>
                    <a:bodyPr/>
                    <a:lstStyle/>
                    <a:p>
                      <a:r>
                        <a:rPr lang="en-GB" sz="1200" dirty="0"/>
                        <a:t>Consensus</a:t>
                      </a:r>
                    </a:p>
                  </a:txBody>
                  <a:tcPr/>
                </a:tc>
                <a:extLst>
                  <a:ext uri="{0D108BD9-81ED-4DB2-BD59-A6C34878D82A}">
                    <a16:rowId xmlns:a16="http://schemas.microsoft.com/office/drawing/2014/main" val="2345141009"/>
                  </a:ext>
                </a:extLst>
              </a:tr>
              <a:tr h="370840">
                <a:tc>
                  <a:txBody>
                    <a:bodyPr/>
                    <a:lstStyle/>
                    <a:p>
                      <a:pPr algn="ctr"/>
                      <a:r>
                        <a:rPr lang="en-GB" sz="1200" dirty="0"/>
                        <a:t>12</a:t>
                      </a:r>
                    </a:p>
                  </a:txBody>
                  <a:tcPr anchor="ctr"/>
                </a:tc>
                <a:tc>
                  <a:txBody>
                    <a:bodyPr/>
                    <a:lstStyle/>
                    <a:p>
                      <a:r>
                        <a:rPr lang="en-GB" sz="1200" dirty="0"/>
                        <a:t>The synthetic nature of the </a:t>
                      </a:r>
                      <a:r>
                        <a:rPr lang="en-GB" sz="1200" dirty="0" err="1"/>
                        <a:t>Phe</a:t>
                      </a:r>
                      <a:r>
                        <a:rPr lang="en-GB" sz="1200" dirty="0"/>
                        <a:t>-restricted diet can result in micronutrient deficiencies, especially in patients who discontinue protein substitutes/medical foods but continue to restrict their protein intake.</a:t>
                      </a:r>
                    </a:p>
                  </a:txBody>
                  <a:tcPr anchor="ctr"/>
                </a:tc>
                <a:tc>
                  <a:txBody>
                    <a:bodyPr/>
                    <a:lstStyle/>
                    <a:p>
                      <a:pPr algn="ctr"/>
                      <a:r>
                        <a:rPr lang="en-GB" sz="1200" dirty="0"/>
                        <a:t>92% </a:t>
                      </a:r>
                    </a:p>
                  </a:txBody>
                  <a:tcPr anchor="ctr"/>
                </a:tc>
                <a:extLst>
                  <a:ext uri="{0D108BD9-81ED-4DB2-BD59-A6C34878D82A}">
                    <a16:rowId xmlns:a16="http://schemas.microsoft.com/office/drawing/2014/main" val="2111894963"/>
                  </a:ext>
                </a:extLst>
              </a:tr>
              <a:tr h="370840">
                <a:tc>
                  <a:txBody>
                    <a:bodyPr/>
                    <a:lstStyle/>
                    <a:p>
                      <a:pPr algn="ctr"/>
                      <a:r>
                        <a:rPr lang="en-GB" sz="1200" dirty="0"/>
                        <a:t>13</a:t>
                      </a:r>
                    </a:p>
                  </a:txBody>
                  <a:tcPr anchor="ctr"/>
                </a:tc>
                <a:tc>
                  <a:txBody>
                    <a:bodyPr/>
                    <a:lstStyle/>
                    <a:p>
                      <a:r>
                        <a:rPr lang="en-GB" sz="1200" dirty="0"/>
                        <a:t>Recent evidence suggests that MNT alters the gut microbiome of adults with PKU, requiring further research to determine its impact on health outcomes.</a:t>
                      </a:r>
                    </a:p>
                  </a:txBody>
                  <a:tcPr anchor="ctr"/>
                </a:tc>
                <a:tc>
                  <a:txBody>
                    <a:bodyPr/>
                    <a:lstStyle/>
                    <a:p>
                      <a:pPr algn="ctr"/>
                      <a:r>
                        <a:rPr lang="en-GB" sz="1200" dirty="0"/>
                        <a:t>77%</a:t>
                      </a:r>
                    </a:p>
                  </a:txBody>
                  <a:tcPr anchor="ctr"/>
                </a:tc>
                <a:extLst>
                  <a:ext uri="{0D108BD9-81ED-4DB2-BD59-A6C34878D82A}">
                    <a16:rowId xmlns:a16="http://schemas.microsoft.com/office/drawing/2014/main" val="3713851887"/>
                  </a:ext>
                </a:extLst>
              </a:tr>
              <a:tr h="370840">
                <a:tc>
                  <a:txBody>
                    <a:bodyPr/>
                    <a:lstStyle/>
                    <a:p>
                      <a:pPr algn="ctr"/>
                      <a:r>
                        <a:rPr lang="en-GB" sz="1200" dirty="0"/>
                        <a:t>14</a:t>
                      </a:r>
                    </a:p>
                  </a:txBody>
                  <a:tcPr anchor="ctr"/>
                </a:tc>
                <a:tc>
                  <a:txBody>
                    <a:bodyPr/>
                    <a:lstStyle/>
                    <a:p>
                      <a:r>
                        <a:rPr lang="en-GB" sz="1200" dirty="0"/>
                        <a:t>Although future studies are needed, MNT can increase the risk for disordered eating behaviours due to the restrictive nature, limited food choices and constant focus on diet, especially in patients with low </a:t>
                      </a:r>
                      <a:r>
                        <a:rPr lang="en-GB" sz="1200" dirty="0" err="1"/>
                        <a:t>Phe</a:t>
                      </a:r>
                      <a:r>
                        <a:rPr lang="en-GB" sz="1200" dirty="0"/>
                        <a:t> tolerance.</a:t>
                      </a:r>
                    </a:p>
                  </a:txBody>
                  <a:tcPr anchor="ctr"/>
                </a:tc>
                <a:tc>
                  <a:txBody>
                    <a:bodyPr/>
                    <a:lstStyle/>
                    <a:p>
                      <a:pPr algn="ctr"/>
                      <a:r>
                        <a:rPr lang="en-GB" sz="1200" dirty="0"/>
                        <a:t>100%</a:t>
                      </a:r>
                    </a:p>
                  </a:txBody>
                  <a:tcPr anchor="ctr"/>
                </a:tc>
                <a:extLst>
                  <a:ext uri="{0D108BD9-81ED-4DB2-BD59-A6C34878D82A}">
                    <a16:rowId xmlns:a16="http://schemas.microsoft.com/office/drawing/2014/main" val="540872942"/>
                  </a:ext>
                </a:extLst>
              </a:tr>
              <a:tr h="370840">
                <a:tc>
                  <a:txBody>
                    <a:bodyPr/>
                    <a:lstStyle/>
                    <a:p>
                      <a:pPr algn="ctr"/>
                      <a:r>
                        <a:rPr lang="en-GB" sz="1200" dirty="0"/>
                        <a:t>15</a:t>
                      </a:r>
                    </a:p>
                  </a:txBody>
                  <a:tcPr anchor="ctr"/>
                </a:tc>
                <a:tc>
                  <a:txBody>
                    <a:bodyPr/>
                    <a:lstStyle/>
                    <a:p>
                      <a:r>
                        <a:rPr lang="en-GB" sz="1200" dirty="0"/>
                        <a:t>Patients with PKU may be at an increased risk of becoming overweight and should be monitored for metabolic comorbidities.</a:t>
                      </a:r>
                    </a:p>
                  </a:txBody>
                  <a:tcPr anchor="ctr"/>
                </a:tc>
                <a:tc>
                  <a:txBody>
                    <a:bodyPr/>
                    <a:lstStyle/>
                    <a:p>
                      <a:pPr algn="ctr"/>
                      <a:r>
                        <a:rPr lang="en-GB" sz="1200" dirty="0"/>
                        <a:t>100%</a:t>
                      </a:r>
                    </a:p>
                  </a:txBody>
                  <a:tcPr anchor="ctr"/>
                </a:tc>
                <a:extLst>
                  <a:ext uri="{0D108BD9-81ED-4DB2-BD59-A6C34878D82A}">
                    <a16:rowId xmlns:a16="http://schemas.microsoft.com/office/drawing/2014/main" val="571886914"/>
                  </a:ext>
                </a:extLst>
              </a:tr>
              <a:tr h="370840">
                <a:tc>
                  <a:txBody>
                    <a:bodyPr/>
                    <a:lstStyle/>
                    <a:p>
                      <a:pPr algn="ctr"/>
                      <a:r>
                        <a:rPr lang="en-GB" sz="1200" dirty="0"/>
                        <a:t>16</a:t>
                      </a:r>
                    </a:p>
                  </a:txBody>
                  <a:tcPr anchor="ctr"/>
                </a:tc>
                <a:tc>
                  <a:txBody>
                    <a:bodyPr/>
                    <a:lstStyle/>
                    <a:p>
                      <a:r>
                        <a:rPr lang="en-GB" sz="1200" dirty="0"/>
                        <a:t>Adults with PKU are at risk for reduced bone mineral density. The aetiology is multifactorial and may be related to an increase in </a:t>
                      </a:r>
                      <a:r>
                        <a:rPr lang="en-GB" sz="1200" dirty="0" err="1"/>
                        <a:t>osteoclastogenesis</a:t>
                      </a:r>
                      <a:r>
                        <a:rPr lang="en-GB" sz="1200" dirty="0"/>
                        <a:t> in response to elevated blood </a:t>
                      </a:r>
                      <a:r>
                        <a:rPr lang="en-GB" sz="1200" dirty="0" err="1"/>
                        <a:t>Phe</a:t>
                      </a:r>
                      <a:r>
                        <a:rPr lang="en-GB" sz="1200" dirty="0"/>
                        <a:t> concentrations and/or inadequate intake of nutrients present in protein substitutes/medical foods, particularly in non-adherent patients and those with attempted but unsuccessful adherence.</a:t>
                      </a:r>
                    </a:p>
                  </a:txBody>
                  <a:tcPr anchor="ctr"/>
                </a:tc>
                <a:tc>
                  <a:txBody>
                    <a:bodyPr/>
                    <a:lstStyle/>
                    <a:p>
                      <a:pPr algn="ctr"/>
                      <a:r>
                        <a:rPr lang="en-GB" sz="1200" dirty="0"/>
                        <a:t>100%</a:t>
                      </a:r>
                    </a:p>
                  </a:txBody>
                  <a:tcPr anchor="ctr"/>
                </a:tc>
                <a:extLst>
                  <a:ext uri="{0D108BD9-81ED-4DB2-BD59-A6C34878D82A}">
                    <a16:rowId xmlns:a16="http://schemas.microsoft.com/office/drawing/2014/main" val="2487578180"/>
                  </a:ext>
                </a:extLst>
              </a:tr>
              <a:tr h="370840">
                <a:tc>
                  <a:txBody>
                    <a:bodyPr/>
                    <a:lstStyle/>
                    <a:p>
                      <a:pPr algn="ctr"/>
                      <a:r>
                        <a:rPr lang="en-GB" sz="1200" dirty="0"/>
                        <a:t>17</a:t>
                      </a:r>
                    </a:p>
                  </a:txBody>
                  <a:tcPr anchor="ctr"/>
                </a:tc>
                <a:tc>
                  <a:txBody>
                    <a:bodyPr/>
                    <a:lstStyle/>
                    <a:p>
                      <a:r>
                        <a:rPr lang="en-GB" sz="1200" dirty="0"/>
                        <a:t>For some adults with PKU, protein substitutes/medical foods can cause gastrointestinal discomfort, especially when mitigation strategies are not followed.</a:t>
                      </a:r>
                    </a:p>
                  </a:txBody>
                  <a:tcPr anchor="ctr"/>
                </a:tc>
                <a:tc>
                  <a:txBody>
                    <a:bodyPr/>
                    <a:lstStyle/>
                    <a:p>
                      <a:pPr algn="ctr"/>
                      <a:r>
                        <a:rPr lang="en-GB" sz="1200" dirty="0"/>
                        <a:t>100%</a:t>
                      </a:r>
                    </a:p>
                  </a:txBody>
                  <a:tcPr anchor="ctr"/>
                </a:tc>
                <a:extLst>
                  <a:ext uri="{0D108BD9-81ED-4DB2-BD59-A6C34878D82A}">
                    <a16:rowId xmlns:a16="http://schemas.microsoft.com/office/drawing/2014/main" val="776552877"/>
                  </a:ext>
                </a:extLst>
              </a:tr>
            </a:tbl>
          </a:graphicData>
        </a:graphic>
      </p:graphicFrame>
    </p:spTree>
    <p:extLst>
      <p:ext uri="{BB962C8B-B14F-4D97-AF65-F5344CB8AC3E}">
        <p14:creationId xmlns:p14="http://schemas.microsoft.com/office/powerpoint/2010/main" val="4019677955"/>
      </p:ext>
    </p:extLst>
  </p:cSld>
  <p:clrMapOvr>
    <a:masterClrMapping/>
  </p:clrMapOvr>
</p:sld>
</file>

<file path=ppt/theme/theme1.xml><?xml version="1.0" encoding="utf-8"?>
<a:theme xmlns:a="http://schemas.openxmlformats.org/drawingml/2006/main" name="2_Office Theme">
  <a:themeElements>
    <a:clrScheme name="PKU Expert">
      <a:dk1>
        <a:srgbClr val="505050"/>
      </a:dk1>
      <a:lt1>
        <a:srgbClr val="FFFFFF"/>
      </a:lt1>
      <a:dk2>
        <a:srgbClr val="28509C"/>
      </a:dk2>
      <a:lt2>
        <a:srgbClr val="ECECF6"/>
      </a:lt2>
      <a:accent1>
        <a:srgbClr val="28509C"/>
      </a:accent1>
      <a:accent2>
        <a:srgbClr val="33B3A7"/>
      </a:accent2>
      <a:accent3>
        <a:srgbClr val="F6AB70"/>
      </a:accent3>
      <a:accent4>
        <a:srgbClr val="006274"/>
      </a:accent4>
      <a:accent5>
        <a:srgbClr val="001A71"/>
      </a:accent5>
      <a:accent6>
        <a:srgbClr val="B6B8DC"/>
      </a:accent6>
      <a:hlink>
        <a:srgbClr val="33B3A7"/>
      </a:hlink>
      <a:folHlink>
        <a:srgbClr val="0062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M179 PKU slides_AW2" id="{043100AB-5ABE-A042-A103-52839482BA17}" vid="{C2B439B2-1A17-6642-B7CB-6180DB371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1014</TotalTime>
  <Words>2074</Words>
  <Application>Microsoft Office PowerPoint</Application>
  <PresentationFormat>Widescreen</PresentationFormat>
  <Paragraphs>142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Aptos</vt:lpstr>
      <vt:lpstr>Arial</vt:lpstr>
      <vt:lpstr>2_Office Theme</vt:lpstr>
      <vt:lpstr>Expert consensus on the long-term effectiveness of medical nutrition therapy and its impact on the outcomes of adults with phenylketonuria</vt:lpstr>
      <vt:lpstr>Background</vt:lpstr>
      <vt:lpstr>Modified Delphi process </vt:lpstr>
      <vt:lpstr>Literature summary: Limitations of long-term effectiveness of MNT </vt:lpstr>
      <vt:lpstr>Statements: Limitations of long-term effectiveness of MNT </vt:lpstr>
      <vt:lpstr>Literature summary: Burden of long-term reliance on MNT </vt:lpstr>
      <vt:lpstr>Statements: Burden of long-term reliance on MNT </vt:lpstr>
      <vt:lpstr>Literature summary: Potential detrimental health effects related to long-term reliance on MNT </vt:lpstr>
      <vt:lpstr>Statements: Potential detrimental health effects related to long-term reliance on MNT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Reddington</dc:creator>
  <cp:lastModifiedBy>Emily Corns</cp:lastModifiedBy>
  <cp:revision>26</cp:revision>
  <dcterms:created xsi:type="dcterms:W3CDTF">2024-06-28T13:01:33Z</dcterms:created>
  <dcterms:modified xsi:type="dcterms:W3CDTF">2024-10-03T12:44:33Z</dcterms:modified>
</cp:coreProperties>
</file>