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68" r:id="rId5"/>
    <p:sldId id="269" r:id="rId6"/>
    <p:sldId id="281" r:id="rId7"/>
    <p:sldId id="277" r:id="rId8"/>
    <p:sldId id="278" r:id="rId9"/>
    <p:sldId id="282" r:id="rId10"/>
    <p:sldId id="272" r:id="rId11"/>
    <p:sldId id="273" r:id="rId12"/>
    <p:sldId id="343" r:id="rId13"/>
    <p:sldId id="341" r:id="rId14"/>
    <p:sldId id="286" r:id="rId15"/>
    <p:sldId id="28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 userDrawn="1">
          <p15:clr>
            <a:srgbClr val="A4A3A4"/>
          </p15:clr>
        </p15:guide>
        <p15:guide id="2" pos="438" userDrawn="1">
          <p15:clr>
            <a:srgbClr val="A4A3A4"/>
          </p15:clr>
        </p15:guide>
        <p15:guide id="3" pos="372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E39542D-12FE-344E-6B79-E0A0C5D60B9C}" name="Joseph Mole" initials="JM" userId="S::Joseph.Mole@elmgroupltd.com::00f8df04-0b04-4ace-a9d2-b1a0e51e833a" providerId="AD"/>
  <p188:author id="{CD28D05B-5D80-E503-8D98-4EA32BCC5698}" name="Richard Dobson" initials="RD" userId="S::Richard.Dobson@elmgroupltd.com::5286fa0f-efdb-4985-902d-eddea69fffa0" providerId="AD"/>
  <p188:author id="{04DBA6D2-4462-7A8A-6D6F-53D376132997}" name="Alex Reddington" initials="AR" userId="S::alex.reddington@elmgroupltd.com::2594db04-c4cb-4c18-8b3d-2554768ba828" providerId="AD"/>
  <p188:author id="{0A627DE5-0273-DC6A-4F59-B068A3B55416}" name="Louise Amison" initials="LA" userId="S::Louise.Amison@elmgroupltd.com::b0077a45-6f14-4084-aa86-b1e2c9b9b17f" providerId="AD"/>
  <p188:author id="{EDE361F7-C8AA-9ABB-0C82-CE107B91BA1B}" name="Lauren Hill" initials="LH" userId="S-1-5-21-1761596898-488640096-3501999246-1288" providerId="AD"/>
  <p188:author id="{5370A9F8-3DC8-BE79-FE56-5BDEBBE46D71}" name="Emily Corns" initials="EC" userId="S::emily.corns@elmgroupltd.com::3f277e20-853f-4352-98d3-07e2826b7a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505050"/>
    <a:srgbClr val="888888"/>
    <a:srgbClr val="001A71"/>
    <a:srgbClr val="EC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77" autoAdjust="0"/>
    <p:restoredTop sz="94660"/>
  </p:normalViewPr>
  <p:slideViewPr>
    <p:cSldViewPr snapToGrid="0">
      <p:cViewPr varScale="1">
        <p:scale>
          <a:sx n="107" d="100"/>
          <a:sy n="107" d="100"/>
        </p:scale>
        <p:origin x="732" y="102"/>
      </p:cViewPr>
      <p:guideLst>
        <p:guide orient="horz" pos="164"/>
        <p:guide pos="438"/>
        <p:guide pos="372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400" b="0" i="0" u="none" strike="noStrike" baseline="0" dirty="0"/>
              <a:t>Proportion of participants achieving SPRs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≤600 μmol/L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SPR</c:v>
                </c:pt>
              </c:strCache>
            </c:strRef>
          </c:cat>
          <c:val>
            <c:numRef>
              <c:f>Sheet1!$B$2</c:f>
              <c:numCache>
                <c:formatCode>General</c:formatCode>
                <c:ptCount val="1"/>
                <c:pt idx="0">
                  <c:v>85.5</c:v>
                </c:pt>
              </c:numCache>
            </c:numRef>
          </c:val>
          <c:extLst>
            <c:ext xmlns:c16="http://schemas.microsoft.com/office/drawing/2014/chart" uri="{C3380CC4-5D6E-409C-BE32-E72D297353CC}">
              <c16:uniqueId val="{00000000-817B-4E17-89F9-422888B3CD9C}"/>
            </c:ext>
          </c:extLst>
        </c:ser>
        <c:ser>
          <c:idx val="1"/>
          <c:order val="1"/>
          <c:tx>
            <c:strRef>
              <c:f>Sheet1!$C$1</c:f>
              <c:strCache>
                <c:ptCount val="1"/>
                <c:pt idx="0">
                  <c:v>≤360 μmol/L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SPR</c:v>
                </c:pt>
              </c:strCache>
            </c:strRef>
          </c:cat>
          <c:val>
            <c:numRef>
              <c:f>Sheet1!$C$2</c:f>
              <c:numCache>
                <c:formatCode>General</c:formatCode>
                <c:ptCount val="1"/>
                <c:pt idx="0">
                  <c:v>84.7</c:v>
                </c:pt>
              </c:numCache>
            </c:numRef>
          </c:val>
          <c:extLst>
            <c:ext xmlns:c16="http://schemas.microsoft.com/office/drawing/2014/chart" uri="{C3380CC4-5D6E-409C-BE32-E72D297353CC}">
              <c16:uniqueId val="{00000001-817B-4E17-89F9-422888B3CD9C}"/>
            </c:ext>
          </c:extLst>
        </c:ser>
        <c:ser>
          <c:idx val="2"/>
          <c:order val="2"/>
          <c:tx>
            <c:strRef>
              <c:f>Sheet1!$D$1</c:f>
              <c:strCache>
                <c:ptCount val="1"/>
                <c:pt idx="0">
                  <c:v>≤120 μmol/L 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SPR</c:v>
                </c:pt>
              </c:strCache>
            </c:strRef>
          </c:cat>
          <c:val>
            <c:numRef>
              <c:f>Sheet1!$D$2</c:f>
              <c:numCache>
                <c:formatCode>General</c:formatCode>
                <c:ptCount val="1"/>
                <c:pt idx="0">
                  <c:v>78.099999999999994</c:v>
                </c:pt>
              </c:numCache>
            </c:numRef>
          </c:val>
          <c:extLst>
            <c:ext xmlns:c16="http://schemas.microsoft.com/office/drawing/2014/chart" uri="{C3380CC4-5D6E-409C-BE32-E72D297353CC}">
              <c16:uniqueId val="{00000002-817B-4E17-89F9-422888B3CD9C}"/>
            </c:ext>
          </c:extLst>
        </c:ser>
        <c:dLbls>
          <c:dLblPos val="outEnd"/>
          <c:showLegendKey val="0"/>
          <c:showVal val="1"/>
          <c:showCatName val="0"/>
          <c:showSerName val="0"/>
          <c:showPercent val="0"/>
          <c:showBubbleSize val="0"/>
        </c:dLbls>
        <c:gapWidth val="219"/>
        <c:overlap val="-27"/>
        <c:axId val="1132050176"/>
        <c:axId val="1372174928"/>
      </c:barChart>
      <c:catAx>
        <c:axId val="113205017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sz="1330" b="0" i="0" u="none" strike="noStrike" kern="1200" baseline="0" dirty="0">
                    <a:solidFill>
                      <a:srgbClr val="505050">
                        <a:lumMod val="65000"/>
                        <a:lumOff val="35000"/>
                      </a:srgbClr>
                    </a:solidFill>
                  </a:rPr>
                  <a:t>Blood </a:t>
                </a:r>
                <a:r>
                  <a:rPr lang="en-GB" sz="1330" b="0" i="0" u="none" strike="noStrike" kern="1200" baseline="0" dirty="0" err="1">
                    <a:solidFill>
                      <a:srgbClr val="505050">
                        <a:lumMod val="65000"/>
                        <a:lumOff val="35000"/>
                      </a:srgbClr>
                    </a:solidFill>
                  </a:rPr>
                  <a:t>Phe</a:t>
                </a:r>
                <a:r>
                  <a:rPr lang="en-GB" sz="1330" b="0" i="0" u="none" strike="noStrike" kern="1200" baseline="0" dirty="0">
                    <a:solidFill>
                      <a:srgbClr val="505050">
                        <a:lumMod val="65000"/>
                        <a:lumOff val="35000"/>
                      </a:srgbClr>
                    </a:solidFill>
                  </a:rPr>
                  <a:t> thresholds</a:t>
                </a:r>
              </a:p>
            </c:rich>
          </c:tx>
          <c:layout>
            <c:manualLayout>
              <c:xMode val="edge"/>
              <c:yMode val="edge"/>
              <c:x val="0.37324130779948805"/>
              <c:y val="0.91081616905963536"/>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72174928"/>
        <c:crosses val="autoZero"/>
        <c:auto val="1"/>
        <c:lblAlgn val="ctr"/>
        <c:lblOffset val="100"/>
        <c:noMultiLvlLbl val="0"/>
      </c:catAx>
      <c:valAx>
        <c:axId val="13721749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Proportion</a:t>
                </a:r>
                <a:r>
                  <a:rPr lang="en-GB" baseline="0" dirty="0"/>
                  <a:t> of </a:t>
                </a:r>
                <a:r>
                  <a:rPr lang="en-GB" baseline="0" dirty="0" err="1"/>
                  <a:t>Phe</a:t>
                </a:r>
                <a:r>
                  <a:rPr lang="en-GB" baseline="0" dirty="0"/>
                  <a:t> responders (%)</a:t>
                </a:r>
                <a:endParaRPr lang="en-GB" dirty="0"/>
              </a:p>
            </c:rich>
          </c:tx>
          <c:layout>
            <c:manualLayout>
              <c:xMode val="edge"/>
              <c:yMode val="edge"/>
              <c:x val="2.1164021164021163E-2"/>
              <c:y val="0.1565876476299826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32050176"/>
        <c:crosses val="autoZero"/>
        <c:crossBetween val="between"/>
      </c:valAx>
      <c:spPr>
        <a:noFill/>
        <a:ln>
          <a:noFill/>
        </a:ln>
        <a:effectLst/>
      </c:spPr>
    </c:plotArea>
    <c:legend>
      <c:legendPos val="b"/>
      <c:layout>
        <c:manualLayout>
          <c:xMode val="edge"/>
          <c:yMode val="edge"/>
          <c:x val="0.19081355571294331"/>
          <c:y val="0.83671893171086498"/>
          <c:w val="0.69832567225393116"/>
          <c:h val="6.187783899938552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400" b="0" i="0" u="none" strike="noStrike" kern="1200" spc="0" baseline="0" dirty="0">
                <a:solidFill>
                  <a:srgbClr val="505050">
                    <a:lumMod val="65000"/>
                    <a:lumOff val="35000"/>
                  </a:srgbClr>
                </a:solidFill>
              </a:rPr>
              <a:t>Kaplan-Meier cumulative probabilities of achieving a clinically significant blood </a:t>
            </a:r>
            <a:r>
              <a:rPr lang="en-GB" sz="1400" b="0" i="0" u="none" strike="noStrike" kern="1200" spc="0" baseline="0" dirty="0" err="1">
                <a:solidFill>
                  <a:srgbClr val="505050">
                    <a:lumMod val="65000"/>
                    <a:lumOff val="35000"/>
                  </a:srgbClr>
                </a:solidFill>
              </a:rPr>
              <a:t>Phe</a:t>
            </a:r>
            <a:r>
              <a:rPr lang="en-GB" sz="1400" b="0" i="0" u="none" strike="noStrike" kern="1200" spc="0" baseline="0" dirty="0">
                <a:solidFill>
                  <a:srgbClr val="505050">
                    <a:lumMod val="65000"/>
                    <a:lumOff val="35000"/>
                  </a:srgbClr>
                </a:solidFill>
              </a:rPr>
              <a:t> reduction at least once by 6 and 48 months*</a:t>
            </a:r>
            <a:endParaRPr lang="en-GB" sz="1400"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GB"/>
        </a:p>
      </c:txPr>
    </c:title>
    <c:autoTitleDeleted val="0"/>
    <c:plotArea>
      <c:layout/>
      <c:barChart>
        <c:barDir val="col"/>
        <c:grouping val="clustered"/>
        <c:varyColors val="0"/>
        <c:ser>
          <c:idx val="0"/>
          <c:order val="0"/>
          <c:tx>
            <c:strRef>
              <c:f>Sheet1!$B$1</c:f>
              <c:strCache>
                <c:ptCount val="1"/>
                <c:pt idx="0">
                  <c:v>≤600 µmol/L</c:v>
                </c:pt>
              </c:strCache>
            </c:strRef>
          </c:tx>
          <c:spPr>
            <a:solidFill>
              <a:schemeClr val="accent1"/>
            </a:solidFill>
            <a:ln>
              <a:noFill/>
            </a:ln>
            <a:effectLst/>
          </c:spPr>
          <c:invertIfNegative val="0"/>
          <c:dLbls>
            <c:dLbl>
              <c:idx val="1"/>
              <c:tx>
                <c:rich>
                  <a:bodyPr/>
                  <a:lstStyle/>
                  <a:p>
                    <a:fld id="{8D3F618C-7F4C-4512-BD6E-2CA79D433686}" type="VALUE">
                      <a:rPr lang="en-US" smtClean="0"/>
                      <a:pPr/>
                      <a:t>[VALUE]</a:t>
                    </a:fld>
                    <a:r>
                      <a:rPr lang="en-US"/>
                      <a:t>.0</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5415-416A-8C53-8E469AFC307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 months</c:v>
                </c:pt>
                <c:pt idx="1">
                  <c:v>48 months </c:v>
                </c:pt>
              </c:strCache>
            </c:strRef>
          </c:cat>
          <c:val>
            <c:numRef>
              <c:f>Sheet1!$B$2:$B$3</c:f>
              <c:numCache>
                <c:formatCode>General</c:formatCode>
                <c:ptCount val="2"/>
                <c:pt idx="0">
                  <c:v>42.8</c:v>
                </c:pt>
                <c:pt idx="1">
                  <c:v>93</c:v>
                </c:pt>
              </c:numCache>
            </c:numRef>
          </c:val>
          <c:extLst>
            <c:ext xmlns:c16="http://schemas.microsoft.com/office/drawing/2014/chart" uri="{C3380CC4-5D6E-409C-BE32-E72D297353CC}">
              <c16:uniqueId val="{00000000-5415-416A-8C53-8E469AFC3075}"/>
            </c:ext>
          </c:extLst>
        </c:ser>
        <c:ser>
          <c:idx val="1"/>
          <c:order val="1"/>
          <c:tx>
            <c:strRef>
              <c:f>Sheet1!$C$1</c:f>
              <c:strCache>
                <c:ptCount val="1"/>
                <c:pt idx="0">
                  <c:v>≤360 µmol/L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 months</c:v>
                </c:pt>
                <c:pt idx="1">
                  <c:v>48 months </c:v>
                </c:pt>
              </c:strCache>
            </c:strRef>
          </c:cat>
          <c:val>
            <c:numRef>
              <c:f>Sheet1!$C$2:$C$3</c:f>
              <c:numCache>
                <c:formatCode>General</c:formatCode>
                <c:ptCount val="2"/>
                <c:pt idx="0">
                  <c:v>30.1</c:v>
                </c:pt>
                <c:pt idx="1">
                  <c:v>90.8</c:v>
                </c:pt>
              </c:numCache>
            </c:numRef>
          </c:val>
          <c:extLst>
            <c:ext xmlns:c16="http://schemas.microsoft.com/office/drawing/2014/chart" uri="{C3380CC4-5D6E-409C-BE32-E72D297353CC}">
              <c16:uniqueId val="{00000001-5415-416A-8C53-8E469AFC3075}"/>
            </c:ext>
          </c:extLst>
        </c:ser>
        <c:ser>
          <c:idx val="2"/>
          <c:order val="2"/>
          <c:tx>
            <c:strRef>
              <c:f>Sheet1!$D$1</c:f>
              <c:strCache>
                <c:ptCount val="1"/>
                <c:pt idx="0">
                  <c:v>≤120 µmol/L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6 months</c:v>
                </c:pt>
                <c:pt idx="1">
                  <c:v>48 months </c:v>
                </c:pt>
              </c:strCache>
            </c:strRef>
          </c:cat>
          <c:val>
            <c:numRef>
              <c:f>Sheet1!$D$2:$D$3</c:f>
              <c:numCache>
                <c:formatCode>General</c:formatCode>
                <c:ptCount val="2"/>
                <c:pt idx="0">
                  <c:v>22.4</c:v>
                </c:pt>
                <c:pt idx="1">
                  <c:v>86.2</c:v>
                </c:pt>
              </c:numCache>
            </c:numRef>
          </c:val>
          <c:extLst>
            <c:ext xmlns:c16="http://schemas.microsoft.com/office/drawing/2014/chart" uri="{C3380CC4-5D6E-409C-BE32-E72D297353CC}">
              <c16:uniqueId val="{00000003-5415-416A-8C53-8E469AFC3075}"/>
            </c:ext>
          </c:extLst>
        </c:ser>
        <c:dLbls>
          <c:dLblPos val="outEnd"/>
          <c:showLegendKey val="0"/>
          <c:showVal val="1"/>
          <c:showCatName val="0"/>
          <c:showSerName val="0"/>
          <c:showPercent val="0"/>
          <c:showBubbleSize val="0"/>
        </c:dLbls>
        <c:gapWidth val="219"/>
        <c:overlap val="-27"/>
        <c:axId val="1132991328"/>
        <c:axId val="1132991808"/>
      </c:barChart>
      <c:catAx>
        <c:axId val="1132991328"/>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Blood</a:t>
                </a:r>
                <a:r>
                  <a:rPr lang="en-GB" baseline="0" dirty="0"/>
                  <a:t> </a:t>
                </a:r>
                <a:r>
                  <a:rPr lang="en-GB" baseline="0" dirty="0" err="1"/>
                  <a:t>Phe</a:t>
                </a:r>
                <a:r>
                  <a:rPr lang="en-GB" baseline="0" dirty="0"/>
                  <a:t> thresholds</a:t>
                </a:r>
                <a:endParaRPr lang="en-GB" dirty="0"/>
              </a:p>
            </c:rich>
          </c:tx>
          <c:layout>
            <c:manualLayout>
              <c:xMode val="edge"/>
              <c:yMode val="edge"/>
              <c:x val="0.38576929999133441"/>
              <c:y val="0.90822271989755166"/>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32991808"/>
        <c:crosses val="autoZero"/>
        <c:auto val="1"/>
        <c:lblAlgn val="ctr"/>
        <c:lblOffset val="100"/>
        <c:noMultiLvlLbl val="0"/>
      </c:catAx>
      <c:valAx>
        <c:axId val="1132991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Participants</a:t>
                </a:r>
                <a:r>
                  <a:rPr lang="en-GB" baseline="0" dirty="0"/>
                  <a:t> achieving threshold (%)</a:t>
                </a:r>
                <a:endParaRPr lang="en-GB" dirty="0"/>
              </a:p>
            </c:rich>
          </c:tx>
          <c:layout>
            <c:manualLayout>
              <c:xMode val="edge"/>
              <c:yMode val="edge"/>
              <c:x val="1.0336796571641653E-2"/>
              <c:y val="0.1385921435295893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32991328"/>
        <c:crosses val="autoZero"/>
        <c:crossBetween val="between"/>
      </c:valAx>
      <c:spPr>
        <a:noFill/>
        <a:ln>
          <a:noFill/>
        </a:ln>
        <a:effectLst/>
      </c:spPr>
    </c:plotArea>
    <c:legend>
      <c:legendPos val="b"/>
      <c:layout>
        <c:manualLayout>
          <c:xMode val="edge"/>
          <c:yMode val="edge"/>
          <c:x val="0.20959320648007768"/>
          <c:y val="0.83197074871318943"/>
          <c:w val="0.41872216139675356"/>
          <c:h val="5.9291579426888348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63E27-D8AE-9A4C-B2EA-1EA99548568E}" type="doc">
      <dgm:prSet loTypeId="urn:microsoft.com/office/officeart/2008/layout/HorizontalMultiLevelHierarchy" loCatId="list" qsTypeId="urn:microsoft.com/office/officeart/2005/8/quickstyle/simple1" qsCatId="simple" csTypeId="urn:microsoft.com/office/officeart/2005/8/colors/accent1_2" csCatId="accent1" phldr="1"/>
      <dgm:spPr/>
      <dgm:t>
        <a:bodyPr/>
        <a:lstStyle/>
        <a:p>
          <a:endParaRPr lang="en-GB"/>
        </a:p>
      </dgm:t>
    </dgm:pt>
    <dgm:pt modelId="{EF4DD2B8-3BD0-3840-AC19-AAEF8CFF2308}">
      <dgm:prSet custT="1"/>
      <dgm:spPr>
        <a:solidFill>
          <a:schemeClr val="accent5"/>
        </a:solidFill>
      </dgm:spPr>
      <dgm:t>
        <a:bodyPr/>
        <a:lstStyle/>
        <a:p>
          <a:r>
            <a:rPr lang="en-GB" sz="1400" b="0" i="0" dirty="0"/>
            <a:t>Baseline characteristics</a:t>
          </a:r>
          <a:endParaRPr lang="en-GB" sz="1400" dirty="0"/>
        </a:p>
      </dgm:t>
    </dgm:pt>
    <dgm:pt modelId="{9257D22C-B5CF-F146-8FCE-547D02207F1C}" type="parTrans" cxnId="{170BB5F5-25D9-A24C-BA6A-A8420733704B}">
      <dgm:prSet/>
      <dgm:spPr/>
      <dgm:t>
        <a:bodyPr/>
        <a:lstStyle/>
        <a:p>
          <a:endParaRPr lang="en-GB"/>
        </a:p>
      </dgm:t>
    </dgm:pt>
    <dgm:pt modelId="{8378A0DA-7A44-4F4F-AD08-C393D016D141}" type="sibTrans" cxnId="{170BB5F5-25D9-A24C-BA6A-A8420733704B}">
      <dgm:prSet/>
      <dgm:spPr/>
      <dgm:t>
        <a:bodyPr/>
        <a:lstStyle/>
        <a:p>
          <a:endParaRPr lang="en-GB"/>
        </a:p>
      </dgm:t>
    </dgm:pt>
    <dgm:pt modelId="{B8629ED7-732F-3A4E-AF0E-CEC873A0F130}">
      <dgm:prSet custT="1"/>
      <dgm:spPr>
        <a:solidFill>
          <a:schemeClr val="accent5"/>
        </a:solidFill>
      </dgm:spPr>
      <dgm:t>
        <a:bodyPr/>
        <a:lstStyle/>
        <a:p>
          <a:r>
            <a:rPr lang="en-GB" sz="1200" b="0" i="0" dirty="0"/>
            <a:t>Mean age at enrollment was 29.1 years</a:t>
          </a:r>
          <a:endParaRPr lang="en-GB" sz="1200" dirty="0"/>
        </a:p>
      </dgm:t>
    </dgm:pt>
    <dgm:pt modelId="{0F08661A-24BB-EC47-880F-FD5DA234C556}" type="parTrans" cxnId="{D58BE4BE-969F-A746-A59D-2779C3AF3550}">
      <dgm:prSet/>
      <dgm:spPr/>
      <dgm:t>
        <a:bodyPr/>
        <a:lstStyle/>
        <a:p>
          <a:endParaRPr lang="en-GB"/>
        </a:p>
      </dgm:t>
    </dgm:pt>
    <dgm:pt modelId="{C8E87926-C170-1543-8DAA-0196309F1D24}" type="sibTrans" cxnId="{D58BE4BE-969F-A746-A59D-2779C3AF3550}">
      <dgm:prSet/>
      <dgm:spPr/>
      <dgm:t>
        <a:bodyPr/>
        <a:lstStyle/>
        <a:p>
          <a:endParaRPr lang="en-GB"/>
        </a:p>
      </dgm:t>
    </dgm:pt>
    <dgm:pt modelId="{78BF7EDF-A7AB-0A43-92F2-9D07214F62FF}">
      <dgm:prSet custT="1"/>
      <dgm:spPr>
        <a:solidFill>
          <a:schemeClr val="accent5"/>
        </a:solidFill>
      </dgm:spPr>
      <dgm:t>
        <a:bodyPr/>
        <a:lstStyle/>
        <a:p>
          <a:r>
            <a:rPr lang="en-GB" sz="1200" b="0" i="0"/>
            <a:t>49.8% were female</a:t>
          </a:r>
          <a:endParaRPr lang="en-GB" sz="1200"/>
        </a:p>
      </dgm:t>
    </dgm:pt>
    <dgm:pt modelId="{80DCB2BF-3F34-CB49-8103-9C1F02F44C39}" type="parTrans" cxnId="{FDBC7788-3924-7247-B37B-AED267AEEEB2}">
      <dgm:prSet/>
      <dgm:spPr/>
      <dgm:t>
        <a:bodyPr/>
        <a:lstStyle/>
        <a:p>
          <a:endParaRPr lang="en-GB"/>
        </a:p>
      </dgm:t>
    </dgm:pt>
    <dgm:pt modelId="{D7DD56F7-9416-5A44-8B78-D86A563BEEAD}" type="sibTrans" cxnId="{FDBC7788-3924-7247-B37B-AED267AEEEB2}">
      <dgm:prSet/>
      <dgm:spPr/>
      <dgm:t>
        <a:bodyPr/>
        <a:lstStyle/>
        <a:p>
          <a:endParaRPr lang="en-GB"/>
        </a:p>
      </dgm:t>
    </dgm:pt>
    <dgm:pt modelId="{E2FA89EA-27FD-EC4D-9451-CD631FBEDA2F}">
      <dgm:prSet custT="1"/>
      <dgm:spPr>
        <a:solidFill>
          <a:schemeClr val="accent5"/>
        </a:solidFill>
      </dgm:spPr>
      <dgm:t>
        <a:bodyPr/>
        <a:lstStyle/>
        <a:p>
          <a:r>
            <a:rPr lang="en-GB" sz="1200" b="0" i="0" dirty="0"/>
            <a:t>Mean baseline Phe concentration was 1232.7 </a:t>
          </a:r>
          <a:r>
            <a:rPr lang="en-GB" sz="1200" b="0" i="0" dirty="0" err="1"/>
            <a:t>μmol</a:t>
          </a:r>
          <a:r>
            <a:rPr lang="en-GB" sz="1200" b="0" i="0" dirty="0"/>
            <a:t>/L (median 1221.0 </a:t>
          </a:r>
          <a:r>
            <a:rPr lang="en-GB" sz="1200" b="0" i="0" dirty="0" err="1"/>
            <a:t>μmol</a:t>
          </a:r>
          <a:r>
            <a:rPr lang="en-GB" sz="1200" b="0" i="0" dirty="0"/>
            <a:t>/L)</a:t>
          </a:r>
          <a:endParaRPr lang="en-GB" sz="1200" dirty="0"/>
        </a:p>
      </dgm:t>
    </dgm:pt>
    <dgm:pt modelId="{898D14A4-4D8B-1644-8C3E-EB790180F4BF}" type="parTrans" cxnId="{754D9A9A-F6F9-3E43-B1F9-71DB3A2935B8}">
      <dgm:prSet/>
      <dgm:spPr/>
      <dgm:t>
        <a:bodyPr/>
        <a:lstStyle/>
        <a:p>
          <a:endParaRPr lang="en-GB"/>
        </a:p>
      </dgm:t>
    </dgm:pt>
    <dgm:pt modelId="{D904A56A-3777-F043-941D-ED326F9C6FEE}" type="sibTrans" cxnId="{754D9A9A-F6F9-3E43-B1F9-71DB3A2935B8}">
      <dgm:prSet/>
      <dgm:spPr/>
      <dgm:t>
        <a:bodyPr/>
        <a:lstStyle/>
        <a:p>
          <a:endParaRPr lang="en-GB"/>
        </a:p>
      </dgm:t>
    </dgm:pt>
    <dgm:pt modelId="{8590F18E-0D27-194C-93E8-241492B548CB}">
      <dgm:prSet custT="1"/>
      <dgm:spPr>
        <a:solidFill>
          <a:schemeClr val="accent5"/>
        </a:solidFill>
      </dgm:spPr>
      <dgm:t>
        <a:bodyPr/>
        <a:lstStyle/>
        <a:p>
          <a:r>
            <a:rPr lang="en-GB" sz="1200" b="0" i="0" dirty="0"/>
            <a:t>Mean total protein* was 64.8 g/day</a:t>
          </a:r>
          <a:endParaRPr lang="en-GB" sz="1200" dirty="0"/>
        </a:p>
      </dgm:t>
    </dgm:pt>
    <dgm:pt modelId="{E98FAE30-CC34-284A-A377-4173CEBC056A}" type="parTrans" cxnId="{D88CB619-0B51-6348-A328-9880DA609BE8}">
      <dgm:prSet/>
      <dgm:spPr/>
      <dgm:t>
        <a:bodyPr/>
        <a:lstStyle/>
        <a:p>
          <a:endParaRPr lang="en-GB"/>
        </a:p>
      </dgm:t>
    </dgm:pt>
    <dgm:pt modelId="{8FE8DDA9-7655-6F4F-813C-DB561C539512}" type="sibTrans" cxnId="{D88CB619-0B51-6348-A328-9880DA609BE8}">
      <dgm:prSet/>
      <dgm:spPr/>
      <dgm:t>
        <a:bodyPr/>
        <a:lstStyle/>
        <a:p>
          <a:endParaRPr lang="en-GB"/>
        </a:p>
      </dgm:t>
    </dgm:pt>
    <dgm:pt modelId="{4ECCA199-8037-2849-980D-EF3692B737FD}">
      <dgm:prSet custT="1"/>
      <dgm:spPr>
        <a:solidFill>
          <a:schemeClr val="accent5"/>
        </a:solidFill>
      </dgm:spPr>
      <dgm:t>
        <a:bodyPr/>
        <a:lstStyle/>
        <a:p>
          <a:r>
            <a:rPr lang="en-GB" sz="1200" b="0" i="0" dirty="0"/>
            <a:t>Mean protein intake from intact food was 38.5 g/day</a:t>
          </a:r>
          <a:endParaRPr lang="en-GB" sz="1200" dirty="0"/>
        </a:p>
      </dgm:t>
    </dgm:pt>
    <dgm:pt modelId="{1B3F9BDB-4AA1-EE45-AB3A-8A356FF4B56B}" type="parTrans" cxnId="{8A212AE5-9B14-014E-AE4D-79495FB429BF}">
      <dgm:prSet/>
      <dgm:spPr/>
      <dgm:t>
        <a:bodyPr/>
        <a:lstStyle/>
        <a:p>
          <a:endParaRPr lang="en-GB"/>
        </a:p>
      </dgm:t>
    </dgm:pt>
    <dgm:pt modelId="{FAC8DDF3-D932-364D-845A-9F93847A87E0}" type="sibTrans" cxnId="{8A212AE5-9B14-014E-AE4D-79495FB429BF}">
      <dgm:prSet/>
      <dgm:spPr/>
      <dgm:t>
        <a:bodyPr/>
        <a:lstStyle/>
        <a:p>
          <a:endParaRPr lang="en-GB"/>
        </a:p>
      </dgm:t>
    </dgm:pt>
    <dgm:pt modelId="{24026827-7F8D-8643-B0B4-99E7E99D944D}">
      <dgm:prSet custT="1"/>
      <dgm:spPr>
        <a:solidFill>
          <a:schemeClr val="accent5"/>
        </a:solidFill>
      </dgm:spPr>
      <dgm:t>
        <a:bodyPr/>
        <a:lstStyle/>
        <a:p>
          <a:r>
            <a:rPr lang="en-GB" sz="1200" b="0" i="0" dirty="0"/>
            <a:t>Mean protein intake from medical food was 26.3 g/day</a:t>
          </a:r>
          <a:endParaRPr lang="en-GB" sz="1200" dirty="0"/>
        </a:p>
      </dgm:t>
    </dgm:pt>
    <dgm:pt modelId="{DA3C8CA5-8CDB-6947-9EFA-3F8ACF8027D7}" type="parTrans" cxnId="{596CB391-391F-F344-9879-DBFEDD8F7A7E}">
      <dgm:prSet/>
      <dgm:spPr/>
      <dgm:t>
        <a:bodyPr/>
        <a:lstStyle/>
        <a:p>
          <a:endParaRPr lang="en-GB"/>
        </a:p>
      </dgm:t>
    </dgm:pt>
    <dgm:pt modelId="{B626FB79-BDE3-2042-B9AC-2E5514ACCAF2}" type="sibTrans" cxnId="{596CB391-391F-F344-9879-DBFEDD8F7A7E}">
      <dgm:prSet/>
      <dgm:spPr/>
      <dgm:t>
        <a:bodyPr/>
        <a:lstStyle/>
        <a:p>
          <a:endParaRPr lang="en-GB"/>
        </a:p>
      </dgm:t>
    </dgm:pt>
    <dgm:pt modelId="{BAF05DFB-AE93-1748-85D3-49DAC371E09A}">
      <dgm:prSet custT="1"/>
      <dgm:spPr>
        <a:solidFill>
          <a:schemeClr val="accent5"/>
        </a:solidFill>
      </dgm:spPr>
      <dgm:t>
        <a:bodyPr/>
        <a:lstStyle/>
        <a:p>
          <a:r>
            <a:rPr lang="en-GB" sz="1200" b="0" i="0" dirty="0"/>
            <a:t>Mean dietary Phe intake was </a:t>
          </a:r>
          <a:br>
            <a:rPr lang="en-GB" sz="1200" b="0" i="0" dirty="0"/>
          </a:br>
          <a:r>
            <a:rPr lang="en-GB" sz="1200" b="0" i="0" dirty="0"/>
            <a:t>1700.2 mg/day</a:t>
          </a:r>
          <a:endParaRPr lang="en-GB" sz="1200" dirty="0"/>
        </a:p>
      </dgm:t>
    </dgm:pt>
    <dgm:pt modelId="{13B0CA1F-7DDF-5A49-9B39-9BB3A7627E1B}" type="parTrans" cxnId="{06BEFD9A-F744-FF4E-8E89-65815BFA409A}">
      <dgm:prSet/>
      <dgm:spPr/>
      <dgm:t>
        <a:bodyPr/>
        <a:lstStyle/>
        <a:p>
          <a:endParaRPr lang="en-GB"/>
        </a:p>
      </dgm:t>
    </dgm:pt>
    <dgm:pt modelId="{5138E74A-7D34-C440-B611-6A638AFCE80B}" type="sibTrans" cxnId="{06BEFD9A-F744-FF4E-8E89-65815BFA409A}">
      <dgm:prSet/>
      <dgm:spPr/>
      <dgm:t>
        <a:bodyPr/>
        <a:lstStyle/>
        <a:p>
          <a:endParaRPr lang="en-GB"/>
        </a:p>
      </dgm:t>
    </dgm:pt>
    <dgm:pt modelId="{B3F5B257-9C30-2041-9308-E1573E59BA6D}" type="pres">
      <dgm:prSet presAssocID="{69563E27-D8AE-9A4C-B2EA-1EA99548568E}" presName="Name0" presStyleCnt="0">
        <dgm:presLayoutVars>
          <dgm:chPref val="1"/>
          <dgm:dir/>
          <dgm:animOne val="branch"/>
          <dgm:animLvl val="lvl"/>
          <dgm:resizeHandles val="exact"/>
        </dgm:presLayoutVars>
      </dgm:prSet>
      <dgm:spPr/>
    </dgm:pt>
    <dgm:pt modelId="{E0B066F5-B8B5-0546-91FE-DC366A679AE2}" type="pres">
      <dgm:prSet presAssocID="{EF4DD2B8-3BD0-3840-AC19-AAEF8CFF2308}" presName="root1" presStyleCnt="0"/>
      <dgm:spPr/>
    </dgm:pt>
    <dgm:pt modelId="{E2610A0B-27A6-3F4E-A32F-416FD0FBBECA}" type="pres">
      <dgm:prSet presAssocID="{EF4DD2B8-3BD0-3840-AC19-AAEF8CFF2308}" presName="LevelOneTextNode" presStyleLbl="node0" presStyleIdx="0" presStyleCnt="1">
        <dgm:presLayoutVars>
          <dgm:chPref val="3"/>
        </dgm:presLayoutVars>
      </dgm:prSet>
      <dgm:spPr/>
    </dgm:pt>
    <dgm:pt modelId="{CB005F4E-9E23-A144-8771-0675AC2E92F4}" type="pres">
      <dgm:prSet presAssocID="{EF4DD2B8-3BD0-3840-AC19-AAEF8CFF2308}" presName="level2hierChild" presStyleCnt="0"/>
      <dgm:spPr/>
    </dgm:pt>
    <dgm:pt modelId="{DB5898B3-45F2-2242-9EFE-3037DB389E38}" type="pres">
      <dgm:prSet presAssocID="{0F08661A-24BB-EC47-880F-FD5DA234C556}" presName="conn2-1" presStyleLbl="parChTrans1D2" presStyleIdx="0" presStyleCnt="7"/>
      <dgm:spPr/>
    </dgm:pt>
    <dgm:pt modelId="{30DA9D9C-8068-D04C-83EC-23B539CE551C}" type="pres">
      <dgm:prSet presAssocID="{0F08661A-24BB-EC47-880F-FD5DA234C556}" presName="connTx" presStyleLbl="parChTrans1D2" presStyleIdx="0" presStyleCnt="7"/>
      <dgm:spPr/>
    </dgm:pt>
    <dgm:pt modelId="{52147F59-1AD6-3C43-B3DA-3BEE7B8A15AB}" type="pres">
      <dgm:prSet presAssocID="{B8629ED7-732F-3A4E-AF0E-CEC873A0F130}" presName="root2" presStyleCnt="0"/>
      <dgm:spPr/>
    </dgm:pt>
    <dgm:pt modelId="{CD6ED662-A3E9-7B47-8DC6-736B01A1C6D6}" type="pres">
      <dgm:prSet presAssocID="{B8629ED7-732F-3A4E-AF0E-CEC873A0F130}" presName="LevelTwoTextNode" presStyleLbl="node2" presStyleIdx="0" presStyleCnt="7" custScaleX="218199">
        <dgm:presLayoutVars>
          <dgm:chPref val="3"/>
        </dgm:presLayoutVars>
      </dgm:prSet>
      <dgm:spPr/>
    </dgm:pt>
    <dgm:pt modelId="{AF261384-8B79-0145-8A21-BB1604EEA1F3}" type="pres">
      <dgm:prSet presAssocID="{B8629ED7-732F-3A4E-AF0E-CEC873A0F130}" presName="level3hierChild" presStyleCnt="0"/>
      <dgm:spPr/>
    </dgm:pt>
    <dgm:pt modelId="{26A5F8B0-BA10-E14A-8031-1D1ADD0436CA}" type="pres">
      <dgm:prSet presAssocID="{80DCB2BF-3F34-CB49-8103-9C1F02F44C39}" presName="conn2-1" presStyleLbl="parChTrans1D2" presStyleIdx="1" presStyleCnt="7"/>
      <dgm:spPr/>
    </dgm:pt>
    <dgm:pt modelId="{5071838E-333C-FB4C-9C7D-7881FCAFF2F7}" type="pres">
      <dgm:prSet presAssocID="{80DCB2BF-3F34-CB49-8103-9C1F02F44C39}" presName="connTx" presStyleLbl="parChTrans1D2" presStyleIdx="1" presStyleCnt="7"/>
      <dgm:spPr/>
    </dgm:pt>
    <dgm:pt modelId="{A2DDF54A-E98F-3148-B132-B00D2480DB39}" type="pres">
      <dgm:prSet presAssocID="{78BF7EDF-A7AB-0A43-92F2-9D07214F62FF}" presName="root2" presStyleCnt="0"/>
      <dgm:spPr/>
    </dgm:pt>
    <dgm:pt modelId="{886457E3-4E4C-E641-AC05-EDDB69F77CAC}" type="pres">
      <dgm:prSet presAssocID="{78BF7EDF-A7AB-0A43-92F2-9D07214F62FF}" presName="LevelTwoTextNode" presStyleLbl="node2" presStyleIdx="1" presStyleCnt="7" custScaleX="218199">
        <dgm:presLayoutVars>
          <dgm:chPref val="3"/>
        </dgm:presLayoutVars>
      </dgm:prSet>
      <dgm:spPr/>
    </dgm:pt>
    <dgm:pt modelId="{445889B2-DFCE-FF41-B421-31F19E560F9F}" type="pres">
      <dgm:prSet presAssocID="{78BF7EDF-A7AB-0A43-92F2-9D07214F62FF}" presName="level3hierChild" presStyleCnt="0"/>
      <dgm:spPr/>
    </dgm:pt>
    <dgm:pt modelId="{2CB488D8-EC28-7743-BEF9-AF3597095B64}" type="pres">
      <dgm:prSet presAssocID="{898D14A4-4D8B-1644-8C3E-EB790180F4BF}" presName="conn2-1" presStyleLbl="parChTrans1D2" presStyleIdx="2" presStyleCnt="7"/>
      <dgm:spPr/>
    </dgm:pt>
    <dgm:pt modelId="{E09EE80F-226C-B542-B0C2-F18604C9899C}" type="pres">
      <dgm:prSet presAssocID="{898D14A4-4D8B-1644-8C3E-EB790180F4BF}" presName="connTx" presStyleLbl="parChTrans1D2" presStyleIdx="2" presStyleCnt="7"/>
      <dgm:spPr/>
    </dgm:pt>
    <dgm:pt modelId="{FA30283D-9348-6040-B13D-CB8468A191AA}" type="pres">
      <dgm:prSet presAssocID="{E2FA89EA-27FD-EC4D-9451-CD631FBEDA2F}" presName="root2" presStyleCnt="0"/>
      <dgm:spPr/>
    </dgm:pt>
    <dgm:pt modelId="{E0379C6F-8EC9-7E4E-A388-F7C8038167C6}" type="pres">
      <dgm:prSet presAssocID="{E2FA89EA-27FD-EC4D-9451-CD631FBEDA2F}" presName="LevelTwoTextNode" presStyleLbl="node2" presStyleIdx="2" presStyleCnt="7" custScaleX="218199">
        <dgm:presLayoutVars>
          <dgm:chPref val="3"/>
        </dgm:presLayoutVars>
      </dgm:prSet>
      <dgm:spPr/>
    </dgm:pt>
    <dgm:pt modelId="{C7C7AC1F-64EF-1443-881D-1D33E4E6BBC9}" type="pres">
      <dgm:prSet presAssocID="{E2FA89EA-27FD-EC4D-9451-CD631FBEDA2F}" presName="level3hierChild" presStyleCnt="0"/>
      <dgm:spPr/>
    </dgm:pt>
    <dgm:pt modelId="{A9DAF4F6-5AFF-5041-A14A-30034991D9C8}" type="pres">
      <dgm:prSet presAssocID="{E98FAE30-CC34-284A-A377-4173CEBC056A}" presName="conn2-1" presStyleLbl="parChTrans1D2" presStyleIdx="3" presStyleCnt="7"/>
      <dgm:spPr/>
    </dgm:pt>
    <dgm:pt modelId="{52404826-5118-674E-9827-ADA521616B0A}" type="pres">
      <dgm:prSet presAssocID="{E98FAE30-CC34-284A-A377-4173CEBC056A}" presName="connTx" presStyleLbl="parChTrans1D2" presStyleIdx="3" presStyleCnt="7"/>
      <dgm:spPr/>
    </dgm:pt>
    <dgm:pt modelId="{05E0C0F8-EFF8-414B-8A33-D40597B15B99}" type="pres">
      <dgm:prSet presAssocID="{8590F18E-0D27-194C-93E8-241492B548CB}" presName="root2" presStyleCnt="0"/>
      <dgm:spPr/>
    </dgm:pt>
    <dgm:pt modelId="{91F3E3BA-B04C-3248-ACD8-E1BED30528BE}" type="pres">
      <dgm:prSet presAssocID="{8590F18E-0D27-194C-93E8-241492B548CB}" presName="LevelTwoTextNode" presStyleLbl="node2" presStyleIdx="3" presStyleCnt="7" custScaleX="218199">
        <dgm:presLayoutVars>
          <dgm:chPref val="3"/>
        </dgm:presLayoutVars>
      </dgm:prSet>
      <dgm:spPr/>
    </dgm:pt>
    <dgm:pt modelId="{2F88AC21-21AD-7C4C-9C59-6C6C4A5E8340}" type="pres">
      <dgm:prSet presAssocID="{8590F18E-0D27-194C-93E8-241492B548CB}" presName="level3hierChild" presStyleCnt="0"/>
      <dgm:spPr/>
    </dgm:pt>
    <dgm:pt modelId="{924F289D-2028-CB45-B1D9-80F60C14724E}" type="pres">
      <dgm:prSet presAssocID="{1B3F9BDB-4AA1-EE45-AB3A-8A356FF4B56B}" presName="conn2-1" presStyleLbl="parChTrans1D2" presStyleIdx="4" presStyleCnt="7"/>
      <dgm:spPr/>
    </dgm:pt>
    <dgm:pt modelId="{B50FAE6F-096C-A248-8906-0697BB4D3BAB}" type="pres">
      <dgm:prSet presAssocID="{1B3F9BDB-4AA1-EE45-AB3A-8A356FF4B56B}" presName="connTx" presStyleLbl="parChTrans1D2" presStyleIdx="4" presStyleCnt="7"/>
      <dgm:spPr/>
    </dgm:pt>
    <dgm:pt modelId="{FB171E95-B43E-6D45-83D3-0C7FE1B198A0}" type="pres">
      <dgm:prSet presAssocID="{4ECCA199-8037-2849-980D-EF3692B737FD}" presName="root2" presStyleCnt="0"/>
      <dgm:spPr/>
    </dgm:pt>
    <dgm:pt modelId="{91B5D5D4-D1F4-CF40-AF8E-135D3EB2379B}" type="pres">
      <dgm:prSet presAssocID="{4ECCA199-8037-2849-980D-EF3692B737FD}" presName="LevelTwoTextNode" presStyleLbl="node2" presStyleIdx="4" presStyleCnt="7" custScaleX="218199">
        <dgm:presLayoutVars>
          <dgm:chPref val="3"/>
        </dgm:presLayoutVars>
      </dgm:prSet>
      <dgm:spPr/>
    </dgm:pt>
    <dgm:pt modelId="{A540F4D0-CE69-414E-BD5F-9963DAE26BFB}" type="pres">
      <dgm:prSet presAssocID="{4ECCA199-8037-2849-980D-EF3692B737FD}" presName="level3hierChild" presStyleCnt="0"/>
      <dgm:spPr/>
    </dgm:pt>
    <dgm:pt modelId="{BCABED7C-DD22-464C-8B5A-3D871B410F79}" type="pres">
      <dgm:prSet presAssocID="{DA3C8CA5-8CDB-6947-9EFA-3F8ACF8027D7}" presName="conn2-1" presStyleLbl="parChTrans1D2" presStyleIdx="5" presStyleCnt="7"/>
      <dgm:spPr/>
    </dgm:pt>
    <dgm:pt modelId="{89494651-6B84-FA42-BF7D-A37F3F81B79C}" type="pres">
      <dgm:prSet presAssocID="{DA3C8CA5-8CDB-6947-9EFA-3F8ACF8027D7}" presName="connTx" presStyleLbl="parChTrans1D2" presStyleIdx="5" presStyleCnt="7"/>
      <dgm:spPr/>
    </dgm:pt>
    <dgm:pt modelId="{36DD594A-14CB-0D42-8656-890DB6EED381}" type="pres">
      <dgm:prSet presAssocID="{24026827-7F8D-8643-B0B4-99E7E99D944D}" presName="root2" presStyleCnt="0"/>
      <dgm:spPr/>
    </dgm:pt>
    <dgm:pt modelId="{DD74F3B1-F91C-3342-9419-0FA6F6534ECE}" type="pres">
      <dgm:prSet presAssocID="{24026827-7F8D-8643-B0B4-99E7E99D944D}" presName="LevelTwoTextNode" presStyleLbl="node2" presStyleIdx="5" presStyleCnt="7" custScaleX="218199">
        <dgm:presLayoutVars>
          <dgm:chPref val="3"/>
        </dgm:presLayoutVars>
      </dgm:prSet>
      <dgm:spPr/>
    </dgm:pt>
    <dgm:pt modelId="{07F19731-0919-0148-AA9F-B22B3F680057}" type="pres">
      <dgm:prSet presAssocID="{24026827-7F8D-8643-B0B4-99E7E99D944D}" presName="level3hierChild" presStyleCnt="0"/>
      <dgm:spPr/>
    </dgm:pt>
    <dgm:pt modelId="{B8A2836D-FD3D-734C-846E-2E9BD2872AA2}" type="pres">
      <dgm:prSet presAssocID="{13B0CA1F-7DDF-5A49-9B39-9BB3A7627E1B}" presName="conn2-1" presStyleLbl="parChTrans1D2" presStyleIdx="6" presStyleCnt="7"/>
      <dgm:spPr/>
    </dgm:pt>
    <dgm:pt modelId="{51BF2D0C-2DAA-E54C-9FCB-B433C020405E}" type="pres">
      <dgm:prSet presAssocID="{13B0CA1F-7DDF-5A49-9B39-9BB3A7627E1B}" presName="connTx" presStyleLbl="parChTrans1D2" presStyleIdx="6" presStyleCnt="7"/>
      <dgm:spPr/>
    </dgm:pt>
    <dgm:pt modelId="{6B30222F-62C4-0F41-9D72-B4EF3292E827}" type="pres">
      <dgm:prSet presAssocID="{BAF05DFB-AE93-1748-85D3-49DAC371E09A}" presName="root2" presStyleCnt="0"/>
      <dgm:spPr/>
    </dgm:pt>
    <dgm:pt modelId="{109BEE07-879C-4343-96BF-96EDB0BBFD8F}" type="pres">
      <dgm:prSet presAssocID="{BAF05DFB-AE93-1748-85D3-49DAC371E09A}" presName="LevelTwoTextNode" presStyleLbl="node2" presStyleIdx="6" presStyleCnt="7" custScaleX="218199">
        <dgm:presLayoutVars>
          <dgm:chPref val="3"/>
        </dgm:presLayoutVars>
      </dgm:prSet>
      <dgm:spPr/>
    </dgm:pt>
    <dgm:pt modelId="{817A5154-E921-3648-AE7C-AE57623C8DB2}" type="pres">
      <dgm:prSet presAssocID="{BAF05DFB-AE93-1748-85D3-49DAC371E09A}" presName="level3hierChild" presStyleCnt="0"/>
      <dgm:spPr/>
    </dgm:pt>
  </dgm:ptLst>
  <dgm:cxnLst>
    <dgm:cxn modelId="{39271610-7899-7D47-A9AB-E5988C90A53A}" type="presOf" srcId="{898D14A4-4D8B-1644-8C3E-EB790180F4BF}" destId="{2CB488D8-EC28-7743-BEF9-AF3597095B64}" srcOrd="0" destOrd="0" presId="urn:microsoft.com/office/officeart/2008/layout/HorizontalMultiLevelHierarchy"/>
    <dgm:cxn modelId="{D88CB619-0B51-6348-A328-9880DA609BE8}" srcId="{EF4DD2B8-3BD0-3840-AC19-AAEF8CFF2308}" destId="{8590F18E-0D27-194C-93E8-241492B548CB}" srcOrd="3" destOrd="0" parTransId="{E98FAE30-CC34-284A-A377-4173CEBC056A}" sibTransId="{8FE8DDA9-7655-6F4F-813C-DB561C539512}"/>
    <dgm:cxn modelId="{56A34B24-A775-A148-9EE5-18A755F92555}" type="presOf" srcId="{0F08661A-24BB-EC47-880F-FD5DA234C556}" destId="{DB5898B3-45F2-2242-9EFE-3037DB389E38}" srcOrd="0" destOrd="0" presId="urn:microsoft.com/office/officeart/2008/layout/HorizontalMultiLevelHierarchy"/>
    <dgm:cxn modelId="{881D7124-AA6C-4941-8FFE-D4324D6E255D}" type="presOf" srcId="{DA3C8CA5-8CDB-6947-9EFA-3F8ACF8027D7}" destId="{89494651-6B84-FA42-BF7D-A37F3F81B79C}" srcOrd="1" destOrd="0" presId="urn:microsoft.com/office/officeart/2008/layout/HorizontalMultiLevelHierarchy"/>
    <dgm:cxn modelId="{04B13F34-CCC9-DE40-86D4-E571C5B17317}" type="presOf" srcId="{DA3C8CA5-8CDB-6947-9EFA-3F8ACF8027D7}" destId="{BCABED7C-DD22-464C-8B5A-3D871B410F79}" srcOrd="0" destOrd="0" presId="urn:microsoft.com/office/officeart/2008/layout/HorizontalMultiLevelHierarchy"/>
    <dgm:cxn modelId="{1732CB5C-D9EB-8A4A-918F-9A25228138C3}" type="presOf" srcId="{13B0CA1F-7DDF-5A49-9B39-9BB3A7627E1B}" destId="{51BF2D0C-2DAA-E54C-9FCB-B433C020405E}" srcOrd="1" destOrd="0" presId="urn:microsoft.com/office/officeart/2008/layout/HorizontalMultiLevelHierarchy"/>
    <dgm:cxn modelId="{05A1625E-7550-534C-B9B5-F6E02AE9BC81}" type="presOf" srcId="{898D14A4-4D8B-1644-8C3E-EB790180F4BF}" destId="{E09EE80F-226C-B542-B0C2-F18604C9899C}" srcOrd="1" destOrd="0" presId="urn:microsoft.com/office/officeart/2008/layout/HorizontalMultiLevelHierarchy"/>
    <dgm:cxn modelId="{D4176C63-DD24-2044-BED8-8BE7013F92B9}" type="presOf" srcId="{24026827-7F8D-8643-B0B4-99E7E99D944D}" destId="{DD74F3B1-F91C-3342-9419-0FA6F6534ECE}" srcOrd="0" destOrd="0" presId="urn:microsoft.com/office/officeart/2008/layout/HorizontalMultiLevelHierarchy"/>
    <dgm:cxn modelId="{3B256A66-4D2F-464F-BC06-E617116A6CF1}" type="presOf" srcId="{E98FAE30-CC34-284A-A377-4173CEBC056A}" destId="{A9DAF4F6-5AFF-5041-A14A-30034991D9C8}" srcOrd="0" destOrd="0" presId="urn:microsoft.com/office/officeart/2008/layout/HorizontalMultiLevelHierarchy"/>
    <dgm:cxn modelId="{87026C48-6BFB-5249-8987-FDD1DFD95483}" type="presOf" srcId="{1B3F9BDB-4AA1-EE45-AB3A-8A356FF4B56B}" destId="{B50FAE6F-096C-A248-8906-0697BB4D3BAB}" srcOrd="1" destOrd="0" presId="urn:microsoft.com/office/officeart/2008/layout/HorizontalMultiLevelHierarchy"/>
    <dgm:cxn modelId="{97B35C74-3D19-1D44-B940-85197D046F7C}" type="presOf" srcId="{0F08661A-24BB-EC47-880F-FD5DA234C556}" destId="{30DA9D9C-8068-D04C-83EC-23B539CE551C}" srcOrd="1" destOrd="0" presId="urn:microsoft.com/office/officeart/2008/layout/HorizontalMultiLevelHierarchy"/>
    <dgm:cxn modelId="{E6BC267C-BE92-6044-A887-50498B6E3847}" type="presOf" srcId="{E98FAE30-CC34-284A-A377-4173CEBC056A}" destId="{52404826-5118-674E-9827-ADA521616B0A}" srcOrd="1" destOrd="0" presId="urn:microsoft.com/office/officeart/2008/layout/HorizontalMultiLevelHierarchy"/>
    <dgm:cxn modelId="{604AF97F-AB48-E44B-9A7B-7173A010CE62}" type="presOf" srcId="{B8629ED7-732F-3A4E-AF0E-CEC873A0F130}" destId="{CD6ED662-A3E9-7B47-8DC6-736B01A1C6D6}" srcOrd="0" destOrd="0" presId="urn:microsoft.com/office/officeart/2008/layout/HorizontalMultiLevelHierarchy"/>
    <dgm:cxn modelId="{FDBC7788-3924-7247-B37B-AED267AEEEB2}" srcId="{EF4DD2B8-3BD0-3840-AC19-AAEF8CFF2308}" destId="{78BF7EDF-A7AB-0A43-92F2-9D07214F62FF}" srcOrd="1" destOrd="0" parTransId="{80DCB2BF-3F34-CB49-8103-9C1F02F44C39}" sibTransId="{D7DD56F7-9416-5A44-8B78-D86A563BEEAD}"/>
    <dgm:cxn modelId="{596CB391-391F-F344-9879-DBFEDD8F7A7E}" srcId="{EF4DD2B8-3BD0-3840-AC19-AAEF8CFF2308}" destId="{24026827-7F8D-8643-B0B4-99E7E99D944D}" srcOrd="5" destOrd="0" parTransId="{DA3C8CA5-8CDB-6947-9EFA-3F8ACF8027D7}" sibTransId="{B626FB79-BDE3-2042-B9AC-2E5514ACCAF2}"/>
    <dgm:cxn modelId="{04232995-2678-E440-9430-5F786AFC4BB9}" type="presOf" srcId="{1B3F9BDB-4AA1-EE45-AB3A-8A356FF4B56B}" destId="{924F289D-2028-CB45-B1D9-80F60C14724E}" srcOrd="0" destOrd="0" presId="urn:microsoft.com/office/officeart/2008/layout/HorizontalMultiLevelHierarchy"/>
    <dgm:cxn modelId="{530CD399-08EB-8244-841C-881E68C9E26C}" type="presOf" srcId="{E2FA89EA-27FD-EC4D-9451-CD631FBEDA2F}" destId="{E0379C6F-8EC9-7E4E-A388-F7C8038167C6}" srcOrd="0" destOrd="0" presId="urn:microsoft.com/office/officeart/2008/layout/HorizontalMultiLevelHierarchy"/>
    <dgm:cxn modelId="{754D9A9A-F6F9-3E43-B1F9-71DB3A2935B8}" srcId="{EF4DD2B8-3BD0-3840-AC19-AAEF8CFF2308}" destId="{E2FA89EA-27FD-EC4D-9451-CD631FBEDA2F}" srcOrd="2" destOrd="0" parTransId="{898D14A4-4D8B-1644-8C3E-EB790180F4BF}" sibTransId="{D904A56A-3777-F043-941D-ED326F9C6FEE}"/>
    <dgm:cxn modelId="{06BEFD9A-F744-FF4E-8E89-65815BFA409A}" srcId="{EF4DD2B8-3BD0-3840-AC19-AAEF8CFF2308}" destId="{BAF05DFB-AE93-1748-85D3-49DAC371E09A}" srcOrd="6" destOrd="0" parTransId="{13B0CA1F-7DDF-5A49-9B39-9BB3A7627E1B}" sibTransId="{5138E74A-7D34-C440-B611-6A638AFCE80B}"/>
    <dgm:cxn modelId="{4E4449A7-6B8B-EE49-B290-1189A74E357B}" type="presOf" srcId="{BAF05DFB-AE93-1748-85D3-49DAC371E09A}" destId="{109BEE07-879C-4343-96BF-96EDB0BBFD8F}" srcOrd="0" destOrd="0" presId="urn:microsoft.com/office/officeart/2008/layout/HorizontalMultiLevelHierarchy"/>
    <dgm:cxn modelId="{D74A16AB-4F3F-9948-9FC5-B156EE793B6E}" type="presOf" srcId="{8590F18E-0D27-194C-93E8-241492B548CB}" destId="{91F3E3BA-B04C-3248-ACD8-E1BED30528BE}" srcOrd="0" destOrd="0" presId="urn:microsoft.com/office/officeart/2008/layout/HorizontalMultiLevelHierarchy"/>
    <dgm:cxn modelId="{749269AF-F5AA-E54D-818D-6FF89076A4F6}" type="presOf" srcId="{80DCB2BF-3F34-CB49-8103-9C1F02F44C39}" destId="{5071838E-333C-FB4C-9C7D-7881FCAFF2F7}" srcOrd="1" destOrd="0" presId="urn:microsoft.com/office/officeart/2008/layout/HorizontalMultiLevelHierarchy"/>
    <dgm:cxn modelId="{9BA487BD-5618-974B-9089-4C91E0587112}" type="presOf" srcId="{80DCB2BF-3F34-CB49-8103-9C1F02F44C39}" destId="{26A5F8B0-BA10-E14A-8031-1D1ADD0436CA}" srcOrd="0" destOrd="0" presId="urn:microsoft.com/office/officeart/2008/layout/HorizontalMultiLevelHierarchy"/>
    <dgm:cxn modelId="{D58BE4BE-969F-A746-A59D-2779C3AF3550}" srcId="{EF4DD2B8-3BD0-3840-AC19-AAEF8CFF2308}" destId="{B8629ED7-732F-3A4E-AF0E-CEC873A0F130}" srcOrd="0" destOrd="0" parTransId="{0F08661A-24BB-EC47-880F-FD5DA234C556}" sibTransId="{C8E87926-C170-1543-8DAA-0196309F1D24}"/>
    <dgm:cxn modelId="{5D1B79CD-9FF1-F74B-B02E-9ED98C5FE147}" type="presOf" srcId="{69563E27-D8AE-9A4C-B2EA-1EA99548568E}" destId="{B3F5B257-9C30-2041-9308-E1573E59BA6D}" srcOrd="0" destOrd="0" presId="urn:microsoft.com/office/officeart/2008/layout/HorizontalMultiLevelHierarchy"/>
    <dgm:cxn modelId="{8A212AE5-9B14-014E-AE4D-79495FB429BF}" srcId="{EF4DD2B8-3BD0-3840-AC19-AAEF8CFF2308}" destId="{4ECCA199-8037-2849-980D-EF3692B737FD}" srcOrd="4" destOrd="0" parTransId="{1B3F9BDB-4AA1-EE45-AB3A-8A356FF4B56B}" sibTransId="{FAC8DDF3-D932-364D-845A-9F93847A87E0}"/>
    <dgm:cxn modelId="{61A40CE6-0FE5-0A47-841A-646F6DB33961}" type="presOf" srcId="{13B0CA1F-7DDF-5A49-9B39-9BB3A7627E1B}" destId="{B8A2836D-FD3D-734C-846E-2E9BD2872AA2}" srcOrd="0" destOrd="0" presId="urn:microsoft.com/office/officeart/2008/layout/HorizontalMultiLevelHierarchy"/>
    <dgm:cxn modelId="{170BB5F5-25D9-A24C-BA6A-A8420733704B}" srcId="{69563E27-D8AE-9A4C-B2EA-1EA99548568E}" destId="{EF4DD2B8-3BD0-3840-AC19-AAEF8CFF2308}" srcOrd="0" destOrd="0" parTransId="{9257D22C-B5CF-F146-8FCE-547D02207F1C}" sibTransId="{8378A0DA-7A44-4F4F-AD08-C393D016D141}"/>
    <dgm:cxn modelId="{544A95F7-7F9B-F745-B7C0-51641BEC7442}" type="presOf" srcId="{78BF7EDF-A7AB-0A43-92F2-9D07214F62FF}" destId="{886457E3-4E4C-E641-AC05-EDDB69F77CAC}" srcOrd="0" destOrd="0" presId="urn:microsoft.com/office/officeart/2008/layout/HorizontalMultiLevelHierarchy"/>
    <dgm:cxn modelId="{08E05FF9-4FB2-6342-80F4-F8A551237529}" type="presOf" srcId="{4ECCA199-8037-2849-980D-EF3692B737FD}" destId="{91B5D5D4-D1F4-CF40-AF8E-135D3EB2379B}" srcOrd="0" destOrd="0" presId="urn:microsoft.com/office/officeart/2008/layout/HorizontalMultiLevelHierarchy"/>
    <dgm:cxn modelId="{363DA0FA-3075-0448-8B0D-638B9D5BD591}" type="presOf" srcId="{EF4DD2B8-3BD0-3840-AC19-AAEF8CFF2308}" destId="{E2610A0B-27A6-3F4E-A32F-416FD0FBBECA}" srcOrd="0" destOrd="0" presId="urn:microsoft.com/office/officeart/2008/layout/HorizontalMultiLevelHierarchy"/>
    <dgm:cxn modelId="{DB92D84B-12FD-4940-B37A-4A7C69C9D298}" type="presParOf" srcId="{B3F5B257-9C30-2041-9308-E1573E59BA6D}" destId="{E0B066F5-B8B5-0546-91FE-DC366A679AE2}" srcOrd="0" destOrd="0" presId="urn:microsoft.com/office/officeart/2008/layout/HorizontalMultiLevelHierarchy"/>
    <dgm:cxn modelId="{26B58AB5-9F48-3D4F-9E76-3A4AFB200702}" type="presParOf" srcId="{E0B066F5-B8B5-0546-91FE-DC366A679AE2}" destId="{E2610A0B-27A6-3F4E-A32F-416FD0FBBECA}" srcOrd="0" destOrd="0" presId="urn:microsoft.com/office/officeart/2008/layout/HorizontalMultiLevelHierarchy"/>
    <dgm:cxn modelId="{6CC5967E-7731-9842-BF18-5F2EBA230A5A}" type="presParOf" srcId="{E0B066F5-B8B5-0546-91FE-DC366A679AE2}" destId="{CB005F4E-9E23-A144-8771-0675AC2E92F4}" srcOrd="1" destOrd="0" presId="urn:microsoft.com/office/officeart/2008/layout/HorizontalMultiLevelHierarchy"/>
    <dgm:cxn modelId="{216E5F37-CBD8-FD48-BA3B-A5DF923DF424}" type="presParOf" srcId="{CB005F4E-9E23-A144-8771-0675AC2E92F4}" destId="{DB5898B3-45F2-2242-9EFE-3037DB389E38}" srcOrd="0" destOrd="0" presId="urn:microsoft.com/office/officeart/2008/layout/HorizontalMultiLevelHierarchy"/>
    <dgm:cxn modelId="{ED60C9CF-9DF4-0B40-9C5D-2413BE39070F}" type="presParOf" srcId="{DB5898B3-45F2-2242-9EFE-3037DB389E38}" destId="{30DA9D9C-8068-D04C-83EC-23B539CE551C}" srcOrd="0" destOrd="0" presId="urn:microsoft.com/office/officeart/2008/layout/HorizontalMultiLevelHierarchy"/>
    <dgm:cxn modelId="{51F75E3A-CB6B-2A48-B2A7-CBF9D594C390}" type="presParOf" srcId="{CB005F4E-9E23-A144-8771-0675AC2E92F4}" destId="{52147F59-1AD6-3C43-B3DA-3BEE7B8A15AB}" srcOrd="1" destOrd="0" presId="urn:microsoft.com/office/officeart/2008/layout/HorizontalMultiLevelHierarchy"/>
    <dgm:cxn modelId="{889169F2-8E68-A845-9909-37F30DE177EB}" type="presParOf" srcId="{52147F59-1AD6-3C43-B3DA-3BEE7B8A15AB}" destId="{CD6ED662-A3E9-7B47-8DC6-736B01A1C6D6}" srcOrd="0" destOrd="0" presId="urn:microsoft.com/office/officeart/2008/layout/HorizontalMultiLevelHierarchy"/>
    <dgm:cxn modelId="{595B9DAB-1670-7C4D-8E47-176982DCBBAB}" type="presParOf" srcId="{52147F59-1AD6-3C43-B3DA-3BEE7B8A15AB}" destId="{AF261384-8B79-0145-8A21-BB1604EEA1F3}" srcOrd="1" destOrd="0" presId="urn:microsoft.com/office/officeart/2008/layout/HorizontalMultiLevelHierarchy"/>
    <dgm:cxn modelId="{C120C2CC-C939-8C40-87CB-7D0A45E288FD}" type="presParOf" srcId="{CB005F4E-9E23-A144-8771-0675AC2E92F4}" destId="{26A5F8B0-BA10-E14A-8031-1D1ADD0436CA}" srcOrd="2" destOrd="0" presId="urn:microsoft.com/office/officeart/2008/layout/HorizontalMultiLevelHierarchy"/>
    <dgm:cxn modelId="{8610DA21-C6B8-9440-A671-3A09659316CE}" type="presParOf" srcId="{26A5F8B0-BA10-E14A-8031-1D1ADD0436CA}" destId="{5071838E-333C-FB4C-9C7D-7881FCAFF2F7}" srcOrd="0" destOrd="0" presId="urn:microsoft.com/office/officeart/2008/layout/HorizontalMultiLevelHierarchy"/>
    <dgm:cxn modelId="{296D3710-1C5C-764E-A825-2749F5513751}" type="presParOf" srcId="{CB005F4E-9E23-A144-8771-0675AC2E92F4}" destId="{A2DDF54A-E98F-3148-B132-B00D2480DB39}" srcOrd="3" destOrd="0" presId="urn:microsoft.com/office/officeart/2008/layout/HorizontalMultiLevelHierarchy"/>
    <dgm:cxn modelId="{CA651BAA-FC6A-244A-A12C-BB2414FA4399}" type="presParOf" srcId="{A2DDF54A-E98F-3148-B132-B00D2480DB39}" destId="{886457E3-4E4C-E641-AC05-EDDB69F77CAC}" srcOrd="0" destOrd="0" presId="urn:microsoft.com/office/officeart/2008/layout/HorizontalMultiLevelHierarchy"/>
    <dgm:cxn modelId="{4EEC0469-289C-6F4A-A0FD-C46772DC03B1}" type="presParOf" srcId="{A2DDF54A-E98F-3148-B132-B00D2480DB39}" destId="{445889B2-DFCE-FF41-B421-31F19E560F9F}" srcOrd="1" destOrd="0" presId="urn:microsoft.com/office/officeart/2008/layout/HorizontalMultiLevelHierarchy"/>
    <dgm:cxn modelId="{7F2BA671-D983-8F4E-A0A6-3BC79AE3902B}" type="presParOf" srcId="{CB005F4E-9E23-A144-8771-0675AC2E92F4}" destId="{2CB488D8-EC28-7743-BEF9-AF3597095B64}" srcOrd="4" destOrd="0" presId="urn:microsoft.com/office/officeart/2008/layout/HorizontalMultiLevelHierarchy"/>
    <dgm:cxn modelId="{EF33D954-1FDB-DF47-8365-15F780C69D7D}" type="presParOf" srcId="{2CB488D8-EC28-7743-BEF9-AF3597095B64}" destId="{E09EE80F-226C-B542-B0C2-F18604C9899C}" srcOrd="0" destOrd="0" presId="urn:microsoft.com/office/officeart/2008/layout/HorizontalMultiLevelHierarchy"/>
    <dgm:cxn modelId="{C703B591-8096-BF41-AD2A-6B957FD6666E}" type="presParOf" srcId="{CB005F4E-9E23-A144-8771-0675AC2E92F4}" destId="{FA30283D-9348-6040-B13D-CB8468A191AA}" srcOrd="5" destOrd="0" presId="urn:microsoft.com/office/officeart/2008/layout/HorizontalMultiLevelHierarchy"/>
    <dgm:cxn modelId="{DEBCDCD0-4814-934D-B728-CA560A37954E}" type="presParOf" srcId="{FA30283D-9348-6040-B13D-CB8468A191AA}" destId="{E0379C6F-8EC9-7E4E-A388-F7C8038167C6}" srcOrd="0" destOrd="0" presId="urn:microsoft.com/office/officeart/2008/layout/HorizontalMultiLevelHierarchy"/>
    <dgm:cxn modelId="{AE56A78C-8408-E541-8907-965BCD3E7E3E}" type="presParOf" srcId="{FA30283D-9348-6040-B13D-CB8468A191AA}" destId="{C7C7AC1F-64EF-1443-881D-1D33E4E6BBC9}" srcOrd="1" destOrd="0" presId="urn:microsoft.com/office/officeart/2008/layout/HorizontalMultiLevelHierarchy"/>
    <dgm:cxn modelId="{A5205CF8-CB87-F64D-9866-E84967A1970A}" type="presParOf" srcId="{CB005F4E-9E23-A144-8771-0675AC2E92F4}" destId="{A9DAF4F6-5AFF-5041-A14A-30034991D9C8}" srcOrd="6" destOrd="0" presId="urn:microsoft.com/office/officeart/2008/layout/HorizontalMultiLevelHierarchy"/>
    <dgm:cxn modelId="{E0388914-5173-DB44-AFA6-35D14FE3B745}" type="presParOf" srcId="{A9DAF4F6-5AFF-5041-A14A-30034991D9C8}" destId="{52404826-5118-674E-9827-ADA521616B0A}" srcOrd="0" destOrd="0" presId="urn:microsoft.com/office/officeart/2008/layout/HorizontalMultiLevelHierarchy"/>
    <dgm:cxn modelId="{0B5D177D-3203-074B-8459-78794D5EAA1A}" type="presParOf" srcId="{CB005F4E-9E23-A144-8771-0675AC2E92F4}" destId="{05E0C0F8-EFF8-414B-8A33-D40597B15B99}" srcOrd="7" destOrd="0" presId="urn:microsoft.com/office/officeart/2008/layout/HorizontalMultiLevelHierarchy"/>
    <dgm:cxn modelId="{33C6F475-DAFB-1746-9D06-5EFDA4F60160}" type="presParOf" srcId="{05E0C0F8-EFF8-414B-8A33-D40597B15B99}" destId="{91F3E3BA-B04C-3248-ACD8-E1BED30528BE}" srcOrd="0" destOrd="0" presId="urn:microsoft.com/office/officeart/2008/layout/HorizontalMultiLevelHierarchy"/>
    <dgm:cxn modelId="{4DE4FA69-715D-0E4E-9BB3-767F484F676B}" type="presParOf" srcId="{05E0C0F8-EFF8-414B-8A33-D40597B15B99}" destId="{2F88AC21-21AD-7C4C-9C59-6C6C4A5E8340}" srcOrd="1" destOrd="0" presId="urn:microsoft.com/office/officeart/2008/layout/HorizontalMultiLevelHierarchy"/>
    <dgm:cxn modelId="{56CB9389-0B40-8541-B38B-58E3052D7AD3}" type="presParOf" srcId="{CB005F4E-9E23-A144-8771-0675AC2E92F4}" destId="{924F289D-2028-CB45-B1D9-80F60C14724E}" srcOrd="8" destOrd="0" presId="urn:microsoft.com/office/officeart/2008/layout/HorizontalMultiLevelHierarchy"/>
    <dgm:cxn modelId="{87DD7B2A-2B32-0E4A-A3FA-53FCE16E0892}" type="presParOf" srcId="{924F289D-2028-CB45-B1D9-80F60C14724E}" destId="{B50FAE6F-096C-A248-8906-0697BB4D3BAB}" srcOrd="0" destOrd="0" presId="urn:microsoft.com/office/officeart/2008/layout/HorizontalMultiLevelHierarchy"/>
    <dgm:cxn modelId="{B5F078D4-5D8B-C840-85DD-A28A8FCE18EA}" type="presParOf" srcId="{CB005F4E-9E23-A144-8771-0675AC2E92F4}" destId="{FB171E95-B43E-6D45-83D3-0C7FE1B198A0}" srcOrd="9" destOrd="0" presId="urn:microsoft.com/office/officeart/2008/layout/HorizontalMultiLevelHierarchy"/>
    <dgm:cxn modelId="{0C3A0BDC-360C-CA45-9194-AD4237ED3B73}" type="presParOf" srcId="{FB171E95-B43E-6D45-83D3-0C7FE1B198A0}" destId="{91B5D5D4-D1F4-CF40-AF8E-135D3EB2379B}" srcOrd="0" destOrd="0" presId="urn:microsoft.com/office/officeart/2008/layout/HorizontalMultiLevelHierarchy"/>
    <dgm:cxn modelId="{1DBDDEEE-F4F7-434A-BC65-B0BFEBD02F87}" type="presParOf" srcId="{FB171E95-B43E-6D45-83D3-0C7FE1B198A0}" destId="{A540F4D0-CE69-414E-BD5F-9963DAE26BFB}" srcOrd="1" destOrd="0" presId="urn:microsoft.com/office/officeart/2008/layout/HorizontalMultiLevelHierarchy"/>
    <dgm:cxn modelId="{48DE322E-5900-964D-921F-D122ED30C680}" type="presParOf" srcId="{CB005F4E-9E23-A144-8771-0675AC2E92F4}" destId="{BCABED7C-DD22-464C-8B5A-3D871B410F79}" srcOrd="10" destOrd="0" presId="urn:microsoft.com/office/officeart/2008/layout/HorizontalMultiLevelHierarchy"/>
    <dgm:cxn modelId="{E7B49D31-CAF9-4B49-BE23-AD8814CD74EB}" type="presParOf" srcId="{BCABED7C-DD22-464C-8B5A-3D871B410F79}" destId="{89494651-6B84-FA42-BF7D-A37F3F81B79C}" srcOrd="0" destOrd="0" presId="urn:microsoft.com/office/officeart/2008/layout/HorizontalMultiLevelHierarchy"/>
    <dgm:cxn modelId="{63E53D5C-D10C-C545-A4CD-547D97A23B05}" type="presParOf" srcId="{CB005F4E-9E23-A144-8771-0675AC2E92F4}" destId="{36DD594A-14CB-0D42-8656-890DB6EED381}" srcOrd="11" destOrd="0" presId="urn:microsoft.com/office/officeart/2008/layout/HorizontalMultiLevelHierarchy"/>
    <dgm:cxn modelId="{F9904544-E173-8D47-BDB2-136D41226CAA}" type="presParOf" srcId="{36DD594A-14CB-0D42-8656-890DB6EED381}" destId="{DD74F3B1-F91C-3342-9419-0FA6F6534ECE}" srcOrd="0" destOrd="0" presId="urn:microsoft.com/office/officeart/2008/layout/HorizontalMultiLevelHierarchy"/>
    <dgm:cxn modelId="{C8015EDC-126F-0141-BC97-53FD114A74A4}" type="presParOf" srcId="{36DD594A-14CB-0D42-8656-890DB6EED381}" destId="{07F19731-0919-0148-AA9F-B22B3F680057}" srcOrd="1" destOrd="0" presId="urn:microsoft.com/office/officeart/2008/layout/HorizontalMultiLevelHierarchy"/>
    <dgm:cxn modelId="{CFF98572-D07A-CB4B-B509-6EC3EA13C330}" type="presParOf" srcId="{CB005F4E-9E23-A144-8771-0675AC2E92F4}" destId="{B8A2836D-FD3D-734C-846E-2E9BD2872AA2}" srcOrd="12" destOrd="0" presId="urn:microsoft.com/office/officeart/2008/layout/HorizontalMultiLevelHierarchy"/>
    <dgm:cxn modelId="{8FBCBEEC-BBF5-1E47-B1B5-A6A4867255F3}" type="presParOf" srcId="{B8A2836D-FD3D-734C-846E-2E9BD2872AA2}" destId="{51BF2D0C-2DAA-E54C-9FCB-B433C020405E}" srcOrd="0" destOrd="0" presId="urn:microsoft.com/office/officeart/2008/layout/HorizontalMultiLevelHierarchy"/>
    <dgm:cxn modelId="{0DA7B955-7384-4047-AE37-D48C41148673}" type="presParOf" srcId="{CB005F4E-9E23-A144-8771-0675AC2E92F4}" destId="{6B30222F-62C4-0F41-9D72-B4EF3292E827}" srcOrd="13" destOrd="0" presId="urn:microsoft.com/office/officeart/2008/layout/HorizontalMultiLevelHierarchy"/>
    <dgm:cxn modelId="{9DA035F0-C789-CC46-9857-932B3F28C2D9}" type="presParOf" srcId="{6B30222F-62C4-0F41-9D72-B4EF3292E827}" destId="{109BEE07-879C-4343-96BF-96EDB0BBFD8F}" srcOrd="0" destOrd="0" presId="urn:microsoft.com/office/officeart/2008/layout/HorizontalMultiLevelHierarchy"/>
    <dgm:cxn modelId="{DFB5D836-1089-0E4F-9F58-63731733B220}" type="presParOf" srcId="{6B30222F-62C4-0F41-9D72-B4EF3292E827}" destId="{817A5154-E921-3648-AE7C-AE57623C8DB2}"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2836D-FD3D-734C-846E-2E9BD2872AA2}">
      <dsp:nvSpPr>
        <dsp:cNvPr id="0" name=""/>
        <dsp:cNvSpPr/>
      </dsp:nvSpPr>
      <dsp:spPr>
        <a:xfrm>
          <a:off x="1197852" y="1763712"/>
          <a:ext cx="271944" cy="1554560"/>
        </a:xfrm>
        <a:custGeom>
          <a:avLst/>
          <a:gdLst/>
          <a:ahLst/>
          <a:cxnLst/>
          <a:rect l="0" t="0" r="0" b="0"/>
          <a:pathLst>
            <a:path>
              <a:moveTo>
                <a:pt x="0" y="0"/>
              </a:moveTo>
              <a:lnTo>
                <a:pt x="135972" y="0"/>
              </a:lnTo>
              <a:lnTo>
                <a:pt x="135972" y="1554560"/>
              </a:lnTo>
              <a:lnTo>
                <a:pt x="271944" y="155456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294370" y="2501538"/>
        <a:ext cx="78908" cy="78908"/>
      </dsp:txXfrm>
    </dsp:sp>
    <dsp:sp modelId="{BCABED7C-DD22-464C-8B5A-3D871B410F79}">
      <dsp:nvSpPr>
        <dsp:cNvPr id="0" name=""/>
        <dsp:cNvSpPr/>
      </dsp:nvSpPr>
      <dsp:spPr>
        <a:xfrm>
          <a:off x="1197852" y="1763712"/>
          <a:ext cx="271944" cy="1036373"/>
        </a:xfrm>
        <a:custGeom>
          <a:avLst/>
          <a:gdLst/>
          <a:ahLst/>
          <a:cxnLst/>
          <a:rect l="0" t="0" r="0" b="0"/>
          <a:pathLst>
            <a:path>
              <a:moveTo>
                <a:pt x="0" y="0"/>
              </a:moveTo>
              <a:lnTo>
                <a:pt x="135972" y="0"/>
              </a:lnTo>
              <a:lnTo>
                <a:pt x="135972" y="1036373"/>
              </a:lnTo>
              <a:lnTo>
                <a:pt x="271944" y="1036373"/>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07038" y="2255112"/>
        <a:ext cx="53572" cy="53572"/>
      </dsp:txXfrm>
    </dsp:sp>
    <dsp:sp modelId="{924F289D-2028-CB45-B1D9-80F60C14724E}">
      <dsp:nvSpPr>
        <dsp:cNvPr id="0" name=""/>
        <dsp:cNvSpPr/>
      </dsp:nvSpPr>
      <dsp:spPr>
        <a:xfrm>
          <a:off x="1197852" y="1763712"/>
          <a:ext cx="271944" cy="518186"/>
        </a:xfrm>
        <a:custGeom>
          <a:avLst/>
          <a:gdLst/>
          <a:ahLst/>
          <a:cxnLst/>
          <a:rect l="0" t="0" r="0" b="0"/>
          <a:pathLst>
            <a:path>
              <a:moveTo>
                <a:pt x="0" y="0"/>
              </a:moveTo>
              <a:lnTo>
                <a:pt x="135972" y="0"/>
              </a:lnTo>
              <a:lnTo>
                <a:pt x="135972" y="518186"/>
              </a:lnTo>
              <a:lnTo>
                <a:pt x="271944" y="518186"/>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19194" y="2008175"/>
        <a:ext cx="29260" cy="29260"/>
      </dsp:txXfrm>
    </dsp:sp>
    <dsp:sp modelId="{A9DAF4F6-5AFF-5041-A14A-30034991D9C8}">
      <dsp:nvSpPr>
        <dsp:cNvPr id="0" name=""/>
        <dsp:cNvSpPr/>
      </dsp:nvSpPr>
      <dsp:spPr>
        <a:xfrm>
          <a:off x="1197852" y="1717992"/>
          <a:ext cx="271944" cy="91440"/>
        </a:xfrm>
        <a:custGeom>
          <a:avLst/>
          <a:gdLst/>
          <a:ahLst/>
          <a:cxnLst/>
          <a:rect l="0" t="0" r="0" b="0"/>
          <a:pathLst>
            <a:path>
              <a:moveTo>
                <a:pt x="0" y="45720"/>
              </a:moveTo>
              <a:lnTo>
                <a:pt x="271944" y="4572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27025" y="1756913"/>
        <a:ext cx="13597" cy="13597"/>
      </dsp:txXfrm>
    </dsp:sp>
    <dsp:sp modelId="{2CB488D8-EC28-7743-BEF9-AF3597095B64}">
      <dsp:nvSpPr>
        <dsp:cNvPr id="0" name=""/>
        <dsp:cNvSpPr/>
      </dsp:nvSpPr>
      <dsp:spPr>
        <a:xfrm>
          <a:off x="1197852" y="1245525"/>
          <a:ext cx="271944" cy="518186"/>
        </a:xfrm>
        <a:custGeom>
          <a:avLst/>
          <a:gdLst/>
          <a:ahLst/>
          <a:cxnLst/>
          <a:rect l="0" t="0" r="0" b="0"/>
          <a:pathLst>
            <a:path>
              <a:moveTo>
                <a:pt x="0" y="518186"/>
              </a:moveTo>
              <a:lnTo>
                <a:pt x="135972" y="518186"/>
              </a:lnTo>
              <a:lnTo>
                <a:pt x="135972" y="0"/>
              </a:lnTo>
              <a:lnTo>
                <a:pt x="27194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19194" y="1489988"/>
        <a:ext cx="29260" cy="29260"/>
      </dsp:txXfrm>
    </dsp:sp>
    <dsp:sp modelId="{26A5F8B0-BA10-E14A-8031-1D1ADD0436CA}">
      <dsp:nvSpPr>
        <dsp:cNvPr id="0" name=""/>
        <dsp:cNvSpPr/>
      </dsp:nvSpPr>
      <dsp:spPr>
        <a:xfrm>
          <a:off x="1197852" y="727338"/>
          <a:ext cx="271944" cy="1036373"/>
        </a:xfrm>
        <a:custGeom>
          <a:avLst/>
          <a:gdLst/>
          <a:ahLst/>
          <a:cxnLst/>
          <a:rect l="0" t="0" r="0" b="0"/>
          <a:pathLst>
            <a:path>
              <a:moveTo>
                <a:pt x="0" y="1036373"/>
              </a:moveTo>
              <a:lnTo>
                <a:pt x="135972" y="1036373"/>
              </a:lnTo>
              <a:lnTo>
                <a:pt x="135972" y="0"/>
              </a:lnTo>
              <a:lnTo>
                <a:pt x="27194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07038" y="1218739"/>
        <a:ext cx="53572" cy="53572"/>
      </dsp:txXfrm>
    </dsp:sp>
    <dsp:sp modelId="{DB5898B3-45F2-2242-9EFE-3037DB389E38}">
      <dsp:nvSpPr>
        <dsp:cNvPr id="0" name=""/>
        <dsp:cNvSpPr/>
      </dsp:nvSpPr>
      <dsp:spPr>
        <a:xfrm>
          <a:off x="1197852" y="209151"/>
          <a:ext cx="271944" cy="1554560"/>
        </a:xfrm>
        <a:custGeom>
          <a:avLst/>
          <a:gdLst/>
          <a:ahLst/>
          <a:cxnLst/>
          <a:rect l="0" t="0" r="0" b="0"/>
          <a:pathLst>
            <a:path>
              <a:moveTo>
                <a:pt x="0" y="1554560"/>
              </a:moveTo>
              <a:lnTo>
                <a:pt x="135972" y="1554560"/>
              </a:lnTo>
              <a:lnTo>
                <a:pt x="135972" y="0"/>
              </a:lnTo>
              <a:lnTo>
                <a:pt x="271944" y="0"/>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GB" sz="600" kern="1200"/>
        </a:p>
      </dsp:txBody>
      <dsp:txXfrm>
        <a:off x="1294370" y="946978"/>
        <a:ext cx="78908" cy="78908"/>
      </dsp:txXfrm>
    </dsp:sp>
    <dsp:sp modelId="{E2610A0B-27A6-3F4E-A32F-416FD0FBBECA}">
      <dsp:nvSpPr>
        <dsp:cNvPr id="0" name=""/>
        <dsp:cNvSpPr/>
      </dsp:nvSpPr>
      <dsp:spPr>
        <a:xfrm rot="16200000">
          <a:off x="-100342" y="1556437"/>
          <a:ext cx="2181839"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0" i="0" kern="1200" dirty="0"/>
            <a:t>Baseline characteristics</a:t>
          </a:r>
          <a:endParaRPr lang="en-GB" sz="1400" kern="1200" dirty="0"/>
        </a:p>
      </dsp:txBody>
      <dsp:txXfrm>
        <a:off x="-100342" y="1556437"/>
        <a:ext cx="2181839" cy="414549"/>
      </dsp:txXfrm>
    </dsp:sp>
    <dsp:sp modelId="{CD6ED662-A3E9-7B47-8DC6-736B01A1C6D6}">
      <dsp:nvSpPr>
        <dsp:cNvPr id="0" name=""/>
        <dsp:cNvSpPr/>
      </dsp:nvSpPr>
      <dsp:spPr>
        <a:xfrm>
          <a:off x="1469796" y="1877"/>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age at enrollment was 29.1 years</a:t>
          </a:r>
          <a:endParaRPr lang="en-GB" sz="1200" kern="1200" dirty="0"/>
        </a:p>
      </dsp:txBody>
      <dsp:txXfrm>
        <a:off x="1469796" y="1877"/>
        <a:ext cx="2966900" cy="414549"/>
      </dsp:txXfrm>
    </dsp:sp>
    <dsp:sp modelId="{886457E3-4E4C-E641-AC05-EDDB69F77CAC}">
      <dsp:nvSpPr>
        <dsp:cNvPr id="0" name=""/>
        <dsp:cNvSpPr/>
      </dsp:nvSpPr>
      <dsp:spPr>
        <a:xfrm>
          <a:off x="1469796" y="520064"/>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a:t>49.8% were female</a:t>
          </a:r>
          <a:endParaRPr lang="en-GB" sz="1200" kern="1200"/>
        </a:p>
      </dsp:txBody>
      <dsp:txXfrm>
        <a:off x="1469796" y="520064"/>
        <a:ext cx="2966900" cy="414549"/>
      </dsp:txXfrm>
    </dsp:sp>
    <dsp:sp modelId="{E0379C6F-8EC9-7E4E-A388-F7C8038167C6}">
      <dsp:nvSpPr>
        <dsp:cNvPr id="0" name=""/>
        <dsp:cNvSpPr/>
      </dsp:nvSpPr>
      <dsp:spPr>
        <a:xfrm>
          <a:off x="1469796" y="1038250"/>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baseline Phe concentration was 1232.7 </a:t>
          </a:r>
          <a:r>
            <a:rPr lang="en-GB" sz="1200" b="0" i="0" kern="1200" dirty="0" err="1"/>
            <a:t>μmol</a:t>
          </a:r>
          <a:r>
            <a:rPr lang="en-GB" sz="1200" b="0" i="0" kern="1200" dirty="0"/>
            <a:t>/L (median 1221.0 </a:t>
          </a:r>
          <a:r>
            <a:rPr lang="en-GB" sz="1200" b="0" i="0" kern="1200" dirty="0" err="1"/>
            <a:t>μmol</a:t>
          </a:r>
          <a:r>
            <a:rPr lang="en-GB" sz="1200" b="0" i="0" kern="1200" dirty="0"/>
            <a:t>/L)</a:t>
          </a:r>
          <a:endParaRPr lang="en-GB" sz="1200" kern="1200" dirty="0"/>
        </a:p>
      </dsp:txBody>
      <dsp:txXfrm>
        <a:off x="1469796" y="1038250"/>
        <a:ext cx="2966900" cy="414549"/>
      </dsp:txXfrm>
    </dsp:sp>
    <dsp:sp modelId="{91F3E3BA-B04C-3248-ACD8-E1BED30528BE}">
      <dsp:nvSpPr>
        <dsp:cNvPr id="0" name=""/>
        <dsp:cNvSpPr/>
      </dsp:nvSpPr>
      <dsp:spPr>
        <a:xfrm>
          <a:off x="1469796" y="1556437"/>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total protein* was 64.8 g/day</a:t>
          </a:r>
          <a:endParaRPr lang="en-GB" sz="1200" kern="1200" dirty="0"/>
        </a:p>
      </dsp:txBody>
      <dsp:txXfrm>
        <a:off x="1469796" y="1556437"/>
        <a:ext cx="2966900" cy="414549"/>
      </dsp:txXfrm>
    </dsp:sp>
    <dsp:sp modelId="{91B5D5D4-D1F4-CF40-AF8E-135D3EB2379B}">
      <dsp:nvSpPr>
        <dsp:cNvPr id="0" name=""/>
        <dsp:cNvSpPr/>
      </dsp:nvSpPr>
      <dsp:spPr>
        <a:xfrm>
          <a:off x="1469796" y="2074624"/>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protein intake from intact food was 38.5 g/day</a:t>
          </a:r>
          <a:endParaRPr lang="en-GB" sz="1200" kern="1200" dirty="0"/>
        </a:p>
      </dsp:txBody>
      <dsp:txXfrm>
        <a:off x="1469796" y="2074624"/>
        <a:ext cx="2966900" cy="414549"/>
      </dsp:txXfrm>
    </dsp:sp>
    <dsp:sp modelId="{DD74F3B1-F91C-3342-9419-0FA6F6534ECE}">
      <dsp:nvSpPr>
        <dsp:cNvPr id="0" name=""/>
        <dsp:cNvSpPr/>
      </dsp:nvSpPr>
      <dsp:spPr>
        <a:xfrm>
          <a:off x="1469796" y="2592811"/>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protein intake from medical food was 26.3 g/day</a:t>
          </a:r>
          <a:endParaRPr lang="en-GB" sz="1200" kern="1200" dirty="0"/>
        </a:p>
      </dsp:txBody>
      <dsp:txXfrm>
        <a:off x="1469796" y="2592811"/>
        <a:ext cx="2966900" cy="414549"/>
      </dsp:txXfrm>
    </dsp:sp>
    <dsp:sp modelId="{109BEE07-879C-4343-96BF-96EDB0BBFD8F}">
      <dsp:nvSpPr>
        <dsp:cNvPr id="0" name=""/>
        <dsp:cNvSpPr/>
      </dsp:nvSpPr>
      <dsp:spPr>
        <a:xfrm>
          <a:off x="1469796" y="3110998"/>
          <a:ext cx="2966900" cy="414549"/>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0" i="0" kern="1200" dirty="0"/>
            <a:t>Mean dietary Phe intake was </a:t>
          </a:r>
          <a:br>
            <a:rPr lang="en-GB" sz="1200" b="0" i="0" kern="1200" dirty="0"/>
          </a:br>
          <a:r>
            <a:rPr lang="en-GB" sz="1200" b="0" i="0" kern="1200" dirty="0"/>
            <a:t>1700.2 mg/day</a:t>
          </a:r>
          <a:endParaRPr lang="en-GB" sz="1200" kern="1200" dirty="0"/>
        </a:p>
      </dsp:txBody>
      <dsp:txXfrm>
        <a:off x="1469796" y="3110998"/>
        <a:ext cx="2966900" cy="41454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866162-B45A-48DC-9DBF-E57F96A65B92}" type="datetimeFigureOut">
              <a:rPr lang="en-GB" smtClean="0"/>
              <a:t>03/07/2025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6917B1-2A74-432C-B963-6A02C356D3C6}" type="slidenum">
              <a:rPr lang="en-GB" smtClean="0"/>
              <a:t>‹#›</a:t>
            </a:fld>
            <a:endParaRPr lang="en-GB"/>
          </a:p>
        </p:txBody>
      </p:sp>
    </p:spTree>
    <p:extLst>
      <p:ext uri="{BB962C8B-B14F-4D97-AF65-F5344CB8AC3E}">
        <p14:creationId xmlns:p14="http://schemas.microsoft.com/office/powerpoint/2010/main" val="1382295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02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1863" rtl="0" eaLnBrk="0" fontAlgn="base" latinLnBrk="0" hangingPunct="0">
              <a:lnSpc>
                <a:spcPct val="100000"/>
              </a:lnSpc>
              <a:spcBef>
                <a:spcPct val="0"/>
              </a:spcBef>
              <a:spcAft>
                <a:spcPct val="0"/>
              </a:spcAft>
              <a:buClrTx/>
              <a:buSzTx/>
              <a:buFontTx/>
              <a:buNone/>
              <a:tabLst/>
              <a:defRPr/>
            </a:pPr>
            <a:fld id="{2DDB15F9-A1EF-4E40-8BBD-3C4BE72954C0}"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1863" rtl="0" eaLnBrk="0" fontAlgn="base" latinLnBrk="0" hangingPunct="0">
                <a:lnSpc>
                  <a:spcPct val="100000"/>
                </a:lnSpc>
                <a:spcBef>
                  <a:spcPct val="0"/>
                </a:spcBef>
                <a:spcAft>
                  <a:spcPct val="0"/>
                </a:spcAft>
                <a:buClrTx/>
                <a:buSzTx/>
                <a:buFontTx/>
                <a:buNone/>
                <a:tabLst/>
                <a:defRPr/>
              </a:pPr>
              <a:t>9</a:t>
            </a:fld>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5271899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9964ABD-E802-982A-14FA-A1794B6FB71D}"/>
              </a:ext>
            </a:extLst>
          </p:cNvPr>
          <p:cNvSpPr/>
          <p:nvPr userDrawn="1"/>
        </p:nvSpPr>
        <p:spPr>
          <a:xfrm>
            <a:off x="0" y="6066000"/>
            <a:ext cx="12196800" cy="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501410A0-5398-0E45-C45B-973149C22BAF}"/>
              </a:ext>
            </a:extLst>
          </p:cNvPr>
          <p:cNvPicPr>
            <a:picLocks noChangeAspect="1"/>
          </p:cNvPicPr>
          <p:nvPr userDrawn="1"/>
        </p:nvPicPr>
        <p:blipFill>
          <a:blip r:embed="rId3"/>
          <a:stretch>
            <a:fillRect/>
          </a:stretch>
        </p:blipFill>
        <p:spPr>
          <a:xfrm>
            <a:off x="357231" y="6340448"/>
            <a:ext cx="1512637" cy="226300"/>
          </a:xfrm>
          <a:prstGeom prst="rect">
            <a:avLst/>
          </a:prstGeom>
        </p:spPr>
      </p:pic>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6"/>
            <a:ext cx="6822220" cy="1311965"/>
          </a:xfrm>
        </p:spPr>
        <p:txBody>
          <a:bodyPr anchor="t">
            <a:normAutofit/>
          </a:bodyPr>
          <a:lstStyle>
            <a:lvl1pPr algn="l">
              <a:lnSpc>
                <a:spcPct val="110000"/>
              </a:lnSpc>
              <a:defRPr sz="32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B6ED906-02E8-7DA4-ED06-E2658D6501D6}"/>
              </a:ext>
            </a:extLst>
          </p:cNvPr>
          <p:cNvSpPr>
            <a:spLocks noGrp="1"/>
          </p:cNvSpPr>
          <p:nvPr>
            <p:ph type="subTitle" idx="1"/>
          </p:nvPr>
        </p:nvSpPr>
        <p:spPr>
          <a:xfrm>
            <a:off x="1685676" y="3884400"/>
            <a:ext cx="6822000" cy="1436400"/>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4"/>
          <a:stretch>
            <a:fillRect/>
          </a:stretch>
        </p:blipFill>
        <p:spPr>
          <a:xfrm>
            <a:off x="550849" y="514270"/>
            <a:ext cx="1930400" cy="1028700"/>
          </a:xfrm>
          <a:prstGeom prst="rect">
            <a:avLst/>
          </a:prstGeom>
        </p:spPr>
      </p:pic>
      <p:sp>
        <p:nvSpPr>
          <p:cNvPr id="9" name="Text Placeholder 5">
            <a:extLst>
              <a:ext uri="{FF2B5EF4-FFF2-40B4-BE49-F238E27FC236}">
                <a16:creationId xmlns:a16="http://schemas.microsoft.com/office/drawing/2014/main" id="{B581EE0A-48C0-467E-00F2-3148EA7C0B71}"/>
              </a:ext>
            </a:extLst>
          </p:cNvPr>
          <p:cNvSpPr>
            <a:spLocks noGrp="1"/>
          </p:cNvSpPr>
          <p:nvPr>
            <p:ph type="body" sz="quarter" idx="10"/>
          </p:nvPr>
        </p:nvSpPr>
        <p:spPr>
          <a:xfrm>
            <a:off x="2235200" y="6340475"/>
            <a:ext cx="9266238" cy="227013"/>
          </a:xfrm>
        </p:spPr>
        <p:txBody>
          <a:bodyPr anchor="ctr">
            <a:noAutofit/>
          </a:bodyPr>
          <a:lstStyle>
            <a:lvl1pPr marL="0" indent="0" algn="ctr">
              <a:buNone/>
              <a:defRPr lang="en-GB" sz="1000" b="0" i="0" kern="1200" dirty="0" smtClean="0">
                <a:solidFill>
                  <a:schemeClr val="tx1">
                    <a:tint val="82000"/>
                  </a:schemeClr>
                </a:solidFill>
                <a:latin typeface="Arial" panose="020B0604020202020204" pitchFamily="34" charset="0"/>
                <a:ea typeface="+mn-ea"/>
                <a:cs typeface="Arial" panose="020B0604020202020204" pitchFamily="34" charset="0"/>
              </a:defRPr>
            </a:lvl1pPr>
            <a:lvl2pPr>
              <a:defRPr sz="800">
                <a:solidFill>
                  <a:schemeClr val="tx1"/>
                </a:solidFill>
              </a:defRPr>
            </a:lvl2pPr>
            <a:lvl3pPr>
              <a:defRPr sz="800">
                <a:solidFill>
                  <a:schemeClr val="tx1"/>
                </a:solidFill>
              </a:defRPr>
            </a:lvl3pPr>
            <a:lvl4pPr>
              <a:defRPr sz="800">
                <a:solidFill>
                  <a:schemeClr val="tx1"/>
                </a:solidFill>
              </a:defRPr>
            </a:lvl4pPr>
            <a:lvl5pPr marL="1828800" indent="0">
              <a:buNone/>
              <a:defRPr sz="800">
                <a:solidFill>
                  <a:schemeClr val="tx1"/>
                </a:solidFill>
              </a:defRPr>
            </a:lvl5pPr>
          </a:lstStyle>
          <a:p>
            <a:pPr lvl="0"/>
            <a:r>
              <a:rPr lang="en-GB" dirty="0"/>
              <a:t>Click to edit Master text styles</a:t>
            </a:r>
          </a:p>
        </p:txBody>
      </p:sp>
    </p:spTree>
    <p:extLst>
      <p:ext uri="{BB962C8B-B14F-4D97-AF65-F5344CB8AC3E}">
        <p14:creationId xmlns:p14="http://schemas.microsoft.com/office/powerpoint/2010/main" val="7818559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4592" y="357812"/>
            <a:ext cx="10801351" cy="890545"/>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4592" y="1514656"/>
            <a:ext cx="5220000"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72117" y="1514656"/>
            <a:ext cx="5220000"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2" name="Text Placeholder 8">
            <a:extLst>
              <a:ext uri="{FF2B5EF4-FFF2-40B4-BE49-F238E27FC236}">
                <a16:creationId xmlns:a16="http://schemas.microsoft.com/office/drawing/2014/main" id="{C8B06F79-CEFE-9BEA-577D-6075772E6CB0}"/>
              </a:ext>
            </a:extLst>
          </p:cNvPr>
          <p:cNvSpPr>
            <a:spLocks noGrp="1"/>
          </p:cNvSpPr>
          <p:nvPr>
            <p:ph type="body" sz="quarter" idx="16"/>
          </p:nvPr>
        </p:nvSpPr>
        <p:spPr>
          <a:xfrm>
            <a:off x="694592" y="6268470"/>
            <a:ext cx="9627577"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3" name="Picture 12">
            <a:extLst>
              <a:ext uri="{FF2B5EF4-FFF2-40B4-BE49-F238E27FC236}">
                <a16:creationId xmlns:a16="http://schemas.microsoft.com/office/drawing/2014/main" id="{5E818E0A-1067-0DF5-7E2C-A151D430DD53}"/>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37577840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with Callout_Turquoi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5324" y="357812"/>
            <a:ext cx="10801351" cy="890545"/>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5323" y="1514656"/>
            <a:ext cx="5220000"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72117" y="1514656"/>
            <a:ext cx="5220000"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14">
            <a:extLst>
              <a:ext uri="{FF2B5EF4-FFF2-40B4-BE49-F238E27FC236}">
                <a16:creationId xmlns:a16="http://schemas.microsoft.com/office/drawing/2014/main" id="{1F5D0828-0351-B7D6-D042-2096E777CF62}"/>
              </a:ext>
            </a:extLst>
          </p:cNvPr>
          <p:cNvSpPr>
            <a:spLocks noGrp="1"/>
          </p:cNvSpPr>
          <p:nvPr>
            <p:ph type="body" sz="quarter" idx="15"/>
          </p:nvPr>
        </p:nvSpPr>
        <p:spPr>
          <a:xfrm>
            <a:off x="695324" y="5365468"/>
            <a:ext cx="8981335"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1" name="Text Placeholder 8">
            <a:extLst>
              <a:ext uri="{FF2B5EF4-FFF2-40B4-BE49-F238E27FC236}">
                <a16:creationId xmlns:a16="http://schemas.microsoft.com/office/drawing/2014/main" id="{13E43E99-C2ED-F924-96A1-AFC070424DD7}"/>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2" name="Picture 11">
            <a:extLst>
              <a:ext uri="{FF2B5EF4-FFF2-40B4-BE49-F238E27FC236}">
                <a16:creationId xmlns:a16="http://schemas.microsoft.com/office/drawing/2014/main" id="{C98A2C75-750C-99F2-FACF-DF4B3AA29511}"/>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11054864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with Figure_Turquoise">
    <p:spTree>
      <p:nvGrpSpPr>
        <p:cNvPr id="1" name=""/>
        <p:cNvGrpSpPr/>
        <p:nvPr/>
      </p:nvGrpSpPr>
      <p:grpSpPr>
        <a:xfrm>
          <a:off x="0" y="0"/>
          <a:ext cx="0" cy="0"/>
          <a:chOff x="0" y="0"/>
          <a:chExt cx="0" cy="0"/>
        </a:xfrm>
      </p:grpSpPr>
      <p:sp>
        <p:nvSpPr>
          <p:cNvPr id="13" name="Rounded Rectangle 12">
            <a:extLst>
              <a:ext uri="{FF2B5EF4-FFF2-40B4-BE49-F238E27FC236}">
                <a16:creationId xmlns:a16="http://schemas.microsoft.com/office/drawing/2014/main" id="{6BF02C08-E152-63F5-F683-1B8DD81E8301}"/>
              </a:ext>
            </a:extLst>
          </p:cNvPr>
          <p:cNvSpPr/>
          <p:nvPr userDrawn="1"/>
        </p:nvSpPr>
        <p:spPr>
          <a:xfrm>
            <a:off x="6289702" y="1514656"/>
            <a:ext cx="5206973" cy="3526471"/>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5325" y="357812"/>
            <a:ext cx="10801350" cy="890545"/>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5323" y="1514656"/>
            <a:ext cx="5220000"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272117" y="1514656"/>
            <a:ext cx="5220000" cy="3526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14">
            <a:extLst>
              <a:ext uri="{FF2B5EF4-FFF2-40B4-BE49-F238E27FC236}">
                <a16:creationId xmlns:a16="http://schemas.microsoft.com/office/drawing/2014/main" id="{2ABA5E94-FF0B-AC55-CB83-27FE15358ABF}"/>
              </a:ext>
            </a:extLst>
          </p:cNvPr>
          <p:cNvSpPr>
            <a:spLocks noGrp="1"/>
          </p:cNvSpPr>
          <p:nvPr>
            <p:ph type="body" sz="quarter" idx="15"/>
          </p:nvPr>
        </p:nvSpPr>
        <p:spPr>
          <a:xfrm>
            <a:off x="685800" y="5365468"/>
            <a:ext cx="8990860"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2" name="Text Placeholder 8">
            <a:extLst>
              <a:ext uri="{FF2B5EF4-FFF2-40B4-BE49-F238E27FC236}">
                <a16:creationId xmlns:a16="http://schemas.microsoft.com/office/drawing/2014/main" id="{0DBDF006-8C77-CE78-0B4F-159DDD6B73D7}"/>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5" name="Picture 14">
            <a:extLst>
              <a:ext uri="{FF2B5EF4-FFF2-40B4-BE49-F238E27FC236}">
                <a16:creationId xmlns:a16="http://schemas.microsoft.com/office/drawing/2014/main" id="{9EAD8938-C64C-6F6A-226D-5577CB5AE424}"/>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2931323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ngle slide summary_Turquoise">
    <p:spTree>
      <p:nvGrpSpPr>
        <p:cNvPr id="1" name=""/>
        <p:cNvGrpSpPr/>
        <p:nvPr/>
      </p:nvGrpSpPr>
      <p:grpSpPr>
        <a:xfrm>
          <a:off x="0" y="0"/>
          <a:ext cx="0" cy="0"/>
          <a:chOff x="0" y="0"/>
          <a:chExt cx="0" cy="0"/>
        </a:xfrm>
      </p:grpSpPr>
      <p:sp>
        <p:nvSpPr>
          <p:cNvPr id="5" name="Rounded Rectangle 12">
            <a:extLst>
              <a:ext uri="{FF2B5EF4-FFF2-40B4-BE49-F238E27FC236}">
                <a16:creationId xmlns:a16="http://schemas.microsoft.com/office/drawing/2014/main" id="{172451EE-4E1C-3362-7807-E558DB69C2E4}"/>
              </a:ext>
            </a:extLst>
          </p:cNvPr>
          <p:cNvSpPr/>
          <p:nvPr userDrawn="1"/>
        </p:nvSpPr>
        <p:spPr>
          <a:xfrm>
            <a:off x="695323" y="1514656"/>
            <a:ext cx="5220000" cy="1310206"/>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Objective</a:t>
            </a:r>
          </a:p>
        </p:txBody>
      </p:sp>
      <p:sp>
        <p:nvSpPr>
          <p:cNvPr id="13" name="Rounded Rectangle 12">
            <a:extLst>
              <a:ext uri="{FF2B5EF4-FFF2-40B4-BE49-F238E27FC236}">
                <a16:creationId xmlns:a16="http://schemas.microsoft.com/office/drawing/2014/main" id="{6BF02C08-E152-63F5-F683-1B8DD81E8301}"/>
              </a:ext>
            </a:extLst>
          </p:cNvPr>
          <p:cNvSpPr/>
          <p:nvPr userDrawn="1"/>
        </p:nvSpPr>
        <p:spPr>
          <a:xfrm>
            <a:off x="6276513" y="1514656"/>
            <a:ext cx="5220000" cy="3526471"/>
          </a:xfrm>
          <a:prstGeom prst="roundRect">
            <a:avLst>
              <a:gd name="adj" fmla="val 4051"/>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Key Results</a:t>
            </a:r>
          </a:p>
        </p:txBody>
      </p:sp>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4592" y="357812"/>
            <a:ext cx="10802083" cy="890545"/>
          </a:xfrm>
        </p:spPr>
        <p:txBody>
          <a:bodyPr/>
          <a:lstStyle>
            <a:lvl1pPr>
              <a:defRPr>
                <a:solidFill>
                  <a:schemeClr val="tx2"/>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731323" y="1820008"/>
            <a:ext cx="5148000" cy="1004854"/>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
        <p:nvSpPr>
          <p:cNvPr id="10" name="Content Placeholder 9">
            <a:extLst>
              <a:ext uri="{FF2B5EF4-FFF2-40B4-BE49-F238E27FC236}">
                <a16:creationId xmlns:a16="http://schemas.microsoft.com/office/drawing/2014/main" id="{2EB635EA-EE54-0E38-860B-ECAF866A6BCA}"/>
              </a:ext>
            </a:extLst>
          </p:cNvPr>
          <p:cNvSpPr>
            <a:spLocks noGrp="1"/>
          </p:cNvSpPr>
          <p:nvPr>
            <p:ph sz="quarter" idx="13"/>
          </p:nvPr>
        </p:nvSpPr>
        <p:spPr>
          <a:xfrm>
            <a:off x="6312513" y="1820008"/>
            <a:ext cx="5148000" cy="3221119"/>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
        <p:nvSpPr>
          <p:cNvPr id="4" name="Rounded Rectangle 3">
            <a:extLst>
              <a:ext uri="{FF2B5EF4-FFF2-40B4-BE49-F238E27FC236}">
                <a16:creationId xmlns:a16="http://schemas.microsoft.com/office/drawing/2014/main" id="{644CE26B-E8C8-BED9-6FD3-C3713E8D8D12}"/>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12">
            <a:extLst>
              <a:ext uri="{FF2B5EF4-FFF2-40B4-BE49-F238E27FC236}">
                <a16:creationId xmlns:a16="http://schemas.microsoft.com/office/drawing/2014/main" id="{9F4100EB-FC4F-BA52-776B-3B4BD39F867F}"/>
              </a:ext>
            </a:extLst>
          </p:cNvPr>
          <p:cNvSpPr/>
          <p:nvPr userDrawn="1"/>
        </p:nvSpPr>
        <p:spPr>
          <a:xfrm>
            <a:off x="695323" y="2862175"/>
            <a:ext cx="5220000" cy="2178952"/>
          </a:xfrm>
          <a:prstGeom prst="roundRect">
            <a:avLst>
              <a:gd name="adj" fmla="val 4051"/>
            </a:avLst>
          </a:prstGeom>
          <a:solidFill>
            <a:srgbClr val="ECECF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l"/>
            <a:r>
              <a:rPr lang="en-US" sz="1600" b="1" dirty="0">
                <a:solidFill>
                  <a:schemeClr val="tx2"/>
                </a:solidFill>
                <a:latin typeface="Arial" panose="020B0604020202020204" pitchFamily="34" charset="0"/>
                <a:cs typeface="Arial" panose="020B0604020202020204" pitchFamily="34" charset="0"/>
              </a:rPr>
              <a:t>Method</a:t>
            </a:r>
          </a:p>
        </p:txBody>
      </p:sp>
      <p:sp>
        <p:nvSpPr>
          <p:cNvPr id="11" name="Content Placeholder 2">
            <a:extLst>
              <a:ext uri="{FF2B5EF4-FFF2-40B4-BE49-F238E27FC236}">
                <a16:creationId xmlns:a16="http://schemas.microsoft.com/office/drawing/2014/main" id="{A53D5559-EA7D-2C8C-6623-C92D0B916D9A}"/>
              </a:ext>
            </a:extLst>
          </p:cNvPr>
          <p:cNvSpPr>
            <a:spLocks noGrp="1"/>
          </p:cNvSpPr>
          <p:nvPr>
            <p:ph idx="14"/>
          </p:nvPr>
        </p:nvSpPr>
        <p:spPr>
          <a:xfrm>
            <a:off x="731323" y="3149204"/>
            <a:ext cx="5148000" cy="1891922"/>
          </a:xfrm>
        </p:spPr>
        <p:txBody>
          <a:bodyPr/>
          <a:lstStyle>
            <a:lvl1pPr>
              <a:defRPr sz="1600"/>
            </a:lvl1pPr>
            <a:lvl2pPr>
              <a:defRPr sz="1400"/>
            </a:lvl2pPr>
            <a:lvl3pPr>
              <a:defRPr sz="1200"/>
            </a:lvl3pPr>
          </a:lstStyle>
          <a:p>
            <a:pPr lvl="0"/>
            <a:r>
              <a:rPr lang="en-GB" dirty="0"/>
              <a:t>Click to edit Master text styles</a:t>
            </a:r>
          </a:p>
          <a:p>
            <a:pPr lvl="1"/>
            <a:r>
              <a:rPr lang="en-GB" dirty="0"/>
              <a:t>Second level</a:t>
            </a:r>
          </a:p>
          <a:p>
            <a:pPr lvl="2"/>
            <a:r>
              <a:rPr lang="en-GB" dirty="0"/>
              <a:t>Third level</a:t>
            </a:r>
          </a:p>
        </p:txBody>
      </p:sp>
      <p:sp>
        <p:nvSpPr>
          <p:cNvPr id="15" name="Text Placeholder 14">
            <a:extLst>
              <a:ext uri="{FF2B5EF4-FFF2-40B4-BE49-F238E27FC236}">
                <a16:creationId xmlns:a16="http://schemas.microsoft.com/office/drawing/2014/main" id="{F97496E8-B682-5604-C95D-CEC43089E584}"/>
              </a:ext>
            </a:extLst>
          </p:cNvPr>
          <p:cNvSpPr>
            <a:spLocks noGrp="1"/>
          </p:cNvSpPr>
          <p:nvPr>
            <p:ph type="body" sz="quarter" idx="16"/>
          </p:nvPr>
        </p:nvSpPr>
        <p:spPr>
          <a:xfrm>
            <a:off x="695324" y="5365468"/>
            <a:ext cx="8981335"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6" name="Text Placeholder 8">
            <a:extLst>
              <a:ext uri="{FF2B5EF4-FFF2-40B4-BE49-F238E27FC236}">
                <a16:creationId xmlns:a16="http://schemas.microsoft.com/office/drawing/2014/main" id="{015FFD08-2B15-679F-BCB0-CF64E29CD711}"/>
              </a:ext>
            </a:extLst>
          </p:cNvPr>
          <p:cNvSpPr>
            <a:spLocks noGrp="1"/>
          </p:cNvSpPr>
          <p:nvPr>
            <p:ph type="body" sz="quarter" idx="17"/>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7" name="Picture 16">
            <a:extLst>
              <a:ext uri="{FF2B5EF4-FFF2-40B4-BE49-F238E27FC236}">
                <a16:creationId xmlns:a16="http://schemas.microsoft.com/office/drawing/2014/main" id="{580E8BDE-0895-D9AA-5AE4-3DCC46B39B25}"/>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2696737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title Slide - white 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3945462"/>
          </a:xfrm>
        </p:spPr>
        <p:txBody>
          <a:bodyPr anchor="t">
            <a:normAutofit/>
          </a:bodyPr>
          <a:lstStyle>
            <a:lvl1pPr algn="l">
              <a:lnSpc>
                <a:spcPct val="110000"/>
              </a:lnSpc>
              <a:defRPr sz="3200">
                <a:solidFill>
                  <a:schemeClr val="bg1"/>
                </a:solidFill>
              </a:defRPr>
            </a:lvl1pPr>
          </a:lstStyle>
          <a:p>
            <a:r>
              <a:rPr lang="en-GB" dirty="0"/>
              <a:t>Click to edit Master title style</a:t>
            </a:r>
            <a:endParaRPr lang="en-US" dirty="0"/>
          </a:p>
        </p:txBody>
      </p:sp>
      <p:pic>
        <p:nvPicPr>
          <p:cNvPr id="4" name="Picture 3">
            <a:extLst>
              <a:ext uri="{FF2B5EF4-FFF2-40B4-BE49-F238E27FC236}">
                <a16:creationId xmlns:a16="http://schemas.microsoft.com/office/drawing/2014/main" id="{A173D53C-2FE9-E7B1-614A-A40A96882330}"/>
              </a:ext>
            </a:extLst>
          </p:cNvPr>
          <p:cNvPicPr>
            <a:picLocks noChangeAspect="1"/>
          </p:cNvPicPr>
          <p:nvPr userDrawn="1"/>
        </p:nvPicPr>
        <p:blipFill>
          <a:blip r:embed="rId3"/>
          <a:stretch>
            <a:fillRect/>
          </a:stretch>
        </p:blipFill>
        <p:spPr>
          <a:xfrm>
            <a:off x="550849" y="514270"/>
            <a:ext cx="1930400" cy="1028700"/>
          </a:xfrm>
          <a:prstGeom prst="rect">
            <a:avLst/>
          </a:prstGeom>
        </p:spPr>
      </p:pic>
      <p:sp>
        <p:nvSpPr>
          <p:cNvPr id="5" name="Text Placeholder 5">
            <a:extLst>
              <a:ext uri="{FF2B5EF4-FFF2-40B4-BE49-F238E27FC236}">
                <a16:creationId xmlns:a16="http://schemas.microsoft.com/office/drawing/2014/main" id="{6E85EB85-A7BC-5947-EB48-366B5F1309F7}"/>
              </a:ext>
            </a:extLst>
          </p:cNvPr>
          <p:cNvSpPr>
            <a:spLocks noGrp="1"/>
          </p:cNvSpPr>
          <p:nvPr>
            <p:ph type="body" sz="quarter" idx="10"/>
          </p:nvPr>
        </p:nvSpPr>
        <p:spPr>
          <a:xfrm>
            <a:off x="2235200" y="6340475"/>
            <a:ext cx="9266238" cy="227013"/>
          </a:xfrm>
        </p:spPr>
        <p:txBody>
          <a:bodyPr anchor="ctr">
            <a:noAutofit/>
          </a:bodyPr>
          <a:lstStyle>
            <a:lvl1pPr marL="0" indent="0" algn="ctr">
              <a:buNone/>
              <a:defRPr lang="en-GB" sz="1000" b="0" i="0" kern="1200" dirty="0" smtClean="0">
                <a:solidFill>
                  <a:schemeClr val="bg1"/>
                </a:solidFill>
                <a:latin typeface="Arial" panose="020B0604020202020204" pitchFamily="34" charset="0"/>
                <a:ea typeface="+mn-ea"/>
                <a:cs typeface="Arial" panose="020B0604020202020204" pitchFamily="34" charset="0"/>
              </a:defRPr>
            </a:lvl1pPr>
            <a:lvl2pPr>
              <a:defRPr sz="800">
                <a:solidFill>
                  <a:schemeClr val="tx1"/>
                </a:solidFill>
              </a:defRPr>
            </a:lvl2pPr>
            <a:lvl3pPr>
              <a:defRPr sz="800">
                <a:solidFill>
                  <a:schemeClr val="tx1"/>
                </a:solidFill>
              </a:defRPr>
            </a:lvl3pPr>
            <a:lvl4pPr>
              <a:defRPr sz="800">
                <a:solidFill>
                  <a:schemeClr val="tx1"/>
                </a:solidFill>
              </a:defRPr>
            </a:lvl4pPr>
            <a:lvl5pPr marL="1828800" indent="0">
              <a:buNone/>
              <a:defRPr sz="800">
                <a:solidFill>
                  <a:schemeClr val="tx1"/>
                </a:solidFill>
              </a:defRPr>
            </a:lvl5pPr>
          </a:lstStyle>
          <a:p>
            <a:pPr lvl="0"/>
            <a:r>
              <a:rPr lang="en-GB" dirty="0"/>
              <a:t>Click to edit Master text styles</a:t>
            </a:r>
          </a:p>
        </p:txBody>
      </p:sp>
    </p:spTree>
    <p:extLst>
      <p:ext uri="{BB962C8B-B14F-4D97-AF65-F5344CB8AC3E}">
        <p14:creationId xmlns:p14="http://schemas.microsoft.com/office/powerpoint/2010/main" val="134632150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 alternativ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4062340"/>
          </a:xfrm>
        </p:spPr>
        <p:txBody>
          <a:bodyPr anchor="t">
            <a:normAutofit/>
          </a:bodyPr>
          <a:lstStyle>
            <a:lvl1pPr algn="l">
              <a:lnSpc>
                <a:spcPct val="110000"/>
              </a:lnSpc>
              <a:defRPr sz="3400">
                <a:solidFill>
                  <a:schemeClr val="bg1"/>
                </a:solidFill>
              </a:defRPr>
            </a:lvl1pPr>
          </a:lstStyle>
          <a:p>
            <a:r>
              <a:rPr lang="en-GB" dirty="0"/>
              <a:t>Click to edit Master 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3"/>
          <a:stretch>
            <a:fillRect/>
          </a:stretch>
        </p:blipFill>
        <p:spPr>
          <a:xfrm>
            <a:off x="550849" y="514270"/>
            <a:ext cx="1930400" cy="1028700"/>
          </a:xfrm>
          <a:prstGeom prst="rect">
            <a:avLst/>
          </a:prstGeom>
        </p:spPr>
      </p:pic>
    </p:spTree>
    <p:extLst>
      <p:ext uri="{BB962C8B-B14F-4D97-AF65-F5344CB8AC3E}">
        <p14:creationId xmlns:p14="http://schemas.microsoft.com/office/powerpoint/2010/main" val="28288919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ub-title Slide - alternativ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blue background with white circles">
            <a:extLst>
              <a:ext uri="{FF2B5EF4-FFF2-40B4-BE49-F238E27FC236}">
                <a16:creationId xmlns:a16="http://schemas.microsoft.com/office/drawing/2014/main" id="{85952EE7-97EC-8A17-E768-E024B49BD852}"/>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8984612-5C8D-373E-6B5C-A4C1622155A3}"/>
              </a:ext>
            </a:extLst>
          </p:cNvPr>
          <p:cNvSpPr>
            <a:spLocks noGrp="1"/>
          </p:cNvSpPr>
          <p:nvPr>
            <p:ph type="ctrTitle"/>
          </p:nvPr>
        </p:nvSpPr>
        <p:spPr>
          <a:xfrm>
            <a:off x="1685677" y="1987825"/>
            <a:ext cx="6822220" cy="4062340"/>
          </a:xfrm>
        </p:spPr>
        <p:txBody>
          <a:bodyPr anchor="t">
            <a:normAutofit/>
          </a:bodyPr>
          <a:lstStyle>
            <a:lvl1pPr algn="l">
              <a:lnSpc>
                <a:spcPct val="110000"/>
              </a:lnSpc>
              <a:defRPr sz="3400">
                <a:solidFill>
                  <a:schemeClr val="bg1"/>
                </a:solidFill>
              </a:defRPr>
            </a:lvl1pPr>
          </a:lstStyle>
          <a:p>
            <a:r>
              <a:rPr lang="en-GB" dirty="0"/>
              <a:t>Click to edit Master title style</a:t>
            </a:r>
            <a:endParaRPr lang="en-US" dirty="0"/>
          </a:p>
        </p:txBody>
      </p:sp>
      <p:pic>
        <p:nvPicPr>
          <p:cNvPr id="11" name="Picture 10">
            <a:extLst>
              <a:ext uri="{FF2B5EF4-FFF2-40B4-BE49-F238E27FC236}">
                <a16:creationId xmlns:a16="http://schemas.microsoft.com/office/drawing/2014/main" id="{849833D6-CA3F-3E49-BDBA-D44F48EE56C1}"/>
              </a:ext>
            </a:extLst>
          </p:cNvPr>
          <p:cNvPicPr>
            <a:picLocks noChangeAspect="1"/>
          </p:cNvPicPr>
          <p:nvPr userDrawn="1"/>
        </p:nvPicPr>
        <p:blipFill>
          <a:blip r:embed="rId4"/>
          <a:stretch>
            <a:fillRect/>
          </a:stretch>
        </p:blipFill>
        <p:spPr>
          <a:xfrm>
            <a:off x="550849" y="514270"/>
            <a:ext cx="1930400" cy="1028700"/>
          </a:xfrm>
          <a:prstGeom prst="rect">
            <a:avLst/>
          </a:prstGeom>
        </p:spPr>
      </p:pic>
    </p:spTree>
    <p:extLst>
      <p:ext uri="{BB962C8B-B14F-4D97-AF65-F5344CB8AC3E}">
        <p14:creationId xmlns:p14="http://schemas.microsoft.com/office/powerpoint/2010/main" val="9870069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5325" y="357812"/>
            <a:ext cx="10801350" cy="890545"/>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5325" y="1514656"/>
            <a:ext cx="9626844" cy="459016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ext Placeholder 8">
            <a:extLst>
              <a:ext uri="{FF2B5EF4-FFF2-40B4-BE49-F238E27FC236}">
                <a16:creationId xmlns:a16="http://schemas.microsoft.com/office/drawing/2014/main" id="{CA90B80A-A8C3-E053-DDC6-813236E36EB4}"/>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2" name="Picture 11">
            <a:extLst>
              <a:ext uri="{FF2B5EF4-FFF2-40B4-BE49-F238E27FC236}">
                <a16:creationId xmlns:a16="http://schemas.microsoft.com/office/drawing/2014/main" id="{5B3788E3-CBFA-DE50-D33F-81C320AC5AE5}"/>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2457318261"/>
      </p:ext>
    </p:extLst>
  </p:cSld>
  <p:clrMapOvr>
    <a:masterClrMapping/>
  </p:clrMapOvr>
  <p:extLst>
    <p:ext uri="{DCECCB84-F9BA-43D5-87BE-67443E8EF086}">
      <p15:sldGuideLst xmlns:p15="http://schemas.microsoft.com/office/powerpoint/2012/main">
        <p15:guide id="1" orient="horz" pos="2160">
          <p15:clr>
            <a:srgbClr val="FBAE40"/>
          </p15:clr>
        </p15:guide>
        <p15:guide id="2" pos="438" userDrawn="1">
          <p15:clr>
            <a:srgbClr val="FBAE40"/>
          </p15:clr>
        </p15:guide>
        <p15:guide id="3" orient="horz" pos="3838">
          <p15:clr>
            <a:srgbClr val="FBAE40"/>
          </p15:clr>
        </p15:guide>
        <p15:guide id="4" pos="724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5325" y="357812"/>
            <a:ext cx="10801350" cy="890545"/>
          </a:xfrm>
        </p:spPr>
        <p:txBody>
          <a:bodyPr/>
          <a:lstStyle/>
          <a:p>
            <a:r>
              <a:rPr lang="en-GB" dirty="0"/>
              <a:t>Click to edit Master title style</a:t>
            </a:r>
            <a:endParaRPr lang="en-US" dirty="0"/>
          </a:p>
        </p:txBody>
      </p:sp>
      <p:sp>
        <p:nvSpPr>
          <p:cNvPr id="6" name="Text Placeholder 8">
            <a:extLst>
              <a:ext uri="{FF2B5EF4-FFF2-40B4-BE49-F238E27FC236}">
                <a16:creationId xmlns:a16="http://schemas.microsoft.com/office/drawing/2014/main" id="{DBBB52FD-798B-EBAB-B7AD-5F213A08D67E}"/>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8" name="Picture 7">
            <a:extLst>
              <a:ext uri="{FF2B5EF4-FFF2-40B4-BE49-F238E27FC236}">
                <a16:creationId xmlns:a16="http://schemas.microsoft.com/office/drawing/2014/main" id="{C3337697-5336-649D-43E1-739157F8298F}"/>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2168159844"/>
      </p:ext>
    </p:extLst>
  </p:cSld>
  <p:clrMapOvr>
    <a:masterClrMapping/>
  </p:clrMapOvr>
  <p:extLst>
    <p:ext uri="{DCECCB84-F9BA-43D5-87BE-67443E8EF086}">
      <p15:sldGuideLst xmlns:p15="http://schemas.microsoft.com/office/powerpoint/2012/main">
        <p15:guide id="1" orient="horz" pos="2160">
          <p15:clr>
            <a:srgbClr val="FBAE40"/>
          </p15:clr>
        </p15:guide>
        <p15:guide id="2" pos="438" userDrawn="1">
          <p15:clr>
            <a:srgbClr val="FBAE40"/>
          </p15:clr>
        </p15:guide>
        <p15:guide id="3" pos="724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DBBB52FD-798B-EBAB-B7AD-5F213A08D67E}"/>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8" name="Picture 7">
            <a:extLst>
              <a:ext uri="{FF2B5EF4-FFF2-40B4-BE49-F238E27FC236}">
                <a16:creationId xmlns:a16="http://schemas.microsoft.com/office/drawing/2014/main" id="{C3337697-5336-649D-43E1-739157F8298F}"/>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2256823905"/>
      </p:ext>
    </p:extLst>
  </p:cSld>
  <p:clrMapOvr>
    <a:masterClrMapping/>
  </p:clrMapOvr>
  <p:extLst>
    <p:ext uri="{DCECCB84-F9BA-43D5-87BE-67443E8EF086}">
      <p15:sldGuideLst xmlns:p15="http://schemas.microsoft.com/office/powerpoint/2012/main">
        <p15:guide id="1" orient="horz" pos="2160">
          <p15:clr>
            <a:srgbClr val="FBAE40"/>
          </p15:clr>
        </p15:guide>
        <p15:guide id="2" pos="43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DBBB52FD-798B-EBAB-B7AD-5F213A08D67E}"/>
              </a:ext>
            </a:extLst>
          </p:cNvPr>
          <p:cNvSpPr>
            <a:spLocks noGrp="1"/>
          </p:cNvSpPr>
          <p:nvPr>
            <p:ph type="body" sz="quarter" idx="16"/>
          </p:nvPr>
        </p:nvSpPr>
        <p:spPr>
          <a:xfrm>
            <a:off x="695325"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spTree>
    <p:extLst>
      <p:ext uri="{BB962C8B-B14F-4D97-AF65-F5344CB8AC3E}">
        <p14:creationId xmlns:p14="http://schemas.microsoft.com/office/powerpoint/2010/main" val="1112872857"/>
      </p:ext>
    </p:extLst>
  </p:cSld>
  <p:clrMapOvr>
    <a:masterClrMapping/>
  </p:clrMapOvr>
  <p:extLst>
    <p:ext uri="{DCECCB84-F9BA-43D5-87BE-67443E8EF086}">
      <p15:sldGuideLst xmlns:p15="http://schemas.microsoft.com/office/powerpoint/2012/main">
        <p15:guide id="1" orient="horz" pos="2160">
          <p15:clr>
            <a:srgbClr val="FBAE40"/>
          </p15:clr>
        </p15:guide>
        <p15:guide id="2" pos="43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with Callout_Turquoise">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8E184512-BB96-C1CD-A350-B0470735E8D8}"/>
              </a:ext>
            </a:extLst>
          </p:cNvPr>
          <p:cNvSpPr/>
          <p:nvPr userDrawn="1"/>
        </p:nvSpPr>
        <p:spPr>
          <a:xfrm>
            <a:off x="-446730" y="5365469"/>
            <a:ext cx="10505312" cy="788190"/>
          </a:xfrm>
          <a:prstGeom prst="roundRect">
            <a:avLst>
              <a:gd name="adj" fmla="val 50000"/>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8609C00-D9D3-9DE8-6B14-AC445C19053A}"/>
              </a:ext>
            </a:extLst>
          </p:cNvPr>
          <p:cNvSpPr>
            <a:spLocks noGrp="1"/>
          </p:cNvSpPr>
          <p:nvPr>
            <p:ph type="title"/>
          </p:nvPr>
        </p:nvSpPr>
        <p:spPr>
          <a:xfrm>
            <a:off x="695324" y="357812"/>
            <a:ext cx="10801351" cy="890545"/>
          </a:xfrm>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39058287-A2BE-6377-E82D-D4701602F70E}"/>
              </a:ext>
            </a:extLst>
          </p:cNvPr>
          <p:cNvSpPr>
            <a:spLocks noGrp="1"/>
          </p:cNvSpPr>
          <p:nvPr>
            <p:ph idx="1"/>
          </p:nvPr>
        </p:nvSpPr>
        <p:spPr>
          <a:xfrm>
            <a:off x="695324" y="1514656"/>
            <a:ext cx="10801351" cy="3655384"/>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ext Placeholder 14">
            <a:extLst>
              <a:ext uri="{FF2B5EF4-FFF2-40B4-BE49-F238E27FC236}">
                <a16:creationId xmlns:a16="http://schemas.microsoft.com/office/drawing/2014/main" id="{06E8B684-3488-C1F7-7BBB-631779DB53EA}"/>
              </a:ext>
            </a:extLst>
          </p:cNvPr>
          <p:cNvSpPr>
            <a:spLocks noGrp="1"/>
          </p:cNvSpPr>
          <p:nvPr>
            <p:ph type="body" sz="quarter" idx="15"/>
          </p:nvPr>
        </p:nvSpPr>
        <p:spPr>
          <a:xfrm>
            <a:off x="695324" y="5365468"/>
            <a:ext cx="8981335" cy="788191"/>
          </a:xfrm>
        </p:spPr>
        <p:txBody>
          <a:bodyPr anchor="ctr"/>
          <a:lstStyle>
            <a:lvl1pPr marL="0" indent="0" algn="l">
              <a:buNone/>
              <a:defRPr>
                <a:solidFill>
                  <a:schemeClr val="bg1"/>
                </a:solidFill>
              </a:defRPr>
            </a:lvl1pPr>
          </a:lstStyle>
          <a:p>
            <a:pPr lvl="0"/>
            <a:r>
              <a:rPr lang="en-US" dirty="0"/>
              <a:t>Click to edit Master text styles</a:t>
            </a:r>
          </a:p>
        </p:txBody>
      </p:sp>
      <p:sp>
        <p:nvSpPr>
          <p:cNvPr id="11" name="Text Placeholder 8">
            <a:extLst>
              <a:ext uri="{FF2B5EF4-FFF2-40B4-BE49-F238E27FC236}">
                <a16:creationId xmlns:a16="http://schemas.microsoft.com/office/drawing/2014/main" id="{48F34174-BBDB-3B11-69C4-CD61267E9D62}"/>
              </a:ext>
            </a:extLst>
          </p:cNvPr>
          <p:cNvSpPr>
            <a:spLocks noGrp="1"/>
          </p:cNvSpPr>
          <p:nvPr>
            <p:ph type="body" sz="quarter" idx="16"/>
          </p:nvPr>
        </p:nvSpPr>
        <p:spPr>
          <a:xfrm>
            <a:off x="695324" y="6268470"/>
            <a:ext cx="9626844" cy="365125"/>
          </a:xfrm>
        </p:spPr>
        <p:txBody>
          <a:bodyPr anchor="b">
            <a:normAutofit/>
          </a:bodyPr>
          <a:lstStyle>
            <a:lvl1pPr marL="0" indent="0">
              <a:buNone/>
              <a:defRPr lang="en-US" sz="1000" kern="1200" dirty="0">
                <a:solidFill>
                  <a:schemeClr val="tx1">
                    <a:tint val="82000"/>
                  </a:schemeClr>
                </a:solidFill>
                <a:latin typeface="Arial" panose="020B0604020202020204" pitchFamily="34" charset="0"/>
                <a:ea typeface="+mn-ea"/>
                <a:cs typeface="Arial" panose="020B0604020202020204" pitchFamily="34" charset="0"/>
              </a:defRPr>
            </a:lvl1pPr>
          </a:lstStyle>
          <a:p>
            <a:pPr lvl="0"/>
            <a:r>
              <a:rPr lang="en-US" dirty="0"/>
              <a:t>Click to edit Master text styles</a:t>
            </a:r>
          </a:p>
        </p:txBody>
      </p:sp>
      <p:pic>
        <p:nvPicPr>
          <p:cNvPr id="13" name="Picture 12">
            <a:extLst>
              <a:ext uri="{FF2B5EF4-FFF2-40B4-BE49-F238E27FC236}">
                <a16:creationId xmlns:a16="http://schemas.microsoft.com/office/drawing/2014/main" id="{862CFB33-CC69-2E7B-1ABF-1546F01DE06A}"/>
              </a:ext>
            </a:extLst>
          </p:cNvPr>
          <p:cNvPicPr>
            <a:picLocks noChangeAspect="1"/>
          </p:cNvPicPr>
          <p:nvPr userDrawn="1"/>
        </p:nvPicPr>
        <p:blipFill>
          <a:blip r:embed="rId2"/>
          <a:stretch>
            <a:fillRect/>
          </a:stretch>
        </p:blipFill>
        <p:spPr>
          <a:xfrm>
            <a:off x="10408257" y="5389204"/>
            <a:ext cx="1351721" cy="715618"/>
          </a:xfrm>
          <a:prstGeom prst="rect">
            <a:avLst/>
          </a:prstGeom>
        </p:spPr>
      </p:pic>
    </p:spTree>
    <p:extLst>
      <p:ext uri="{BB962C8B-B14F-4D97-AF65-F5344CB8AC3E}">
        <p14:creationId xmlns:p14="http://schemas.microsoft.com/office/powerpoint/2010/main" val="56523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DA0962-A831-882A-95F6-1FB31E0060E7}"/>
              </a:ext>
            </a:extLst>
          </p:cNvPr>
          <p:cNvSpPr>
            <a:spLocks noGrp="1"/>
          </p:cNvSpPr>
          <p:nvPr>
            <p:ph type="title"/>
          </p:nvPr>
        </p:nvSpPr>
        <p:spPr>
          <a:xfrm>
            <a:off x="695325" y="357812"/>
            <a:ext cx="10801350" cy="890545"/>
          </a:xfrm>
          <a:prstGeom prst="rect">
            <a:avLst/>
          </a:prstGeom>
        </p:spPr>
        <p:txBody>
          <a:bodyPr vert="horz" lIns="0" tIns="0" rIns="0" bIns="0" rtlCol="0" anchor="b">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6FFAB5C3-BD0A-A3F7-88D2-EC556B8E4A89}"/>
              </a:ext>
            </a:extLst>
          </p:cNvPr>
          <p:cNvSpPr>
            <a:spLocks noGrp="1"/>
          </p:cNvSpPr>
          <p:nvPr>
            <p:ph type="body" idx="1"/>
          </p:nvPr>
        </p:nvSpPr>
        <p:spPr>
          <a:xfrm>
            <a:off x="695324" y="1514656"/>
            <a:ext cx="10801351" cy="3655384"/>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a:extLst>
              <a:ext uri="{FF2B5EF4-FFF2-40B4-BE49-F238E27FC236}">
                <a16:creationId xmlns:a16="http://schemas.microsoft.com/office/drawing/2014/main" id="{87296A45-EB14-1583-EF12-F5E4BE0289DA}"/>
              </a:ext>
            </a:extLst>
          </p:cNvPr>
          <p:cNvSpPr>
            <a:spLocks noGrp="1"/>
          </p:cNvSpPr>
          <p:nvPr>
            <p:ph type="ftr" sz="quarter" idx="3"/>
          </p:nvPr>
        </p:nvSpPr>
        <p:spPr>
          <a:xfrm>
            <a:off x="695325" y="6316595"/>
            <a:ext cx="10801350" cy="365125"/>
          </a:xfrm>
          <a:prstGeom prst="rect">
            <a:avLst/>
          </a:prstGeom>
        </p:spPr>
        <p:txBody>
          <a:bodyPr vert="horz" lIns="0" tIns="0" rIns="0" bIns="0" rtlCol="0" anchor="b"/>
          <a:lstStyle>
            <a:lvl1pPr algn="l">
              <a:defRPr sz="1000">
                <a:solidFill>
                  <a:schemeClr val="tx1">
                    <a:tint val="82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8275151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3"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110000"/>
        </a:lnSpc>
        <a:spcBef>
          <a:spcPct val="0"/>
        </a:spcBef>
        <a:buNone/>
        <a:defRPr sz="2500" b="1" i="0"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38" userDrawn="1">
          <p15:clr>
            <a:srgbClr val="F26B43"/>
          </p15:clr>
        </p15:guide>
        <p15:guide id="3" pos="72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iomarin.com/terms-of-use/en-us/" TargetMode="External"/><Relationship Id="rId2" Type="http://schemas.openxmlformats.org/officeDocument/2006/relationships/hyperlink" Target="https://hcp.biomarin.com/en-gb/pku/expert/wp-content/uploads/sites/5/2024/07/Palynziq-API-INTL-April-2024.pdf?v=0.104"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hyperlink" Target="mailto:drugsafety@bmrn.com" TargetMode="Externa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ECB8B-093E-AE94-F567-1793EAFE62C5}"/>
              </a:ext>
            </a:extLst>
          </p:cNvPr>
          <p:cNvSpPr>
            <a:spLocks noGrp="1"/>
          </p:cNvSpPr>
          <p:nvPr>
            <p:ph type="ctrTitle"/>
          </p:nvPr>
        </p:nvSpPr>
        <p:spPr>
          <a:xfrm>
            <a:off x="691116" y="1987826"/>
            <a:ext cx="7816781" cy="1311965"/>
          </a:xfrm>
        </p:spPr>
        <p:txBody>
          <a:bodyPr>
            <a:normAutofit fontScale="90000"/>
          </a:bodyPr>
          <a:lstStyle/>
          <a:p>
            <a:r>
              <a:rPr lang="en-GB" sz="3200" dirty="0">
                <a:latin typeface="+mn-lt"/>
                <a:cs typeface="Calibri" panose="020F0502020204030204" pitchFamily="34" charset="0"/>
              </a:rPr>
              <a:t>Pegvaliase for the treatment of phenylketonuria: Final results of a long-term Phase 3 clinical trial program</a:t>
            </a:r>
            <a:endParaRPr lang="en-GB" dirty="0">
              <a:latin typeface="+mn-lt"/>
            </a:endParaRPr>
          </a:p>
        </p:txBody>
      </p:sp>
      <p:sp>
        <p:nvSpPr>
          <p:cNvPr id="3" name="Subtitle 2">
            <a:extLst>
              <a:ext uri="{FF2B5EF4-FFF2-40B4-BE49-F238E27FC236}">
                <a16:creationId xmlns:a16="http://schemas.microsoft.com/office/drawing/2014/main" id="{C0A4C189-5304-F2F7-1DEE-6064E66E8EDF}"/>
              </a:ext>
            </a:extLst>
          </p:cNvPr>
          <p:cNvSpPr>
            <a:spLocks noGrp="1"/>
          </p:cNvSpPr>
          <p:nvPr>
            <p:ph type="subTitle" idx="1"/>
          </p:nvPr>
        </p:nvSpPr>
        <p:spPr>
          <a:xfrm>
            <a:off x="690895" y="3884400"/>
            <a:ext cx="7816781" cy="1436400"/>
          </a:xfrm>
        </p:spPr>
        <p:txBody>
          <a:bodyPr>
            <a:normAutofit fontScale="92500" lnSpcReduction="10000"/>
          </a:bodyPr>
          <a:lstStyle/>
          <a:p>
            <a:r>
              <a:rPr lang="en-GB" dirty="0">
                <a:latin typeface="+mn-lt"/>
                <a:cs typeface="Calibri Light" panose="020F0302020204030204" pitchFamily="34" charset="0"/>
              </a:rPr>
              <a:t>Harding CO, Longo N, Northrup H, Sacharow S, Singh R, Thomas JA, Vockley</a:t>
            </a:r>
            <a:r>
              <a:rPr lang="en-GB" dirty="0">
                <a:latin typeface="+mn-lt"/>
              </a:rPr>
              <a:t> J, Zori RT, Bulloch Whitehall K,  Lilienstein J, Lindstrom K, Levy DG, Jones S, Burton BK. </a:t>
            </a:r>
          </a:p>
          <a:p>
            <a:r>
              <a:rPr lang="en-GB" sz="2000" b="1" i="1" dirty="0">
                <a:latin typeface="+mn-lt"/>
              </a:rPr>
              <a:t>Mol. Genet. Metab. Rep. 2024;39:101084</a:t>
            </a:r>
            <a:endParaRPr lang="en-GB" sz="2000" b="1" i="1" dirty="0">
              <a:latin typeface="+mn-lt"/>
              <a:cs typeface="Calibri Light" panose="020F0302020204030204" pitchFamily="34" charset="0"/>
            </a:endParaRPr>
          </a:p>
          <a:p>
            <a:endParaRPr lang="en-GB" dirty="0"/>
          </a:p>
        </p:txBody>
      </p:sp>
      <p:sp>
        <p:nvSpPr>
          <p:cNvPr id="7" name="Text Placeholder 2">
            <a:extLst>
              <a:ext uri="{FF2B5EF4-FFF2-40B4-BE49-F238E27FC236}">
                <a16:creationId xmlns:a16="http://schemas.microsoft.com/office/drawing/2014/main" id="{1F433B68-B744-1CDB-5A91-E3D2454F44F2}"/>
              </a:ext>
            </a:extLst>
          </p:cNvPr>
          <p:cNvSpPr>
            <a:spLocks noGrp="1"/>
          </p:cNvSpPr>
          <p:nvPr>
            <p:ph type="body" sz="quarter" idx="10"/>
          </p:nvPr>
        </p:nvSpPr>
        <p:spPr>
          <a:xfrm>
            <a:off x="2235200" y="6340475"/>
            <a:ext cx="9266238" cy="227013"/>
          </a:xfrm>
        </p:spPr>
        <p:txBody>
          <a:bodyPr/>
          <a:lstStyle/>
          <a:p>
            <a:r>
              <a:rPr lang="en-GB" sz="900" dirty="0"/>
              <a:t>PALYNZIQ</a:t>
            </a:r>
            <a:r>
              <a:rPr lang="en-GB" sz="900" baseline="30000" dirty="0"/>
              <a:t>®</a:t>
            </a:r>
            <a:r>
              <a:rPr lang="en-GB" sz="900" dirty="0"/>
              <a:t> (pegvaliase) is indicated for the treatment of patients with phenylketonuria (PKU) aged 16 years and older who have inadequate blood phenylalanine control (blood phenylalanine levels greater than 600µmol/l) despite prior management with available treatment options. Prescribing information can be found at the end of the presentation. Developed and funded by BioMarin. © 2024 BioMarin International Ltd. All Rights Reserved. For healthcare professionals only. EUCAN-PAL-00223 Date of preparation: August 2024 </a:t>
            </a:r>
          </a:p>
        </p:txBody>
      </p:sp>
    </p:spTree>
    <p:extLst>
      <p:ext uri="{BB962C8B-B14F-4D97-AF65-F5344CB8AC3E}">
        <p14:creationId xmlns:p14="http://schemas.microsoft.com/office/powerpoint/2010/main" val="3172446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EA550-03B7-4C44-BC35-72D273055D37}"/>
              </a:ext>
            </a:extLst>
          </p:cNvPr>
          <p:cNvSpPr>
            <a:spLocks noGrp="1"/>
          </p:cNvSpPr>
          <p:nvPr>
            <p:ph type="title"/>
          </p:nvPr>
        </p:nvSpPr>
        <p:spPr/>
        <p:txBody>
          <a:bodyPr>
            <a:normAutofit/>
          </a:bodyPr>
          <a:lstStyle/>
          <a:p>
            <a:r>
              <a:rPr lang="en-GB" dirty="0"/>
              <a:t>PALYNZIQ</a:t>
            </a:r>
            <a:r>
              <a:rPr lang="en-GB" baseline="30000" dirty="0"/>
              <a:t>®</a:t>
            </a:r>
            <a:r>
              <a:rPr lang="en-GB" baseline="30000" dirty="0">
                <a:solidFill>
                  <a:schemeClr val="bg2">
                    <a:lumMod val="10000"/>
                  </a:schemeClr>
                </a:solidFill>
              </a:rPr>
              <a:t> </a:t>
            </a:r>
            <a:r>
              <a:rPr lang="en-GB" dirty="0"/>
              <a:t>(pegvaliase) Prescribing Information</a:t>
            </a:r>
          </a:p>
        </p:txBody>
      </p:sp>
      <p:sp>
        <p:nvSpPr>
          <p:cNvPr id="3" name="Content Placeholder 2">
            <a:extLst>
              <a:ext uri="{FF2B5EF4-FFF2-40B4-BE49-F238E27FC236}">
                <a16:creationId xmlns:a16="http://schemas.microsoft.com/office/drawing/2014/main" id="{480C62D4-4E88-4C86-8171-1690F0EFE8A4}"/>
              </a:ext>
            </a:extLst>
          </p:cNvPr>
          <p:cNvSpPr>
            <a:spLocks noGrp="1"/>
          </p:cNvSpPr>
          <p:nvPr>
            <p:ph idx="1"/>
          </p:nvPr>
        </p:nvSpPr>
        <p:spPr/>
        <p:txBody>
          <a:bodyPr/>
          <a:lstStyle/>
          <a:p>
            <a:r>
              <a:rPr lang="en-GB" dirty="0"/>
              <a:t>PKU.expert contains promotional content on BioMarin products, in line with the prescribing information approved by the European Medicines Agency – EMA</a:t>
            </a:r>
          </a:p>
          <a:p>
            <a:r>
              <a:rPr lang="en-GB" dirty="0"/>
              <a:t>Access the latest aPI: PALYNZIQ</a:t>
            </a:r>
            <a:r>
              <a:rPr lang="en-GB" baseline="30000" dirty="0"/>
              <a:t>® </a:t>
            </a:r>
            <a:r>
              <a:rPr lang="en-GB" dirty="0"/>
              <a:t>(pegvaliase) </a:t>
            </a:r>
          </a:p>
          <a:p>
            <a:pPr lvl="1"/>
            <a:r>
              <a:rPr lang="en-GB" dirty="0"/>
              <a:t>Within your downloaded Zip File, you will find a copy of the latest </a:t>
            </a:r>
            <a:br>
              <a:rPr lang="en-GB" dirty="0"/>
            </a:br>
            <a:r>
              <a:rPr lang="en-GB" dirty="0"/>
              <a:t>Prescribing Information </a:t>
            </a:r>
          </a:p>
          <a:p>
            <a:pPr lvl="2"/>
            <a:r>
              <a:rPr lang="en-GB" dirty="0"/>
              <a:t>The latest aPI can also be accessed on </a:t>
            </a:r>
            <a:r>
              <a:rPr lang="en-GB" dirty="0">
                <a:hlinkClick r:id="rId2"/>
              </a:rPr>
              <a:t>PKU.expert - Prescribing Information</a:t>
            </a:r>
            <a:endParaRPr lang="en-GB" dirty="0"/>
          </a:p>
          <a:p>
            <a:pPr lvl="2"/>
            <a:r>
              <a:rPr lang="en-GB" dirty="0"/>
              <a:t>The prescribing information must form part of the promotional material and must not be separate from it</a:t>
            </a:r>
          </a:p>
          <a:p>
            <a:pPr lvl="1"/>
            <a:r>
              <a:rPr lang="en-GB" dirty="0">
                <a:hlinkClick r:id="rId3"/>
              </a:rPr>
              <a:t>PKU.expert Terms and Conditions</a:t>
            </a:r>
            <a:endParaRPr lang="en-GB" dirty="0"/>
          </a:p>
          <a:p>
            <a:endParaRPr lang="en-GB" dirty="0"/>
          </a:p>
          <a:p>
            <a:endParaRPr lang="en-GB" dirty="0"/>
          </a:p>
        </p:txBody>
      </p:sp>
      <p:sp>
        <p:nvSpPr>
          <p:cNvPr id="5" name="Text Placeholder 4">
            <a:extLst>
              <a:ext uri="{FF2B5EF4-FFF2-40B4-BE49-F238E27FC236}">
                <a16:creationId xmlns:a16="http://schemas.microsoft.com/office/drawing/2014/main" id="{59801580-B07A-7525-B4E0-847BAF6B14A5}"/>
              </a:ext>
            </a:extLst>
          </p:cNvPr>
          <p:cNvSpPr>
            <a:spLocks noGrp="1"/>
          </p:cNvSpPr>
          <p:nvPr>
            <p:ph type="body" sz="quarter" idx="16"/>
          </p:nvPr>
        </p:nvSpPr>
        <p:spPr/>
        <p:txBody>
          <a:bodyPr/>
          <a:lstStyle/>
          <a:p>
            <a:endParaRPr lang="en-GB"/>
          </a:p>
        </p:txBody>
      </p:sp>
    </p:spTree>
    <p:extLst>
      <p:ext uri="{BB962C8B-B14F-4D97-AF65-F5344CB8AC3E}">
        <p14:creationId xmlns:p14="http://schemas.microsoft.com/office/powerpoint/2010/main" val="2690764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9">
            <a:extLst>
              <a:ext uri="{FF2B5EF4-FFF2-40B4-BE49-F238E27FC236}">
                <a16:creationId xmlns:a16="http://schemas.microsoft.com/office/drawing/2014/main" id="{DA6D912A-866F-2F5D-EFF0-F14A037715BC}"/>
              </a:ext>
            </a:extLst>
          </p:cNvPr>
          <p:cNvSpPr txBox="1">
            <a:spLocks/>
          </p:cNvSpPr>
          <p:nvPr/>
        </p:nvSpPr>
        <p:spPr>
          <a:xfrm>
            <a:off x="694592" y="262445"/>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700" b="1" dirty="0"/>
              <a:t>Abbreviated Prescribing Information (PI) (INTL): PALYNZIQ</a:t>
            </a:r>
            <a:r>
              <a:rPr lang="en-GB" sz="700" b="1" baseline="30000" dirty="0"/>
              <a:t>®</a:t>
            </a:r>
            <a:r>
              <a:rPr lang="en-GB" sz="700" b="1" dirty="0"/>
              <a:t> (pegvaliase) </a:t>
            </a:r>
            <a:br>
              <a:rPr lang="en-GB" sz="700" b="1" dirty="0"/>
            </a:br>
            <a:r>
              <a:rPr lang="en-GB" sz="700" dirty="0"/>
              <a:t>Refer to Summary of Product Characteristics for full information. </a:t>
            </a:r>
            <a:r>
              <a:rPr lang="en-GB" sz="700" b="1" dirty="0"/>
              <a:t>Presentation: </a:t>
            </a:r>
            <a:r>
              <a:rPr lang="en-GB" sz="700" dirty="0"/>
              <a:t>2.5 mg solution for injection in pre-filled syringe containing Palynziq</a:t>
            </a:r>
            <a:r>
              <a:rPr lang="en-GB" sz="700" baseline="30000" dirty="0"/>
              <a:t>®</a:t>
            </a:r>
            <a:r>
              <a:rPr lang="en-GB" sz="700" dirty="0"/>
              <a:t> 2.5 mg pegvaliase in 0.5 ml solution. Palynziq</a:t>
            </a:r>
            <a:r>
              <a:rPr lang="en-GB" sz="700" baseline="30000" dirty="0"/>
              <a:t>®</a:t>
            </a:r>
            <a:r>
              <a:rPr lang="en-GB" sz="700" dirty="0"/>
              <a:t> 10 mg solution for injection in pre-filled syringe containing 10 mg pegvaliase in 0.5 ml solution. Palynziq</a:t>
            </a:r>
            <a:r>
              <a:rPr lang="en-GB" sz="700" baseline="30000" dirty="0"/>
              <a:t>®</a:t>
            </a:r>
            <a:r>
              <a:rPr lang="en-GB" sz="700" dirty="0"/>
              <a:t> 20 mg solution for injection in pre-filled syringe containing 20 mg pegvaliase in 1 ml solution. </a:t>
            </a:r>
            <a:r>
              <a:rPr lang="en-GB" sz="700" b="1" dirty="0"/>
              <a:t>Therapeutic indications: </a:t>
            </a:r>
            <a:r>
              <a:rPr lang="en-GB" sz="700" dirty="0"/>
              <a:t>Palynziq</a:t>
            </a:r>
            <a:r>
              <a:rPr lang="en-GB" sz="700" baseline="30000" dirty="0"/>
              <a:t>®</a:t>
            </a:r>
            <a:r>
              <a:rPr lang="en-GB" sz="700" dirty="0"/>
              <a:t> is indicated for the treatment of patients with phenylketonuria (PKU) aged 16 years and older who have inadequate blood phenylalanine control (blood phenylalanine levels greater than 600 </a:t>
            </a:r>
            <a:r>
              <a:rPr lang="en-GB" sz="700" dirty="0" err="1"/>
              <a:t>micromol</a:t>
            </a:r>
            <a:r>
              <a:rPr lang="en-GB" sz="700" dirty="0"/>
              <a:t>/l) despite prior management with available treatment options. </a:t>
            </a:r>
            <a:r>
              <a:rPr lang="en-GB" sz="700" b="1" dirty="0"/>
              <a:t>Posology: </a:t>
            </a:r>
            <a:r>
              <a:rPr lang="en-GB" sz="700" dirty="0"/>
              <a:t>Before initiating treatment, blood phenylalanine level must be obtained. Monitoring of blood phenylalanine level is recommended once a month. Dietary phenylalanine intake should remain consistent until a maintenance dose is established. Induction: The recommended starting dose of Palynziq</a:t>
            </a:r>
            <a:r>
              <a:rPr lang="en-GB" sz="700" baseline="30000" dirty="0"/>
              <a:t>®</a:t>
            </a:r>
            <a:r>
              <a:rPr lang="en-GB" sz="700" dirty="0"/>
              <a:t> is 2.5 mg administered once per week for 4 weeks. Titration: The dose should be escalated gradually based on tolerability to the daily maintenance dose required to achieve blood phenylalanine level of 120 to 600 </a:t>
            </a:r>
            <a:r>
              <a:rPr lang="en-GB" sz="700" dirty="0" err="1"/>
              <a:t>micromol</a:t>
            </a:r>
            <a:r>
              <a:rPr lang="en-GB" sz="700" dirty="0"/>
              <a:t>/l according to the table below. Maintenance: The maintenance dose is individualised to achieve patient’s blood phenylalanine control (i.e., a phenylalanine level between 120 to 600 </a:t>
            </a:r>
            <a:r>
              <a:rPr lang="en-GB" sz="700" dirty="0" err="1"/>
              <a:t>micromol</a:t>
            </a:r>
            <a:r>
              <a:rPr lang="en-GB" sz="700" dirty="0"/>
              <a:t>/l) taking into account patient tolerability to Palynziq</a:t>
            </a:r>
            <a:r>
              <a:rPr lang="en-GB" sz="700" baseline="30000" dirty="0"/>
              <a:t>®</a:t>
            </a:r>
            <a:r>
              <a:rPr lang="en-GB" sz="700" dirty="0"/>
              <a:t> and dietary protein intake (see table below). During titration and maintenance of Palynziq</a:t>
            </a:r>
            <a:r>
              <a:rPr lang="en-GB" sz="700" baseline="30000" dirty="0"/>
              <a:t>®</a:t>
            </a:r>
            <a:r>
              <a:rPr lang="en-GB" sz="700" dirty="0"/>
              <a:t> treatment, patients may develop blood phenylalanine levels below 30 </a:t>
            </a:r>
            <a:r>
              <a:rPr lang="en-GB" sz="700" dirty="0" err="1"/>
              <a:t>micromol</a:t>
            </a:r>
            <a:r>
              <a:rPr lang="en-GB" sz="700" dirty="0"/>
              <a:t>/l. To manage hypophenylalaninaemia, dietary protein intake should be increased to appropriate levels, and then, if needed, the dose of Palynziq</a:t>
            </a:r>
            <a:r>
              <a:rPr lang="en-GB" sz="700" baseline="30000" dirty="0"/>
              <a:t>®</a:t>
            </a:r>
            <a:r>
              <a:rPr lang="en-GB" sz="700" dirty="0"/>
              <a:t> should be reduced</a:t>
            </a:r>
            <a:br>
              <a:rPr lang="en-GB" sz="700" dirty="0"/>
            </a:br>
            <a:r>
              <a:rPr lang="en-GB" sz="700" b="1" dirty="0"/>
              <a:t>Recommended dosing regimen</a:t>
            </a:r>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endParaRPr lang="en-GB" sz="700" b="1" dirty="0"/>
          </a:p>
          <a:p>
            <a:pPr marL="0" indent="0">
              <a:buFont typeface="Arial" panose="020B0604020202020204" pitchFamily="34" charset="0"/>
              <a:buNone/>
            </a:pPr>
            <a:br>
              <a:rPr lang="en-GB" sz="700" b="1" dirty="0"/>
            </a:br>
            <a:br>
              <a:rPr lang="en-GB" sz="700" b="1" dirty="0"/>
            </a:br>
            <a:br>
              <a:rPr lang="en-GB" sz="700" b="1" dirty="0"/>
            </a:br>
            <a:r>
              <a:rPr lang="en-GB" sz="700" dirty="0"/>
              <a:t>1 If blood phenylalanine levels are below 30 </a:t>
            </a:r>
            <a:r>
              <a:rPr lang="en-GB" sz="700" dirty="0" err="1"/>
              <a:t>micromol</a:t>
            </a:r>
            <a:r>
              <a:rPr lang="en-GB" sz="700" dirty="0"/>
              <a:t>/l, dietary protein intake should be increased to appropriate levels, and then, if needed, the dose of Palynziq</a:t>
            </a:r>
            <a:r>
              <a:rPr lang="en-GB" sz="700" baseline="30000" dirty="0"/>
              <a:t>® </a:t>
            </a:r>
            <a:r>
              <a:rPr lang="en-GB" sz="700" dirty="0"/>
              <a:t>should be reduced.</a:t>
            </a:r>
            <a:br>
              <a:rPr lang="en-GB" sz="700" dirty="0"/>
            </a:br>
            <a:r>
              <a:rPr lang="en-GB" sz="700" dirty="0"/>
              <a:t>2 Additional time may be required prior to each dose escalation based on patient tolerability with Palynziq</a:t>
            </a:r>
            <a:r>
              <a:rPr lang="en-GB" sz="700" baseline="30000" dirty="0"/>
              <a:t>®</a:t>
            </a:r>
            <a:r>
              <a:rPr lang="en-GB" sz="700" dirty="0"/>
              <a:t>.</a:t>
            </a:r>
            <a:br>
              <a:rPr lang="en-GB" sz="700" dirty="0"/>
            </a:br>
            <a:r>
              <a:rPr lang="en-GB" sz="700" dirty="0"/>
              <a:t>3 The maintenance dose is individualised to achieve blood phenylalanine levels between 120 to 600 </a:t>
            </a:r>
            <a:r>
              <a:rPr lang="en-GB" sz="700" dirty="0" err="1"/>
              <a:t>micromol</a:t>
            </a:r>
            <a:r>
              <a:rPr lang="en-GB" sz="700" dirty="0"/>
              <a:t>/l.</a:t>
            </a:r>
            <a:br>
              <a:rPr lang="en-GB" sz="700" dirty="0"/>
            </a:br>
            <a:r>
              <a:rPr lang="en-GB" sz="700" dirty="0"/>
              <a:t>4 If multiple injections are needed for a single dose, injections should be administered at the same time of day and injection sites should be at least 5 cm away from each other. Doses should not be divided over the course of the day.</a:t>
            </a:r>
          </a:p>
          <a:p>
            <a:pPr marL="0" indent="0">
              <a:buFont typeface="Arial" panose="020B0604020202020204" pitchFamily="34" charset="0"/>
              <a:buNone/>
            </a:pPr>
            <a:r>
              <a:rPr lang="en-GB" sz="700" b="1" dirty="0"/>
              <a:t>Administration: </a:t>
            </a:r>
            <a:r>
              <a:rPr lang="en-GB" sz="700" dirty="0"/>
              <a:t>Subcutaneous use. Each pre-filled syringe is for single use only. Prior to first dose of Palynziq</a:t>
            </a:r>
            <a:r>
              <a:rPr lang="en-GB" sz="700" baseline="30000" dirty="0"/>
              <a:t>®</a:t>
            </a:r>
            <a:r>
              <a:rPr lang="en-GB" sz="700" dirty="0"/>
              <a:t>, the patient should be trained by a healthcare professional on the signs and symptoms of an acute systemic hypersensitivity reaction and to seek immediate medical care if a reaction occurs, and how to properly administer adrenaline injection device. Due to the potential for an acute systemic hypersensitivity reaction, premedication prior to each dose is required during induction and titration (time prior to reaching blood phenylalanine levels less than 600 </a:t>
            </a:r>
            <a:r>
              <a:rPr lang="en-GB" sz="700" dirty="0" err="1"/>
              <a:t>micromol</a:t>
            </a:r>
            <a:r>
              <a:rPr lang="en-GB" sz="700" dirty="0"/>
              <a:t>/l while on a stable dose). Patients should be instructed to pre medicate with an H1 receptor antagonist, H2 receptor antagonist, and antipyretic. During maintenance, premedication may be reconsidered for subsequent injections based on patient tolerability to Palynziq</a:t>
            </a:r>
            <a:r>
              <a:rPr lang="en-GB" sz="700" baseline="30000" dirty="0"/>
              <a:t>®</a:t>
            </a:r>
            <a:r>
              <a:rPr lang="en-GB" sz="700" dirty="0"/>
              <a:t>. </a:t>
            </a:r>
            <a:r>
              <a:rPr lang="en-GB" sz="700" dirty="0" err="1"/>
              <a:t>Readministration</a:t>
            </a:r>
            <a:r>
              <a:rPr lang="en-GB" sz="700" dirty="0"/>
              <a:t> following mild to moderate acute systemic hypersensitivity reactions: The prescribing physician should consider the risks and benefits of readministering the medicinal product following resolution of the first mild to moderate acute systemic hypersensitivity reaction. </a:t>
            </a:r>
            <a:r>
              <a:rPr lang="en-GB" sz="700" dirty="0" err="1"/>
              <a:t>Readministration</a:t>
            </a:r>
            <a:r>
              <a:rPr lang="en-GB" sz="700" dirty="0"/>
              <a:t> for the first dose must be done under supervision of a healthcare professional with the ability to manage acute systemic hypersensitivity reactions.</a:t>
            </a:r>
            <a:endParaRPr lang="en-GB" sz="700" b="1" dirty="0"/>
          </a:p>
        </p:txBody>
      </p:sp>
      <p:graphicFrame>
        <p:nvGraphicFramePr>
          <p:cNvPr id="8" name="Table 7">
            <a:extLst>
              <a:ext uri="{FF2B5EF4-FFF2-40B4-BE49-F238E27FC236}">
                <a16:creationId xmlns:a16="http://schemas.microsoft.com/office/drawing/2014/main" id="{391344FE-E135-E6AC-EC5D-958BA6C4F209}"/>
              </a:ext>
            </a:extLst>
          </p:cNvPr>
          <p:cNvGraphicFramePr>
            <a:graphicFrameLocks noGrp="1" noDrilldown="1" noMove="1" noResize="1"/>
          </p:cNvGraphicFramePr>
          <p:nvPr>
            <p:extLst>
              <p:ext uri="{D42A27DB-BD31-4B8C-83A1-F6EECF244321}">
                <p14:modId xmlns:p14="http://schemas.microsoft.com/office/powerpoint/2010/main" val="2990064433"/>
              </p:ext>
            </p:extLst>
          </p:nvPr>
        </p:nvGraphicFramePr>
        <p:xfrm>
          <a:off x="722947" y="2324848"/>
          <a:ext cx="4992053" cy="2090420"/>
        </p:xfrm>
        <a:graphic>
          <a:graphicData uri="http://schemas.openxmlformats.org/drawingml/2006/table">
            <a:tbl>
              <a:tblPr firstRow="1" firstCol="1" lastRow="1" lastCol="1" bandRow="1" bandCol="1">
                <a:tableStyleId>{2D5ABB26-0587-4C30-8999-92F81FD0307C}</a:tableStyleId>
              </a:tblPr>
              <a:tblGrid>
                <a:gridCol w="705803">
                  <a:extLst>
                    <a:ext uri="{9D8B030D-6E8A-4147-A177-3AD203B41FA5}">
                      <a16:colId xmlns:a16="http://schemas.microsoft.com/office/drawing/2014/main" val="1590391164"/>
                    </a:ext>
                  </a:extLst>
                </a:gridCol>
                <a:gridCol w="2143125">
                  <a:extLst>
                    <a:ext uri="{9D8B030D-6E8A-4147-A177-3AD203B41FA5}">
                      <a16:colId xmlns:a16="http://schemas.microsoft.com/office/drawing/2014/main" val="836664080"/>
                    </a:ext>
                  </a:extLst>
                </a:gridCol>
                <a:gridCol w="2143125">
                  <a:extLst>
                    <a:ext uri="{9D8B030D-6E8A-4147-A177-3AD203B41FA5}">
                      <a16:colId xmlns:a16="http://schemas.microsoft.com/office/drawing/2014/main" val="1270166701"/>
                    </a:ext>
                  </a:extLst>
                </a:gridCol>
              </a:tblGrid>
              <a:tr h="259715">
                <a:tc>
                  <a:txBody>
                    <a:bodyPr/>
                    <a:lstStyle/>
                    <a:p>
                      <a:pPr marL="36195">
                        <a:spcBef>
                          <a:spcPts val="100"/>
                        </a:spcBef>
                        <a:spcAft>
                          <a:spcPts val="0"/>
                        </a:spcAft>
                      </a:pPr>
                      <a:r>
                        <a:rPr lang="en-US" sz="700" dirty="0">
                          <a:effectLst/>
                        </a:rPr>
                        <a:t> </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Dose</a:t>
                      </a:r>
                      <a:r>
                        <a:rPr lang="en-US" sz="700" baseline="30000" dirty="0">
                          <a:effectLst/>
                        </a:rPr>
                        <a:t>1</a:t>
                      </a:r>
                      <a:r>
                        <a:rPr lang="en-US" sz="700" spc="70" dirty="0">
                          <a:effectLst/>
                        </a:rPr>
                        <a:t> </a:t>
                      </a:r>
                      <a:r>
                        <a:rPr lang="en-US" sz="700" dirty="0">
                          <a:effectLst/>
                        </a:rPr>
                        <a:t>administered</a:t>
                      </a:r>
                      <a:r>
                        <a:rPr lang="en-US" sz="700" spc="200" dirty="0">
                          <a:effectLst/>
                        </a:rPr>
                        <a:t> </a:t>
                      </a:r>
                      <a:r>
                        <a:rPr lang="en-US" sz="700" spc="-10" dirty="0">
                          <a:effectLst/>
                        </a:rPr>
                        <a:t>subcutaneously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marR="113665">
                        <a:spcBef>
                          <a:spcPts val="215"/>
                        </a:spcBef>
                        <a:spcAft>
                          <a:spcPts val="0"/>
                        </a:spcAft>
                      </a:pPr>
                      <a:r>
                        <a:rPr lang="en-US" sz="700">
                          <a:effectLst/>
                        </a:rPr>
                        <a:t>Duration prior to</a:t>
                      </a:r>
                      <a:r>
                        <a:rPr lang="en-US" sz="700" spc="200">
                          <a:effectLst/>
                        </a:rPr>
                        <a:t> </a:t>
                      </a:r>
                      <a:r>
                        <a:rPr lang="en-US" sz="700">
                          <a:effectLst/>
                        </a:rPr>
                        <a:t>next dose increase</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2979353"/>
                  </a:ext>
                </a:extLst>
              </a:tr>
              <a:tr h="158115">
                <a:tc>
                  <a:txBody>
                    <a:bodyPr/>
                    <a:lstStyle/>
                    <a:p>
                      <a:pPr marL="66675">
                        <a:spcBef>
                          <a:spcPts val="215"/>
                        </a:spcBef>
                        <a:spcAft>
                          <a:spcPts val="0"/>
                        </a:spcAft>
                      </a:pPr>
                      <a:r>
                        <a:rPr lang="en-US" sz="700" spc="-10" dirty="0">
                          <a:effectLst/>
                        </a:rPr>
                        <a:t>Induction</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a:effectLst/>
                        </a:rPr>
                        <a:t>2.5</a:t>
                      </a:r>
                      <a:r>
                        <a:rPr lang="en-US" sz="700" spc="-10">
                          <a:effectLst/>
                        </a:rPr>
                        <a:t> </a:t>
                      </a:r>
                      <a:r>
                        <a:rPr lang="en-US" sz="700">
                          <a:effectLst/>
                        </a:rPr>
                        <a:t>mg</a:t>
                      </a:r>
                      <a:r>
                        <a:rPr lang="en-US" sz="700" spc="-5">
                          <a:effectLst/>
                        </a:rPr>
                        <a:t> </a:t>
                      </a:r>
                      <a:r>
                        <a:rPr lang="en-US" sz="700">
                          <a:effectLst/>
                        </a:rPr>
                        <a:t>once</a:t>
                      </a:r>
                      <a:r>
                        <a:rPr lang="en-US" sz="700" spc="-5">
                          <a:effectLst/>
                        </a:rPr>
                        <a:t> </a:t>
                      </a:r>
                      <a:r>
                        <a:rPr lang="en-US" sz="700" spc="-10">
                          <a:effectLst/>
                        </a:rPr>
                        <a:t>weekly</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4</a:t>
                      </a:r>
                      <a:r>
                        <a:rPr lang="en-US" sz="700" spc="-5"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0765837"/>
                  </a:ext>
                </a:extLst>
              </a:tr>
              <a:tr h="158115">
                <a:tc rowSpan="5">
                  <a:txBody>
                    <a:bodyPr/>
                    <a:lstStyle/>
                    <a:p>
                      <a:pPr marL="66675">
                        <a:spcBef>
                          <a:spcPts val="215"/>
                        </a:spcBef>
                        <a:spcAft>
                          <a:spcPts val="0"/>
                        </a:spcAft>
                      </a:pPr>
                      <a:r>
                        <a:rPr lang="en-US" sz="700" spc="-10" dirty="0">
                          <a:effectLst/>
                        </a:rPr>
                        <a:t>Titration</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2.5</a:t>
                      </a:r>
                      <a:r>
                        <a:rPr lang="en-US" sz="700" spc="5" dirty="0">
                          <a:effectLst/>
                        </a:rPr>
                        <a:t> </a:t>
                      </a:r>
                      <a:r>
                        <a:rPr lang="en-US" sz="700" dirty="0">
                          <a:effectLst/>
                        </a:rPr>
                        <a:t>mg</a:t>
                      </a:r>
                      <a:r>
                        <a:rPr lang="en-US" sz="700" spc="5" dirty="0">
                          <a:effectLst/>
                        </a:rPr>
                        <a:t> </a:t>
                      </a:r>
                      <a:r>
                        <a:rPr lang="en-US" sz="700" dirty="0">
                          <a:effectLst/>
                        </a:rPr>
                        <a:t>twice</a:t>
                      </a:r>
                      <a:r>
                        <a:rPr lang="en-US" sz="700" spc="5" dirty="0">
                          <a:effectLst/>
                        </a:rPr>
                        <a:t> </a:t>
                      </a:r>
                      <a:r>
                        <a:rPr lang="en-US" sz="700" spc="-10" dirty="0">
                          <a:effectLst/>
                        </a:rPr>
                        <a:t>weekly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9577324"/>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15" dirty="0">
                          <a:effectLst/>
                        </a:rPr>
                        <a:t> </a:t>
                      </a:r>
                      <a:r>
                        <a:rPr lang="en-US" sz="700" dirty="0">
                          <a:effectLst/>
                        </a:rPr>
                        <a:t>mg</a:t>
                      </a:r>
                      <a:r>
                        <a:rPr lang="en-US" sz="700" spc="-10" dirty="0">
                          <a:effectLst/>
                        </a:rPr>
                        <a:t> </a:t>
                      </a:r>
                      <a:r>
                        <a:rPr lang="en-US" sz="700" dirty="0">
                          <a:effectLst/>
                        </a:rPr>
                        <a:t>once</a:t>
                      </a:r>
                      <a:r>
                        <a:rPr lang="en-US" sz="700" spc="-10" dirty="0">
                          <a:effectLst/>
                        </a:rPr>
                        <a:t> weekly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9001612"/>
                  </a:ext>
                </a:extLst>
              </a:tr>
              <a:tr h="158115">
                <a:tc vMerge="1">
                  <a:txBody>
                    <a:bodyPr/>
                    <a:lstStyle/>
                    <a:p>
                      <a:endParaRPr lang="en-GB"/>
                    </a:p>
                  </a:txBody>
                  <a:tcPr/>
                </a:tc>
                <a:tc>
                  <a:txBody>
                    <a:bodyPr/>
                    <a:lstStyle/>
                    <a:p>
                      <a:pPr marL="66675">
                        <a:spcBef>
                          <a:spcPts val="215"/>
                        </a:spcBef>
                        <a:spcAft>
                          <a:spcPts val="0"/>
                        </a:spcAft>
                      </a:pPr>
                      <a:r>
                        <a:rPr lang="en-US" sz="700">
                          <a:effectLst/>
                        </a:rPr>
                        <a:t>10 mg twice </a:t>
                      </a:r>
                      <a:r>
                        <a:rPr lang="en-US" sz="700" spc="-10">
                          <a:effectLst/>
                        </a:rPr>
                        <a:t>weekly</a:t>
                      </a:r>
                      <a:endParaRPr lang="en-GB" sz="7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9277886"/>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25" dirty="0">
                          <a:effectLst/>
                        </a:rPr>
                        <a:t> </a:t>
                      </a:r>
                      <a:r>
                        <a:rPr lang="en-US" sz="700" dirty="0">
                          <a:effectLst/>
                        </a:rPr>
                        <a:t>mg</a:t>
                      </a:r>
                      <a:r>
                        <a:rPr lang="en-US" sz="700" spc="-20" dirty="0">
                          <a:effectLst/>
                        </a:rPr>
                        <a:t> </a:t>
                      </a:r>
                      <a:r>
                        <a:rPr lang="en-US" sz="700" dirty="0">
                          <a:effectLst/>
                        </a:rPr>
                        <a:t>four</a:t>
                      </a:r>
                      <a:r>
                        <a:rPr lang="en-US" sz="700" spc="-20" dirty="0">
                          <a:effectLst/>
                        </a:rPr>
                        <a:t> </a:t>
                      </a:r>
                      <a:r>
                        <a:rPr lang="en-US" sz="700" dirty="0">
                          <a:effectLst/>
                        </a:rPr>
                        <a:t>times</a:t>
                      </a:r>
                      <a:r>
                        <a:rPr lang="en-US" sz="700" spc="-20" dirty="0">
                          <a:effectLst/>
                        </a:rPr>
                        <a:t> </a:t>
                      </a:r>
                      <a:r>
                        <a:rPr lang="en-US" sz="700" dirty="0">
                          <a:effectLst/>
                        </a:rPr>
                        <a:t>a</a:t>
                      </a:r>
                      <a:r>
                        <a:rPr lang="en-US" sz="700" spc="-20" dirty="0">
                          <a:effectLst/>
                        </a:rPr>
                        <a:t> week</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5848213"/>
                  </a:ext>
                </a:extLst>
              </a:tr>
              <a:tr h="158115">
                <a:tc vMerge="1">
                  <a:txBody>
                    <a:bodyPr/>
                    <a:lstStyle/>
                    <a:p>
                      <a:endParaRPr lang="en-GB"/>
                    </a:p>
                  </a:txBody>
                  <a:tcPr/>
                </a:tc>
                <a:tc>
                  <a:txBody>
                    <a:bodyPr/>
                    <a:lstStyle/>
                    <a:p>
                      <a:pPr marL="66675">
                        <a:spcBef>
                          <a:spcPts val="215"/>
                        </a:spcBef>
                        <a:spcAft>
                          <a:spcPts val="0"/>
                        </a:spcAft>
                      </a:pPr>
                      <a:r>
                        <a:rPr lang="en-US" sz="700" dirty="0">
                          <a:effectLst/>
                        </a:rPr>
                        <a:t>10</a:t>
                      </a:r>
                      <a:r>
                        <a:rPr lang="en-US" sz="700" spc="-20" dirty="0">
                          <a:effectLst/>
                        </a:rPr>
                        <a:t> </a:t>
                      </a:r>
                      <a:r>
                        <a:rPr lang="en-US" sz="700" dirty="0">
                          <a:effectLst/>
                        </a:rPr>
                        <a:t>mg</a:t>
                      </a:r>
                      <a:r>
                        <a:rPr lang="en-US" sz="700" spc="-15" dirty="0">
                          <a:effectLst/>
                        </a:rPr>
                        <a:t> </a:t>
                      </a:r>
                      <a:r>
                        <a:rPr lang="en-US" sz="700" spc="-10" dirty="0">
                          <a:effectLst/>
                        </a:rPr>
                        <a:t>daily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a:t>
                      </a:r>
                      <a:r>
                        <a:rPr lang="en-US" sz="700" spc="-5" dirty="0">
                          <a:effectLst/>
                        </a:rPr>
                        <a:t> </a:t>
                      </a:r>
                      <a:r>
                        <a:rPr lang="en-US" sz="700" spc="-10" dirty="0">
                          <a:effectLst/>
                        </a:rPr>
                        <a:t>week</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48368361"/>
                  </a:ext>
                </a:extLst>
              </a:tr>
              <a:tr h="158115">
                <a:tc rowSpan="3">
                  <a:txBody>
                    <a:bodyPr/>
                    <a:lstStyle/>
                    <a:p>
                      <a:pPr marL="66675">
                        <a:spcBef>
                          <a:spcPts val="215"/>
                        </a:spcBef>
                        <a:spcAft>
                          <a:spcPts val="0"/>
                        </a:spcAft>
                      </a:pPr>
                      <a:r>
                        <a:rPr lang="en-US" sz="700" spc="-10" dirty="0">
                          <a:effectLst/>
                        </a:rPr>
                        <a:t>Maintenance</a:t>
                      </a:r>
                      <a:r>
                        <a:rPr lang="en-US" sz="700" spc="-10" baseline="30000" dirty="0">
                          <a:effectLst/>
                        </a:rPr>
                        <a:t>3</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20</a:t>
                      </a:r>
                      <a:r>
                        <a:rPr lang="en-US" sz="700" spc="-5" dirty="0">
                          <a:effectLst/>
                        </a:rPr>
                        <a:t> </a:t>
                      </a:r>
                      <a:r>
                        <a:rPr lang="en-US" sz="700" dirty="0">
                          <a:effectLst/>
                        </a:rPr>
                        <a:t>mg </a:t>
                      </a:r>
                      <a:r>
                        <a:rPr lang="en-US" sz="700" spc="-10" dirty="0">
                          <a:effectLst/>
                        </a:rPr>
                        <a:t>daily</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12</a:t>
                      </a:r>
                      <a:r>
                        <a:rPr lang="en-US" sz="700" spc="-30" dirty="0">
                          <a:effectLst/>
                        </a:rPr>
                        <a:t> </a:t>
                      </a:r>
                      <a:r>
                        <a:rPr lang="en-US" sz="700" dirty="0">
                          <a:effectLst/>
                        </a:rPr>
                        <a:t>weeks</a:t>
                      </a:r>
                      <a:r>
                        <a:rPr lang="en-US" sz="700" spc="-25" dirty="0">
                          <a:effectLst/>
                        </a:rPr>
                        <a:t> </a:t>
                      </a:r>
                      <a:r>
                        <a:rPr lang="en-US" sz="700" dirty="0">
                          <a:effectLst/>
                        </a:rPr>
                        <a:t>to</a:t>
                      </a:r>
                      <a:r>
                        <a:rPr lang="en-US" sz="700" spc="-25" dirty="0">
                          <a:effectLst/>
                        </a:rPr>
                        <a:t> </a:t>
                      </a:r>
                      <a:r>
                        <a:rPr lang="en-US" sz="700" dirty="0">
                          <a:effectLst/>
                        </a:rPr>
                        <a:t>24</a:t>
                      </a:r>
                      <a:r>
                        <a:rPr lang="en-US" sz="700" spc="-25"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75459068"/>
                  </a:ext>
                </a:extLst>
              </a:tr>
              <a:tr h="361950">
                <a:tc vMerge="1">
                  <a:txBody>
                    <a:bodyPr/>
                    <a:lstStyle/>
                    <a:p>
                      <a:endParaRPr lang="en-GB"/>
                    </a:p>
                  </a:txBody>
                  <a:tcPr/>
                </a:tc>
                <a:tc>
                  <a:txBody>
                    <a:bodyPr/>
                    <a:lstStyle/>
                    <a:p>
                      <a:pPr marL="66675">
                        <a:spcBef>
                          <a:spcPts val="215"/>
                        </a:spcBef>
                        <a:spcAft>
                          <a:spcPts val="0"/>
                        </a:spcAft>
                      </a:pPr>
                      <a:r>
                        <a:rPr lang="en-US" sz="700" dirty="0">
                          <a:effectLst/>
                        </a:rPr>
                        <a:t>40 mg </a:t>
                      </a:r>
                      <a:r>
                        <a:rPr lang="en-US" sz="700" spc="-10" dirty="0">
                          <a:effectLst/>
                        </a:rPr>
                        <a:t>daily</a:t>
                      </a:r>
                      <a:endParaRPr lang="en-GB" sz="700" dirty="0">
                        <a:effectLst/>
                      </a:endParaRPr>
                    </a:p>
                    <a:p>
                      <a:pPr marL="66675" marR="111760">
                        <a:spcBef>
                          <a:spcPts val="100"/>
                        </a:spcBef>
                        <a:spcAft>
                          <a:spcPts val="0"/>
                        </a:spcAft>
                      </a:pPr>
                      <a:r>
                        <a:rPr lang="en-US" sz="700" dirty="0">
                          <a:effectLst/>
                        </a:rPr>
                        <a:t>(2</a:t>
                      </a:r>
                      <a:r>
                        <a:rPr lang="en-US" sz="700" spc="-50" dirty="0">
                          <a:effectLst/>
                        </a:rPr>
                        <a:t> </a:t>
                      </a:r>
                      <a:r>
                        <a:rPr lang="en-US" sz="700" dirty="0">
                          <a:effectLst/>
                        </a:rPr>
                        <a:t>consecutive</a:t>
                      </a:r>
                      <a:r>
                        <a:rPr lang="en-US" sz="700" spc="-50" dirty="0">
                          <a:effectLst/>
                        </a:rPr>
                        <a:t> </a:t>
                      </a:r>
                      <a:r>
                        <a:rPr lang="en-US" sz="700" dirty="0">
                          <a:effectLst/>
                        </a:rPr>
                        <a:t>injections</a:t>
                      </a:r>
                      <a:r>
                        <a:rPr lang="en-US" sz="700" spc="-45" dirty="0">
                          <a:effectLst/>
                        </a:rPr>
                        <a:t> </a:t>
                      </a:r>
                      <a:r>
                        <a:rPr lang="en-US" sz="700" dirty="0">
                          <a:effectLst/>
                        </a:rPr>
                        <a:t>of</a:t>
                      </a:r>
                      <a:r>
                        <a:rPr lang="en-US" sz="700" spc="-50" dirty="0">
                          <a:effectLst/>
                        </a:rPr>
                        <a:t> </a:t>
                      </a:r>
                      <a:r>
                        <a:rPr lang="en-US" sz="700" dirty="0">
                          <a:effectLst/>
                        </a:rPr>
                        <a:t>20</a:t>
                      </a:r>
                      <a:r>
                        <a:rPr lang="en-US" sz="700" spc="-50" dirty="0">
                          <a:effectLst/>
                        </a:rPr>
                        <a:t> </a:t>
                      </a:r>
                      <a:r>
                        <a:rPr lang="en-US" sz="700" dirty="0">
                          <a:effectLst/>
                        </a:rPr>
                        <a:t>mg</a:t>
                      </a:r>
                      <a:r>
                        <a:rPr lang="en-US" sz="700" spc="200" dirty="0">
                          <a:effectLst/>
                        </a:rPr>
                        <a:t> </a:t>
                      </a:r>
                      <a:r>
                        <a:rPr lang="en-US" sz="700" dirty="0">
                          <a:effectLst/>
                        </a:rPr>
                        <a:t>pre-filled</a:t>
                      </a:r>
                      <a:r>
                        <a:rPr lang="en-US" sz="700" spc="-10" dirty="0">
                          <a:effectLst/>
                        </a:rPr>
                        <a:t> </a:t>
                      </a:r>
                      <a:r>
                        <a:rPr lang="en-US" sz="700" dirty="0">
                          <a:effectLst/>
                        </a:rPr>
                        <a:t>syringe)</a:t>
                      </a:r>
                      <a:r>
                        <a:rPr lang="en-US" sz="700" baseline="30000" dirty="0">
                          <a:effectLst/>
                        </a:rPr>
                        <a:t>4</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a:spcBef>
                          <a:spcPts val="215"/>
                        </a:spcBef>
                        <a:spcAft>
                          <a:spcPts val="0"/>
                        </a:spcAft>
                      </a:pPr>
                      <a:r>
                        <a:rPr lang="en-US" sz="700" dirty="0">
                          <a:effectLst/>
                        </a:rPr>
                        <a:t>16</a:t>
                      </a:r>
                      <a:r>
                        <a:rPr lang="en-US" sz="700" spc="-40" dirty="0">
                          <a:effectLst/>
                        </a:rPr>
                        <a:t> </a:t>
                      </a:r>
                      <a:r>
                        <a:rPr lang="en-US" sz="700" spc="-10" dirty="0">
                          <a:effectLst/>
                        </a:rPr>
                        <a:t>weeks</a:t>
                      </a:r>
                      <a:r>
                        <a:rPr lang="en-US" sz="700" spc="-10" baseline="30000" dirty="0">
                          <a:effectLst/>
                        </a:rPr>
                        <a:t>2</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4843702"/>
                  </a:ext>
                </a:extLst>
              </a:tr>
              <a:tr h="361950">
                <a:tc vMerge="1">
                  <a:txBody>
                    <a:bodyPr/>
                    <a:lstStyle/>
                    <a:p>
                      <a:endParaRPr lang="en-GB"/>
                    </a:p>
                  </a:txBody>
                  <a:tcPr/>
                </a:tc>
                <a:tc>
                  <a:txBody>
                    <a:bodyPr/>
                    <a:lstStyle/>
                    <a:p>
                      <a:pPr marL="66675">
                        <a:spcBef>
                          <a:spcPts val="215"/>
                        </a:spcBef>
                        <a:spcAft>
                          <a:spcPts val="0"/>
                        </a:spcAft>
                      </a:pPr>
                      <a:r>
                        <a:rPr lang="en-US" sz="700" dirty="0">
                          <a:effectLst/>
                        </a:rPr>
                        <a:t>60</a:t>
                      </a:r>
                      <a:r>
                        <a:rPr lang="en-US" sz="700" spc="5" dirty="0">
                          <a:effectLst/>
                        </a:rPr>
                        <a:t> </a:t>
                      </a:r>
                      <a:r>
                        <a:rPr lang="en-US" sz="700" dirty="0">
                          <a:effectLst/>
                        </a:rPr>
                        <a:t>mg</a:t>
                      </a:r>
                      <a:r>
                        <a:rPr lang="en-US" sz="700" spc="5" dirty="0">
                          <a:effectLst/>
                        </a:rPr>
                        <a:t> </a:t>
                      </a:r>
                      <a:r>
                        <a:rPr lang="en-US" sz="700" spc="-10" dirty="0">
                          <a:effectLst/>
                        </a:rPr>
                        <a:t>daily</a:t>
                      </a:r>
                      <a:endParaRPr lang="en-GB" sz="700" dirty="0">
                        <a:effectLst/>
                      </a:endParaRPr>
                    </a:p>
                    <a:p>
                      <a:pPr marL="66675" marR="111125">
                        <a:spcBef>
                          <a:spcPts val="100"/>
                        </a:spcBef>
                        <a:spcAft>
                          <a:spcPts val="0"/>
                        </a:spcAft>
                      </a:pPr>
                      <a:r>
                        <a:rPr lang="en-US" sz="700" dirty="0">
                          <a:effectLst/>
                        </a:rPr>
                        <a:t>(3</a:t>
                      </a:r>
                      <a:r>
                        <a:rPr lang="en-US" sz="700" spc="-50" dirty="0">
                          <a:effectLst/>
                        </a:rPr>
                        <a:t> </a:t>
                      </a:r>
                      <a:r>
                        <a:rPr lang="en-US" sz="700" dirty="0">
                          <a:effectLst/>
                        </a:rPr>
                        <a:t>consecutive</a:t>
                      </a:r>
                      <a:r>
                        <a:rPr lang="en-US" sz="700" spc="-45" dirty="0">
                          <a:effectLst/>
                        </a:rPr>
                        <a:t> </a:t>
                      </a:r>
                      <a:r>
                        <a:rPr lang="en-US" sz="700" dirty="0">
                          <a:effectLst/>
                        </a:rPr>
                        <a:t>injections</a:t>
                      </a:r>
                      <a:r>
                        <a:rPr lang="en-US" sz="700" spc="-50" dirty="0">
                          <a:effectLst/>
                        </a:rPr>
                        <a:t> </a:t>
                      </a:r>
                      <a:r>
                        <a:rPr lang="en-US" sz="700" dirty="0">
                          <a:effectLst/>
                        </a:rPr>
                        <a:t>of</a:t>
                      </a:r>
                      <a:r>
                        <a:rPr lang="en-US" sz="700" spc="-45" dirty="0">
                          <a:effectLst/>
                        </a:rPr>
                        <a:t> </a:t>
                      </a:r>
                      <a:r>
                        <a:rPr lang="en-US" sz="700" dirty="0">
                          <a:effectLst/>
                        </a:rPr>
                        <a:t>20</a:t>
                      </a:r>
                      <a:r>
                        <a:rPr lang="en-US" sz="700" spc="-50" dirty="0">
                          <a:effectLst/>
                        </a:rPr>
                        <a:t> </a:t>
                      </a:r>
                      <a:r>
                        <a:rPr lang="en-US" sz="700" dirty="0">
                          <a:effectLst/>
                        </a:rPr>
                        <a:t>mg</a:t>
                      </a:r>
                      <a:r>
                        <a:rPr lang="en-US" sz="700" spc="200" dirty="0">
                          <a:effectLst/>
                        </a:rPr>
                        <a:t> </a:t>
                      </a:r>
                      <a:r>
                        <a:rPr lang="en-US" sz="700" dirty="0">
                          <a:effectLst/>
                        </a:rPr>
                        <a:t>pre-filled</a:t>
                      </a:r>
                      <a:r>
                        <a:rPr lang="en-US" sz="700" spc="-10" dirty="0">
                          <a:effectLst/>
                        </a:rPr>
                        <a:t> </a:t>
                      </a:r>
                      <a:r>
                        <a:rPr lang="en-US" sz="700" dirty="0">
                          <a:effectLst/>
                        </a:rPr>
                        <a:t>syringe)</a:t>
                      </a:r>
                      <a:r>
                        <a:rPr lang="en-US" sz="700" baseline="30000" dirty="0">
                          <a:effectLst/>
                        </a:rPr>
                        <a:t>4</a:t>
                      </a:r>
                      <a:endParaRPr lang="en-GB" sz="700" baseline="300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66675" marR="113665">
                        <a:spcBef>
                          <a:spcPts val="215"/>
                        </a:spcBef>
                        <a:spcAft>
                          <a:spcPts val="0"/>
                        </a:spcAft>
                      </a:pPr>
                      <a:r>
                        <a:rPr lang="en-US" sz="700" spc="-10" dirty="0">
                          <a:effectLst/>
                        </a:rPr>
                        <a:t>Maximum</a:t>
                      </a:r>
                      <a:r>
                        <a:rPr lang="en-US" sz="700" spc="200" dirty="0">
                          <a:effectLst/>
                        </a:rPr>
                        <a:t> </a:t>
                      </a:r>
                      <a:r>
                        <a:rPr lang="en-US" sz="700" dirty="0">
                          <a:effectLst/>
                        </a:rPr>
                        <a:t>recommended</a:t>
                      </a:r>
                      <a:r>
                        <a:rPr lang="en-US" sz="700" spc="-50" dirty="0">
                          <a:effectLst/>
                        </a:rPr>
                        <a:t> </a:t>
                      </a:r>
                      <a:r>
                        <a:rPr lang="en-US" sz="700" dirty="0">
                          <a:effectLst/>
                        </a:rPr>
                        <a:t>dose</a:t>
                      </a:r>
                      <a:endParaRPr lang="en-GB" sz="7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850879"/>
                  </a:ext>
                </a:extLst>
              </a:tr>
            </a:tbl>
          </a:graphicData>
        </a:graphic>
      </p:graphicFrame>
      <p:sp>
        <p:nvSpPr>
          <p:cNvPr id="9" name="Content Placeholder 9">
            <a:extLst>
              <a:ext uri="{FF2B5EF4-FFF2-40B4-BE49-F238E27FC236}">
                <a16:creationId xmlns:a16="http://schemas.microsoft.com/office/drawing/2014/main" id="{B6E07DBF-3791-018F-F3D5-2CC1A7E713F9}"/>
              </a:ext>
            </a:extLst>
          </p:cNvPr>
          <p:cNvSpPr txBox="1">
            <a:spLocks/>
          </p:cNvSpPr>
          <p:nvPr/>
        </p:nvSpPr>
        <p:spPr>
          <a:xfrm>
            <a:off x="6247667" y="348170"/>
            <a:ext cx="5220000" cy="650983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b="1" dirty="0"/>
              <a:t>Contraindications:</a:t>
            </a:r>
            <a:r>
              <a:rPr lang="en-GB" sz="700" dirty="0"/>
              <a:t> Severe systemic hypersensitivity reaction or recurrence of a mild to moderate acute systemic hypersensitivity reaction to pegvaliase, any of the excipients or another PEGylated medicinal product. </a:t>
            </a:r>
            <a:r>
              <a:rPr lang="en-GB" sz="700" b="1" dirty="0"/>
              <a:t>Warnings and precautions: </a:t>
            </a:r>
            <a:r>
              <a:rPr lang="en-GB" sz="700" dirty="0"/>
              <a:t>Hypersensitivity reactions, cover a group of terms that comprises acute systemic hypersensitivity reactions, other systemic hypersensitivity reactions such as angioedema and serum sickness which may have an acute or chronic presentation, and local hypersensitivity reactions such as injection site reactions or other skin reactions. Hypersensitivity reactions including anaphylaxis have been reported in patients treated with Palynziq</a:t>
            </a:r>
            <a:r>
              <a:rPr lang="en-GB" sz="700" baseline="30000" dirty="0"/>
              <a:t>®</a:t>
            </a:r>
            <a:r>
              <a:rPr lang="en-GB" sz="700" dirty="0"/>
              <a:t> and can occur at any time during treatment. Palynziq</a:t>
            </a:r>
            <a:r>
              <a:rPr lang="en-GB" sz="700" baseline="30000" dirty="0"/>
              <a:t>®</a:t>
            </a:r>
            <a:r>
              <a:rPr lang="en-GB" sz="700" dirty="0"/>
              <a:t> may also increase hypersensitivity to other PEGylated injectable medicinal products. The risk of a hypersensitivity reactions is 2.6 fold higher in induction/titration phase compared to the maintenance phase. Management of hypersensitivity reactions should be based on the severity of the reaction; in clinical trials, this has included dose adjustment, treatment interruption or discontinuation, additional antihistamines, antipyretics, and/or corticosteroids, adrenaline and/or oxygen. Acute systemic hypersensitivity reactions (Type III), The underlying mechanism for acute systemic hypersensitivity reactions observed in clinical trials was non </a:t>
            </a:r>
            <a:r>
              <a:rPr lang="en-GB" sz="700" dirty="0" err="1"/>
              <a:t>IgE</a:t>
            </a:r>
            <a:r>
              <a:rPr lang="en-GB" sz="700" dirty="0"/>
              <a:t> mediated Type III (immune complex mediated) hypersensitivity. Manifestations of acute systemic hypersensitivity reactions included a combination of the following acute signs and symptoms: syncope, hypotension, hypoxia, dyspnoea, wheezing, chest discomfort/chest tightness, tachycardia, angioedema (swelling of face, lips, eyes, and tongue), f lushing, rash, urticaria, pruritus, and gastrointestinal symptoms (vomiting, nausea, and diarrhoea). Acute systemic hypersensitivity reactions were considered severe based on the presence of cyanosis or oxygen saturation (SpO2) less than or equal to 92%, hypotension (systolic blood pressure below 90 mm Hg in adults) or syncope. Four out of 16 (1%, 4/285) patients experienced a total of 5 episodes of acute systemic hypersensitivity reactions that were considered severe. The risk of an acute systemic hypersensitivity reaction occurring is 6 fold higher in induction/titration phase compared to maintenance phase. Acute systemic hypersensitivity reactions require treatment with adrenaline and immediate medical care. An adrenaline injection device (auto injector or pre-filled syringe/pen) should be prescribed to patients receiving this medicinal product. Patients should be instructed to carry an adrenaline injection device with them at all times during Palynziq</a:t>
            </a:r>
            <a:r>
              <a:rPr lang="en-GB" sz="700" baseline="30000" dirty="0"/>
              <a:t>®</a:t>
            </a:r>
            <a:r>
              <a:rPr lang="en-GB" sz="700" dirty="0"/>
              <a:t> treatment. Patients and the observer should be instructed to recognise the signs and symptoms of acute systemic hypersensitivity reactions, in the proper emergency use of the adrenaline injection device, and the requirement to seek immediate medical care. The risks associated with adrenaline use should be reconsidered when prescribing Palynziq</a:t>
            </a:r>
            <a:r>
              <a:rPr lang="en-GB" sz="700" baseline="30000" dirty="0"/>
              <a:t>®</a:t>
            </a:r>
            <a:r>
              <a:rPr lang="en-GB" sz="700" dirty="0"/>
              <a:t>. Refer to the adrenaline product information for complete information. For recurrence of a mild to moderate acute systemic hypersensitivity reaction patients should seek immediate medical care and Palynziq</a:t>
            </a:r>
            <a:r>
              <a:rPr lang="en-GB" sz="700" baseline="30000" dirty="0"/>
              <a:t>®</a:t>
            </a:r>
            <a:r>
              <a:rPr lang="en-GB" sz="700" dirty="0"/>
              <a:t> should be permanently discontinued. Due to the potential for acute systemic hypersensitivity reactions, premedication prior to each dose is required during induction and titration (see section 4.2, Method of administration). Patients should be instructed to pre medicate with an H1 receptor antagonist, H2 receptor antagonist, and antipyretic. During maintenance, premedication may be considered for subsequent injections based on patient tolerability to Palynziq</a:t>
            </a:r>
            <a:r>
              <a:rPr lang="en-GB" sz="700" baseline="30000" dirty="0"/>
              <a:t>®</a:t>
            </a:r>
            <a:r>
              <a:rPr lang="en-GB" sz="700" dirty="0"/>
              <a:t>. For at least the first 6 months of treatment when the patient is </a:t>
            </a:r>
            <a:r>
              <a:rPr lang="en-GB" sz="700" dirty="0" err="1"/>
              <a:t>self injecting</a:t>
            </a:r>
            <a:r>
              <a:rPr lang="en-GB" sz="700" dirty="0"/>
              <a:t> (i.e. when administration is not under healthcare professional supervision), an observer must be present during and for at least 60 minutes after each administration. Other systemic hypersensitivity reactions. For other severe systemic hypersensitivity reactions (e.g., anaphylaxis, severe angioedema, severe serum sickness), patients should seek immediate medical care and Palynziq should be permanently discontinued. Re-administering following an acute systemic hypersensitivity reaction: the prescribing physician should consider the risks and benefits of readministering the medicinal product following resolution of the first mild to moderate acute systemic hypersensitivity reaction. Upon re-administration, the first dose must be administered with premedication under the supervision of a healthcare professional with the ability to manage acute systemic hypersensitivity reactions. The prescribing physician should continue or consider resuming use of premedication. Dose titration and time to achieve response: Time  to  response  (achieving  blood  phenylalanine  levels ≤ 600 </a:t>
            </a:r>
            <a:r>
              <a:rPr lang="en-GB" sz="700" dirty="0" err="1"/>
              <a:t>micromol</a:t>
            </a:r>
            <a:r>
              <a:rPr lang="en-GB" sz="700" dirty="0"/>
              <a:t>/l) varies among patients. The time to reach a response ranged from 0.5 to 54 months. </a:t>
            </a:r>
          </a:p>
        </p:txBody>
      </p:sp>
    </p:spTree>
    <p:extLst>
      <p:ext uri="{BB962C8B-B14F-4D97-AF65-F5344CB8AC3E}">
        <p14:creationId xmlns:p14="http://schemas.microsoft.com/office/powerpoint/2010/main" val="1041416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9">
            <a:extLst>
              <a:ext uri="{FF2B5EF4-FFF2-40B4-BE49-F238E27FC236}">
                <a16:creationId xmlns:a16="http://schemas.microsoft.com/office/drawing/2014/main" id="{B6E07DBF-3791-018F-F3D5-2CC1A7E713F9}"/>
              </a:ext>
            </a:extLst>
          </p:cNvPr>
          <p:cNvSpPr txBox="1">
            <a:spLocks/>
          </p:cNvSpPr>
          <p:nvPr/>
        </p:nvSpPr>
        <p:spPr>
          <a:xfrm>
            <a:off x="6247667" y="5181601"/>
            <a:ext cx="5220000" cy="1028700"/>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For a detailed description of the adverse events please consult the Summary of Product Characteristics. Special precautions for storage: Store in a refrigerator (2°C-8°C). Do not freeze. Palynziq® may be stored in its sealed tray outside the refrigerator (below 25°C) for a single period up to 30 days with protection from sources of heat. After removal from the refrigerator, the product must not be returned to the refrigerator. Marketing authorisation holder: BioMarin International Limited. Shanbally, Ringaskiddy, County Cork, Ireland Detailed information on this medicinal product is available on the website of the European Medicines Agency: http://www.ema. europa.eu/ Legal Classification: Prescription-only Medicine. Marketing authorisation number(s): EU/1/19/1362/001-EU/1/19/1362/002-EU/1/19/1362/003- EU/1/19/1362/004. Date of first authorisation: May 2019. Date of revision of the text: April 2024</a:t>
            </a:r>
          </a:p>
          <a:p>
            <a:pPr marL="0" indent="0">
              <a:buNone/>
            </a:pPr>
            <a:endParaRPr lang="en-GB" sz="700" dirty="0"/>
          </a:p>
        </p:txBody>
      </p:sp>
      <p:graphicFrame>
        <p:nvGraphicFramePr>
          <p:cNvPr id="2" name="Table 1">
            <a:extLst>
              <a:ext uri="{FF2B5EF4-FFF2-40B4-BE49-F238E27FC236}">
                <a16:creationId xmlns:a16="http://schemas.microsoft.com/office/drawing/2014/main" id="{90539B8F-8CD7-1459-60A7-9772FAAC4177}"/>
              </a:ext>
            </a:extLst>
          </p:cNvPr>
          <p:cNvGraphicFramePr>
            <a:graphicFrameLocks noGrp="1" noDrilldown="1" noMove="1" noResize="1"/>
          </p:cNvGraphicFramePr>
          <p:nvPr>
            <p:extLst>
              <p:ext uri="{D42A27DB-BD31-4B8C-83A1-F6EECF244321}">
                <p14:modId xmlns:p14="http://schemas.microsoft.com/office/powerpoint/2010/main" val="658564030"/>
              </p:ext>
            </p:extLst>
          </p:nvPr>
        </p:nvGraphicFramePr>
        <p:xfrm>
          <a:off x="6009478" y="197399"/>
          <a:ext cx="5487198" cy="4988422"/>
        </p:xfrm>
        <a:graphic>
          <a:graphicData uri="http://schemas.openxmlformats.org/drawingml/2006/table">
            <a:tbl>
              <a:tblPr firstRow="1" firstCol="1" lastRow="1" lastCol="1" bandRow="1" bandCol="1">
                <a:tableStyleId>{2D5ABB26-0587-4C30-8999-92F81FD0307C}</a:tableStyleId>
              </a:tblPr>
              <a:tblGrid>
                <a:gridCol w="1172372">
                  <a:extLst>
                    <a:ext uri="{9D8B030D-6E8A-4147-A177-3AD203B41FA5}">
                      <a16:colId xmlns:a16="http://schemas.microsoft.com/office/drawing/2014/main" val="256482365"/>
                    </a:ext>
                  </a:extLst>
                </a:gridCol>
                <a:gridCol w="1733550">
                  <a:extLst>
                    <a:ext uri="{9D8B030D-6E8A-4147-A177-3AD203B41FA5}">
                      <a16:colId xmlns:a16="http://schemas.microsoft.com/office/drawing/2014/main" val="4069726145"/>
                    </a:ext>
                  </a:extLst>
                </a:gridCol>
                <a:gridCol w="1290638">
                  <a:extLst>
                    <a:ext uri="{9D8B030D-6E8A-4147-A177-3AD203B41FA5}">
                      <a16:colId xmlns:a16="http://schemas.microsoft.com/office/drawing/2014/main" val="1741521805"/>
                    </a:ext>
                  </a:extLst>
                </a:gridCol>
                <a:gridCol w="1290638">
                  <a:extLst>
                    <a:ext uri="{9D8B030D-6E8A-4147-A177-3AD203B41FA5}">
                      <a16:colId xmlns:a16="http://schemas.microsoft.com/office/drawing/2014/main" val="2241967287"/>
                    </a:ext>
                  </a:extLst>
                </a:gridCol>
              </a:tblGrid>
              <a:tr h="153061">
                <a:tc>
                  <a:txBody>
                    <a:bodyPr/>
                    <a:lstStyle/>
                    <a:p>
                      <a:pPr marL="35560" marR="71120">
                        <a:spcBef>
                          <a:spcPts val="100"/>
                        </a:spcBef>
                        <a:spcAft>
                          <a:spcPts val="0"/>
                        </a:spcAft>
                      </a:pPr>
                      <a:r>
                        <a:rPr lang="en-US" sz="700">
                          <a:effectLst/>
                        </a:rPr>
                        <a:t>System</a:t>
                      </a:r>
                      <a:r>
                        <a:rPr lang="en-US" sz="700" spc="-30">
                          <a:effectLst/>
                        </a:rPr>
                        <a:t> </a:t>
                      </a:r>
                      <a:r>
                        <a:rPr lang="en-US" sz="700">
                          <a:effectLst/>
                        </a:rPr>
                        <a:t>organ</a:t>
                      </a:r>
                      <a:r>
                        <a:rPr lang="en-US" sz="700" spc="200">
                          <a:effectLst/>
                        </a:rPr>
                        <a:t> </a:t>
                      </a:r>
                      <a:r>
                        <a:rPr lang="en-US" sz="700" spc="-10">
                          <a:effectLst/>
                        </a:rPr>
                        <a:t>class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94615">
                        <a:spcBef>
                          <a:spcPts val="100"/>
                        </a:spcBef>
                        <a:spcAft>
                          <a:spcPts val="0"/>
                        </a:spcAft>
                      </a:pPr>
                      <a:r>
                        <a:rPr lang="en-US" sz="700" spc="-10" dirty="0">
                          <a:effectLst/>
                        </a:rPr>
                        <a:t>Adverse</a:t>
                      </a:r>
                      <a:r>
                        <a:rPr lang="en-US" sz="700" spc="200" dirty="0">
                          <a:effectLst/>
                        </a:rPr>
                        <a:t> </a:t>
                      </a:r>
                      <a:r>
                        <a:rPr lang="en-US" sz="700" spc="-10" dirty="0">
                          <a:effectLst/>
                        </a:rPr>
                        <a:t>reaction(s)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135890">
                        <a:spcBef>
                          <a:spcPts val="100"/>
                        </a:spcBef>
                        <a:spcAft>
                          <a:spcPts val="0"/>
                        </a:spcAft>
                      </a:pPr>
                      <a:r>
                        <a:rPr lang="en-US" sz="700" spc="-10">
                          <a:effectLst/>
                        </a:rPr>
                        <a:t>Induction/</a:t>
                      </a:r>
                      <a:r>
                        <a:rPr lang="en-US" sz="700" spc="200">
                          <a:effectLst/>
                        </a:rPr>
                        <a:t> </a:t>
                      </a:r>
                      <a:r>
                        <a:rPr lang="en-US" sz="700" spc="-10">
                          <a:effectLst/>
                        </a:rPr>
                        <a:t>Titration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Maintenance</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337811"/>
                  </a:ext>
                </a:extLst>
              </a:tr>
              <a:tr h="153061">
                <a:tc>
                  <a:txBody>
                    <a:bodyPr/>
                    <a:lstStyle/>
                    <a:p>
                      <a:pPr marL="35560">
                        <a:spcBef>
                          <a:spcPts val="100"/>
                        </a:spcBef>
                      </a:pPr>
                      <a:r>
                        <a:rPr lang="en-US" sz="700">
                          <a:effectLst/>
                        </a:rPr>
                        <a:t>Blood</a:t>
                      </a:r>
                      <a:r>
                        <a:rPr lang="en-US" sz="700" spc="-50">
                          <a:effectLst/>
                        </a:rPr>
                        <a:t> </a:t>
                      </a:r>
                      <a:r>
                        <a:rPr lang="en-US" sz="700">
                          <a:effectLst/>
                        </a:rPr>
                        <a:t>and</a:t>
                      </a:r>
                      <a:r>
                        <a:rPr lang="en-US" sz="700" spc="-50">
                          <a:effectLst/>
                        </a:rPr>
                        <a:t> </a:t>
                      </a:r>
                      <a:r>
                        <a:rPr lang="en-US" sz="700">
                          <a:effectLst/>
                        </a:rPr>
                        <a:t>lymphatic</a:t>
                      </a:r>
                      <a:r>
                        <a:rPr lang="en-US" sz="700" spc="200">
                          <a:effectLst/>
                        </a:rPr>
                        <a:t> </a:t>
                      </a:r>
                      <a:r>
                        <a:rPr lang="en-US" sz="700">
                          <a:effectLst/>
                        </a:rPr>
                        <a:t>system</a:t>
                      </a:r>
                      <a:r>
                        <a:rPr lang="en-US" sz="700" spc="-15">
                          <a:effectLst/>
                        </a:rPr>
                        <a:t> </a:t>
                      </a:r>
                      <a:r>
                        <a:rPr lang="en-US" sz="70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a:spcBef>
                          <a:spcPts val="100"/>
                        </a:spcBef>
                      </a:pPr>
                      <a:r>
                        <a:rPr lang="en-US" sz="700" spc="-10" dirty="0">
                          <a:effectLst/>
                        </a:rPr>
                        <a:t>Lymphadenopathy</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5560" marR="135890">
                        <a:spcBef>
                          <a:spcPts val="100"/>
                        </a:spcBef>
                        <a:spcAft>
                          <a:spcPts val="0"/>
                        </a:spcAft>
                      </a:pPr>
                      <a:r>
                        <a:rPr lang="en-US" sz="700" spc="-10" dirty="0">
                          <a:effectLst/>
                        </a:rPr>
                        <a:t>Common</a:t>
                      </a:r>
                      <a:r>
                        <a:rPr lang="en-US" sz="700" spc="200" dirty="0">
                          <a:effectLst/>
                        </a:rPr>
                        <a:t> </a:t>
                      </a:r>
                      <a:r>
                        <a:rPr lang="en-US" sz="700" spc="-10" dirty="0">
                          <a:effectLst/>
                        </a:rPr>
                        <a:t>(9.8%)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03545"/>
                  </a:ext>
                </a:extLst>
              </a:tr>
              <a:tr h="153061">
                <a:tc rowSpan="4">
                  <a:txBody>
                    <a:bodyPr/>
                    <a:lstStyle/>
                    <a:p>
                      <a:pPr marL="35560" marR="71120">
                        <a:spcBef>
                          <a:spcPts val="100"/>
                        </a:spcBef>
                        <a:spcAft>
                          <a:spcPts val="0"/>
                        </a:spcAft>
                      </a:pPr>
                      <a:r>
                        <a:rPr lang="en-US" sz="700" spc="-10" dirty="0">
                          <a:effectLst/>
                        </a:rPr>
                        <a:t>Immune</a:t>
                      </a:r>
                      <a:r>
                        <a:rPr lang="en-US" sz="700" spc="-40" dirty="0">
                          <a:effectLst/>
                        </a:rPr>
                        <a:t> </a:t>
                      </a:r>
                      <a:r>
                        <a:rPr lang="en-US" sz="700" spc="-10" dirty="0">
                          <a:effectLst/>
                        </a:rPr>
                        <a:t>system</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94615">
                        <a:spcBef>
                          <a:spcPts val="100"/>
                        </a:spcBef>
                      </a:pPr>
                      <a:r>
                        <a:rPr lang="en-US" sz="700" spc="-10" dirty="0">
                          <a:effectLst/>
                        </a:rPr>
                        <a:t>Hypersensitivity</a:t>
                      </a:r>
                      <a:r>
                        <a:rPr lang="en-US" sz="700" spc="200" dirty="0">
                          <a:effectLst/>
                        </a:rPr>
                        <a:t> </a:t>
                      </a:r>
                      <a:r>
                        <a:rPr lang="en-US" sz="700" spc="-10" dirty="0">
                          <a:effectLst/>
                        </a:rPr>
                        <a:t>reaction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(65%)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(60%)</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0013640"/>
                  </a:ext>
                </a:extLst>
              </a:tr>
              <a:tr h="215695">
                <a:tc vMerge="1">
                  <a:txBody>
                    <a:bodyPr/>
                    <a:lstStyle/>
                    <a:p>
                      <a:endParaRPr lang="en-GB"/>
                    </a:p>
                  </a:txBody>
                  <a:tcPr/>
                </a:tc>
                <a:tc>
                  <a:txBody>
                    <a:bodyPr/>
                    <a:lstStyle/>
                    <a:p>
                      <a:pPr marL="36195" marR="258445" algn="just">
                        <a:spcBef>
                          <a:spcPts val="100"/>
                        </a:spcBef>
                      </a:pPr>
                      <a:r>
                        <a:rPr lang="en-US" sz="700" dirty="0">
                          <a:effectLst/>
                        </a:rPr>
                        <a:t>Acute</a:t>
                      </a:r>
                      <a:r>
                        <a:rPr lang="en-US" sz="700" spc="-50" dirty="0">
                          <a:effectLst/>
                        </a:rPr>
                        <a:t> </a:t>
                      </a:r>
                      <a:r>
                        <a:rPr lang="en-US" sz="700" dirty="0">
                          <a:effectLst/>
                        </a:rPr>
                        <a:t>systemic</a:t>
                      </a:r>
                      <a:r>
                        <a:rPr lang="en-US" sz="700" spc="200" dirty="0">
                          <a:effectLst/>
                        </a:rPr>
                        <a:t> </a:t>
                      </a:r>
                      <a:r>
                        <a:rPr lang="en-US" sz="700" spc="-10" dirty="0">
                          <a:effectLst/>
                        </a:rPr>
                        <a:t>hypersensitivity</a:t>
                      </a:r>
                      <a:r>
                        <a:rPr lang="en-US" sz="700" spc="200" dirty="0">
                          <a:effectLst/>
                        </a:rPr>
                        <a:t> </a:t>
                      </a:r>
                      <a:r>
                        <a:rPr lang="en-US" sz="700" spc="-10" dirty="0">
                          <a:effectLst/>
                        </a:rPr>
                        <a:t>reaction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Common</a:t>
                      </a:r>
                      <a:r>
                        <a:rPr lang="en-US" sz="700" spc="200">
                          <a:effectLst/>
                        </a:rPr>
                        <a:t> </a:t>
                      </a:r>
                      <a:r>
                        <a:rPr lang="en-US" sz="700" spc="-10">
                          <a:effectLst/>
                        </a:rPr>
                        <a:t>(4.6%)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074911"/>
                  </a:ext>
                </a:extLst>
              </a:tr>
              <a:tr h="153061">
                <a:tc vMerge="1">
                  <a:txBody>
                    <a:bodyPr/>
                    <a:lstStyle/>
                    <a:p>
                      <a:endParaRPr lang="en-GB"/>
                    </a:p>
                  </a:txBody>
                  <a:tcPr/>
                </a:tc>
                <a:tc>
                  <a:txBody>
                    <a:bodyPr/>
                    <a:lstStyle/>
                    <a:p>
                      <a:pPr marL="36195">
                        <a:spcBef>
                          <a:spcPts val="100"/>
                        </a:spcBef>
                      </a:pPr>
                      <a:r>
                        <a:rPr lang="en-US" sz="700" spc="-10" dirty="0">
                          <a:effectLst/>
                        </a:rPr>
                        <a:t>Angioedema</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(5.6%)</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(2.89%)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9194172"/>
                  </a:ext>
                </a:extLst>
              </a:tr>
              <a:tr h="153061">
                <a:tc vMerge="1">
                  <a:txBody>
                    <a:bodyPr/>
                    <a:lstStyle/>
                    <a:p>
                      <a:endParaRPr lang="en-GB"/>
                    </a:p>
                  </a:txBody>
                  <a:tcPr/>
                </a:tc>
                <a:tc>
                  <a:txBody>
                    <a:bodyPr/>
                    <a:lstStyle/>
                    <a:p>
                      <a:pPr marL="36195">
                        <a:spcBef>
                          <a:spcPts val="100"/>
                        </a:spcBef>
                      </a:pPr>
                      <a:r>
                        <a:rPr lang="en-US" sz="700">
                          <a:effectLst/>
                        </a:rPr>
                        <a:t>Serum</a:t>
                      </a:r>
                      <a:r>
                        <a:rPr lang="en-US" sz="700" spc="-45">
                          <a:effectLst/>
                        </a:rPr>
                        <a:t> </a:t>
                      </a:r>
                      <a:r>
                        <a:rPr lang="en-US" sz="700" spc="-10">
                          <a:effectLst/>
                        </a:rPr>
                        <a:t>sickness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Common</a:t>
                      </a:r>
                      <a:r>
                        <a:rPr lang="en-US" sz="700" spc="200">
                          <a:effectLst/>
                        </a:rPr>
                        <a:t> </a:t>
                      </a:r>
                      <a:r>
                        <a:rPr lang="en-US" sz="700" spc="-10">
                          <a:effectLst/>
                        </a:rPr>
                        <a:t>(2.1%)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Uncommon</a:t>
                      </a:r>
                      <a:r>
                        <a:rPr lang="en-US" sz="700" spc="200">
                          <a:effectLst/>
                        </a:rPr>
                        <a:t> </a:t>
                      </a:r>
                      <a:r>
                        <a:rPr lang="en-US" sz="700" spc="-10">
                          <a:effectLst/>
                        </a:rPr>
                        <a:t>(0.6%)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2498507"/>
                  </a:ext>
                </a:extLst>
              </a:tr>
              <a:tr h="97473">
                <a:tc>
                  <a:txBody>
                    <a:bodyPr/>
                    <a:lstStyle/>
                    <a:p>
                      <a:pPr marL="36195">
                        <a:spcBef>
                          <a:spcPts val="100"/>
                        </a:spcBef>
                        <a:spcAft>
                          <a:spcPts val="0"/>
                        </a:spcAft>
                      </a:pPr>
                      <a:r>
                        <a:rPr lang="en-US" sz="700">
                          <a:effectLst/>
                        </a:rPr>
                        <a:t> </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dirty="0">
                          <a:effectLst/>
                        </a:rPr>
                        <a:t>Anaphylaxis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Unknown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dirty="0">
                          <a:effectLst/>
                        </a:rPr>
                        <a:t>Unknown</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12187286"/>
                  </a:ext>
                </a:extLst>
              </a:tr>
              <a:tr h="153061">
                <a:tc>
                  <a:txBody>
                    <a:bodyPr/>
                    <a:lstStyle/>
                    <a:p>
                      <a:pPr marL="36195" marR="71120">
                        <a:spcBef>
                          <a:spcPts val="100"/>
                        </a:spcBef>
                      </a:pPr>
                      <a:r>
                        <a:rPr lang="en-US" sz="700" spc="-10">
                          <a:effectLst/>
                        </a:rPr>
                        <a:t>Nervous</a:t>
                      </a:r>
                      <a:r>
                        <a:rPr lang="en-US" sz="700" spc="-40">
                          <a:effectLst/>
                        </a:rPr>
                        <a:t> </a:t>
                      </a:r>
                      <a:r>
                        <a:rPr lang="en-US" sz="700" spc="-10">
                          <a:effectLst/>
                        </a:rPr>
                        <a:t>system</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Headache</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(42%)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(47%)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9763836"/>
                  </a:ext>
                </a:extLst>
              </a:tr>
              <a:tr h="153061">
                <a:tc rowSpan="2">
                  <a:txBody>
                    <a:bodyPr/>
                    <a:lstStyle/>
                    <a:p>
                      <a:pPr marL="36195">
                        <a:spcBef>
                          <a:spcPts val="100"/>
                        </a:spcBef>
                      </a:pPr>
                      <a:r>
                        <a:rPr lang="en-US" sz="700" spc="-10" dirty="0">
                          <a:effectLst/>
                        </a:rPr>
                        <a:t>Respiratory, thoracic</a:t>
                      </a:r>
                      <a:r>
                        <a:rPr lang="en-US" sz="700" spc="200" dirty="0">
                          <a:effectLst/>
                        </a:rPr>
                        <a:t> </a:t>
                      </a:r>
                      <a:r>
                        <a:rPr lang="en-US" sz="700" dirty="0">
                          <a:effectLst/>
                        </a:rPr>
                        <a:t>and</a:t>
                      </a:r>
                      <a:r>
                        <a:rPr lang="en-US" sz="700" spc="-10" dirty="0">
                          <a:effectLst/>
                        </a:rPr>
                        <a:t> </a:t>
                      </a:r>
                      <a:r>
                        <a:rPr lang="en-US" sz="700" dirty="0">
                          <a:effectLst/>
                        </a:rPr>
                        <a:t>mediastinal</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Cough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(19%)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1789211"/>
                  </a:ext>
                </a:extLst>
              </a:tr>
              <a:tr h="153061">
                <a:tc vMerge="1">
                  <a:txBody>
                    <a:bodyPr/>
                    <a:lstStyle/>
                    <a:p>
                      <a:endParaRPr lang="en-GB"/>
                    </a:p>
                  </a:txBody>
                  <a:tcPr/>
                </a:tc>
                <a:tc>
                  <a:txBody>
                    <a:bodyPr/>
                    <a:lstStyle/>
                    <a:p>
                      <a:pPr marL="36195">
                        <a:spcBef>
                          <a:spcPts val="100"/>
                        </a:spcBef>
                      </a:pPr>
                      <a:r>
                        <a:rPr lang="en-US" sz="700" spc="-10">
                          <a:effectLst/>
                        </a:rPr>
                        <a:t>Dyspnoea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(4.2%)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(7.3%)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89884751"/>
                  </a:ext>
                </a:extLst>
              </a:tr>
              <a:tr h="153061">
                <a:tc rowSpan="4">
                  <a:txBody>
                    <a:bodyPr/>
                    <a:lstStyle/>
                    <a:p>
                      <a:pPr marL="36195" marR="71120">
                        <a:spcBef>
                          <a:spcPts val="100"/>
                        </a:spcBef>
                      </a:pPr>
                      <a:r>
                        <a:rPr lang="en-US" sz="700" spc="-10" dirty="0">
                          <a:effectLst/>
                        </a:rPr>
                        <a:t>Gastrointestinal</a:t>
                      </a:r>
                      <a:r>
                        <a:rPr lang="en-US" sz="700" spc="200" dirty="0">
                          <a:effectLst/>
                        </a:rPr>
                        <a:t> </a:t>
                      </a:r>
                      <a:r>
                        <a:rPr lang="en-US" sz="700" spc="-10" dirty="0">
                          <a:effectLst/>
                        </a:rPr>
                        <a:t>disorders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a:effectLst/>
                        </a:rPr>
                        <a:t>Abdominal</a:t>
                      </a:r>
                      <a:r>
                        <a:rPr lang="en-US" sz="700" spc="-40">
                          <a:effectLst/>
                        </a:rPr>
                        <a:t> </a:t>
                      </a:r>
                      <a:r>
                        <a:rPr lang="en-US" sz="700" spc="-20">
                          <a:effectLst/>
                        </a:rPr>
                        <a:t>pain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(19%)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(30%)</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75524587"/>
                  </a:ext>
                </a:extLst>
              </a:tr>
              <a:tr h="153061">
                <a:tc vMerge="1">
                  <a:txBody>
                    <a:bodyPr/>
                    <a:lstStyle/>
                    <a:p>
                      <a:endParaRPr lang="en-GB"/>
                    </a:p>
                  </a:txBody>
                  <a:tcPr/>
                </a:tc>
                <a:tc>
                  <a:txBody>
                    <a:bodyPr/>
                    <a:lstStyle/>
                    <a:p>
                      <a:pPr marL="36195">
                        <a:spcBef>
                          <a:spcPts val="100"/>
                        </a:spcBef>
                      </a:pPr>
                      <a:r>
                        <a:rPr lang="en-US" sz="700" spc="-10">
                          <a:effectLst/>
                        </a:rPr>
                        <a:t>Nausea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294803"/>
                  </a:ext>
                </a:extLst>
              </a:tr>
              <a:tr h="153061">
                <a:tc vMerge="1">
                  <a:txBody>
                    <a:bodyPr/>
                    <a:lstStyle/>
                    <a:p>
                      <a:endParaRPr lang="en-GB"/>
                    </a:p>
                  </a:txBody>
                  <a:tcPr/>
                </a:tc>
                <a:tc>
                  <a:txBody>
                    <a:bodyPr/>
                    <a:lstStyle/>
                    <a:p>
                      <a:pPr marL="36195">
                        <a:spcBef>
                          <a:spcPts val="100"/>
                        </a:spcBef>
                      </a:pPr>
                      <a:r>
                        <a:rPr lang="en-US" sz="700" spc="-10">
                          <a:effectLst/>
                        </a:rPr>
                        <a:t>Vomiting</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(27%)</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3898954"/>
                  </a:ext>
                </a:extLst>
              </a:tr>
              <a:tr h="153061">
                <a:tc vMerge="1">
                  <a:txBody>
                    <a:bodyPr/>
                    <a:lstStyle/>
                    <a:p>
                      <a:endParaRPr lang="en-GB"/>
                    </a:p>
                  </a:txBody>
                  <a:tcPr/>
                </a:tc>
                <a:tc>
                  <a:txBody>
                    <a:bodyPr/>
                    <a:lstStyle/>
                    <a:p>
                      <a:pPr marL="36195">
                        <a:spcBef>
                          <a:spcPts val="100"/>
                        </a:spcBef>
                      </a:pPr>
                      <a:r>
                        <a:rPr lang="en-US" sz="700" spc="-10">
                          <a:effectLst/>
                        </a:rPr>
                        <a:t>Diarrhoea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(13%)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(28%)</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7300395"/>
                  </a:ext>
                </a:extLst>
              </a:tr>
              <a:tr h="153061">
                <a:tc rowSpan="7">
                  <a:txBody>
                    <a:bodyPr/>
                    <a:lstStyle/>
                    <a:p>
                      <a:pPr marL="36195">
                        <a:spcBef>
                          <a:spcPts val="100"/>
                        </a:spcBef>
                      </a:pPr>
                      <a:r>
                        <a:rPr lang="en-US" sz="700">
                          <a:effectLst/>
                        </a:rPr>
                        <a:t>Skin</a:t>
                      </a:r>
                      <a:r>
                        <a:rPr lang="en-US" sz="700" spc="-10">
                          <a:effectLst/>
                        </a:rPr>
                        <a:t> </a:t>
                      </a:r>
                      <a:r>
                        <a:rPr lang="en-US" sz="700">
                          <a:effectLst/>
                        </a:rPr>
                        <a:t>and</a:t>
                      </a:r>
                      <a:r>
                        <a:rPr lang="en-US" sz="700" spc="200">
                          <a:effectLst/>
                        </a:rPr>
                        <a:t> </a:t>
                      </a:r>
                      <a:r>
                        <a:rPr lang="en-US" sz="700">
                          <a:effectLst/>
                        </a:rPr>
                        <a:t>subcutaneous</a:t>
                      </a:r>
                      <a:r>
                        <a:rPr lang="en-US" sz="700" spc="-50">
                          <a:effectLst/>
                        </a:rPr>
                        <a:t> </a:t>
                      </a:r>
                      <a:r>
                        <a:rPr lang="en-US" sz="700">
                          <a:effectLst/>
                        </a:rPr>
                        <a:t>tissue</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100"/>
                        </a:spcBef>
                      </a:pPr>
                      <a:r>
                        <a:rPr lang="en-US" sz="700" spc="-10">
                          <a:effectLst/>
                        </a:rPr>
                        <a:t>Alopecia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Common</a:t>
                      </a:r>
                      <a:r>
                        <a:rPr lang="en-US" sz="700" spc="200" dirty="0">
                          <a:effectLst/>
                        </a:rPr>
                        <a:t> </a:t>
                      </a:r>
                      <a:r>
                        <a:rPr lang="en-US" sz="700" spc="-10" dirty="0">
                          <a:effectLst/>
                        </a:rPr>
                        <a:t>(6.7%)</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50115677"/>
                  </a:ext>
                </a:extLst>
              </a:tr>
              <a:tr h="153061">
                <a:tc vMerge="1">
                  <a:txBody>
                    <a:bodyPr/>
                    <a:lstStyle/>
                    <a:p>
                      <a:endParaRPr lang="en-GB"/>
                    </a:p>
                  </a:txBody>
                  <a:tcPr/>
                </a:tc>
                <a:tc>
                  <a:txBody>
                    <a:bodyPr/>
                    <a:lstStyle/>
                    <a:p>
                      <a:pPr marL="36195">
                        <a:spcBef>
                          <a:spcPts val="100"/>
                        </a:spcBef>
                      </a:pPr>
                      <a:r>
                        <a:rPr lang="en-US" sz="700" spc="-10">
                          <a:effectLst/>
                        </a:rPr>
                        <a:t>Urticaria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89157626"/>
                  </a:ext>
                </a:extLst>
              </a:tr>
              <a:tr h="153061">
                <a:tc vMerge="1">
                  <a:txBody>
                    <a:bodyPr/>
                    <a:lstStyle/>
                    <a:p>
                      <a:endParaRPr lang="en-GB"/>
                    </a:p>
                  </a:txBody>
                  <a:tcPr/>
                </a:tc>
                <a:tc>
                  <a:txBody>
                    <a:bodyPr/>
                    <a:lstStyle/>
                    <a:p>
                      <a:pPr marL="36195">
                        <a:spcBef>
                          <a:spcPts val="100"/>
                        </a:spcBef>
                      </a:pPr>
                      <a:r>
                        <a:rPr lang="en-US" sz="700" spc="-20">
                          <a:effectLst/>
                        </a:rPr>
                        <a:t>Rash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(33%)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0944865"/>
                  </a:ext>
                </a:extLst>
              </a:tr>
              <a:tr h="153061">
                <a:tc vMerge="1">
                  <a:txBody>
                    <a:bodyPr/>
                    <a:lstStyle/>
                    <a:p>
                      <a:endParaRPr lang="en-GB"/>
                    </a:p>
                  </a:txBody>
                  <a:tcPr/>
                </a:tc>
                <a:tc>
                  <a:txBody>
                    <a:bodyPr/>
                    <a:lstStyle/>
                    <a:p>
                      <a:pPr marL="36195">
                        <a:spcBef>
                          <a:spcPts val="100"/>
                        </a:spcBef>
                      </a:pPr>
                      <a:r>
                        <a:rPr lang="en-US" sz="700" spc="-10" dirty="0">
                          <a:effectLst/>
                        </a:rPr>
                        <a:t>Pruritus</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a:effectLst/>
                        </a:rPr>
                        <a:t>Very</a:t>
                      </a:r>
                      <a:r>
                        <a:rPr lang="en-US" sz="700" spc="-40">
                          <a:effectLst/>
                        </a:rPr>
                        <a:t> </a:t>
                      </a:r>
                      <a:r>
                        <a:rPr lang="en-US" sz="700" spc="-10">
                          <a:effectLst/>
                        </a:rPr>
                        <a:t>common</a:t>
                      </a:r>
                      <a:r>
                        <a:rPr lang="en-US" sz="700" spc="200">
                          <a:effectLst/>
                        </a:rPr>
                        <a:t> </a:t>
                      </a:r>
                      <a:r>
                        <a:rPr lang="en-US" sz="700" spc="-10">
                          <a:effectLst/>
                        </a:rPr>
                        <a:t>(25%)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a:effectLst/>
                        </a:rPr>
                        <a:t>Very</a:t>
                      </a:r>
                      <a:r>
                        <a:rPr lang="en-US" sz="700" spc="-50">
                          <a:effectLst/>
                        </a:rPr>
                        <a:t> </a:t>
                      </a:r>
                      <a:r>
                        <a:rPr lang="en-US" sz="700">
                          <a:effectLst/>
                        </a:rPr>
                        <a:t>common</a:t>
                      </a:r>
                      <a:r>
                        <a:rPr lang="en-US" sz="700" spc="200">
                          <a:effectLst/>
                        </a:rPr>
                        <a:t> </a:t>
                      </a:r>
                      <a:r>
                        <a:rPr lang="en-US" sz="700" spc="-10">
                          <a:effectLst/>
                        </a:rPr>
                        <a:t>(23%)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7012415"/>
                  </a:ext>
                </a:extLst>
              </a:tr>
              <a:tr h="153061">
                <a:tc vMerge="1">
                  <a:txBody>
                    <a:bodyPr/>
                    <a:lstStyle/>
                    <a:p>
                      <a:endParaRPr lang="en-GB"/>
                    </a:p>
                  </a:txBody>
                  <a:tcPr/>
                </a:tc>
                <a:tc>
                  <a:txBody>
                    <a:bodyPr/>
                    <a:lstStyle/>
                    <a:p>
                      <a:pPr marL="36195">
                        <a:spcBef>
                          <a:spcPts val="100"/>
                        </a:spcBef>
                      </a:pPr>
                      <a:r>
                        <a:rPr lang="en-US" sz="700" spc="-10">
                          <a:effectLst/>
                        </a:rPr>
                        <a:t>Erythema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100"/>
                        </a:spcBef>
                      </a:pPr>
                      <a:r>
                        <a:rPr lang="en-US" sz="700" spc="-10" dirty="0">
                          <a:effectLst/>
                        </a:rPr>
                        <a:t>Very</a:t>
                      </a:r>
                      <a:r>
                        <a:rPr lang="en-US" sz="700" spc="-40" dirty="0">
                          <a:effectLst/>
                        </a:rPr>
                        <a:t> </a:t>
                      </a:r>
                      <a:r>
                        <a:rPr lang="en-US" sz="700" spc="-10" dirty="0">
                          <a:effectLst/>
                        </a:rPr>
                        <a:t>common</a:t>
                      </a:r>
                      <a:r>
                        <a:rPr lang="en-US" sz="700" spc="200" dirty="0">
                          <a:effectLst/>
                        </a:rPr>
                        <a:t> </a:t>
                      </a:r>
                      <a:r>
                        <a:rPr lang="en-US" sz="700" spc="-10" dirty="0">
                          <a:effectLst/>
                        </a:rPr>
                        <a:t>(11%)</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100"/>
                        </a:spcBef>
                      </a:pPr>
                      <a:r>
                        <a:rPr lang="en-US" sz="700" spc="-10">
                          <a:effectLst/>
                        </a:rPr>
                        <a:t>Common</a:t>
                      </a:r>
                      <a:r>
                        <a:rPr lang="en-US" sz="700" spc="200">
                          <a:effectLst/>
                        </a:rPr>
                        <a:t> </a:t>
                      </a:r>
                      <a:r>
                        <a:rPr lang="en-US" sz="700" spc="-10">
                          <a:effectLst/>
                        </a:rPr>
                        <a:t>(6.7%)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3415071"/>
                  </a:ext>
                </a:extLst>
              </a:tr>
              <a:tr h="153061">
                <a:tc vMerge="1">
                  <a:txBody>
                    <a:bodyPr/>
                    <a:lstStyle/>
                    <a:p>
                      <a:endParaRPr lang="en-GB"/>
                    </a:p>
                  </a:txBody>
                  <a:tcPr/>
                </a:tc>
                <a:tc>
                  <a:txBody>
                    <a:bodyPr/>
                    <a:lstStyle/>
                    <a:p>
                      <a:pPr marL="36195">
                        <a:spcBef>
                          <a:spcPts val="95"/>
                        </a:spcBef>
                      </a:pPr>
                      <a:r>
                        <a:rPr lang="en-US" sz="700">
                          <a:effectLst/>
                        </a:rPr>
                        <a:t>Skin</a:t>
                      </a:r>
                      <a:r>
                        <a:rPr lang="en-US" sz="700" spc="-40">
                          <a:effectLst/>
                        </a:rPr>
                        <a:t> </a:t>
                      </a:r>
                      <a:r>
                        <a:rPr lang="en-US" sz="700" spc="-10">
                          <a:effectLst/>
                        </a:rPr>
                        <a:t>exfoliation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Uncommon</a:t>
                      </a:r>
                      <a:r>
                        <a:rPr lang="en-US" sz="700" spc="200">
                          <a:effectLst/>
                        </a:rPr>
                        <a:t> </a:t>
                      </a:r>
                      <a:r>
                        <a:rPr lang="en-US" sz="700" spc="-10">
                          <a:effectLst/>
                        </a:rPr>
                        <a:t>(0.4%)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37814083"/>
                  </a:ext>
                </a:extLst>
              </a:tr>
              <a:tr h="153061">
                <a:tc vMerge="1">
                  <a:txBody>
                    <a:bodyPr/>
                    <a:lstStyle/>
                    <a:p>
                      <a:endParaRPr lang="en-GB"/>
                    </a:p>
                  </a:txBody>
                  <a:tcPr/>
                </a:tc>
                <a:tc>
                  <a:txBody>
                    <a:bodyPr/>
                    <a:lstStyle/>
                    <a:p>
                      <a:pPr marL="36195">
                        <a:spcBef>
                          <a:spcPts val="95"/>
                        </a:spcBef>
                      </a:pPr>
                      <a:r>
                        <a:rPr lang="en-US" sz="700">
                          <a:effectLst/>
                        </a:rPr>
                        <a:t>Maculopapular</a:t>
                      </a:r>
                      <a:r>
                        <a:rPr lang="en-US" sz="700" spc="-30">
                          <a:effectLst/>
                        </a:rPr>
                        <a:t> </a:t>
                      </a:r>
                      <a:r>
                        <a:rPr lang="en-US" sz="700" spc="-20">
                          <a:effectLst/>
                        </a:rPr>
                        <a:t>rash</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dirty="0">
                          <a:effectLst/>
                        </a:rPr>
                        <a:t>Common</a:t>
                      </a:r>
                      <a:r>
                        <a:rPr lang="en-US" sz="700" spc="200" dirty="0">
                          <a:effectLst/>
                        </a:rPr>
                        <a:t> </a:t>
                      </a:r>
                      <a:r>
                        <a:rPr lang="en-US" sz="700" spc="-10" dirty="0">
                          <a:effectLst/>
                        </a:rPr>
                        <a:t>(3.5%)</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(1.79%)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9160627"/>
                  </a:ext>
                </a:extLst>
              </a:tr>
              <a:tr h="153061">
                <a:tc rowSpan="5">
                  <a:txBody>
                    <a:bodyPr/>
                    <a:lstStyle/>
                    <a:p>
                      <a:pPr marL="36195" marR="46355">
                        <a:spcBef>
                          <a:spcPts val="95"/>
                        </a:spcBef>
                        <a:spcAft>
                          <a:spcPts val="0"/>
                        </a:spcAft>
                      </a:pPr>
                      <a:r>
                        <a:rPr lang="en-US" sz="700">
                          <a:effectLst/>
                        </a:rPr>
                        <a:t>Musculoskeletal</a:t>
                      </a:r>
                      <a:r>
                        <a:rPr lang="en-US" sz="700" spc="-50">
                          <a:effectLst/>
                        </a:rPr>
                        <a:t> </a:t>
                      </a:r>
                      <a:r>
                        <a:rPr lang="en-US" sz="700">
                          <a:effectLst/>
                        </a:rPr>
                        <a:t>and</a:t>
                      </a:r>
                      <a:r>
                        <a:rPr lang="en-US" sz="700" spc="200">
                          <a:effectLst/>
                        </a:rPr>
                        <a:t> </a:t>
                      </a:r>
                      <a:r>
                        <a:rPr lang="en-US" sz="700">
                          <a:effectLst/>
                        </a:rPr>
                        <a:t>connective</a:t>
                      </a:r>
                      <a:r>
                        <a:rPr lang="en-US" sz="700" spc="-10">
                          <a:effectLst/>
                        </a:rPr>
                        <a:t> </a:t>
                      </a:r>
                      <a:r>
                        <a:rPr lang="en-US" sz="700">
                          <a:effectLst/>
                        </a:rPr>
                        <a:t>tissue</a:t>
                      </a:r>
                      <a:r>
                        <a:rPr lang="en-US" sz="700" spc="200">
                          <a:effectLst/>
                        </a:rPr>
                        <a:t> </a:t>
                      </a:r>
                      <a:r>
                        <a:rPr lang="en-US" sz="700" spc="-10">
                          <a:effectLst/>
                        </a:rPr>
                        <a:t>disorders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spc="-10">
                          <a:effectLst/>
                        </a:rPr>
                        <a:t>Arthralgia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(79%)</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9214879"/>
                  </a:ext>
                </a:extLst>
              </a:tr>
              <a:tr h="153061">
                <a:tc vMerge="1">
                  <a:txBody>
                    <a:bodyPr/>
                    <a:lstStyle/>
                    <a:p>
                      <a:endParaRPr lang="en-GB"/>
                    </a:p>
                  </a:txBody>
                  <a:tcPr/>
                </a:tc>
                <a:tc>
                  <a:txBody>
                    <a:bodyPr/>
                    <a:lstStyle/>
                    <a:p>
                      <a:pPr marL="36195">
                        <a:spcBef>
                          <a:spcPts val="95"/>
                        </a:spcBef>
                      </a:pPr>
                      <a:r>
                        <a:rPr lang="en-US" sz="700" spc="-10">
                          <a:effectLst/>
                        </a:rPr>
                        <a:t>Myalgia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(11%)</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(12%)</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7945796"/>
                  </a:ext>
                </a:extLst>
              </a:tr>
              <a:tr h="153061">
                <a:tc vMerge="1">
                  <a:txBody>
                    <a:bodyPr/>
                    <a:lstStyle/>
                    <a:p>
                      <a:endParaRPr lang="en-GB"/>
                    </a:p>
                  </a:txBody>
                  <a:tcPr/>
                </a:tc>
                <a:tc>
                  <a:txBody>
                    <a:bodyPr/>
                    <a:lstStyle/>
                    <a:p>
                      <a:pPr marL="36195">
                        <a:spcBef>
                          <a:spcPts val="95"/>
                        </a:spcBef>
                      </a:pPr>
                      <a:r>
                        <a:rPr lang="en-US" sz="700">
                          <a:effectLst/>
                        </a:rPr>
                        <a:t>Joint</a:t>
                      </a:r>
                      <a:r>
                        <a:rPr lang="en-US" sz="700" spc="-5">
                          <a:effectLst/>
                        </a:rPr>
                        <a:t> </a:t>
                      </a:r>
                      <a:r>
                        <a:rPr lang="en-US" sz="700" spc="-10">
                          <a:effectLst/>
                        </a:rPr>
                        <a:t>swelling</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(6.0%)</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dirty="0">
                          <a:effectLst/>
                        </a:rPr>
                        <a:t>Common</a:t>
                      </a:r>
                      <a:r>
                        <a:rPr lang="en-US" sz="700" spc="200" dirty="0">
                          <a:effectLst/>
                        </a:rPr>
                        <a:t> </a:t>
                      </a:r>
                      <a:r>
                        <a:rPr lang="en-US" sz="700" spc="-10" dirty="0">
                          <a:effectLst/>
                        </a:rPr>
                        <a:t>(3.94%)</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8341524"/>
                  </a:ext>
                </a:extLst>
              </a:tr>
              <a:tr h="153061">
                <a:tc vMerge="1">
                  <a:txBody>
                    <a:bodyPr/>
                    <a:lstStyle/>
                    <a:p>
                      <a:endParaRPr lang="en-GB"/>
                    </a:p>
                  </a:txBody>
                  <a:tcPr/>
                </a:tc>
                <a:tc>
                  <a:txBody>
                    <a:bodyPr/>
                    <a:lstStyle/>
                    <a:p>
                      <a:pPr marL="36195" marR="94615">
                        <a:spcBef>
                          <a:spcPts val="95"/>
                        </a:spcBef>
                        <a:spcAft>
                          <a:spcPts val="0"/>
                        </a:spcAft>
                      </a:pPr>
                      <a:r>
                        <a:rPr lang="en-US" sz="700" spc="-10">
                          <a:effectLst/>
                        </a:rPr>
                        <a:t>Musculoskeletal</a:t>
                      </a:r>
                      <a:r>
                        <a:rPr lang="en-US" sz="700" spc="200">
                          <a:effectLst/>
                        </a:rPr>
                        <a:t> </a:t>
                      </a:r>
                      <a:r>
                        <a:rPr lang="en-US" sz="700" spc="-10">
                          <a:effectLst/>
                        </a:rPr>
                        <a:t>stiffness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(4.2%)</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a:effectLst/>
                        </a:rPr>
                        <a:t>Common</a:t>
                      </a:r>
                      <a:r>
                        <a:rPr lang="en-US" sz="700" spc="200">
                          <a:effectLst/>
                        </a:rPr>
                        <a:t> </a:t>
                      </a:r>
                      <a:r>
                        <a:rPr lang="en-US" sz="700" spc="-10">
                          <a:effectLst/>
                        </a:rPr>
                        <a:t>(5.6%)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0795889"/>
                  </a:ext>
                </a:extLst>
              </a:tr>
              <a:tr h="153061">
                <a:tc vMerge="1">
                  <a:txBody>
                    <a:bodyPr/>
                    <a:lstStyle/>
                    <a:p>
                      <a:endParaRPr lang="en-GB"/>
                    </a:p>
                  </a:txBody>
                  <a:tcPr/>
                </a:tc>
                <a:tc>
                  <a:txBody>
                    <a:bodyPr/>
                    <a:lstStyle/>
                    <a:p>
                      <a:pPr marL="36195">
                        <a:spcBef>
                          <a:spcPts val="95"/>
                        </a:spcBef>
                      </a:pPr>
                      <a:r>
                        <a:rPr lang="en-US" sz="700">
                          <a:effectLst/>
                        </a:rPr>
                        <a:t>Joint </a:t>
                      </a:r>
                      <a:r>
                        <a:rPr lang="en-US" sz="700" spc="-10">
                          <a:effectLst/>
                        </a:rPr>
                        <a:t>stiffness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spc="-10">
                          <a:effectLst/>
                        </a:rPr>
                        <a:t>Common</a:t>
                      </a:r>
                      <a:r>
                        <a:rPr lang="en-US" sz="700" spc="200">
                          <a:effectLst/>
                        </a:rPr>
                        <a:t> </a:t>
                      </a:r>
                      <a:r>
                        <a:rPr lang="en-US" sz="700" spc="-10">
                          <a:effectLst/>
                        </a:rPr>
                        <a:t>(6.3%)</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00965">
                        <a:spcBef>
                          <a:spcPts val="95"/>
                        </a:spcBef>
                        <a:spcAft>
                          <a:spcPts val="0"/>
                        </a:spcAft>
                      </a:pPr>
                      <a:r>
                        <a:rPr lang="en-US" sz="700" spc="-10" dirty="0">
                          <a:effectLst/>
                        </a:rPr>
                        <a:t>Common</a:t>
                      </a:r>
                      <a:r>
                        <a:rPr lang="en-US" sz="700" spc="200" dirty="0">
                          <a:effectLst/>
                        </a:rPr>
                        <a:t> </a:t>
                      </a:r>
                      <a:r>
                        <a:rPr lang="en-US" sz="700" spc="-10" dirty="0">
                          <a:effectLst/>
                        </a:rPr>
                        <a:t>(2.2%)</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6616582"/>
                  </a:ext>
                </a:extLst>
              </a:tr>
              <a:tr h="159324">
                <a:tc rowSpan="2">
                  <a:txBody>
                    <a:bodyPr/>
                    <a:lstStyle/>
                    <a:p>
                      <a:pPr marL="36195" marR="130175" algn="just">
                        <a:spcBef>
                          <a:spcPts val="95"/>
                        </a:spcBef>
                        <a:spcAft>
                          <a:spcPts val="0"/>
                        </a:spcAft>
                      </a:pPr>
                      <a:r>
                        <a:rPr lang="en-US" sz="700">
                          <a:effectLst/>
                        </a:rPr>
                        <a:t>General</a:t>
                      </a:r>
                      <a:r>
                        <a:rPr lang="en-US" sz="700" spc="-30">
                          <a:effectLst/>
                        </a:rPr>
                        <a:t> </a:t>
                      </a:r>
                      <a:r>
                        <a:rPr lang="en-US" sz="700">
                          <a:effectLst/>
                        </a:rPr>
                        <a:t>disorders</a:t>
                      </a:r>
                      <a:r>
                        <a:rPr lang="en-US" sz="700" spc="200">
                          <a:effectLst/>
                        </a:rPr>
                        <a:t> </a:t>
                      </a:r>
                      <a:r>
                        <a:rPr lang="en-US" sz="700">
                          <a:effectLst/>
                        </a:rPr>
                        <a:t>and</a:t>
                      </a:r>
                      <a:r>
                        <a:rPr lang="en-US" sz="700" spc="-50">
                          <a:effectLst/>
                        </a:rPr>
                        <a:t> </a:t>
                      </a:r>
                      <a:r>
                        <a:rPr lang="en-US" sz="700">
                          <a:effectLst/>
                        </a:rPr>
                        <a:t>administration</a:t>
                      </a:r>
                      <a:r>
                        <a:rPr lang="en-US" sz="700" spc="200">
                          <a:effectLst/>
                        </a:rPr>
                        <a:t> </a:t>
                      </a:r>
                      <a:r>
                        <a:rPr lang="en-US" sz="700">
                          <a:effectLst/>
                        </a:rPr>
                        <a:t>site</a:t>
                      </a:r>
                      <a:r>
                        <a:rPr lang="en-US" sz="700" spc="-10">
                          <a:effectLst/>
                        </a:rPr>
                        <a:t> </a:t>
                      </a:r>
                      <a:r>
                        <a:rPr lang="en-US" sz="700">
                          <a:effectLst/>
                        </a:rPr>
                        <a:t>conditions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a:effectLst/>
                        </a:rPr>
                        <a:t>Injection</a:t>
                      </a:r>
                      <a:r>
                        <a:rPr lang="en-US" sz="700" spc="-50">
                          <a:effectLst/>
                        </a:rPr>
                        <a:t> </a:t>
                      </a:r>
                      <a:r>
                        <a:rPr lang="en-US" sz="700">
                          <a:effectLst/>
                        </a:rPr>
                        <a:t>site</a:t>
                      </a:r>
                      <a:r>
                        <a:rPr lang="en-US" sz="700" spc="-45">
                          <a:effectLst/>
                        </a:rPr>
                        <a:t> </a:t>
                      </a:r>
                      <a:r>
                        <a:rPr lang="en-US" sz="700" spc="-10">
                          <a:effectLst/>
                        </a:rPr>
                        <a:t>reaction</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(90%)</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88814209"/>
                  </a:ext>
                </a:extLst>
              </a:tr>
              <a:tr h="159324">
                <a:tc vMerge="1">
                  <a:txBody>
                    <a:bodyPr/>
                    <a:lstStyle/>
                    <a:p>
                      <a:endParaRPr lang="en-GB"/>
                    </a:p>
                  </a:txBody>
                  <a:tcPr/>
                </a:tc>
                <a:tc>
                  <a:txBody>
                    <a:bodyPr/>
                    <a:lstStyle/>
                    <a:p>
                      <a:pPr marL="36195">
                        <a:spcBef>
                          <a:spcPts val="95"/>
                        </a:spcBef>
                      </a:pPr>
                      <a:r>
                        <a:rPr lang="en-US" sz="700" spc="-10" dirty="0">
                          <a:effectLst/>
                        </a:rPr>
                        <a:t>Fatigue</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(24%)</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5903914"/>
                  </a:ext>
                </a:extLst>
              </a:tr>
              <a:tr h="153061">
                <a:tc rowSpan="4">
                  <a:txBody>
                    <a:bodyPr/>
                    <a:lstStyle/>
                    <a:p>
                      <a:pPr marL="36195">
                        <a:spcBef>
                          <a:spcPts val="95"/>
                        </a:spcBef>
                      </a:pPr>
                      <a:r>
                        <a:rPr lang="en-US" sz="700" spc="-10">
                          <a:effectLst/>
                        </a:rPr>
                        <a:t>Investigations</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a:spcBef>
                          <a:spcPts val="95"/>
                        </a:spcBef>
                      </a:pPr>
                      <a:r>
                        <a:rPr lang="en-US" sz="700" spc="-10">
                          <a:effectLst/>
                        </a:rPr>
                        <a:t>Hypophenylalaninae-</a:t>
                      </a:r>
                      <a:r>
                        <a:rPr lang="en-US" sz="700" spc="200">
                          <a:effectLst/>
                        </a:rPr>
                        <a:t> </a:t>
                      </a:r>
                      <a:r>
                        <a:rPr lang="en-US" sz="700" spc="-20">
                          <a:effectLst/>
                        </a:rPr>
                        <a:t>mia</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(15%)</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(65%)</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9038119"/>
                  </a:ext>
                </a:extLst>
              </a:tr>
              <a:tr h="153061">
                <a:tc vMerge="1">
                  <a:txBody>
                    <a:bodyPr/>
                    <a:lstStyle/>
                    <a:p>
                      <a:endParaRPr lang="en-GB"/>
                    </a:p>
                  </a:txBody>
                  <a:tcPr/>
                </a:tc>
                <a:tc>
                  <a:txBody>
                    <a:bodyPr/>
                    <a:lstStyle/>
                    <a:p>
                      <a:pPr marL="36195" marR="94615">
                        <a:spcBef>
                          <a:spcPts val="95"/>
                        </a:spcBef>
                        <a:spcAft>
                          <a:spcPts val="0"/>
                        </a:spcAft>
                      </a:pPr>
                      <a:r>
                        <a:rPr lang="en-US" sz="700">
                          <a:effectLst/>
                        </a:rPr>
                        <a:t>Complement</a:t>
                      </a:r>
                      <a:r>
                        <a:rPr lang="en-US" sz="700" spc="-50">
                          <a:effectLst/>
                        </a:rPr>
                        <a:t> </a:t>
                      </a:r>
                      <a:r>
                        <a:rPr lang="en-US" sz="700">
                          <a:effectLst/>
                        </a:rPr>
                        <a:t>factor</a:t>
                      </a:r>
                      <a:r>
                        <a:rPr lang="en-US" sz="700" spc="200">
                          <a:effectLst/>
                        </a:rPr>
                        <a:t> </a:t>
                      </a:r>
                      <a:r>
                        <a:rPr lang="en-US" sz="700">
                          <a:effectLst/>
                        </a:rPr>
                        <a:t>C3</a:t>
                      </a:r>
                      <a:r>
                        <a:rPr lang="en-US" sz="700" spc="-10">
                          <a:effectLst/>
                        </a:rPr>
                        <a:t> </a:t>
                      </a:r>
                      <a:r>
                        <a:rPr lang="en-US" sz="700">
                          <a:effectLst/>
                        </a:rPr>
                        <a:t>decreased</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(66%)</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(73%)</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5857657"/>
                  </a:ext>
                </a:extLst>
              </a:tr>
              <a:tr h="153061">
                <a:tc vMerge="1">
                  <a:txBody>
                    <a:bodyPr/>
                    <a:lstStyle/>
                    <a:p>
                      <a:endParaRPr lang="en-GB"/>
                    </a:p>
                  </a:txBody>
                  <a:tcPr/>
                </a:tc>
                <a:tc>
                  <a:txBody>
                    <a:bodyPr/>
                    <a:lstStyle/>
                    <a:p>
                      <a:pPr marL="36195" marR="94615">
                        <a:spcBef>
                          <a:spcPts val="95"/>
                        </a:spcBef>
                        <a:spcAft>
                          <a:spcPts val="0"/>
                        </a:spcAft>
                      </a:pPr>
                      <a:r>
                        <a:rPr lang="en-US" sz="700">
                          <a:effectLst/>
                        </a:rPr>
                        <a:t>Complement</a:t>
                      </a:r>
                      <a:r>
                        <a:rPr lang="en-US" sz="700" spc="-50">
                          <a:effectLst/>
                        </a:rPr>
                        <a:t> </a:t>
                      </a:r>
                      <a:r>
                        <a:rPr lang="en-US" sz="700">
                          <a:effectLst/>
                        </a:rPr>
                        <a:t>factor</a:t>
                      </a:r>
                      <a:r>
                        <a:rPr lang="en-US" sz="700" spc="200">
                          <a:effectLst/>
                        </a:rPr>
                        <a:t> </a:t>
                      </a:r>
                      <a:r>
                        <a:rPr lang="en-US" sz="700">
                          <a:effectLst/>
                        </a:rPr>
                        <a:t>C4</a:t>
                      </a:r>
                      <a:r>
                        <a:rPr lang="en-US" sz="700" spc="-10">
                          <a:effectLst/>
                        </a:rPr>
                        <a:t> </a:t>
                      </a:r>
                      <a:r>
                        <a:rPr lang="en-US" sz="700">
                          <a:effectLst/>
                        </a:rPr>
                        <a:t>decreased</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(64%)</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330">
                        <a:spcBef>
                          <a:spcPts val="95"/>
                        </a:spcBef>
                        <a:spcAft>
                          <a:spcPts val="0"/>
                        </a:spcAft>
                      </a:pPr>
                      <a:r>
                        <a:rPr lang="en-US" sz="700" dirty="0">
                          <a:effectLst/>
                        </a:rPr>
                        <a:t>Very</a:t>
                      </a:r>
                      <a:r>
                        <a:rPr lang="en-US" sz="700" spc="-50" dirty="0">
                          <a:effectLst/>
                        </a:rPr>
                        <a:t> </a:t>
                      </a:r>
                      <a:r>
                        <a:rPr lang="en-US" sz="700" dirty="0">
                          <a:effectLst/>
                        </a:rPr>
                        <a:t>common</a:t>
                      </a:r>
                      <a:r>
                        <a:rPr lang="en-US" sz="700" spc="200" dirty="0">
                          <a:effectLst/>
                        </a:rPr>
                        <a:t> </a:t>
                      </a:r>
                      <a:r>
                        <a:rPr lang="en-US" sz="700" spc="-10" dirty="0">
                          <a:effectLst/>
                        </a:rPr>
                        <a:t>(39%)</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8760410"/>
                  </a:ext>
                </a:extLst>
              </a:tr>
              <a:tr h="153061">
                <a:tc vMerge="1">
                  <a:txBody>
                    <a:bodyPr/>
                    <a:lstStyle/>
                    <a:p>
                      <a:endParaRPr lang="en-GB"/>
                    </a:p>
                  </a:txBody>
                  <a:tcPr/>
                </a:tc>
                <a:tc>
                  <a:txBody>
                    <a:bodyPr/>
                    <a:lstStyle/>
                    <a:p>
                      <a:pPr marL="36195">
                        <a:spcBef>
                          <a:spcPts val="95"/>
                        </a:spcBef>
                      </a:pPr>
                      <a:r>
                        <a:rPr lang="en-US" sz="700" spc="-10" dirty="0">
                          <a:effectLst/>
                        </a:rPr>
                        <a:t>High</a:t>
                      </a:r>
                      <a:r>
                        <a:rPr lang="en-US" sz="700" spc="-40" dirty="0">
                          <a:effectLst/>
                        </a:rPr>
                        <a:t> </a:t>
                      </a:r>
                      <a:r>
                        <a:rPr lang="en-US" sz="700" spc="-10" dirty="0">
                          <a:effectLst/>
                        </a:rPr>
                        <a:t>sensitivity</a:t>
                      </a:r>
                      <a:r>
                        <a:rPr lang="en-US" sz="700" spc="-40" dirty="0">
                          <a:effectLst/>
                        </a:rPr>
                        <a:t> </a:t>
                      </a:r>
                      <a:r>
                        <a:rPr lang="en-US" sz="700" spc="-10" dirty="0">
                          <a:effectLst/>
                        </a:rPr>
                        <a:t>CRP</a:t>
                      </a:r>
                      <a:r>
                        <a:rPr lang="en-US" sz="700" spc="200" dirty="0">
                          <a:effectLst/>
                        </a:rPr>
                        <a:t> </a:t>
                      </a:r>
                      <a:r>
                        <a:rPr lang="en-US" sz="700" dirty="0">
                          <a:effectLst/>
                        </a:rPr>
                        <a:t>levels</a:t>
                      </a:r>
                      <a:r>
                        <a:rPr lang="en-US" sz="700" spc="-10" dirty="0">
                          <a:effectLst/>
                        </a:rPr>
                        <a:t> </a:t>
                      </a:r>
                      <a:r>
                        <a:rPr lang="en-US" sz="700" dirty="0">
                          <a:effectLst/>
                        </a:rPr>
                        <a:t>increased</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195" marR="135890">
                        <a:spcBef>
                          <a:spcPts val="95"/>
                        </a:spcBef>
                        <a:spcAft>
                          <a:spcPts val="0"/>
                        </a:spcAft>
                      </a:pPr>
                      <a:r>
                        <a:rPr lang="en-US" sz="700">
                          <a:effectLst/>
                        </a:rPr>
                        <a:t>Very</a:t>
                      </a:r>
                      <a:r>
                        <a:rPr lang="en-US" sz="700" spc="-50">
                          <a:effectLst/>
                        </a:rPr>
                        <a:t> </a:t>
                      </a:r>
                      <a:r>
                        <a:rPr lang="en-US" sz="700">
                          <a:effectLst/>
                        </a:rPr>
                        <a:t>common</a:t>
                      </a:r>
                      <a:r>
                        <a:rPr lang="en-US" sz="700" spc="200">
                          <a:effectLst/>
                        </a:rPr>
                        <a:t> </a:t>
                      </a:r>
                      <a:r>
                        <a:rPr lang="en-US" sz="700" spc="-10">
                          <a:effectLst/>
                        </a:rPr>
                        <a:t>(17%)</a:t>
                      </a:r>
                      <a:endParaRPr lang="en-GB" sz="90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830" marR="100965">
                        <a:spcBef>
                          <a:spcPts val="95"/>
                        </a:spcBef>
                        <a:spcAft>
                          <a:spcPts val="0"/>
                        </a:spcAft>
                      </a:pPr>
                      <a:r>
                        <a:rPr lang="en-US" sz="700" spc="-10" dirty="0">
                          <a:effectLst/>
                        </a:rPr>
                        <a:t>Common</a:t>
                      </a:r>
                      <a:r>
                        <a:rPr lang="en-US" sz="700" spc="200" dirty="0">
                          <a:effectLst/>
                        </a:rPr>
                        <a:t> </a:t>
                      </a:r>
                      <a:r>
                        <a:rPr lang="en-US" sz="700" spc="-10" dirty="0">
                          <a:effectLst/>
                        </a:rPr>
                        <a:t>(13%)</a:t>
                      </a:r>
                      <a:endParaRPr lang="en-GB" sz="900" dirty="0">
                        <a:effectLst/>
                        <a:latin typeface="Arial" panose="020B0604020202020204" pitchFamily="34" charset="0"/>
                        <a:ea typeface="Arial" panose="020B0604020202020204" pitchFamily="34" charset="0"/>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6303035"/>
                  </a:ext>
                </a:extLst>
              </a:tr>
            </a:tbl>
          </a:graphicData>
        </a:graphic>
      </p:graphicFrame>
      <p:sp>
        <p:nvSpPr>
          <p:cNvPr id="3" name="Content Placeholder 9">
            <a:extLst>
              <a:ext uri="{FF2B5EF4-FFF2-40B4-BE49-F238E27FC236}">
                <a16:creationId xmlns:a16="http://schemas.microsoft.com/office/drawing/2014/main" id="{BABC28F8-0DE7-173A-FB32-BDBDAF6B487B}"/>
              </a:ext>
            </a:extLst>
          </p:cNvPr>
          <p:cNvSpPr txBox="1">
            <a:spLocks/>
          </p:cNvSpPr>
          <p:nvPr/>
        </p:nvSpPr>
        <p:spPr>
          <a:xfrm>
            <a:off x="704117" y="262444"/>
            <a:ext cx="5220000" cy="5814505"/>
          </a:xfrm>
          <a:prstGeom prst="rect">
            <a:avLst/>
          </a:prstGeom>
        </p:spPr>
        <p:txBody>
          <a:bodyPr wrap="square">
            <a:noAutofit/>
          </a:bodyPr>
          <a:lstStyle>
            <a:lvl1pPr marL="228600" indent="-228600" algn="l" defTabSz="914400" rtl="0" eaLnBrk="1" latinLnBrk="0" hangingPunct="1">
              <a:lnSpc>
                <a:spcPct val="110000"/>
              </a:lnSpc>
              <a:spcBef>
                <a:spcPts val="10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tx2"/>
              </a:buClr>
              <a:buFont typeface="Arial" panose="020B0604020202020204" pitchFamily="34" charset="0"/>
              <a:buChar char="•"/>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700" dirty="0"/>
              <a:t>The majority of patients (67%) reached a response by 18 months of total treatment. An additional 8% of patients responded to Palynziq</a:t>
            </a:r>
            <a:r>
              <a:rPr lang="en-GB" sz="700" baseline="30000" dirty="0"/>
              <a:t>®</a:t>
            </a:r>
            <a:r>
              <a:rPr lang="en-GB" sz="700" dirty="0"/>
              <a:t> after 18 months of treatment. If a patient does not reach a clinically relevant blood phenylalanine reduction after 18 months of treatment, continuation should be reconsidered. The physician may decide, with the patient, to continue Palynziq</a:t>
            </a:r>
            <a:r>
              <a:rPr lang="en-GB" sz="700" baseline="30000" dirty="0"/>
              <a:t>®</a:t>
            </a:r>
            <a:r>
              <a:rPr lang="en-GB" sz="700" dirty="0"/>
              <a:t> treatment in those patients who show other beneficial effects (e.g. ability to increase protein intake from intact food or improvement of neurocognitive symptoms). Hypophenylalaninaemia: in clinical trials, 46% of the patients developed hypophenylalaninaemia (blood phenylalanine levels below 30 </a:t>
            </a:r>
            <a:r>
              <a:rPr lang="en-GB" sz="700" dirty="0" err="1"/>
              <a:t>micromol</a:t>
            </a:r>
            <a:r>
              <a:rPr lang="en-GB" sz="700" dirty="0"/>
              <a:t>/l on two consecutive measurements). The risk of hypophenylalaninaemia occurring is 2.1 fold higher in the maintenance phase compared to the induction/titration phase (see section 4.8). Monitoring of blood phenylalanine level is recommended once a month. If a patient has a confirmed phenylalanine level below 30 </a:t>
            </a:r>
            <a:r>
              <a:rPr lang="en-GB" sz="700" dirty="0" err="1"/>
              <a:t>micromol</a:t>
            </a:r>
            <a:r>
              <a:rPr lang="en-GB" sz="700" dirty="0"/>
              <a:t>/l, dietary protein intake should be increased to appropriate levels, and then, if needed, the dose of Palynziq</a:t>
            </a:r>
            <a:r>
              <a:rPr lang="en-GB" sz="700" baseline="30000" dirty="0"/>
              <a:t>®</a:t>
            </a:r>
            <a:r>
              <a:rPr lang="en-GB" sz="700" dirty="0"/>
              <a:t> should be reduced. In patients experiencing hypophenylalaninaemia despite appropriate levels of protein intake, dose reductions are expected to be most effective in managing hypophenylalaninaemia. Patients who develop hypophenylalaninaemia should be monitored every 2 weeks until blood phenylalanine level is within a clinically acceptable range. The long term clinical consequences of chronic hypophenylalaninaemia are unknown. Blood phenylalanine levels should be monitored more frequently prior to and during pregnancy</a:t>
            </a:r>
          </a:p>
          <a:p>
            <a:pPr marL="0" indent="0">
              <a:buNone/>
            </a:pPr>
            <a:r>
              <a:rPr lang="en-GB" sz="700" b="1" dirty="0"/>
              <a:t>Interaction with other medicinal products: </a:t>
            </a:r>
            <a:r>
              <a:rPr lang="en-GB" sz="700" dirty="0"/>
              <a:t>PEGylated proteins have the potential to elicit an immune response. Because antibodies bind to the PEG portion of pegvaliase, there may be potential for binding with other PEGylated therapeutics and increased hypersensitivity to other PEGylated injectables. </a:t>
            </a:r>
            <a:r>
              <a:rPr lang="en-GB" sz="700" b="1" dirty="0"/>
              <a:t>Pregnancy and lactation: </a:t>
            </a:r>
            <a:r>
              <a:rPr lang="en-GB" sz="700" dirty="0"/>
              <a:t>Palynziq</a:t>
            </a:r>
            <a:r>
              <a:rPr lang="en-GB" sz="700" baseline="30000" dirty="0"/>
              <a:t>®</a:t>
            </a:r>
            <a:r>
              <a:rPr lang="en-GB" sz="700" dirty="0"/>
              <a:t> is not recommended during pregnancy, unless the clinical condition of the woman requires treatment with pegvaliase and alternative strategies to control phenylalanine levels have been exhausted should only be administered to breast-feeding women if the potential benefit is considered to outweigh the potential risk to the infant. </a:t>
            </a:r>
            <a:r>
              <a:rPr lang="en-GB" sz="700" b="1" dirty="0"/>
              <a:t>Effects on ability to drive and use machines: </a:t>
            </a:r>
            <a:r>
              <a:rPr lang="en-GB" sz="700" dirty="0"/>
              <a:t>Palynziq</a:t>
            </a:r>
            <a:r>
              <a:rPr lang="en-GB" sz="700" baseline="30000" dirty="0"/>
              <a:t>®</a:t>
            </a:r>
            <a:r>
              <a:rPr lang="en-GB" sz="700" dirty="0"/>
              <a:t> has a minor influence on the ability to drive and use machines. Hypersensitivity reactions that include symptoms such as dizziness or syncope may affect the ability to drive and use machines. </a:t>
            </a:r>
            <a:r>
              <a:rPr lang="en-GB" sz="700" b="1" dirty="0"/>
              <a:t>Overdose:</a:t>
            </a:r>
            <a:r>
              <a:rPr lang="en-GB" sz="700" dirty="0"/>
              <a:t> In clinical trials, doses of pegvaliase were explored up to 150 mg/ day and no specific signs or symptoms were identified following these higher doses. No differences in the safety profile were observed. </a:t>
            </a:r>
            <a:r>
              <a:rPr lang="en-GB" sz="700" b="1" dirty="0"/>
              <a:t>Summary of the safety profile: </a:t>
            </a:r>
            <a:r>
              <a:rPr lang="en-GB" sz="700" dirty="0"/>
              <a:t>In clinical trials, the majority of patients experienced injection site reactions (90%), arthralgia (86%), and hypersensitivity reactions (75%). The most clinically significant hypersensitivity reactions include acute systemic hypersensitivity reaction (6%), angioedema (7%), and serum sickness (2%) In clinical trials, adverse reaction rates were highest in induction and titration phases (time prior to reaching blood phenylalanine levels less than 600 </a:t>
            </a:r>
            <a:r>
              <a:rPr lang="en-GB" sz="700" dirty="0" err="1"/>
              <a:t>micromol</a:t>
            </a:r>
            <a:r>
              <a:rPr lang="en-GB" sz="700" dirty="0"/>
              <a:t>/l while on a stable dose) coinciding with the period when titres of IgM and anti-PEG antibodies were highest. Rates decreased over time as the immune response matured </a:t>
            </a:r>
            <a:r>
              <a:rPr lang="en-GB" sz="700" b="1" dirty="0"/>
              <a:t>Tabulated list of adverse reactions: </a:t>
            </a:r>
            <a:r>
              <a:rPr lang="en-GB" sz="700" dirty="0"/>
              <a:t>Frequencies are defined as: very common (≥ 1/10), common (≥ 1/100 to &lt; 1/10), uncommon (≥ 1/1000 to &lt; 1/100), rare (≥ 1/10,000 to &lt; 1/1,000), very rare (&lt; 1/10,000) and not known (cannot be estimated from the available data). Within each frequency grouping, adverse reactions are presented in order of decreasing seriousness.</a:t>
            </a:r>
          </a:p>
          <a:p>
            <a:pPr marL="0" indent="0">
              <a:buNone/>
            </a:pPr>
            <a:endParaRPr lang="en-GB" sz="700" dirty="0"/>
          </a:p>
        </p:txBody>
      </p:sp>
      <p:sp>
        <p:nvSpPr>
          <p:cNvPr id="4" name="Textbox 1">
            <a:extLst>
              <a:ext uri="{FF2B5EF4-FFF2-40B4-BE49-F238E27FC236}">
                <a16:creationId xmlns:a16="http://schemas.microsoft.com/office/drawing/2014/main" id="{683273DE-E522-BF94-930A-82FAA9FC89B7}"/>
              </a:ext>
            </a:extLst>
          </p:cNvPr>
          <p:cNvSpPr txBox="1">
            <a:spLocks/>
          </p:cNvSpPr>
          <p:nvPr/>
        </p:nvSpPr>
        <p:spPr>
          <a:xfrm>
            <a:off x="7233972" y="6192838"/>
            <a:ext cx="3247390" cy="625475"/>
          </a:xfrm>
          <a:prstGeom prst="rect">
            <a:avLst/>
          </a:prstGeom>
          <a:ln w="6350">
            <a:solidFill>
              <a:srgbClr val="000000"/>
            </a:solidFill>
            <a:prstDash val="solid"/>
          </a:ln>
        </p:spPr>
        <p:txBody>
          <a:bodyPr wrap="square" lIns="0" tIns="0" rIns="0" bIns="0" rtlCol="0">
            <a:noAutofit/>
          </a:bodyPr>
          <a:lstStyle/>
          <a:p>
            <a:pPr marL="189865" marR="188595" algn="ctr">
              <a:lnSpc>
                <a:spcPct val="96000"/>
              </a:lnSpc>
              <a:spcBef>
                <a:spcPts val="400"/>
              </a:spcBef>
              <a:spcAft>
                <a:spcPts val="0"/>
              </a:spcAft>
            </a:pPr>
            <a:r>
              <a:rPr lang="en-US" sz="850" b="1" dirty="0">
                <a:solidFill>
                  <a:srgbClr val="3C3C3B"/>
                </a:solidFill>
                <a:effectLst/>
                <a:latin typeface="Arial" panose="020B0604020202020204" pitchFamily="34" charset="0"/>
                <a:ea typeface="Arial" panose="020B0604020202020204" pitchFamily="34" charset="0"/>
              </a:rPr>
              <a:t>Healthcare</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professionals</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should</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report</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adverse</a:t>
            </a:r>
            <a:r>
              <a:rPr lang="en-US" sz="850" b="1" spc="-4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events in accordance with their local requirements.</a:t>
            </a:r>
            <a:endParaRPr lang="en-GB" sz="1100" dirty="0">
              <a:effectLst/>
              <a:latin typeface="Arial" panose="020B0604020202020204" pitchFamily="34" charset="0"/>
              <a:ea typeface="Arial" panose="020B0604020202020204" pitchFamily="34" charset="0"/>
            </a:endParaRPr>
          </a:p>
          <a:p>
            <a:pPr marL="245745" marR="244475" algn="ctr">
              <a:lnSpc>
                <a:spcPct val="96000"/>
              </a:lnSpc>
              <a:spcBef>
                <a:spcPts val="285"/>
              </a:spcBef>
              <a:spcAft>
                <a:spcPts val="0"/>
              </a:spcAft>
            </a:pPr>
            <a:r>
              <a:rPr lang="en-US" sz="850" b="1" dirty="0">
                <a:solidFill>
                  <a:srgbClr val="3C3C3B"/>
                </a:solidFill>
                <a:effectLst/>
                <a:latin typeface="Arial" panose="020B0604020202020204" pitchFamily="34" charset="0"/>
                <a:ea typeface="Arial" panose="020B0604020202020204" pitchFamily="34" charset="0"/>
              </a:rPr>
              <a:t>Adverse</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events</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should</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also</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be</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reported</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to</a:t>
            </a:r>
            <a:r>
              <a:rPr lang="en-US" sz="850" b="1" spc="-35" dirty="0">
                <a:solidFill>
                  <a:srgbClr val="3C3C3B"/>
                </a:solidFill>
                <a:effectLst/>
                <a:latin typeface="Arial" panose="020B0604020202020204" pitchFamily="34" charset="0"/>
                <a:ea typeface="Arial" panose="020B0604020202020204" pitchFamily="34" charset="0"/>
              </a:rPr>
              <a:t> </a:t>
            </a:r>
            <a:r>
              <a:rPr lang="en-US" sz="850" b="1" dirty="0">
                <a:solidFill>
                  <a:srgbClr val="3C3C3B"/>
                </a:solidFill>
                <a:effectLst/>
                <a:latin typeface="Arial" panose="020B0604020202020204" pitchFamily="34" charset="0"/>
                <a:ea typeface="Arial" panose="020B0604020202020204" pitchFamily="34" charset="0"/>
              </a:rPr>
              <a:t>BioMarin on + 1 415 506 6179 or </a:t>
            </a:r>
            <a:r>
              <a:rPr lang="en-US" sz="850" b="1" u="none" strike="noStrike" dirty="0">
                <a:solidFill>
                  <a:srgbClr val="3C3C3B"/>
                </a:solidFill>
                <a:effectLst/>
                <a:latin typeface="Arial" panose="020B0604020202020204" pitchFamily="34" charset="0"/>
                <a:ea typeface="Arial" panose="020B0604020202020204" pitchFamily="34" charset="0"/>
                <a:hlinkClick r:id="rId2"/>
              </a:rPr>
              <a:t>drugsafety@bmrn.com</a:t>
            </a:r>
            <a:endParaRPr lang="en-GB" sz="11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797301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D2480-F9B3-B0B2-AE9B-CD9689286B91}"/>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ACC617EA-C26B-EA38-6570-753B29B5B016}"/>
              </a:ext>
            </a:extLst>
          </p:cNvPr>
          <p:cNvSpPr>
            <a:spLocks noGrp="1"/>
          </p:cNvSpPr>
          <p:nvPr>
            <p:ph idx="1"/>
          </p:nvPr>
        </p:nvSpPr>
        <p:spPr/>
        <p:txBody>
          <a:bodyPr>
            <a:normAutofit/>
          </a:bodyPr>
          <a:lstStyle/>
          <a:p>
            <a:r>
              <a:rPr lang="en-GB" sz="2000" dirty="0"/>
              <a:t>PKU is a </a:t>
            </a:r>
            <a:r>
              <a:rPr lang="en-GB" sz="2000" b="1" dirty="0">
                <a:solidFill>
                  <a:srgbClr val="001A71"/>
                </a:solidFill>
              </a:rPr>
              <a:t>genetic</a:t>
            </a:r>
            <a:r>
              <a:rPr lang="en-GB" sz="2000" b="1" dirty="0">
                <a:solidFill>
                  <a:schemeClr val="accent5"/>
                </a:solidFill>
              </a:rPr>
              <a:t> disorder caused by deficiency of the enzyme PAH</a:t>
            </a:r>
            <a:r>
              <a:rPr lang="en-GB" sz="2000" dirty="0"/>
              <a:t>, which results in Phe accumulation in the blood and brain</a:t>
            </a:r>
          </a:p>
          <a:p>
            <a:r>
              <a:rPr lang="en-GB" sz="2000" dirty="0"/>
              <a:t>Pegvaliase is an </a:t>
            </a:r>
            <a:r>
              <a:rPr lang="en-GB" sz="2000" b="1" dirty="0">
                <a:solidFill>
                  <a:schemeClr val="accent5"/>
                </a:solidFill>
              </a:rPr>
              <a:t>enzyme-substitution therapy approved </a:t>
            </a:r>
            <a:r>
              <a:rPr lang="en-GB" sz="2000" dirty="0"/>
              <a:t>for individuals with PKU* and uncontrolled blood Phe concentrations (&gt;600 µmol/L) despite prior management</a:t>
            </a:r>
          </a:p>
          <a:p>
            <a:r>
              <a:rPr lang="en-GB" sz="2000" dirty="0">
                <a:latin typeface="+mn-lt"/>
              </a:rPr>
              <a:t>This analysis investigated </a:t>
            </a:r>
            <a:r>
              <a:rPr lang="en-GB" sz="2000" b="1" dirty="0">
                <a:solidFill>
                  <a:schemeClr val="accent5"/>
                </a:solidFill>
                <a:latin typeface="+mn-lt"/>
              </a:rPr>
              <a:t>longer-term overall outcomes</a:t>
            </a:r>
            <a:r>
              <a:rPr lang="en-GB" sz="2000" dirty="0">
                <a:latin typeface="+mn-lt"/>
              </a:rPr>
              <a:t>, and characterized individual participant responses to pegvaliase </a:t>
            </a:r>
            <a:r>
              <a:rPr lang="en-GB" sz="2000" b="0" i="0" dirty="0">
                <a:effectLst/>
                <a:latin typeface="+mn-lt"/>
              </a:rPr>
              <a:t>from the randomized trials PRISM-1 (</a:t>
            </a:r>
            <a:r>
              <a:rPr lang="en-GB" sz="2000" b="0" i="0" u="none" strike="noStrike" dirty="0">
                <a:effectLst/>
                <a:latin typeface="+mn-lt"/>
              </a:rPr>
              <a:t>NCT01819727</a:t>
            </a:r>
            <a:r>
              <a:rPr lang="en-GB" sz="2000" b="0" i="0" dirty="0">
                <a:effectLst/>
                <a:latin typeface="+mn-lt"/>
              </a:rPr>
              <a:t>) and PRISM-2 (</a:t>
            </a:r>
            <a:r>
              <a:rPr lang="en-GB" sz="2000" b="0" i="0" u="none" strike="noStrike" dirty="0">
                <a:effectLst/>
                <a:latin typeface="+mn-lt"/>
              </a:rPr>
              <a:t>NCT01889862</a:t>
            </a:r>
            <a:r>
              <a:rPr lang="en-GB" sz="2000" b="0" i="0" dirty="0">
                <a:effectLst/>
                <a:latin typeface="+mn-lt"/>
              </a:rPr>
              <a:t>), and the OLE study 165-304 (</a:t>
            </a:r>
            <a:r>
              <a:rPr lang="en-GB" sz="2000" b="0" i="0" u="none" strike="noStrike" dirty="0">
                <a:effectLst/>
                <a:latin typeface="+mn-lt"/>
              </a:rPr>
              <a:t>NCT03694353</a:t>
            </a:r>
            <a:r>
              <a:rPr lang="en-GB" sz="2000" b="0" i="0" dirty="0">
                <a:effectLst/>
                <a:latin typeface="+mn-lt"/>
              </a:rPr>
              <a:t>)</a:t>
            </a:r>
            <a:endParaRPr lang="en-GB" sz="2000" dirty="0">
              <a:latin typeface="+mn-lt"/>
            </a:endParaRPr>
          </a:p>
          <a:p>
            <a:endParaRPr lang="en-GB" dirty="0"/>
          </a:p>
        </p:txBody>
      </p:sp>
      <p:sp>
        <p:nvSpPr>
          <p:cNvPr id="4" name="Text Placeholder 3">
            <a:extLst>
              <a:ext uri="{FF2B5EF4-FFF2-40B4-BE49-F238E27FC236}">
                <a16:creationId xmlns:a16="http://schemas.microsoft.com/office/drawing/2014/main" id="{B103E39F-7379-0E18-0041-6A4A7B3047ED}"/>
              </a:ext>
            </a:extLst>
          </p:cNvPr>
          <p:cNvSpPr>
            <a:spLocks noGrp="1"/>
          </p:cNvSpPr>
          <p:nvPr>
            <p:ph type="body" sz="quarter" idx="15"/>
          </p:nvPr>
        </p:nvSpPr>
        <p:spPr/>
        <p:txBody>
          <a:bodyPr>
            <a:normAutofit/>
          </a:bodyPr>
          <a:lstStyle/>
          <a:p>
            <a:r>
              <a:rPr lang="en-GB" dirty="0"/>
              <a:t>The objective was to understand the long-term outcomes of pegvaliase, focusing on safety, blood </a:t>
            </a:r>
            <a:r>
              <a:rPr lang="en-GB" dirty="0" err="1"/>
              <a:t>Phe</a:t>
            </a:r>
            <a:r>
              <a:rPr lang="en-GB" dirty="0"/>
              <a:t> levels, dosage and dietary </a:t>
            </a:r>
            <a:r>
              <a:rPr lang="en-GB" dirty="0" err="1"/>
              <a:t>Phe</a:t>
            </a:r>
            <a:r>
              <a:rPr lang="en-GB" dirty="0"/>
              <a:t> intake </a:t>
            </a:r>
          </a:p>
        </p:txBody>
      </p:sp>
      <p:sp>
        <p:nvSpPr>
          <p:cNvPr id="5" name="Text Placeholder 4">
            <a:extLst>
              <a:ext uri="{FF2B5EF4-FFF2-40B4-BE49-F238E27FC236}">
                <a16:creationId xmlns:a16="http://schemas.microsoft.com/office/drawing/2014/main" id="{8AC95197-BC33-C3C1-FF0D-6CF30357DDC8}"/>
              </a:ext>
            </a:extLst>
          </p:cNvPr>
          <p:cNvSpPr>
            <a:spLocks noGrp="1"/>
          </p:cNvSpPr>
          <p:nvPr>
            <p:ph type="body" sz="quarter" idx="16"/>
          </p:nvPr>
        </p:nvSpPr>
        <p:spPr/>
        <p:txBody>
          <a:bodyPr>
            <a:noAutofit/>
          </a:bodyPr>
          <a:lstStyle/>
          <a:p>
            <a:pPr>
              <a:spcBef>
                <a:spcPts val="0"/>
              </a:spcBef>
            </a:pPr>
            <a:r>
              <a:rPr lang="en-GB" sz="700" dirty="0"/>
              <a:t>*Approved in the US and European Union</a:t>
            </a:r>
            <a:r>
              <a:rPr lang="en-GB" sz="700" baseline="30000" dirty="0"/>
              <a:t>1,2  </a:t>
            </a:r>
            <a:r>
              <a:rPr lang="en-GB" sz="700" dirty="0"/>
              <a:t>PAH, phenylalanine hydroxylase; Phe, phenylalanine; PKU, phenylketonuria; OLE, open-label extension.</a:t>
            </a:r>
          </a:p>
          <a:p>
            <a:pPr>
              <a:spcBef>
                <a:spcPts val="0"/>
              </a:spcBef>
            </a:pPr>
            <a:r>
              <a:rPr lang="en-GB" sz="700" dirty="0"/>
              <a:t>1. US: PALYNZIQ</a:t>
            </a:r>
            <a:r>
              <a:rPr lang="en-GB" sz="700" baseline="30000" dirty="0"/>
              <a:t>®</a:t>
            </a:r>
            <a:r>
              <a:rPr lang="en-GB" sz="700" dirty="0"/>
              <a:t> (Pegvaliase-</a:t>
            </a:r>
            <a:r>
              <a:rPr lang="en-GB" sz="700" dirty="0" err="1"/>
              <a:t>pqpz</a:t>
            </a:r>
            <a:r>
              <a:rPr lang="en-GB" sz="700" dirty="0"/>
              <a:t>) Injection, for Subcutaneous Use; Highlights of Prescribing Information, Accessed 13 August 2024, https://www.accessdata.fda.gov/drugsatfda_docs/label/2020/761079s005lbl.pdf, 2018; 2. Europe: PALYNZIQ</a:t>
            </a:r>
            <a:r>
              <a:rPr lang="en-GB" sz="700" baseline="30000" dirty="0"/>
              <a:t>®</a:t>
            </a:r>
            <a:r>
              <a:rPr lang="en-GB" sz="700" dirty="0"/>
              <a:t> (Pegvaliase-</a:t>
            </a:r>
            <a:r>
              <a:rPr lang="en-GB" sz="700" dirty="0" err="1"/>
              <a:t>pqpz</a:t>
            </a:r>
            <a:r>
              <a:rPr lang="en-GB" sz="700" dirty="0"/>
              <a:t>) Injection, for Subcutaneous Use; Summary of Product Characteristics, Accessed 13 August 2024, https://www.ema.europa.eu/en/document s/product-information/palynziq-epar-product-information_en.pdf, 2019. </a:t>
            </a:r>
            <a:br>
              <a:rPr lang="en-GB" sz="700" dirty="0"/>
            </a:br>
            <a:r>
              <a:rPr lang="en-GB" sz="700" dirty="0"/>
              <a:t>Harding CO, et al. Mol. Genet. Metab. Rep. 2024;39:101084.</a:t>
            </a:r>
          </a:p>
        </p:txBody>
      </p:sp>
    </p:spTree>
    <p:extLst>
      <p:ext uri="{BB962C8B-B14F-4D97-AF65-F5344CB8AC3E}">
        <p14:creationId xmlns:p14="http://schemas.microsoft.com/office/powerpoint/2010/main" val="3344274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4BE0F-9209-4CA5-E842-1C25430265CB}"/>
              </a:ext>
            </a:extLst>
          </p:cNvPr>
          <p:cNvSpPr>
            <a:spLocks noGrp="1"/>
          </p:cNvSpPr>
          <p:nvPr>
            <p:ph type="title"/>
          </p:nvPr>
        </p:nvSpPr>
        <p:spPr/>
        <p:txBody>
          <a:bodyPr anchor="b"/>
          <a:lstStyle/>
          <a:p>
            <a:r>
              <a:rPr lang="en-GB" dirty="0"/>
              <a:t>Study design</a:t>
            </a:r>
          </a:p>
        </p:txBody>
      </p:sp>
      <p:sp>
        <p:nvSpPr>
          <p:cNvPr id="4" name="Text Placeholder 3">
            <a:extLst>
              <a:ext uri="{FF2B5EF4-FFF2-40B4-BE49-F238E27FC236}">
                <a16:creationId xmlns:a16="http://schemas.microsoft.com/office/drawing/2014/main" id="{03BD135C-435B-8717-9827-5C54C5563523}"/>
              </a:ext>
            </a:extLst>
          </p:cNvPr>
          <p:cNvSpPr>
            <a:spLocks noGrp="1"/>
          </p:cNvSpPr>
          <p:nvPr>
            <p:ph type="body" sz="quarter" idx="16"/>
          </p:nvPr>
        </p:nvSpPr>
        <p:spPr/>
        <p:txBody>
          <a:bodyPr>
            <a:noAutofit/>
          </a:bodyPr>
          <a:lstStyle/>
          <a:p>
            <a:r>
              <a:rPr lang="en-GB" sz="800" dirty="0"/>
              <a:t>*Clinical thresholds of ≤600, ≤360, and ≤20μmol/L;**AESIs included anaphylaxis, HAEs, injection site reactions, injection site skin reactions lasting ≥14 days, generalized skin reactions lasting ≥14 days, arthralgia, and angioedema. †54, 46, and 1 patient/s discontinued pegvaliase in PRISM-1, PRISM-2, and Study 165-304, respectively. ‡Only patients receiving ≥40 mg/day of pegvaliase went forward into Study 165-304.</a:t>
            </a:r>
            <a:br>
              <a:rPr lang="en-GB" sz="800" dirty="0"/>
            </a:br>
            <a:r>
              <a:rPr lang="en-GB" sz="800" dirty="0"/>
              <a:t>AEs, adverse events; AESIs, AEs of special interest; HAE, hypersensitivity adverse event; PD, pharmacodynamics; Phe, phenylalanine; PK, pharmacokinetics; PKU, phenylketonuria; OL, open-label. </a:t>
            </a:r>
            <a:br>
              <a:rPr lang="en-GB" sz="800" dirty="0"/>
            </a:br>
            <a:r>
              <a:rPr lang="en-GB" sz="800" dirty="0"/>
              <a:t>Harding CO, et al. Mol. Genet. Metab. Rep. 2024;39:101084.</a:t>
            </a:r>
          </a:p>
        </p:txBody>
      </p:sp>
      <p:sp>
        <p:nvSpPr>
          <p:cNvPr id="67" name="Content Placeholder 2">
            <a:extLst>
              <a:ext uri="{FF2B5EF4-FFF2-40B4-BE49-F238E27FC236}">
                <a16:creationId xmlns:a16="http://schemas.microsoft.com/office/drawing/2014/main" id="{EA12FE44-069A-E313-D406-73258C5B9ED6}"/>
              </a:ext>
            </a:extLst>
          </p:cNvPr>
          <p:cNvSpPr>
            <a:spLocks noGrp="1"/>
          </p:cNvSpPr>
          <p:nvPr>
            <p:ph idx="1"/>
          </p:nvPr>
        </p:nvSpPr>
        <p:spPr>
          <a:xfrm>
            <a:off x="695325" y="5468454"/>
            <a:ext cx="9626844" cy="778608"/>
          </a:xfrm>
        </p:spPr>
        <p:txBody>
          <a:bodyPr>
            <a:normAutofit fontScale="85000" lnSpcReduction="10000"/>
          </a:bodyPr>
          <a:lstStyle/>
          <a:p>
            <a:pPr>
              <a:spcBef>
                <a:spcPts val="0"/>
              </a:spcBef>
              <a:spcAft>
                <a:spcPts val="600"/>
              </a:spcAft>
            </a:pPr>
            <a:r>
              <a:rPr lang="en-GB" sz="1400" b="1" dirty="0">
                <a:solidFill>
                  <a:srgbClr val="001A71"/>
                </a:solidFill>
              </a:rPr>
              <a:t>Efficacy endpoints</a:t>
            </a:r>
            <a:r>
              <a:rPr lang="en-GB" sz="1400" dirty="0">
                <a:solidFill>
                  <a:srgbClr val="505050"/>
                </a:solidFill>
              </a:rPr>
              <a:t>: proportion of participants who</a:t>
            </a:r>
            <a:r>
              <a:rPr lang="en-GB" sz="1400" dirty="0"/>
              <a:t> achieved clinically meaningful </a:t>
            </a:r>
            <a:r>
              <a:rPr lang="en-GB" sz="1400" b="1" dirty="0">
                <a:solidFill>
                  <a:srgbClr val="001A71"/>
                </a:solidFill>
              </a:rPr>
              <a:t>reductions in blood Phe concentrations</a:t>
            </a:r>
            <a:r>
              <a:rPr lang="en-GB" sz="1400" dirty="0"/>
              <a:t>*, </a:t>
            </a:r>
            <a:r>
              <a:rPr lang="en-GB" sz="1400" b="1" dirty="0">
                <a:solidFill>
                  <a:srgbClr val="001A71"/>
                </a:solidFill>
              </a:rPr>
              <a:t>time to reach a blood Phe concentration</a:t>
            </a:r>
            <a:r>
              <a:rPr lang="en-GB" sz="1400" dirty="0"/>
              <a:t>*, and participants with a </a:t>
            </a:r>
            <a:r>
              <a:rPr lang="en-GB" sz="1400" b="1" dirty="0">
                <a:solidFill>
                  <a:srgbClr val="001A71"/>
                </a:solidFill>
              </a:rPr>
              <a:t>clinically meaningful blood Phe reduction and a sustained </a:t>
            </a:r>
            <a:r>
              <a:rPr lang="en-GB" sz="1400" b="1" dirty="0" err="1">
                <a:solidFill>
                  <a:srgbClr val="001A71"/>
                </a:solidFill>
              </a:rPr>
              <a:t>Phe</a:t>
            </a:r>
            <a:r>
              <a:rPr lang="en-GB" sz="1400" b="1" dirty="0">
                <a:solidFill>
                  <a:srgbClr val="001A71"/>
                </a:solidFill>
              </a:rPr>
              <a:t> response</a:t>
            </a:r>
          </a:p>
          <a:p>
            <a:pPr>
              <a:spcBef>
                <a:spcPts val="0"/>
              </a:spcBef>
              <a:spcAft>
                <a:spcPts val="600"/>
              </a:spcAft>
              <a:tabLst>
                <a:tab pos="1257300" algn="l"/>
              </a:tabLst>
            </a:pPr>
            <a:r>
              <a:rPr lang="en-GB" sz="1400" b="1" dirty="0">
                <a:solidFill>
                  <a:srgbClr val="001A71"/>
                </a:solidFill>
              </a:rPr>
              <a:t>Safety endpoints</a:t>
            </a:r>
            <a:r>
              <a:rPr lang="en-GB" sz="1400" dirty="0"/>
              <a:t>: </a:t>
            </a:r>
            <a:r>
              <a:rPr lang="en-GB" sz="1400" dirty="0">
                <a:solidFill>
                  <a:srgbClr val="505050"/>
                </a:solidFill>
              </a:rPr>
              <a:t>incidence</a:t>
            </a:r>
            <a:r>
              <a:rPr lang="en-GB" sz="1400" dirty="0"/>
              <a:t> of </a:t>
            </a:r>
            <a:r>
              <a:rPr lang="en-GB" sz="1400" b="1" dirty="0">
                <a:solidFill>
                  <a:srgbClr val="001A71"/>
                </a:solidFill>
              </a:rPr>
              <a:t>AEs</a:t>
            </a:r>
            <a:r>
              <a:rPr lang="en-GB" sz="1400" dirty="0"/>
              <a:t> and </a:t>
            </a:r>
            <a:r>
              <a:rPr lang="en-GB" sz="1400" b="1" dirty="0">
                <a:solidFill>
                  <a:srgbClr val="001A71"/>
                </a:solidFill>
              </a:rPr>
              <a:t>AESIs</a:t>
            </a:r>
            <a:r>
              <a:rPr lang="en-GB" sz="1400" b="1" baseline="30000" dirty="0">
                <a:solidFill>
                  <a:srgbClr val="505050"/>
                </a:solidFill>
              </a:rPr>
              <a:t>**</a:t>
            </a:r>
            <a:endParaRPr lang="en-GB" sz="1400" baseline="30000" dirty="0">
              <a:solidFill>
                <a:srgbClr val="505050"/>
              </a:solidFill>
            </a:endParaRPr>
          </a:p>
        </p:txBody>
      </p:sp>
      <p:grpSp>
        <p:nvGrpSpPr>
          <p:cNvPr id="68" name="Group 67">
            <a:extLst>
              <a:ext uri="{FF2B5EF4-FFF2-40B4-BE49-F238E27FC236}">
                <a16:creationId xmlns:a16="http://schemas.microsoft.com/office/drawing/2014/main" id="{5888F927-0BDD-D8BA-A98B-1863A18C5A45}"/>
              </a:ext>
            </a:extLst>
          </p:cNvPr>
          <p:cNvGrpSpPr>
            <a:grpSpLocks noGrp="1" noUngrp="1" noRot="1" noMove="1" noResize="1"/>
          </p:cNvGrpSpPr>
          <p:nvPr/>
        </p:nvGrpSpPr>
        <p:grpSpPr>
          <a:xfrm>
            <a:off x="695325" y="1210747"/>
            <a:ext cx="10801350" cy="4151132"/>
            <a:chOff x="271326" y="827061"/>
            <a:chExt cx="11920673" cy="4520937"/>
          </a:xfrm>
        </p:grpSpPr>
        <p:sp>
          <p:nvSpPr>
            <p:cNvPr id="69" name="Rectangle 68">
              <a:extLst>
                <a:ext uri="{FF2B5EF4-FFF2-40B4-BE49-F238E27FC236}">
                  <a16:creationId xmlns:a16="http://schemas.microsoft.com/office/drawing/2014/main" id="{49F42F94-A1F1-F8AA-F0FF-2E881B28F55E}"/>
                </a:ext>
              </a:extLst>
            </p:cNvPr>
            <p:cNvSpPr>
              <a:spLocks noGrp="1" noRot="1" noMove="1" noResize="1" noEditPoints="1" noAdjustHandles="1" noChangeArrowheads="1" noChangeShapeType="1"/>
            </p:cNvSpPr>
            <p:nvPr/>
          </p:nvSpPr>
          <p:spPr>
            <a:xfrm>
              <a:off x="4342606" y="827061"/>
              <a:ext cx="4323425" cy="352864"/>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t>Adults with PKU and blood Phe ≥600 µmol/L</a:t>
              </a:r>
              <a:endParaRPr lang="en-GB" sz="1200" b="1" baseline="30000" dirty="0"/>
            </a:p>
          </p:txBody>
        </p:sp>
        <p:grpSp>
          <p:nvGrpSpPr>
            <p:cNvPr id="70" name="Group 69">
              <a:extLst>
                <a:ext uri="{FF2B5EF4-FFF2-40B4-BE49-F238E27FC236}">
                  <a16:creationId xmlns:a16="http://schemas.microsoft.com/office/drawing/2014/main" id="{6B4BD84F-1448-806A-18EC-53242C372855}"/>
                </a:ext>
              </a:extLst>
            </p:cNvPr>
            <p:cNvGrpSpPr>
              <a:grpSpLocks noGrp="1" noUngrp="1" noRot="1" noMove="1" noResize="1"/>
            </p:cNvGrpSpPr>
            <p:nvPr/>
          </p:nvGrpSpPr>
          <p:grpSpPr>
            <a:xfrm>
              <a:off x="2942111" y="1378542"/>
              <a:ext cx="6889667" cy="352864"/>
              <a:chOff x="2570636" y="1349613"/>
              <a:chExt cx="6889667" cy="352864"/>
            </a:xfrm>
          </p:grpSpPr>
          <p:sp>
            <p:nvSpPr>
              <p:cNvPr id="126" name="Rectangle 125">
                <a:extLst>
                  <a:ext uri="{FF2B5EF4-FFF2-40B4-BE49-F238E27FC236}">
                    <a16:creationId xmlns:a16="http://schemas.microsoft.com/office/drawing/2014/main" id="{B84FD835-A412-62D8-F173-E7C2BAFECE78}"/>
                  </a:ext>
                </a:extLst>
              </p:cNvPr>
              <p:cNvSpPr>
                <a:spLocks noGrp="1" noRot="1" noMove="1" noResize="1" noEditPoints="1" noAdjustHandles="1" noChangeArrowheads="1" noChangeShapeType="1"/>
              </p:cNvSpPr>
              <p:nvPr/>
            </p:nvSpPr>
            <p:spPr>
              <a:xfrm>
                <a:off x="2570636" y="1349613"/>
                <a:ext cx="2026261" cy="352864"/>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2.5 mg/week</a:t>
                </a:r>
              </a:p>
            </p:txBody>
          </p:sp>
          <p:sp>
            <p:nvSpPr>
              <p:cNvPr id="127" name="Rectangle 126">
                <a:extLst>
                  <a:ext uri="{FF2B5EF4-FFF2-40B4-BE49-F238E27FC236}">
                    <a16:creationId xmlns:a16="http://schemas.microsoft.com/office/drawing/2014/main" id="{0ADC53E8-BF2A-19E4-5A36-44781A080890}"/>
                  </a:ext>
                </a:extLst>
              </p:cNvPr>
              <p:cNvSpPr>
                <a:spLocks noGrp="1" noRot="1" noMove="1" noResize="1" noEditPoints="1" noAdjustHandles="1" noChangeArrowheads="1" noChangeShapeType="1"/>
              </p:cNvSpPr>
              <p:nvPr/>
            </p:nvSpPr>
            <p:spPr>
              <a:xfrm>
                <a:off x="7434042" y="1349613"/>
                <a:ext cx="2026261" cy="352864"/>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2.5 mg/week</a:t>
                </a:r>
              </a:p>
            </p:txBody>
          </p:sp>
        </p:grpSp>
        <p:grpSp>
          <p:nvGrpSpPr>
            <p:cNvPr id="71" name="Group 70">
              <a:extLst>
                <a:ext uri="{FF2B5EF4-FFF2-40B4-BE49-F238E27FC236}">
                  <a16:creationId xmlns:a16="http://schemas.microsoft.com/office/drawing/2014/main" id="{ABDF11E5-B4C5-4297-05F2-1AE5AADF3556}"/>
                </a:ext>
              </a:extLst>
            </p:cNvPr>
            <p:cNvGrpSpPr>
              <a:grpSpLocks noGrp="1" noUngrp="1" noRot="1" noMove="1" noResize="1"/>
            </p:cNvGrpSpPr>
            <p:nvPr/>
          </p:nvGrpSpPr>
          <p:grpSpPr>
            <a:xfrm>
              <a:off x="2942111" y="1974329"/>
              <a:ext cx="6889667" cy="352864"/>
              <a:chOff x="2570636" y="1953295"/>
              <a:chExt cx="6889667" cy="352864"/>
            </a:xfrm>
          </p:grpSpPr>
          <p:sp>
            <p:nvSpPr>
              <p:cNvPr id="124" name="Rectangle 123">
                <a:extLst>
                  <a:ext uri="{FF2B5EF4-FFF2-40B4-BE49-F238E27FC236}">
                    <a16:creationId xmlns:a16="http://schemas.microsoft.com/office/drawing/2014/main" id="{E764FEF3-67D5-6D4A-DE12-7EB226D18E46}"/>
                  </a:ext>
                </a:extLst>
              </p:cNvPr>
              <p:cNvSpPr>
                <a:spLocks noGrp="1" noRot="1" noMove="1" noResize="1" noEditPoints="1" noAdjustHandles="1" noChangeArrowheads="1" noChangeShapeType="1"/>
              </p:cNvSpPr>
              <p:nvPr/>
            </p:nvSpPr>
            <p:spPr>
              <a:xfrm>
                <a:off x="2570636" y="1953295"/>
                <a:ext cx="2026261" cy="352864"/>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20 mg/day</a:t>
                </a:r>
              </a:p>
            </p:txBody>
          </p:sp>
          <p:sp>
            <p:nvSpPr>
              <p:cNvPr id="125" name="Rectangle 124">
                <a:extLst>
                  <a:ext uri="{FF2B5EF4-FFF2-40B4-BE49-F238E27FC236}">
                    <a16:creationId xmlns:a16="http://schemas.microsoft.com/office/drawing/2014/main" id="{EED1D6D9-E9A0-F1CC-49D2-474D0E3A3173}"/>
                  </a:ext>
                </a:extLst>
              </p:cNvPr>
              <p:cNvSpPr>
                <a:spLocks noGrp="1" noRot="1" noMove="1" noResize="1" noEditPoints="1" noAdjustHandles="1" noChangeArrowheads="1" noChangeShapeType="1"/>
              </p:cNvSpPr>
              <p:nvPr/>
            </p:nvSpPr>
            <p:spPr>
              <a:xfrm>
                <a:off x="7434042" y="1953295"/>
                <a:ext cx="2026261" cy="352864"/>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40 mg/day</a:t>
                </a:r>
              </a:p>
            </p:txBody>
          </p:sp>
        </p:grpSp>
        <p:sp>
          <p:nvSpPr>
            <p:cNvPr id="72" name="Rectangle 71">
              <a:extLst>
                <a:ext uri="{FF2B5EF4-FFF2-40B4-BE49-F238E27FC236}">
                  <a16:creationId xmlns:a16="http://schemas.microsoft.com/office/drawing/2014/main" id="{6D2D475A-8ABD-0FBF-A549-2B2C48C40327}"/>
                </a:ext>
              </a:extLst>
            </p:cNvPr>
            <p:cNvSpPr>
              <a:spLocks noGrp="1" noRot="1" noMove="1" noResize="1" noEditPoints="1" noAdjustHandles="1" noChangeArrowheads="1" noChangeShapeType="1"/>
            </p:cNvSpPr>
            <p:nvPr/>
          </p:nvSpPr>
          <p:spPr>
            <a:xfrm>
              <a:off x="5424319" y="4357477"/>
              <a:ext cx="2026261" cy="352864"/>
            </a:xfrm>
            <a:prstGeom prst="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a:t>
              </a:r>
              <a:br>
                <a:rPr lang="en-GB" sz="1200" dirty="0"/>
              </a:br>
              <a:r>
                <a:rPr lang="en-GB" sz="1200" dirty="0"/>
                <a:t>5–60 mg/day</a:t>
              </a:r>
            </a:p>
          </p:txBody>
        </p:sp>
        <p:sp>
          <p:nvSpPr>
            <p:cNvPr id="73" name="Rectangle 72">
              <a:extLst>
                <a:ext uri="{FF2B5EF4-FFF2-40B4-BE49-F238E27FC236}">
                  <a16:creationId xmlns:a16="http://schemas.microsoft.com/office/drawing/2014/main" id="{9FA94D61-4A22-43FD-9127-57B36E847D31}"/>
                </a:ext>
              </a:extLst>
            </p:cNvPr>
            <p:cNvSpPr>
              <a:spLocks noGrp="1" noRot="1" noMove="1" noResize="1" noEditPoints="1" noAdjustHandles="1" noChangeArrowheads="1" noChangeShapeType="1"/>
            </p:cNvSpPr>
            <p:nvPr/>
          </p:nvSpPr>
          <p:spPr>
            <a:xfrm>
              <a:off x="5424319" y="4953264"/>
              <a:ext cx="2026261" cy="352864"/>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a:t>
              </a:r>
              <a:br>
                <a:rPr lang="en-GB" sz="1200" dirty="0"/>
              </a:br>
              <a:r>
                <a:rPr lang="en-GB" sz="1200" dirty="0"/>
                <a:t>&gt;40–60 mg/day</a:t>
              </a:r>
            </a:p>
          </p:txBody>
        </p:sp>
        <p:grpSp>
          <p:nvGrpSpPr>
            <p:cNvPr id="74" name="Group 73">
              <a:extLst>
                <a:ext uri="{FF2B5EF4-FFF2-40B4-BE49-F238E27FC236}">
                  <a16:creationId xmlns:a16="http://schemas.microsoft.com/office/drawing/2014/main" id="{091C22D2-EA82-DC2A-6EBF-604593CD40AB}"/>
                </a:ext>
              </a:extLst>
            </p:cNvPr>
            <p:cNvGrpSpPr>
              <a:grpSpLocks noGrp="1" noUngrp="1" noRot="1" noMove="1" noResize="1"/>
            </p:cNvGrpSpPr>
            <p:nvPr/>
          </p:nvGrpSpPr>
          <p:grpSpPr>
            <a:xfrm>
              <a:off x="2942111" y="2570116"/>
              <a:ext cx="6889667" cy="352864"/>
              <a:chOff x="2570636" y="2552985"/>
              <a:chExt cx="6889667" cy="352864"/>
            </a:xfrm>
          </p:grpSpPr>
          <p:sp>
            <p:nvSpPr>
              <p:cNvPr id="122" name="Rectangle 121">
                <a:extLst>
                  <a:ext uri="{FF2B5EF4-FFF2-40B4-BE49-F238E27FC236}">
                    <a16:creationId xmlns:a16="http://schemas.microsoft.com/office/drawing/2014/main" id="{2FE63418-2412-227E-552E-963B77B5E8BC}"/>
                  </a:ext>
                </a:extLst>
              </p:cNvPr>
              <p:cNvSpPr>
                <a:spLocks noGrp="1" noRot="1" noMove="1" noResize="1" noEditPoints="1" noAdjustHandles="1" noChangeArrowheads="1" noChangeShapeType="1"/>
              </p:cNvSpPr>
              <p:nvPr/>
            </p:nvSpPr>
            <p:spPr>
              <a:xfrm>
                <a:off x="2570636" y="2552985"/>
                <a:ext cx="2026261" cy="352864"/>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20 mg/day</a:t>
                </a:r>
              </a:p>
            </p:txBody>
          </p:sp>
          <p:sp>
            <p:nvSpPr>
              <p:cNvPr id="123" name="Rectangle 122">
                <a:extLst>
                  <a:ext uri="{FF2B5EF4-FFF2-40B4-BE49-F238E27FC236}">
                    <a16:creationId xmlns:a16="http://schemas.microsoft.com/office/drawing/2014/main" id="{FCA65465-65BC-9C30-4A85-91FF723AE0F9}"/>
                  </a:ext>
                </a:extLst>
              </p:cNvPr>
              <p:cNvSpPr>
                <a:spLocks noGrp="1" noRot="1" noMove="1" noResize="1" noEditPoints="1" noAdjustHandles="1" noChangeArrowheads="1" noChangeShapeType="1"/>
              </p:cNvSpPr>
              <p:nvPr/>
            </p:nvSpPr>
            <p:spPr>
              <a:xfrm>
                <a:off x="7434042" y="2552985"/>
                <a:ext cx="2026261" cy="352864"/>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40 mg/day</a:t>
                </a:r>
              </a:p>
            </p:txBody>
          </p:sp>
        </p:grpSp>
        <p:grpSp>
          <p:nvGrpSpPr>
            <p:cNvPr id="75" name="Group 74">
              <a:extLst>
                <a:ext uri="{FF2B5EF4-FFF2-40B4-BE49-F238E27FC236}">
                  <a16:creationId xmlns:a16="http://schemas.microsoft.com/office/drawing/2014/main" id="{C2D0DD62-FE6E-AB7A-8DF5-B2FDD84D8BC4}"/>
                </a:ext>
              </a:extLst>
            </p:cNvPr>
            <p:cNvGrpSpPr>
              <a:grpSpLocks noGrp="1" noUngrp="1" noRot="1" noMove="1" noResize="1"/>
            </p:cNvGrpSpPr>
            <p:nvPr/>
          </p:nvGrpSpPr>
          <p:grpSpPr>
            <a:xfrm>
              <a:off x="1919453" y="3165902"/>
              <a:ext cx="8932195" cy="352865"/>
              <a:chOff x="1547978" y="3152674"/>
              <a:chExt cx="8932195" cy="352865"/>
            </a:xfrm>
          </p:grpSpPr>
          <p:grpSp>
            <p:nvGrpSpPr>
              <p:cNvPr id="116" name="Group 115">
                <a:extLst>
                  <a:ext uri="{FF2B5EF4-FFF2-40B4-BE49-F238E27FC236}">
                    <a16:creationId xmlns:a16="http://schemas.microsoft.com/office/drawing/2014/main" id="{DB768E30-2255-A1B1-1812-CDF8427D604F}"/>
                  </a:ext>
                </a:extLst>
              </p:cNvPr>
              <p:cNvGrpSpPr>
                <a:grpSpLocks noGrp="1" noUngrp="1" noRot="1" noMove="1" noResize="1"/>
              </p:cNvGrpSpPr>
              <p:nvPr/>
            </p:nvGrpSpPr>
            <p:grpSpPr>
              <a:xfrm>
                <a:off x="1547978" y="3152674"/>
                <a:ext cx="4061782" cy="352865"/>
                <a:chOff x="1547978" y="3152674"/>
                <a:chExt cx="4061782" cy="352865"/>
              </a:xfrm>
            </p:grpSpPr>
            <p:sp>
              <p:nvSpPr>
                <p:cNvPr id="120" name="Rectangle 119">
                  <a:extLst>
                    <a:ext uri="{FF2B5EF4-FFF2-40B4-BE49-F238E27FC236}">
                      <a16:creationId xmlns:a16="http://schemas.microsoft.com/office/drawing/2014/main" id="{94868E85-6512-5A74-D96C-A9EC6502B45B}"/>
                    </a:ext>
                  </a:extLst>
                </p:cNvPr>
                <p:cNvSpPr>
                  <a:spLocks noGrp="1" noRot="1" noMove="1" noResize="1" noEditPoints="1" noAdjustHandles="1" noChangeArrowheads="1" noChangeShapeType="1"/>
                </p:cNvSpPr>
                <p:nvPr/>
              </p:nvSpPr>
              <p:spPr>
                <a:xfrm>
                  <a:off x="1547978" y="3152675"/>
                  <a:ext cx="2026261" cy="352864"/>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20 mg/day</a:t>
                  </a:r>
                </a:p>
              </p:txBody>
            </p:sp>
            <p:sp>
              <p:nvSpPr>
                <p:cNvPr id="121" name="Rectangle 120">
                  <a:extLst>
                    <a:ext uri="{FF2B5EF4-FFF2-40B4-BE49-F238E27FC236}">
                      <a16:creationId xmlns:a16="http://schemas.microsoft.com/office/drawing/2014/main" id="{41395821-B4DA-2B5F-E956-A3FC7EF1A409}"/>
                    </a:ext>
                  </a:extLst>
                </p:cNvPr>
                <p:cNvSpPr>
                  <a:spLocks noGrp="1" noRot="1" noMove="1" noResize="1" noEditPoints="1" noAdjustHandles="1" noChangeArrowheads="1" noChangeShapeType="1"/>
                </p:cNvSpPr>
                <p:nvPr/>
              </p:nvSpPr>
              <p:spPr>
                <a:xfrm>
                  <a:off x="3583499" y="3152674"/>
                  <a:ext cx="2026261" cy="352864"/>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505050"/>
                      </a:solidFill>
                    </a:rPr>
                    <a:t>Placebo 20 mg/day</a:t>
                  </a:r>
                </a:p>
              </p:txBody>
            </p:sp>
          </p:grpSp>
          <p:grpSp>
            <p:nvGrpSpPr>
              <p:cNvPr id="117" name="Group 116">
                <a:extLst>
                  <a:ext uri="{FF2B5EF4-FFF2-40B4-BE49-F238E27FC236}">
                    <a16:creationId xmlns:a16="http://schemas.microsoft.com/office/drawing/2014/main" id="{B7CEE4B2-B5DB-4748-B9A6-9CC55B39CCF3}"/>
                  </a:ext>
                </a:extLst>
              </p:cNvPr>
              <p:cNvGrpSpPr>
                <a:grpSpLocks noGrp="1" noUngrp="1" noRot="1" noMove="1" noResize="1"/>
              </p:cNvGrpSpPr>
              <p:nvPr/>
            </p:nvGrpSpPr>
            <p:grpSpPr>
              <a:xfrm>
                <a:off x="6414174" y="3152675"/>
                <a:ext cx="4065999" cy="352864"/>
                <a:chOff x="6725747" y="3152675"/>
                <a:chExt cx="4065999" cy="352864"/>
              </a:xfrm>
            </p:grpSpPr>
            <p:sp>
              <p:nvSpPr>
                <p:cNvPr id="118" name="Rectangle 117">
                  <a:extLst>
                    <a:ext uri="{FF2B5EF4-FFF2-40B4-BE49-F238E27FC236}">
                      <a16:creationId xmlns:a16="http://schemas.microsoft.com/office/drawing/2014/main" id="{60D18B1F-F28E-EC3D-921F-4D46A1501737}"/>
                    </a:ext>
                  </a:extLst>
                </p:cNvPr>
                <p:cNvSpPr>
                  <a:spLocks noGrp="1" noRot="1" noMove="1" noResize="1" noEditPoints="1" noAdjustHandles="1" noChangeArrowheads="1" noChangeShapeType="1"/>
                </p:cNvSpPr>
                <p:nvPr/>
              </p:nvSpPr>
              <p:spPr>
                <a:xfrm>
                  <a:off x="6725747" y="3152675"/>
                  <a:ext cx="2026261" cy="352864"/>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40 mg/day</a:t>
                  </a:r>
                </a:p>
              </p:txBody>
            </p:sp>
            <p:sp>
              <p:nvSpPr>
                <p:cNvPr id="119" name="Rectangle 118">
                  <a:extLst>
                    <a:ext uri="{FF2B5EF4-FFF2-40B4-BE49-F238E27FC236}">
                      <a16:creationId xmlns:a16="http://schemas.microsoft.com/office/drawing/2014/main" id="{80BAC745-CB41-8820-3A2E-FC7081EEA908}"/>
                    </a:ext>
                  </a:extLst>
                </p:cNvPr>
                <p:cNvSpPr>
                  <a:spLocks noGrp="1" noRot="1" noMove="1" noResize="1" noEditPoints="1" noAdjustHandles="1" noChangeArrowheads="1" noChangeShapeType="1"/>
                </p:cNvSpPr>
                <p:nvPr/>
              </p:nvSpPr>
              <p:spPr>
                <a:xfrm>
                  <a:off x="8765485" y="3152675"/>
                  <a:ext cx="2026261" cy="352864"/>
                </a:xfrm>
                <a:prstGeom prst="rect">
                  <a:avLst/>
                </a:prstGeom>
                <a:no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505050"/>
                      </a:solidFill>
                    </a:rPr>
                    <a:t>Placebo 40 mg/day</a:t>
                  </a:r>
                </a:p>
              </p:txBody>
            </p:sp>
          </p:grpSp>
        </p:grpSp>
        <p:grpSp>
          <p:nvGrpSpPr>
            <p:cNvPr id="76" name="Group 75">
              <a:extLst>
                <a:ext uri="{FF2B5EF4-FFF2-40B4-BE49-F238E27FC236}">
                  <a16:creationId xmlns:a16="http://schemas.microsoft.com/office/drawing/2014/main" id="{5BF41528-FFDB-447C-7F4D-333FE329492F}"/>
                </a:ext>
              </a:extLst>
            </p:cNvPr>
            <p:cNvGrpSpPr>
              <a:grpSpLocks noGrp="1" noUngrp="1" noRot="1" noMove="1" noResize="1"/>
            </p:cNvGrpSpPr>
            <p:nvPr/>
          </p:nvGrpSpPr>
          <p:grpSpPr>
            <a:xfrm>
              <a:off x="2942111" y="3761690"/>
              <a:ext cx="6889667" cy="352864"/>
              <a:chOff x="2570636" y="3789035"/>
              <a:chExt cx="6889667" cy="352864"/>
            </a:xfrm>
          </p:grpSpPr>
          <p:sp>
            <p:nvSpPr>
              <p:cNvPr id="114" name="Rectangle 113">
                <a:extLst>
                  <a:ext uri="{FF2B5EF4-FFF2-40B4-BE49-F238E27FC236}">
                    <a16:creationId xmlns:a16="http://schemas.microsoft.com/office/drawing/2014/main" id="{87E3F9A3-E161-8B43-B172-777200BB4630}"/>
                  </a:ext>
                </a:extLst>
              </p:cNvPr>
              <p:cNvSpPr>
                <a:spLocks noGrp="1" noRot="1" noMove="1" noResize="1" noEditPoints="1" noAdjustHandles="1" noChangeArrowheads="1" noChangeShapeType="1"/>
              </p:cNvSpPr>
              <p:nvPr/>
            </p:nvSpPr>
            <p:spPr>
              <a:xfrm>
                <a:off x="2570636" y="3789035"/>
                <a:ext cx="2026261" cy="352864"/>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20 mg/day</a:t>
                </a:r>
              </a:p>
            </p:txBody>
          </p:sp>
          <p:sp>
            <p:nvSpPr>
              <p:cNvPr id="115" name="Rectangle 114">
                <a:extLst>
                  <a:ext uri="{FF2B5EF4-FFF2-40B4-BE49-F238E27FC236}">
                    <a16:creationId xmlns:a16="http://schemas.microsoft.com/office/drawing/2014/main" id="{D0BA8D8A-4B68-4850-CF62-15B6B7F861B9}"/>
                  </a:ext>
                </a:extLst>
              </p:cNvPr>
              <p:cNvSpPr>
                <a:spLocks noGrp="1" noRot="1" noMove="1" noResize="1" noEditPoints="1" noAdjustHandles="1" noChangeArrowheads="1" noChangeShapeType="1"/>
              </p:cNvSpPr>
              <p:nvPr/>
            </p:nvSpPr>
            <p:spPr>
              <a:xfrm>
                <a:off x="7434042" y="3789035"/>
                <a:ext cx="2026261" cy="352864"/>
              </a:xfrm>
              <a:prstGeom prst="rect">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Pegvaliase 40 mg/day</a:t>
                </a:r>
              </a:p>
            </p:txBody>
          </p:sp>
        </p:grpSp>
        <p:cxnSp>
          <p:nvCxnSpPr>
            <p:cNvPr id="77" name="Straight Arrow Connector 22">
              <a:extLst>
                <a:ext uri="{FF2B5EF4-FFF2-40B4-BE49-F238E27FC236}">
                  <a16:creationId xmlns:a16="http://schemas.microsoft.com/office/drawing/2014/main" id="{462A0504-EB0A-C370-D9A9-04D3A99B5168}"/>
                </a:ext>
              </a:extLst>
            </p:cNvPr>
            <p:cNvCxnSpPr>
              <a:cxnSpLocks noGrp="1" noRot="1" noMove="1" noResize="1" noEditPoints="1" noAdjustHandles="1" noChangeArrowheads="1" noChangeShapeType="1"/>
              <a:stCxn id="69" idx="2"/>
              <a:endCxn id="126" idx="0"/>
            </p:cNvCxnSpPr>
            <p:nvPr/>
          </p:nvCxnSpPr>
          <p:spPr>
            <a:xfrm rot="5400000">
              <a:off x="5130472" y="4695"/>
              <a:ext cx="198618" cy="254907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8" name="Straight Arrow Connector 24">
              <a:extLst>
                <a:ext uri="{FF2B5EF4-FFF2-40B4-BE49-F238E27FC236}">
                  <a16:creationId xmlns:a16="http://schemas.microsoft.com/office/drawing/2014/main" id="{53490F4A-CEF6-3E30-FE5A-72A8B2471764}"/>
                </a:ext>
              </a:extLst>
            </p:cNvPr>
            <p:cNvCxnSpPr>
              <a:cxnSpLocks noGrp="1" noRot="1" noMove="1" noResize="1" noEditPoints="1" noAdjustHandles="1" noChangeArrowheads="1" noChangeShapeType="1"/>
              <a:stCxn id="69" idx="2"/>
              <a:endCxn id="127" idx="0"/>
            </p:cNvCxnSpPr>
            <p:nvPr/>
          </p:nvCxnSpPr>
          <p:spPr>
            <a:xfrm rot="16200000" flipH="1">
              <a:off x="7562175" y="122068"/>
              <a:ext cx="198618" cy="2314330"/>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9" name="Straight Arrow Connector 78">
              <a:extLst>
                <a:ext uri="{FF2B5EF4-FFF2-40B4-BE49-F238E27FC236}">
                  <a16:creationId xmlns:a16="http://schemas.microsoft.com/office/drawing/2014/main" id="{1E3CCDE0-8724-E5B9-2BE9-331B0885CA57}"/>
                </a:ext>
              </a:extLst>
            </p:cNvPr>
            <p:cNvCxnSpPr>
              <a:cxnSpLocks noGrp="1" noRot="1" noMove="1" noResize="1" noEditPoints="1" noAdjustHandles="1" noChangeArrowheads="1" noChangeShapeType="1"/>
              <a:stCxn id="126" idx="2"/>
              <a:endCxn id="124" idx="0"/>
            </p:cNvCxnSpPr>
            <p:nvPr/>
          </p:nvCxnSpPr>
          <p:spPr>
            <a:xfrm>
              <a:off x="3955242" y="1731406"/>
              <a:ext cx="0" cy="2429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0" name="Straight Arrow Connector 79">
              <a:extLst>
                <a:ext uri="{FF2B5EF4-FFF2-40B4-BE49-F238E27FC236}">
                  <a16:creationId xmlns:a16="http://schemas.microsoft.com/office/drawing/2014/main" id="{AD45432D-EB0A-B29B-0AB0-FE07A4F9559E}"/>
                </a:ext>
              </a:extLst>
            </p:cNvPr>
            <p:cNvCxnSpPr>
              <a:cxnSpLocks noGrp="1" noRot="1" noMove="1" noResize="1" noEditPoints="1" noAdjustHandles="1" noChangeArrowheads="1" noChangeShapeType="1"/>
              <a:stCxn id="127" idx="2"/>
              <a:endCxn id="125" idx="0"/>
            </p:cNvCxnSpPr>
            <p:nvPr/>
          </p:nvCxnSpPr>
          <p:spPr>
            <a:xfrm>
              <a:off x="8818648" y="1731406"/>
              <a:ext cx="0" cy="24292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60330AAF-1987-11C1-81EE-C7D67A4AFB70}"/>
                </a:ext>
              </a:extLst>
            </p:cNvPr>
            <p:cNvCxnSpPr>
              <a:cxnSpLocks noGrp="1" noRot="1" noMove="1" noResize="1" noEditPoints="1" noAdjustHandles="1" noChangeArrowheads="1" noChangeShapeType="1"/>
              <a:stCxn id="124" idx="2"/>
              <a:endCxn id="122" idx="0"/>
            </p:cNvCxnSpPr>
            <p:nvPr/>
          </p:nvCxnSpPr>
          <p:spPr>
            <a:xfrm>
              <a:off x="3955242" y="2327192"/>
              <a:ext cx="0" cy="2429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2" name="Straight Arrow Connector 81">
              <a:extLst>
                <a:ext uri="{FF2B5EF4-FFF2-40B4-BE49-F238E27FC236}">
                  <a16:creationId xmlns:a16="http://schemas.microsoft.com/office/drawing/2014/main" id="{FD39DDC3-6104-DB2C-6C81-971A8406EA1D}"/>
                </a:ext>
              </a:extLst>
            </p:cNvPr>
            <p:cNvCxnSpPr>
              <a:cxnSpLocks noGrp="1" noRot="1" noMove="1" noResize="1" noEditPoints="1" noAdjustHandles="1" noChangeArrowheads="1" noChangeShapeType="1"/>
              <a:stCxn id="125" idx="2"/>
              <a:endCxn id="123" idx="0"/>
            </p:cNvCxnSpPr>
            <p:nvPr/>
          </p:nvCxnSpPr>
          <p:spPr>
            <a:xfrm>
              <a:off x="8818648" y="2327192"/>
              <a:ext cx="0" cy="2429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3" name="Straight Arrow Connector 34">
              <a:extLst>
                <a:ext uri="{FF2B5EF4-FFF2-40B4-BE49-F238E27FC236}">
                  <a16:creationId xmlns:a16="http://schemas.microsoft.com/office/drawing/2014/main" id="{29D45E01-21BD-26D1-BB7C-ED7B930E0B13}"/>
                </a:ext>
              </a:extLst>
            </p:cNvPr>
            <p:cNvCxnSpPr>
              <a:cxnSpLocks noGrp="1" noRot="1" noMove="1" noResize="1" noEditPoints="1" noAdjustHandles="1" noChangeArrowheads="1" noChangeShapeType="1"/>
              <a:stCxn id="122" idx="2"/>
              <a:endCxn id="120" idx="0"/>
            </p:cNvCxnSpPr>
            <p:nvPr/>
          </p:nvCxnSpPr>
          <p:spPr>
            <a:xfrm rot="5400000">
              <a:off x="3322452" y="2533112"/>
              <a:ext cx="242924" cy="102265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4" name="Straight Arrow Connector 36">
              <a:extLst>
                <a:ext uri="{FF2B5EF4-FFF2-40B4-BE49-F238E27FC236}">
                  <a16:creationId xmlns:a16="http://schemas.microsoft.com/office/drawing/2014/main" id="{D7648A37-FCC5-66D0-9602-64B7B29C294F}"/>
                </a:ext>
              </a:extLst>
            </p:cNvPr>
            <p:cNvCxnSpPr>
              <a:cxnSpLocks noGrp="1" noRot="1" noMove="1" noResize="1" noEditPoints="1" noAdjustHandles="1" noChangeArrowheads="1" noChangeShapeType="1"/>
              <a:stCxn id="122" idx="2"/>
              <a:endCxn id="121" idx="0"/>
            </p:cNvCxnSpPr>
            <p:nvPr/>
          </p:nvCxnSpPr>
          <p:spPr>
            <a:xfrm rot="16200000" flipH="1">
              <a:off x="4340211" y="2538009"/>
              <a:ext cx="242923" cy="101286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38">
              <a:extLst>
                <a:ext uri="{FF2B5EF4-FFF2-40B4-BE49-F238E27FC236}">
                  <a16:creationId xmlns:a16="http://schemas.microsoft.com/office/drawing/2014/main" id="{29202C6F-AF4E-211F-280F-2AAE54A3ED2F}"/>
                </a:ext>
              </a:extLst>
            </p:cNvPr>
            <p:cNvCxnSpPr>
              <a:cxnSpLocks noGrp="1" noRot="1" noMove="1" noResize="1" noEditPoints="1" noAdjustHandles="1" noChangeArrowheads="1" noChangeShapeType="1"/>
              <a:stCxn id="120" idx="2"/>
              <a:endCxn id="114" idx="0"/>
            </p:cNvCxnSpPr>
            <p:nvPr/>
          </p:nvCxnSpPr>
          <p:spPr>
            <a:xfrm rot="16200000" flipH="1">
              <a:off x="3322451" y="3128899"/>
              <a:ext cx="242923" cy="102265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40">
              <a:extLst>
                <a:ext uri="{FF2B5EF4-FFF2-40B4-BE49-F238E27FC236}">
                  <a16:creationId xmlns:a16="http://schemas.microsoft.com/office/drawing/2014/main" id="{7A61B66B-E3C6-0E5C-DA06-CB396F682241}"/>
                </a:ext>
              </a:extLst>
            </p:cNvPr>
            <p:cNvCxnSpPr>
              <a:cxnSpLocks noGrp="1" noRot="1" noMove="1" noResize="1" noEditPoints="1" noAdjustHandles="1" noChangeArrowheads="1" noChangeShapeType="1"/>
              <a:stCxn id="121" idx="2"/>
              <a:endCxn id="114" idx="0"/>
            </p:cNvCxnSpPr>
            <p:nvPr/>
          </p:nvCxnSpPr>
          <p:spPr>
            <a:xfrm rot="5400000">
              <a:off x="4340212" y="3133797"/>
              <a:ext cx="242924" cy="1012862"/>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42">
              <a:extLst>
                <a:ext uri="{FF2B5EF4-FFF2-40B4-BE49-F238E27FC236}">
                  <a16:creationId xmlns:a16="http://schemas.microsoft.com/office/drawing/2014/main" id="{0698D91A-B3D6-DAA0-C6B0-E68968DB94F3}"/>
                </a:ext>
              </a:extLst>
            </p:cNvPr>
            <p:cNvCxnSpPr>
              <a:cxnSpLocks noGrp="1" noRot="1" noMove="1" noResize="1" noEditPoints="1" noAdjustHandles="1" noChangeArrowheads="1" noChangeShapeType="1"/>
              <a:stCxn id="123" idx="2"/>
              <a:endCxn id="118" idx="0"/>
            </p:cNvCxnSpPr>
            <p:nvPr/>
          </p:nvCxnSpPr>
          <p:spPr>
            <a:xfrm rot="5400000">
              <a:off x="8187253" y="2534507"/>
              <a:ext cx="242924" cy="101986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8" name="Straight Arrow Connector 44">
              <a:extLst>
                <a:ext uri="{FF2B5EF4-FFF2-40B4-BE49-F238E27FC236}">
                  <a16:creationId xmlns:a16="http://schemas.microsoft.com/office/drawing/2014/main" id="{F9987D6C-FCF4-9F98-A714-F9B0EB020BBE}"/>
                </a:ext>
              </a:extLst>
            </p:cNvPr>
            <p:cNvCxnSpPr>
              <a:cxnSpLocks noGrp="1" noRot="1" noMove="1" noResize="1" noEditPoints="1" noAdjustHandles="1" noChangeArrowheads="1" noChangeShapeType="1"/>
              <a:stCxn id="123" idx="2"/>
              <a:endCxn id="119" idx="0"/>
            </p:cNvCxnSpPr>
            <p:nvPr/>
          </p:nvCxnSpPr>
          <p:spPr>
            <a:xfrm rot="16200000" flipH="1">
              <a:off x="9207122" y="2534506"/>
              <a:ext cx="242924" cy="1019869"/>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46">
              <a:extLst>
                <a:ext uri="{FF2B5EF4-FFF2-40B4-BE49-F238E27FC236}">
                  <a16:creationId xmlns:a16="http://schemas.microsoft.com/office/drawing/2014/main" id="{8732C4BC-B129-C9C8-3485-E4B6565C28FD}"/>
                </a:ext>
              </a:extLst>
            </p:cNvPr>
            <p:cNvCxnSpPr>
              <a:cxnSpLocks noGrp="1" noRot="1" noMove="1" noResize="1" noEditPoints="1" noAdjustHandles="1" noChangeArrowheads="1" noChangeShapeType="1"/>
              <a:stCxn id="118" idx="2"/>
              <a:endCxn id="115" idx="0"/>
            </p:cNvCxnSpPr>
            <p:nvPr/>
          </p:nvCxnSpPr>
          <p:spPr>
            <a:xfrm rot="16200000" flipH="1">
              <a:off x="8187252" y="3130294"/>
              <a:ext cx="242923" cy="1019869"/>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0" name="Straight Arrow Connector 48">
              <a:extLst>
                <a:ext uri="{FF2B5EF4-FFF2-40B4-BE49-F238E27FC236}">
                  <a16:creationId xmlns:a16="http://schemas.microsoft.com/office/drawing/2014/main" id="{3C5EDDC0-3C9A-CF3D-2E4B-AC44EBB7BC49}"/>
                </a:ext>
              </a:extLst>
            </p:cNvPr>
            <p:cNvCxnSpPr>
              <a:cxnSpLocks noGrp="1" noRot="1" noMove="1" noResize="1" noEditPoints="1" noAdjustHandles="1" noChangeArrowheads="1" noChangeShapeType="1"/>
              <a:stCxn id="119" idx="2"/>
              <a:endCxn id="115" idx="0"/>
            </p:cNvCxnSpPr>
            <p:nvPr/>
          </p:nvCxnSpPr>
          <p:spPr>
            <a:xfrm rot="5400000">
              <a:off x="9207122" y="3130294"/>
              <a:ext cx="242923" cy="1019869"/>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1" name="Straight Arrow Connector 52">
              <a:extLst>
                <a:ext uri="{FF2B5EF4-FFF2-40B4-BE49-F238E27FC236}">
                  <a16:creationId xmlns:a16="http://schemas.microsoft.com/office/drawing/2014/main" id="{FD79BD67-C4A6-A0D6-6BCE-CB37C5633D02}"/>
                </a:ext>
              </a:extLst>
            </p:cNvPr>
            <p:cNvCxnSpPr>
              <a:cxnSpLocks noGrp="1" noRot="1" noMove="1" noResize="1" noEditPoints="1" noAdjustHandles="1" noChangeArrowheads="1" noChangeShapeType="1"/>
              <a:stCxn id="114" idx="3"/>
              <a:endCxn id="72" idx="0"/>
            </p:cNvCxnSpPr>
            <p:nvPr/>
          </p:nvCxnSpPr>
          <p:spPr>
            <a:xfrm>
              <a:off x="4968373" y="3938121"/>
              <a:ext cx="1469077" cy="41935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2" name="Straight Arrow Connector 54">
              <a:extLst>
                <a:ext uri="{FF2B5EF4-FFF2-40B4-BE49-F238E27FC236}">
                  <a16:creationId xmlns:a16="http://schemas.microsoft.com/office/drawing/2014/main" id="{FF6B784F-2B66-664F-A94A-03461242EB34}"/>
                </a:ext>
              </a:extLst>
            </p:cNvPr>
            <p:cNvCxnSpPr>
              <a:cxnSpLocks noGrp="1" noRot="1" noMove="1" noResize="1" noEditPoints="1" noAdjustHandles="1" noChangeArrowheads="1" noChangeShapeType="1"/>
              <a:stCxn id="115" idx="1"/>
              <a:endCxn id="72" idx="0"/>
            </p:cNvCxnSpPr>
            <p:nvPr/>
          </p:nvCxnSpPr>
          <p:spPr>
            <a:xfrm rot="10800000" flipV="1">
              <a:off x="6437449" y="3938120"/>
              <a:ext cx="1368068" cy="41935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F1B269FC-4D6A-7DD7-DFBC-F412F1EFCC8D}"/>
                </a:ext>
              </a:extLst>
            </p:cNvPr>
            <p:cNvCxnSpPr>
              <a:cxnSpLocks noGrp="1" noRot="1" noMove="1" noResize="1" noEditPoints="1" noAdjustHandles="1" noChangeArrowheads="1" noChangeShapeType="1"/>
              <a:stCxn id="72" idx="2"/>
              <a:endCxn id="73" idx="0"/>
            </p:cNvCxnSpPr>
            <p:nvPr/>
          </p:nvCxnSpPr>
          <p:spPr>
            <a:xfrm>
              <a:off x="6437449" y="4710341"/>
              <a:ext cx="0" cy="2429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F04B406D-136B-E593-1174-48528556A9F4}"/>
                </a:ext>
              </a:extLst>
            </p:cNvPr>
            <p:cNvCxnSpPr>
              <a:cxnSpLocks noGrp="1" noRot="1" noMove="1" noResize="1" noEditPoints="1" noAdjustHandles="1" noChangeArrowheads="1" noChangeShapeType="1"/>
            </p:cNvCxnSpPr>
            <p:nvPr/>
          </p:nvCxnSpPr>
          <p:spPr>
            <a:xfrm>
              <a:off x="1820556" y="2475810"/>
              <a:ext cx="8946670" cy="0"/>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95" name="Straight Connector 94">
              <a:extLst>
                <a:ext uri="{FF2B5EF4-FFF2-40B4-BE49-F238E27FC236}">
                  <a16:creationId xmlns:a16="http://schemas.microsoft.com/office/drawing/2014/main" id="{21827A61-F275-0522-B53C-23C51020B7E9}"/>
                </a:ext>
              </a:extLst>
            </p:cNvPr>
            <p:cNvCxnSpPr>
              <a:cxnSpLocks noGrp="1" noRot="1" noMove="1" noResize="1" noEditPoints="1" noAdjustHandles="1" noChangeArrowheads="1" noChangeShapeType="1"/>
            </p:cNvCxnSpPr>
            <p:nvPr/>
          </p:nvCxnSpPr>
          <p:spPr>
            <a:xfrm>
              <a:off x="1820556" y="4827412"/>
              <a:ext cx="8946670" cy="0"/>
            </a:xfrm>
            <a:prstGeom prst="line">
              <a:avLst/>
            </a:prstGeom>
            <a:ln w="190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6" name="TextBox 95">
              <a:extLst>
                <a:ext uri="{FF2B5EF4-FFF2-40B4-BE49-F238E27FC236}">
                  <a16:creationId xmlns:a16="http://schemas.microsoft.com/office/drawing/2014/main" id="{07086F14-D034-24F9-1FBA-BE639C368885}"/>
                </a:ext>
              </a:extLst>
            </p:cNvPr>
            <p:cNvSpPr txBox="1">
              <a:spLocks noGrp="1" noRot="1" noMove="1" noResize="1" noEditPoints="1" noAdjustHandles="1" noChangeArrowheads="1" noChangeShapeType="1"/>
            </p:cNvSpPr>
            <p:nvPr/>
          </p:nvSpPr>
          <p:spPr>
            <a:xfrm>
              <a:off x="1765590" y="874832"/>
              <a:ext cx="1212550" cy="502793"/>
            </a:xfrm>
            <a:prstGeom prst="rect">
              <a:avLst/>
            </a:prstGeom>
            <a:noFill/>
          </p:spPr>
          <p:txBody>
            <a:bodyPr wrap="square" rtlCol="0">
              <a:spAutoFit/>
            </a:bodyPr>
            <a:lstStyle/>
            <a:p>
              <a:r>
                <a:rPr lang="en-GB" sz="1200" b="1" dirty="0"/>
                <a:t>PRISM-1</a:t>
              </a:r>
              <a:r>
                <a:rPr lang="en-GB" sz="1200" b="1" baseline="30000" dirty="0"/>
                <a:t>†</a:t>
              </a:r>
              <a:r>
                <a:rPr lang="en-GB" sz="1200" b="1" dirty="0"/>
                <a:t> (n=261)</a:t>
              </a:r>
            </a:p>
          </p:txBody>
        </p:sp>
        <p:sp>
          <p:nvSpPr>
            <p:cNvPr id="97" name="TextBox 96">
              <a:extLst>
                <a:ext uri="{FF2B5EF4-FFF2-40B4-BE49-F238E27FC236}">
                  <a16:creationId xmlns:a16="http://schemas.microsoft.com/office/drawing/2014/main" id="{F6FCD543-F783-9FBF-FE2C-D8543F1D4CF3}"/>
                </a:ext>
              </a:extLst>
            </p:cNvPr>
            <p:cNvSpPr txBox="1">
              <a:spLocks noGrp="1" noRot="1" noMove="1" noResize="1" noEditPoints="1" noAdjustHandles="1" noChangeArrowheads="1" noChangeShapeType="1"/>
            </p:cNvSpPr>
            <p:nvPr/>
          </p:nvSpPr>
          <p:spPr>
            <a:xfrm>
              <a:off x="1759818" y="2551913"/>
              <a:ext cx="1212550" cy="502793"/>
            </a:xfrm>
            <a:prstGeom prst="rect">
              <a:avLst/>
            </a:prstGeom>
            <a:noFill/>
          </p:spPr>
          <p:txBody>
            <a:bodyPr wrap="square" rtlCol="0">
              <a:spAutoFit/>
            </a:bodyPr>
            <a:lstStyle/>
            <a:p>
              <a:r>
                <a:rPr lang="en-GB" sz="1200" b="1" dirty="0"/>
                <a:t>PRISM-2</a:t>
              </a:r>
              <a:r>
                <a:rPr lang="en-GB" sz="1200" b="1" baseline="30000" dirty="0"/>
                <a:t>†</a:t>
              </a:r>
            </a:p>
            <a:p>
              <a:r>
                <a:rPr lang="en-GB" sz="1200" b="1" dirty="0"/>
                <a:t>(n=203)</a:t>
              </a:r>
            </a:p>
          </p:txBody>
        </p:sp>
        <p:sp>
          <p:nvSpPr>
            <p:cNvPr id="98" name="TextBox 97">
              <a:extLst>
                <a:ext uri="{FF2B5EF4-FFF2-40B4-BE49-F238E27FC236}">
                  <a16:creationId xmlns:a16="http://schemas.microsoft.com/office/drawing/2014/main" id="{AA50601B-904E-7029-1A27-DD1D2CCED547}"/>
                </a:ext>
              </a:extLst>
            </p:cNvPr>
            <p:cNvSpPr txBox="1">
              <a:spLocks noGrp="1" noRot="1" noMove="1" noResize="1" noEditPoints="1" noAdjustHandles="1" noChangeArrowheads="1" noChangeShapeType="1"/>
            </p:cNvSpPr>
            <p:nvPr/>
          </p:nvSpPr>
          <p:spPr>
            <a:xfrm>
              <a:off x="1765589" y="4845205"/>
              <a:ext cx="1529700" cy="502793"/>
            </a:xfrm>
            <a:prstGeom prst="rect">
              <a:avLst/>
            </a:prstGeom>
            <a:noFill/>
          </p:spPr>
          <p:txBody>
            <a:bodyPr wrap="square" rtlCol="0">
              <a:spAutoFit/>
            </a:bodyPr>
            <a:lstStyle/>
            <a:p>
              <a:r>
                <a:rPr lang="en-GB" sz="1200" b="1" dirty="0"/>
                <a:t>Study 165-304</a:t>
              </a:r>
              <a:r>
                <a:rPr lang="en-GB" sz="1200" b="1" baseline="30000" dirty="0"/>
                <a:t>†‡ </a:t>
              </a:r>
              <a:r>
                <a:rPr lang="en-GB" sz="1200" b="1" dirty="0"/>
                <a:t>(n=30)</a:t>
              </a:r>
              <a:endParaRPr lang="en-GB" sz="1200" b="1" baseline="30000" dirty="0"/>
            </a:p>
          </p:txBody>
        </p:sp>
        <p:sp>
          <p:nvSpPr>
            <p:cNvPr id="99" name="TextBox 98">
              <a:extLst>
                <a:ext uri="{FF2B5EF4-FFF2-40B4-BE49-F238E27FC236}">
                  <a16:creationId xmlns:a16="http://schemas.microsoft.com/office/drawing/2014/main" id="{AAA6D946-4574-88FC-50D6-1BDB20BB92BA}"/>
                </a:ext>
              </a:extLst>
            </p:cNvPr>
            <p:cNvSpPr txBox="1">
              <a:spLocks noGrp="1" noRot="1" noMove="1" noResize="1" noEditPoints="1" noAdjustHandles="1" noChangeArrowheads="1" noChangeShapeType="1"/>
            </p:cNvSpPr>
            <p:nvPr/>
          </p:nvSpPr>
          <p:spPr>
            <a:xfrm>
              <a:off x="5710029" y="1366817"/>
              <a:ext cx="1569527" cy="246221"/>
            </a:xfrm>
            <a:prstGeom prst="rect">
              <a:avLst/>
            </a:prstGeom>
            <a:noFill/>
          </p:spPr>
          <p:txBody>
            <a:bodyPr wrap="square" rtlCol="0">
              <a:spAutoFit/>
            </a:bodyPr>
            <a:lstStyle/>
            <a:p>
              <a:pPr algn="ctr"/>
              <a:r>
                <a:rPr lang="en-GB" sz="1000" dirty="0"/>
                <a:t>Randomisation 1:1</a:t>
              </a:r>
            </a:p>
          </p:txBody>
        </p:sp>
        <p:sp>
          <p:nvSpPr>
            <p:cNvPr id="100" name="TextBox 99">
              <a:extLst>
                <a:ext uri="{FF2B5EF4-FFF2-40B4-BE49-F238E27FC236}">
                  <a16:creationId xmlns:a16="http://schemas.microsoft.com/office/drawing/2014/main" id="{50D2D7EE-A1F1-98F8-253F-5B32549FACDC}"/>
                </a:ext>
              </a:extLst>
            </p:cNvPr>
            <p:cNvSpPr txBox="1">
              <a:spLocks noGrp="1" noRot="1" noMove="1" noResize="1" noEditPoints="1" noAdjustHandles="1" noChangeArrowheads="1" noChangeShapeType="1"/>
            </p:cNvSpPr>
            <p:nvPr/>
          </p:nvSpPr>
          <p:spPr>
            <a:xfrm>
              <a:off x="271326" y="1453492"/>
              <a:ext cx="1173397" cy="246221"/>
            </a:xfrm>
            <a:prstGeom prst="rect">
              <a:avLst/>
            </a:prstGeom>
            <a:noFill/>
          </p:spPr>
          <p:txBody>
            <a:bodyPr wrap="square" rtlCol="0">
              <a:spAutoFit/>
            </a:bodyPr>
            <a:lstStyle/>
            <a:p>
              <a:r>
                <a:rPr lang="en-GB" sz="1000" dirty="0"/>
                <a:t>Induction</a:t>
              </a:r>
            </a:p>
          </p:txBody>
        </p:sp>
        <p:sp>
          <p:nvSpPr>
            <p:cNvPr id="101" name="TextBox 100">
              <a:extLst>
                <a:ext uri="{FF2B5EF4-FFF2-40B4-BE49-F238E27FC236}">
                  <a16:creationId xmlns:a16="http://schemas.microsoft.com/office/drawing/2014/main" id="{5A5F5E0E-2BA6-F439-ABEC-AF6AEBA22DE8}"/>
                </a:ext>
              </a:extLst>
            </p:cNvPr>
            <p:cNvSpPr txBox="1">
              <a:spLocks noGrp="1" noRot="1" noMove="1" noResize="1" noEditPoints="1" noAdjustHandles="1" noChangeArrowheads="1" noChangeShapeType="1"/>
            </p:cNvSpPr>
            <p:nvPr/>
          </p:nvSpPr>
          <p:spPr>
            <a:xfrm>
              <a:off x="271326" y="1990144"/>
              <a:ext cx="2461360" cy="400110"/>
            </a:xfrm>
            <a:prstGeom prst="rect">
              <a:avLst/>
            </a:prstGeom>
            <a:noFill/>
          </p:spPr>
          <p:txBody>
            <a:bodyPr wrap="square" rtlCol="0">
              <a:spAutoFit/>
            </a:bodyPr>
            <a:lstStyle/>
            <a:p>
              <a:r>
                <a:rPr lang="en-GB" sz="1000" dirty="0"/>
                <a:t>Upward titration dose to </a:t>
              </a:r>
              <a:br>
                <a:rPr lang="en-GB" sz="1000" dirty="0"/>
              </a:br>
              <a:r>
                <a:rPr lang="en-GB" sz="1000" dirty="0"/>
                <a:t>maintenance dose</a:t>
              </a:r>
            </a:p>
          </p:txBody>
        </p:sp>
        <p:sp>
          <p:nvSpPr>
            <p:cNvPr id="102" name="TextBox 101">
              <a:extLst>
                <a:ext uri="{FF2B5EF4-FFF2-40B4-BE49-F238E27FC236}">
                  <a16:creationId xmlns:a16="http://schemas.microsoft.com/office/drawing/2014/main" id="{B4BFAFD7-5482-EC4C-B419-BD2B7F701239}"/>
                </a:ext>
              </a:extLst>
            </p:cNvPr>
            <p:cNvSpPr txBox="1">
              <a:spLocks noGrp="1" noRot="1" noMove="1" noResize="1" noEditPoints="1" noAdjustHandles="1" noChangeArrowheads="1" noChangeShapeType="1"/>
            </p:cNvSpPr>
            <p:nvPr/>
          </p:nvSpPr>
          <p:spPr>
            <a:xfrm>
              <a:off x="271326" y="2578074"/>
              <a:ext cx="1543329" cy="435754"/>
            </a:xfrm>
            <a:prstGeom prst="rect">
              <a:avLst/>
            </a:prstGeom>
            <a:noFill/>
          </p:spPr>
          <p:txBody>
            <a:bodyPr wrap="square" rtlCol="0">
              <a:spAutoFit/>
            </a:bodyPr>
            <a:lstStyle/>
            <a:p>
              <a:r>
                <a:rPr lang="en-GB" sz="1000" dirty="0"/>
                <a:t>Part 1: OL to assess </a:t>
              </a:r>
              <a:br>
                <a:rPr lang="en-GB" sz="1000" dirty="0"/>
              </a:br>
              <a:r>
                <a:rPr lang="en-GB" sz="1000" dirty="0"/>
                <a:t>eligibility</a:t>
              </a:r>
            </a:p>
          </p:txBody>
        </p:sp>
        <p:sp>
          <p:nvSpPr>
            <p:cNvPr id="103" name="TextBox 102">
              <a:extLst>
                <a:ext uri="{FF2B5EF4-FFF2-40B4-BE49-F238E27FC236}">
                  <a16:creationId xmlns:a16="http://schemas.microsoft.com/office/drawing/2014/main" id="{EB655078-1A98-DBE1-9CB9-044E05E04EA6}"/>
                </a:ext>
              </a:extLst>
            </p:cNvPr>
            <p:cNvSpPr txBox="1">
              <a:spLocks noGrp="1" noRot="1" noMove="1" noResize="1" noEditPoints="1" noAdjustHandles="1" noChangeArrowheads="1" noChangeShapeType="1"/>
            </p:cNvSpPr>
            <p:nvPr/>
          </p:nvSpPr>
          <p:spPr>
            <a:xfrm>
              <a:off x="271326" y="2999540"/>
              <a:ext cx="1650041" cy="770948"/>
            </a:xfrm>
            <a:prstGeom prst="rect">
              <a:avLst/>
            </a:prstGeom>
            <a:noFill/>
          </p:spPr>
          <p:txBody>
            <a:bodyPr wrap="square" rtlCol="0">
              <a:spAutoFit/>
            </a:bodyPr>
            <a:lstStyle/>
            <a:p>
              <a:r>
                <a:rPr lang="en-GB" sz="1000" dirty="0"/>
                <a:t>Part 2: Double-blind, </a:t>
              </a:r>
              <a:br>
                <a:rPr lang="en-GB" sz="1000" dirty="0"/>
              </a:br>
              <a:r>
                <a:rPr lang="en-GB" sz="1000" dirty="0"/>
                <a:t>placebo-controlled, randomised discontinuation trial</a:t>
              </a:r>
            </a:p>
          </p:txBody>
        </p:sp>
        <p:sp>
          <p:nvSpPr>
            <p:cNvPr id="104" name="TextBox 103">
              <a:extLst>
                <a:ext uri="{FF2B5EF4-FFF2-40B4-BE49-F238E27FC236}">
                  <a16:creationId xmlns:a16="http://schemas.microsoft.com/office/drawing/2014/main" id="{4FB082AC-AA94-19CA-BC13-DC9EE1B63753}"/>
                </a:ext>
              </a:extLst>
            </p:cNvPr>
            <p:cNvSpPr txBox="1">
              <a:spLocks noGrp="1" noRot="1" noMove="1" noResize="1" noEditPoints="1" noAdjustHandles="1" noChangeArrowheads="1" noChangeShapeType="1"/>
            </p:cNvSpPr>
            <p:nvPr/>
          </p:nvSpPr>
          <p:spPr>
            <a:xfrm>
              <a:off x="271326" y="3793613"/>
              <a:ext cx="1543597" cy="603351"/>
            </a:xfrm>
            <a:prstGeom prst="rect">
              <a:avLst/>
            </a:prstGeom>
            <a:noFill/>
          </p:spPr>
          <p:txBody>
            <a:bodyPr wrap="square" rtlCol="0">
              <a:spAutoFit/>
            </a:bodyPr>
            <a:lstStyle/>
            <a:p>
              <a:r>
                <a:rPr lang="en-GB" sz="1000" dirty="0"/>
                <a:t>Part 3: OL to evaluate </a:t>
              </a:r>
              <a:br>
                <a:rPr lang="en-GB" sz="1000" dirty="0"/>
              </a:br>
              <a:r>
                <a:rPr lang="en-GB" sz="1000" dirty="0"/>
                <a:t>PK and PD</a:t>
              </a:r>
            </a:p>
          </p:txBody>
        </p:sp>
        <p:sp>
          <p:nvSpPr>
            <p:cNvPr id="105" name="TextBox 104">
              <a:extLst>
                <a:ext uri="{FF2B5EF4-FFF2-40B4-BE49-F238E27FC236}">
                  <a16:creationId xmlns:a16="http://schemas.microsoft.com/office/drawing/2014/main" id="{9E14253E-F154-5B7B-72FA-978651CD79E6}"/>
                </a:ext>
              </a:extLst>
            </p:cNvPr>
            <p:cNvSpPr txBox="1">
              <a:spLocks noGrp="1" noRot="1" noMove="1" noResize="1" noEditPoints="1" noAdjustHandles="1" noChangeArrowheads="1" noChangeShapeType="1"/>
            </p:cNvSpPr>
            <p:nvPr/>
          </p:nvSpPr>
          <p:spPr>
            <a:xfrm>
              <a:off x="271326" y="4373866"/>
              <a:ext cx="1543597" cy="435754"/>
            </a:xfrm>
            <a:prstGeom prst="rect">
              <a:avLst/>
            </a:prstGeom>
            <a:noFill/>
          </p:spPr>
          <p:txBody>
            <a:bodyPr wrap="square" rtlCol="0">
              <a:spAutoFit/>
            </a:bodyPr>
            <a:lstStyle/>
            <a:p>
              <a:r>
                <a:rPr lang="en-GB" sz="1000" dirty="0"/>
                <a:t>Part 4: OL to assess </a:t>
              </a:r>
              <a:br>
                <a:rPr lang="en-GB" sz="1000" dirty="0"/>
              </a:br>
              <a:r>
                <a:rPr lang="en-GB" sz="1000" dirty="0"/>
                <a:t>long term outcomes </a:t>
              </a:r>
            </a:p>
          </p:txBody>
        </p:sp>
        <p:sp>
          <p:nvSpPr>
            <p:cNvPr id="106" name="TextBox 105">
              <a:extLst>
                <a:ext uri="{FF2B5EF4-FFF2-40B4-BE49-F238E27FC236}">
                  <a16:creationId xmlns:a16="http://schemas.microsoft.com/office/drawing/2014/main" id="{E4EDE3F0-C979-BDA6-E420-B3E19B52E55C}"/>
                </a:ext>
              </a:extLst>
            </p:cNvPr>
            <p:cNvSpPr txBox="1">
              <a:spLocks noGrp="1" noRot="1" noMove="1" noResize="1" noEditPoints="1" noAdjustHandles="1" noChangeArrowheads="1" noChangeShapeType="1"/>
            </p:cNvSpPr>
            <p:nvPr/>
          </p:nvSpPr>
          <p:spPr>
            <a:xfrm>
              <a:off x="5710029" y="2875303"/>
              <a:ext cx="1569527" cy="246221"/>
            </a:xfrm>
            <a:prstGeom prst="rect">
              <a:avLst/>
            </a:prstGeom>
            <a:noFill/>
          </p:spPr>
          <p:txBody>
            <a:bodyPr wrap="square" rtlCol="0">
              <a:spAutoFit/>
            </a:bodyPr>
            <a:lstStyle/>
            <a:p>
              <a:pPr algn="ctr"/>
              <a:r>
                <a:rPr lang="en-GB" sz="1000" dirty="0"/>
                <a:t>Randomisation 2:1</a:t>
              </a:r>
            </a:p>
          </p:txBody>
        </p:sp>
        <p:sp>
          <p:nvSpPr>
            <p:cNvPr id="107" name="TextBox 106">
              <a:extLst>
                <a:ext uri="{FF2B5EF4-FFF2-40B4-BE49-F238E27FC236}">
                  <a16:creationId xmlns:a16="http://schemas.microsoft.com/office/drawing/2014/main" id="{6A866B2E-BECC-080C-AC89-1833313A7C6C}"/>
                </a:ext>
              </a:extLst>
            </p:cNvPr>
            <p:cNvSpPr txBox="1">
              <a:spLocks noGrp="1" noRot="1" noMove="1" noResize="1" noEditPoints="1" noAdjustHandles="1" noChangeArrowheads="1" noChangeShapeType="1"/>
            </p:cNvSpPr>
            <p:nvPr/>
          </p:nvSpPr>
          <p:spPr>
            <a:xfrm>
              <a:off x="11087074" y="1455547"/>
              <a:ext cx="833597" cy="246221"/>
            </a:xfrm>
            <a:prstGeom prst="rect">
              <a:avLst/>
            </a:prstGeom>
            <a:noFill/>
          </p:spPr>
          <p:txBody>
            <a:bodyPr wrap="square" rtlCol="0">
              <a:spAutoFit/>
            </a:bodyPr>
            <a:lstStyle/>
            <a:p>
              <a:r>
                <a:rPr lang="en-GB" sz="1000" dirty="0"/>
                <a:t>4 weeks</a:t>
              </a:r>
            </a:p>
          </p:txBody>
        </p:sp>
        <p:sp>
          <p:nvSpPr>
            <p:cNvPr id="108" name="TextBox 107">
              <a:extLst>
                <a:ext uri="{FF2B5EF4-FFF2-40B4-BE49-F238E27FC236}">
                  <a16:creationId xmlns:a16="http://schemas.microsoft.com/office/drawing/2014/main" id="{75EE0630-06E0-6D10-50DD-82644FC6EA87}"/>
                </a:ext>
              </a:extLst>
            </p:cNvPr>
            <p:cNvSpPr txBox="1">
              <a:spLocks noGrp="1" noRot="1" noMove="1" noResize="1" noEditPoints="1" noAdjustHandles="1" noChangeArrowheads="1" noChangeShapeType="1"/>
            </p:cNvSpPr>
            <p:nvPr/>
          </p:nvSpPr>
          <p:spPr>
            <a:xfrm>
              <a:off x="11087074" y="2049854"/>
              <a:ext cx="1104925" cy="246221"/>
            </a:xfrm>
            <a:prstGeom prst="rect">
              <a:avLst/>
            </a:prstGeom>
            <a:noFill/>
          </p:spPr>
          <p:txBody>
            <a:bodyPr wrap="square" rtlCol="0">
              <a:spAutoFit/>
            </a:bodyPr>
            <a:lstStyle/>
            <a:p>
              <a:r>
                <a:rPr lang="en-GB" sz="1000" dirty="0"/>
                <a:t>Up to week 36</a:t>
              </a:r>
            </a:p>
          </p:txBody>
        </p:sp>
        <p:sp>
          <p:nvSpPr>
            <p:cNvPr id="109" name="TextBox 108">
              <a:extLst>
                <a:ext uri="{FF2B5EF4-FFF2-40B4-BE49-F238E27FC236}">
                  <a16:creationId xmlns:a16="http://schemas.microsoft.com/office/drawing/2014/main" id="{ED0D6C45-ABCA-059D-3876-2558617946B5}"/>
                </a:ext>
              </a:extLst>
            </p:cNvPr>
            <p:cNvSpPr txBox="1">
              <a:spLocks noGrp="1" noRot="1" noMove="1" noResize="1" noEditPoints="1" noAdjustHandles="1" noChangeArrowheads="1" noChangeShapeType="1"/>
            </p:cNvSpPr>
            <p:nvPr/>
          </p:nvSpPr>
          <p:spPr>
            <a:xfrm>
              <a:off x="11087074" y="2664414"/>
              <a:ext cx="885454" cy="246221"/>
            </a:xfrm>
            <a:prstGeom prst="rect">
              <a:avLst/>
            </a:prstGeom>
            <a:noFill/>
          </p:spPr>
          <p:txBody>
            <a:bodyPr wrap="square" rtlCol="0">
              <a:spAutoFit/>
            </a:bodyPr>
            <a:lstStyle/>
            <a:p>
              <a:r>
                <a:rPr lang="en-GB" sz="1000" dirty="0"/>
                <a:t>≤13 weeks</a:t>
              </a:r>
            </a:p>
          </p:txBody>
        </p:sp>
        <p:sp>
          <p:nvSpPr>
            <p:cNvPr id="110" name="TextBox 109">
              <a:extLst>
                <a:ext uri="{FF2B5EF4-FFF2-40B4-BE49-F238E27FC236}">
                  <a16:creationId xmlns:a16="http://schemas.microsoft.com/office/drawing/2014/main" id="{1FD60740-77A8-2BBD-7EE1-ABD018A629A2}"/>
                </a:ext>
              </a:extLst>
            </p:cNvPr>
            <p:cNvSpPr txBox="1">
              <a:spLocks noGrp="1" noRot="1" noMove="1" noResize="1" noEditPoints="1" noAdjustHandles="1" noChangeArrowheads="1" noChangeShapeType="1"/>
            </p:cNvSpPr>
            <p:nvPr/>
          </p:nvSpPr>
          <p:spPr>
            <a:xfrm>
              <a:off x="11087074" y="3260541"/>
              <a:ext cx="885454" cy="246221"/>
            </a:xfrm>
            <a:prstGeom prst="rect">
              <a:avLst/>
            </a:prstGeom>
            <a:noFill/>
          </p:spPr>
          <p:txBody>
            <a:bodyPr wrap="square" rtlCol="0">
              <a:spAutoFit/>
            </a:bodyPr>
            <a:lstStyle/>
            <a:p>
              <a:r>
                <a:rPr lang="en-GB" sz="1000" dirty="0"/>
                <a:t>8 weeks</a:t>
              </a:r>
            </a:p>
          </p:txBody>
        </p:sp>
        <p:sp>
          <p:nvSpPr>
            <p:cNvPr id="111" name="TextBox 110">
              <a:extLst>
                <a:ext uri="{FF2B5EF4-FFF2-40B4-BE49-F238E27FC236}">
                  <a16:creationId xmlns:a16="http://schemas.microsoft.com/office/drawing/2014/main" id="{418DFBB2-7F36-7491-B17E-361EBBF77804}"/>
                </a:ext>
              </a:extLst>
            </p:cNvPr>
            <p:cNvSpPr txBox="1">
              <a:spLocks noGrp="1" noRot="1" noMove="1" noResize="1" noEditPoints="1" noAdjustHandles="1" noChangeArrowheads="1" noChangeShapeType="1"/>
            </p:cNvSpPr>
            <p:nvPr/>
          </p:nvSpPr>
          <p:spPr>
            <a:xfrm>
              <a:off x="11087074" y="3856870"/>
              <a:ext cx="885454" cy="246221"/>
            </a:xfrm>
            <a:prstGeom prst="rect">
              <a:avLst/>
            </a:prstGeom>
            <a:noFill/>
          </p:spPr>
          <p:txBody>
            <a:bodyPr wrap="square" rtlCol="0">
              <a:spAutoFit/>
            </a:bodyPr>
            <a:lstStyle/>
            <a:p>
              <a:r>
                <a:rPr lang="en-GB" sz="1000" dirty="0"/>
                <a:t>6 weeks</a:t>
              </a:r>
            </a:p>
          </p:txBody>
        </p:sp>
        <p:sp>
          <p:nvSpPr>
            <p:cNvPr id="112" name="TextBox 111">
              <a:extLst>
                <a:ext uri="{FF2B5EF4-FFF2-40B4-BE49-F238E27FC236}">
                  <a16:creationId xmlns:a16="http://schemas.microsoft.com/office/drawing/2014/main" id="{2DD9B0BD-1BB9-A9DC-1B2B-7141E9C9D461}"/>
                </a:ext>
              </a:extLst>
            </p:cNvPr>
            <p:cNvSpPr txBox="1">
              <a:spLocks noGrp="1" noRot="1" noMove="1" noResize="1" noEditPoints="1" noAdjustHandles="1" noChangeArrowheads="1" noChangeShapeType="1"/>
            </p:cNvSpPr>
            <p:nvPr/>
          </p:nvSpPr>
          <p:spPr>
            <a:xfrm>
              <a:off x="11087074" y="4446125"/>
              <a:ext cx="885454" cy="246221"/>
            </a:xfrm>
            <a:prstGeom prst="rect">
              <a:avLst/>
            </a:prstGeom>
            <a:noFill/>
          </p:spPr>
          <p:txBody>
            <a:bodyPr wrap="square" rtlCol="0">
              <a:spAutoFit/>
            </a:bodyPr>
            <a:lstStyle/>
            <a:p>
              <a:r>
                <a:rPr lang="en-GB" sz="1000" dirty="0"/>
                <a:t>~274 weeks</a:t>
              </a:r>
            </a:p>
          </p:txBody>
        </p:sp>
        <p:sp>
          <p:nvSpPr>
            <p:cNvPr id="113" name="TextBox 112">
              <a:extLst>
                <a:ext uri="{FF2B5EF4-FFF2-40B4-BE49-F238E27FC236}">
                  <a16:creationId xmlns:a16="http://schemas.microsoft.com/office/drawing/2014/main" id="{7BC47D97-E015-966A-5F27-99D4A210FC66}"/>
                </a:ext>
              </a:extLst>
            </p:cNvPr>
            <p:cNvSpPr txBox="1">
              <a:spLocks noGrp="1" noRot="1" noMove="1" noResize="1" noEditPoints="1" noAdjustHandles="1" noChangeArrowheads="1" noChangeShapeType="1"/>
            </p:cNvSpPr>
            <p:nvPr/>
          </p:nvSpPr>
          <p:spPr>
            <a:xfrm>
              <a:off x="11087074" y="5018250"/>
              <a:ext cx="885453" cy="246221"/>
            </a:xfrm>
            <a:prstGeom prst="rect">
              <a:avLst/>
            </a:prstGeom>
            <a:noFill/>
          </p:spPr>
          <p:txBody>
            <a:bodyPr wrap="square" rtlCol="0">
              <a:spAutoFit/>
            </a:bodyPr>
            <a:lstStyle/>
            <a:p>
              <a:r>
                <a:rPr lang="en-GB" sz="1000" dirty="0"/>
                <a:t>~61 weeks</a:t>
              </a:r>
            </a:p>
          </p:txBody>
        </p:sp>
      </p:grpSp>
    </p:spTree>
    <p:extLst>
      <p:ext uri="{BB962C8B-B14F-4D97-AF65-F5344CB8AC3E}">
        <p14:creationId xmlns:p14="http://schemas.microsoft.com/office/powerpoint/2010/main" val="905245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D8DF2-645C-415F-91E2-866CC5BE1A4B}"/>
              </a:ext>
            </a:extLst>
          </p:cNvPr>
          <p:cNvSpPr>
            <a:spLocks noGrp="1"/>
          </p:cNvSpPr>
          <p:nvPr>
            <p:ph type="title"/>
          </p:nvPr>
        </p:nvSpPr>
        <p:spPr/>
        <p:txBody>
          <a:bodyPr/>
          <a:lstStyle/>
          <a:p>
            <a:r>
              <a:rPr lang="en-GB" dirty="0"/>
              <a:t>Baseline characteristics and demographics</a:t>
            </a:r>
          </a:p>
        </p:txBody>
      </p:sp>
      <p:sp>
        <p:nvSpPr>
          <p:cNvPr id="5" name="Text Placeholder 4">
            <a:extLst>
              <a:ext uri="{FF2B5EF4-FFF2-40B4-BE49-F238E27FC236}">
                <a16:creationId xmlns:a16="http://schemas.microsoft.com/office/drawing/2014/main" id="{DE973E7A-C21F-BB42-976B-61C187CD587B}"/>
              </a:ext>
            </a:extLst>
          </p:cNvPr>
          <p:cNvSpPr>
            <a:spLocks noGrp="1"/>
          </p:cNvSpPr>
          <p:nvPr>
            <p:ph idx="1"/>
          </p:nvPr>
        </p:nvSpPr>
        <p:spPr>
          <a:xfrm>
            <a:off x="699291" y="1514656"/>
            <a:ext cx="5220000" cy="3850812"/>
          </a:xfrm>
        </p:spPr>
        <p:txBody>
          <a:bodyPr>
            <a:normAutofit/>
          </a:bodyPr>
          <a:lstStyle/>
          <a:p>
            <a:r>
              <a:rPr lang="en-GB" dirty="0"/>
              <a:t>There were </a:t>
            </a:r>
            <a:r>
              <a:rPr lang="en-GB" b="1" dirty="0">
                <a:solidFill>
                  <a:schemeClr val="accent5"/>
                </a:solidFill>
              </a:rPr>
              <a:t>no notable differences </a:t>
            </a:r>
            <a:r>
              <a:rPr lang="en-GB" dirty="0">
                <a:solidFill>
                  <a:srgbClr val="505050"/>
                </a:solidFill>
              </a:rPr>
              <a:t>in baseline characteristics</a:t>
            </a:r>
            <a:r>
              <a:rPr lang="en-GB" b="1" dirty="0">
                <a:solidFill>
                  <a:schemeClr val="accent5"/>
                </a:solidFill>
              </a:rPr>
              <a:t> </a:t>
            </a:r>
            <a:r>
              <a:rPr lang="en-GB" dirty="0"/>
              <a:t>from the overall population in participants </a:t>
            </a:r>
            <a:r>
              <a:rPr lang="en-GB" b="1" dirty="0">
                <a:solidFill>
                  <a:schemeClr val="accent5"/>
                </a:solidFill>
              </a:rPr>
              <a:t>who continued to PRISM-2</a:t>
            </a:r>
          </a:p>
          <a:p>
            <a:r>
              <a:rPr lang="en-GB" b="1" dirty="0">
                <a:solidFill>
                  <a:schemeClr val="accent5"/>
                </a:solidFill>
              </a:rPr>
              <a:t>For those who continued in study 165-304</a:t>
            </a:r>
            <a:r>
              <a:rPr lang="en-GB" dirty="0"/>
              <a:t>, the </a:t>
            </a:r>
            <a:r>
              <a:rPr lang="en-GB" b="1" dirty="0">
                <a:solidFill>
                  <a:schemeClr val="accent5"/>
                </a:solidFill>
              </a:rPr>
              <a:t>proportion of women was lower</a:t>
            </a:r>
            <a:r>
              <a:rPr lang="en-GB" dirty="0"/>
              <a:t>, and participants in this group also had </a:t>
            </a:r>
            <a:r>
              <a:rPr lang="en-GB" b="1" dirty="0">
                <a:solidFill>
                  <a:schemeClr val="accent5"/>
                </a:solidFill>
              </a:rPr>
              <a:t>slightly higher baseline mean age</a:t>
            </a:r>
            <a:r>
              <a:rPr lang="en-GB" dirty="0"/>
              <a:t>, </a:t>
            </a:r>
            <a:r>
              <a:rPr lang="en-GB" b="1" dirty="0">
                <a:solidFill>
                  <a:schemeClr val="accent5"/>
                </a:solidFill>
              </a:rPr>
              <a:t>body mass index</a:t>
            </a:r>
            <a:r>
              <a:rPr lang="en-GB" dirty="0"/>
              <a:t>, and </a:t>
            </a:r>
            <a:r>
              <a:rPr lang="en-GB" b="1" dirty="0">
                <a:solidFill>
                  <a:schemeClr val="accent5"/>
                </a:solidFill>
              </a:rPr>
              <a:t>blood </a:t>
            </a:r>
            <a:r>
              <a:rPr lang="en-GB" b="1" dirty="0" err="1">
                <a:solidFill>
                  <a:schemeClr val="accent5"/>
                </a:solidFill>
              </a:rPr>
              <a:t>Phe</a:t>
            </a:r>
            <a:r>
              <a:rPr lang="en-GB" b="1" dirty="0">
                <a:solidFill>
                  <a:schemeClr val="accent5"/>
                </a:solidFill>
              </a:rPr>
              <a:t> levels</a:t>
            </a:r>
          </a:p>
          <a:p>
            <a:endParaRPr lang="en-GB" dirty="0"/>
          </a:p>
        </p:txBody>
      </p:sp>
      <p:sp>
        <p:nvSpPr>
          <p:cNvPr id="18" name="Text Placeholder 17">
            <a:extLst>
              <a:ext uri="{FF2B5EF4-FFF2-40B4-BE49-F238E27FC236}">
                <a16:creationId xmlns:a16="http://schemas.microsoft.com/office/drawing/2014/main" id="{7533A919-C41D-CAF6-5931-332E0D496152}"/>
              </a:ext>
            </a:extLst>
          </p:cNvPr>
          <p:cNvSpPr>
            <a:spLocks noGrp="1"/>
          </p:cNvSpPr>
          <p:nvPr>
            <p:ph type="body" sz="quarter" idx="16"/>
          </p:nvPr>
        </p:nvSpPr>
        <p:spPr/>
        <p:txBody>
          <a:bodyPr>
            <a:noAutofit/>
          </a:bodyPr>
          <a:lstStyle/>
          <a:p>
            <a:r>
              <a:rPr lang="en-GB" dirty="0"/>
              <a:t>*Mean protein intake from intact food + mean protein intake from medical food = mean total protein. </a:t>
            </a:r>
          </a:p>
          <a:p>
            <a:pPr>
              <a:spcBef>
                <a:spcPts val="0"/>
              </a:spcBef>
            </a:pPr>
            <a:r>
              <a:rPr lang="en-GB" dirty="0"/>
              <a:t>BMI, body mass index; Phe, phenylalanine. </a:t>
            </a:r>
            <a:br>
              <a:rPr lang="en-GB" dirty="0"/>
            </a:br>
            <a:r>
              <a:rPr lang="en-GB" dirty="0"/>
              <a:t>Harding CO, et al. Mol. Genet. Metab. Rep. 2024;39:101084.</a:t>
            </a:r>
          </a:p>
        </p:txBody>
      </p:sp>
      <p:graphicFrame>
        <p:nvGraphicFramePr>
          <p:cNvPr id="17" name="Content Placeholder 16">
            <a:extLst>
              <a:ext uri="{FF2B5EF4-FFF2-40B4-BE49-F238E27FC236}">
                <a16:creationId xmlns:a16="http://schemas.microsoft.com/office/drawing/2014/main" id="{0B46871C-3084-F944-51B3-77DC2487D3EF}"/>
              </a:ext>
            </a:extLst>
          </p:cNvPr>
          <p:cNvGraphicFramePr>
            <a:graphicFrameLocks noGrp="1" noDrilldown="1" noMove="1" noResize="1"/>
          </p:cNvGraphicFramePr>
          <p:nvPr>
            <p:ph sz="quarter" idx="13"/>
            <p:extLst>
              <p:ext uri="{D42A27DB-BD31-4B8C-83A1-F6EECF244321}">
                <p14:modId xmlns:p14="http://schemas.microsoft.com/office/powerpoint/2010/main" val="2472716323"/>
              </p:ext>
            </p:extLst>
          </p:nvPr>
        </p:nvGraphicFramePr>
        <p:xfrm>
          <a:off x="6270221" y="1514475"/>
          <a:ext cx="5220000" cy="3527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Placeholder 3">
            <a:extLst>
              <a:ext uri="{FF2B5EF4-FFF2-40B4-BE49-F238E27FC236}">
                <a16:creationId xmlns:a16="http://schemas.microsoft.com/office/drawing/2014/main" id="{1F8741C8-10DB-214F-D304-9AD0F0A553F3}"/>
              </a:ext>
            </a:extLst>
          </p:cNvPr>
          <p:cNvSpPr>
            <a:spLocks noGrp="1"/>
          </p:cNvSpPr>
          <p:nvPr>
            <p:ph type="body" sz="quarter" idx="15"/>
          </p:nvPr>
        </p:nvSpPr>
        <p:spPr/>
        <p:txBody>
          <a:bodyPr>
            <a:noAutofit/>
          </a:bodyPr>
          <a:lstStyle/>
          <a:p>
            <a:r>
              <a:rPr lang="en-GB" dirty="0"/>
              <a:t>Baseline characteristics and demographics were similar between PRISM-1 and -2, with slight differences in sex (%), mean age, BMI, and blood </a:t>
            </a:r>
            <a:r>
              <a:rPr lang="en-GB" dirty="0" err="1"/>
              <a:t>Phe</a:t>
            </a:r>
            <a:r>
              <a:rPr lang="en-GB" dirty="0"/>
              <a:t> levels in Study 165-304</a:t>
            </a:r>
          </a:p>
        </p:txBody>
      </p:sp>
    </p:spTree>
    <p:extLst>
      <p:ext uri="{BB962C8B-B14F-4D97-AF65-F5344CB8AC3E}">
        <p14:creationId xmlns:p14="http://schemas.microsoft.com/office/powerpoint/2010/main" val="2157271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144B2-B3BD-E002-CE3C-D32C459553D1}"/>
              </a:ext>
            </a:extLst>
          </p:cNvPr>
          <p:cNvSpPr>
            <a:spLocks noGrp="1"/>
          </p:cNvSpPr>
          <p:nvPr>
            <p:ph type="title"/>
          </p:nvPr>
        </p:nvSpPr>
        <p:spPr>
          <a:xfrm>
            <a:off x="695324" y="357812"/>
            <a:ext cx="10801351" cy="890545"/>
          </a:xfrm>
        </p:spPr>
        <p:txBody>
          <a:bodyPr/>
          <a:lstStyle/>
          <a:p>
            <a:r>
              <a:rPr lang="en-GB"/>
              <a:t>Results: Post-treatment blood Phe concentrations </a:t>
            </a:r>
            <a:endParaRPr lang="en-GB" dirty="0"/>
          </a:p>
        </p:txBody>
      </p:sp>
      <p:sp>
        <p:nvSpPr>
          <p:cNvPr id="3" name="Content Placeholder 2">
            <a:extLst>
              <a:ext uri="{FF2B5EF4-FFF2-40B4-BE49-F238E27FC236}">
                <a16:creationId xmlns:a16="http://schemas.microsoft.com/office/drawing/2014/main" id="{D967CF86-FE34-555A-CAF0-71E4B788C476}"/>
              </a:ext>
            </a:extLst>
          </p:cNvPr>
          <p:cNvSpPr>
            <a:spLocks noGrp="1"/>
          </p:cNvSpPr>
          <p:nvPr>
            <p:ph idx="1"/>
          </p:nvPr>
        </p:nvSpPr>
        <p:spPr>
          <a:xfrm>
            <a:off x="695324" y="1514656"/>
            <a:ext cx="10801351" cy="3796646"/>
          </a:xfrm>
        </p:spPr>
        <p:txBody>
          <a:bodyPr>
            <a:normAutofit/>
          </a:bodyPr>
          <a:lstStyle/>
          <a:p>
            <a:r>
              <a:rPr lang="en-GB" sz="1600" dirty="0"/>
              <a:t>There was a substantial and sustained decrease in blood Phe levels across the population until end of follow-up</a:t>
            </a:r>
          </a:p>
          <a:p>
            <a:endParaRPr lang="en-GB" sz="1600" dirty="0"/>
          </a:p>
          <a:p>
            <a:endParaRPr lang="en-GB" sz="1600" dirty="0"/>
          </a:p>
          <a:p>
            <a:endParaRPr lang="en-GB" sz="1600" dirty="0"/>
          </a:p>
          <a:p>
            <a:pPr marL="0" indent="0">
              <a:buNone/>
            </a:pPr>
            <a:br>
              <a:rPr lang="en-GB" sz="1600" dirty="0"/>
            </a:br>
            <a:endParaRPr lang="en-GB" sz="1600" dirty="0"/>
          </a:p>
        </p:txBody>
      </p:sp>
      <p:sp>
        <p:nvSpPr>
          <p:cNvPr id="4" name="Text Placeholder 3">
            <a:extLst>
              <a:ext uri="{FF2B5EF4-FFF2-40B4-BE49-F238E27FC236}">
                <a16:creationId xmlns:a16="http://schemas.microsoft.com/office/drawing/2014/main" id="{A5014880-6183-A70A-9427-11C3283C79E3}"/>
              </a:ext>
            </a:extLst>
          </p:cNvPr>
          <p:cNvSpPr>
            <a:spLocks noGrp="1"/>
          </p:cNvSpPr>
          <p:nvPr>
            <p:ph type="body" sz="quarter" idx="15"/>
          </p:nvPr>
        </p:nvSpPr>
        <p:spPr>
          <a:xfrm>
            <a:off x="695324" y="5365468"/>
            <a:ext cx="8981335" cy="788191"/>
          </a:xfrm>
        </p:spPr>
        <p:txBody>
          <a:bodyPr/>
          <a:lstStyle/>
          <a:p>
            <a:r>
              <a:rPr lang="en-GB" dirty="0"/>
              <a:t>The majority of participants achieved a clinically meaningful blood Phe reduction (71.3%) that was sustained on a population level through the end of follow-up</a:t>
            </a:r>
          </a:p>
        </p:txBody>
      </p:sp>
      <p:sp>
        <p:nvSpPr>
          <p:cNvPr id="5" name="Text Placeholder 4">
            <a:extLst>
              <a:ext uri="{FF2B5EF4-FFF2-40B4-BE49-F238E27FC236}">
                <a16:creationId xmlns:a16="http://schemas.microsoft.com/office/drawing/2014/main" id="{80B391E1-AB9A-7EB3-B535-EB77D05870DC}"/>
              </a:ext>
            </a:extLst>
          </p:cNvPr>
          <p:cNvSpPr>
            <a:spLocks noGrp="1"/>
          </p:cNvSpPr>
          <p:nvPr>
            <p:ph type="body" sz="quarter" idx="16"/>
          </p:nvPr>
        </p:nvSpPr>
        <p:spPr>
          <a:xfrm>
            <a:off x="695324" y="6270887"/>
            <a:ext cx="9626844" cy="365125"/>
          </a:xfrm>
        </p:spPr>
        <p:txBody>
          <a:bodyPr>
            <a:noAutofit/>
          </a:bodyPr>
          <a:lstStyle/>
          <a:p>
            <a:r>
              <a:rPr lang="en-GB" dirty="0">
                <a:solidFill>
                  <a:srgbClr val="888888"/>
                </a:solidFill>
              </a:rPr>
              <a:t>. </a:t>
            </a:r>
          </a:p>
          <a:p>
            <a:pPr>
              <a:spcBef>
                <a:spcPts val="0"/>
              </a:spcBef>
            </a:pPr>
            <a:r>
              <a:rPr lang="en-GB" dirty="0">
                <a:solidFill>
                  <a:srgbClr val="888888"/>
                </a:solidFill>
              </a:rPr>
              <a:t>*M</a:t>
            </a:r>
            <a:r>
              <a:rPr lang="en-GB" sz="1000" dirty="0">
                <a:solidFill>
                  <a:srgbClr val="888888"/>
                </a:solidFill>
              </a:rPr>
              <a:t>ean follow-up time was 7.7 months.</a:t>
            </a:r>
            <a:br>
              <a:rPr lang="en-GB" sz="1000" dirty="0">
                <a:solidFill>
                  <a:srgbClr val="888888"/>
                </a:solidFill>
              </a:rPr>
            </a:br>
            <a:r>
              <a:rPr lang="en-GB" dirty="0">
                <a:solidFill>
                  <a:srgbClr val="888888"/>
                </a:solidFill>
              </a:rPr>
              <a:t>Phe, phenylalanine; SPR, sustained Phe response</a:t>
            </a:r>
            <a:r>
              <a:rPr lang="en-GB" dirty="0"/>
              <a:t>.</a:t>
            </a:r>
            <a:br>
              <a:rPr lang="en-GB" dirty="0"/>
            </a:br>
            <a:r>
              <a:rPr lang="en-GB" dirty="0"/>
              <a:t>Figure adapted from Harding CO, et al. Mol. Genet. Metab. Rep. 2024;39:101084.</a:t>
            </a:r>
          </a:p>
        </p:txBody>
      </p:sp>
      <p:graphicFrame>
        <p:nvGraphicFramePr>
          <p:cNvPr id="32" name="Chart 31">
            <a:extLst>
              <a:ext uri="{FF2B5EF4-FFF2-40B4-BE49-F238E27FC236}">
                <a16:creationId xmlns:a16="http://schemas.microsoft.com/office/drawing/2014/main" id="{2CEB6D1F-159A-F142-0AAE-4B71BC2F39F0}"/>
              </a:ext>
            </a:extLst>
          </p:cNvPr>
          <p:cNvGraphicFramePr>
            <a:graphicFrameLocks noGrp="1" noDrilldown="1" noMove="1" noResize="1"/>
          </p:cNvGraphicFramePr>
          <p:nvPr>
            <p:extLst>
              <p:ext uri="{D42A27DB-BD31-4B8C-83A1-F6EECF244321}">
                <p14:modId xmlns:p14="http://schemas.microsoft.com/office/powerpoint/2010/main" val="1939323116"/>
              </p:ext>
            </p:extLst>
          </p:nvPr>
        </p:nvGraphicFramePr>
        <p:xfrm>
          <a:off x="6596758" y="1808052"/>
          <a:ext cx="4899918" cy="3442606"/>
        </p:xfrm>
        <a:graphic>
          <a:graphicData uri="http://schemas.openxmlformats.org/drawingml/2006/chart">
            <c:chart xmlns:c="http://schemas.openxmlformats.org/drawingml/2006/chart" xmlns:r="http://schemas.openxmlformats.org/officeDocument/2006/relationships" r:id="rId2"/>
          </a:graphicData>
        </a:graphic>
      </p:graphicFrame>
      <p:grpSp>
        <p:nvGrpSpPr>
          <p:cNvPr id="30" name="Group 29">
            <a:extLst>
              <a:ext uri="{FF2B5EF4-FFF2-40B4-BE49-F238E27FC236}">
                <a16:creationId xmlns:a16="http://schemas.microsoft.com/office/drawing/2014/main" id="{44A05C7C-135B-B0D1-2DEC-B8BA289AF519}"/>
              </a:ext>
            </a:extLst>
          </p:cNvPr>
          <p:cNvGrpSpPr>
            <a:grpSpLocks noGrp="1" noUngrp="1" noRot="1" noMove="1" noResize="1"/>
          </p:cNvGrpSpPr>
          <p:nvPr/>
        </p:nvGrpSpPr>
        <p:grpSpPr>
          <a:xfrm>
            <a:off x="695324" y="2065151"/>
            <a:ext cx="5910049" cy="2695656"/>
            <a:chOff x="695324" y="1666037"/>
            <a:chExt cx="5910049" cy="2695656"/>
          </a:xfrm>
        </p:grpSpPr>
        <p:grpSp>
          <p:nvGrpSpPr>
            <p:cNvPr id="34" name="Group 33">
              <a:extLst>
                <a:ext uri="{FF2B5EF4-FFF2-40B4-BE49-F238E27FC236}">
                  <a16:creationId xmlns:a16="http://schemas.microsoft.com/office/drawing/2014/main" id="{DF5291D2-46BD-EAD5-BC4D-17ABBD866F5D}"/>
                </a:ext>
              </a:extLst>
            </p:cNvPr>
            <p:cNvGrpSpPr>
              <a:grpSpLocks noGrp="1" noUngrp="1" noRot="1" noMove="1" noResize="1"/>
            </p:cNvGrpSpPr>
            <p:nvPr/>
          </p:nvGrpSpPr>
          <p:grpSpPr>
            <a:xfrm>
              <a:off x="695324" y="1666037"/>
              <a:ext cx="5910049" cy="2503008"/>
              <a:chOff x="261882" y="1654636"/>
              <a:chExt cx="12289846" cy="1582612"/>
            </a:xfrm>
          </p:grpSpPr>
          <p:grpSp>
            <p:nvGrpSpPr>
              <p:cNvPr id="24" name="Group 23">
                <a:extLst>
                  <a:ext uri="{FF2B5EF4-FFF2-40B4-BE49-F238E27FC236}">
                    <a16:creationId xmlns:a16="http://schemas.microsoft.com/office/drawing/2014/main" id="{A4F0E769-726D-8A7B-6787-D578FE0E747A}"/>
                  </a:ext>
                </a:extLst>
              </p:cNvPr>
              <p:cNvGrpSpPr>
                <a:grpSpLocks noGrp="1" noUngrp="1" noRot="1" noMove="1" noResize="1"/>
              </p:cNvGrpSpPr>
              <p:nvPr/>
            </p:nvGrpSpPr>
            <p:grpSpPr>
              <a:xfrm>
                <a:off x="261882" y="1654636"/>
                <a:ext cx="7475830" cy="1582612"/>
                <a:chOff x="2057225" y="1428494"/>
                <a:chExt cx="7475830" cy="1582612"/>
              </a:xfrm>
            </p:grpSpPr>
            <p:sp>
              <p:nvSpPr>
                <p:cNvPr id="6" name="TextBox 5">
                  <a:extLst>
                    <a:ext uri="{FF2B5EF4-FFF2-40B4-BE49-F238E27FC236}">
                      <a16:creationId xmlns:a16="http://schemas.microsoft.com/office/drawing/2014/main" id="{3E0ACF9E-93A8-6107-4536-3C118DEDE723}"/>
                    </a:ext>
                  </a:extLst>
                </p:cNvPr>
                <p:cNvSpPr txBox="1">
                  <a:spLocks noGrp="1" noRot="1" noMove="1" noResize="1" noEditPoints="1" noAdjustHandles="1" noChangeArrowheads="1" noChangeShapeType="1"/>
                </p:cNvSpPr>
                <p:nvPr/>
              </p:nvSpPr>
              <p:spPr>
                <a:xfrm>
                  <a:off x="2057225" y="1551072"/>
                  <a:ext cx="1803216" cy="252983"/>
                </a:xfrm>
                <a:prstGeom prst="rect">
                  <a:avLst/>
                </a:prstGeom>
                <a:solidFill>
                  <a:schemeClr val="accent2"/>
                </a:solidFill>
              </p:spPr>
              <p:txBody>
                <a:bodyPr wrap="square" rtlCol="0">
                  <a:spAutoFit/>
                </a:bodyPr>
                <a:lstStyle/>
                <a:p>
                  <a:pPr algn="ctr"/>
                  <a:r>
                    <a:rPr lang="en-GB" sz="1000" dirty="0">
                      <a:solidFill>
                        <a:schemeClr val="bg1"/>
                      </a:solidFill>
                    </a:rPr>
                    <a:t>71.3% </a:t>
                  </a:r>
                  <a:br>
                    <a:rPr lang="en-GB" sz="1000" dirty="0">
                      <a:solidFill>
                        <a:schemeClr val="bg1"/>
                      </a:solidFill>
                    </a:rPr>
                  </a:br>
                  <a:r>
                    <a:rPr lang="en-GB" sz="1000" dirty="0">
                      <a:solidFill>
                        <a:schemeClr val="bg1"/>
                      </a:solidFill>
                    </a:rPr>
                    <a:t>(n=186/261)</a:t>
                  </a:r>
                </a:p>
              </p:txBody>
            </p:sp>
            <p:grpSp>
              <p:nvGrpSpPr>
                <p:cNvPr id="11" name="Group 10">
                  <a:extLst>
                    <a:ext uri="{FF2B5EF4-FFF2-40B4-BE49-F238E27FC236}">
                      <a16:creationId xmlns:a16="http://schemas.microsoft.com/office/drawing/2014/main" id="{D323574C-C88C-DC74-FBA6-03948748DA21}"/>
                    </a:ext>
                  </a:extLst>
                </p:cNvPr>
                <p:cNvGrpSpPr>
                  <a:grpSpLocks noGrp="1" noUngrp="1" noRot="1" noMove="1" noResize="1"/>
                </p:cNvGrpSpPr>
                <p:nvPr/>
              </p:nvGrpSpPr>
              <p:grpSpPr>
                <a:xfrm>
                  <a:off x="3932066" y="1428494"/>
                  <a:ext cx="4354134" cy="507598"/>
                  <a:chOff x="3608681" y="1442700"/>
                  <a:chExt cx="4354134" cy="507598"/>
                </a:xfrm>
              </p:grpSpPr>
              <p:sp>
                <p:nvSpPr>
                  <p:cNvPr id="10" name="Right Arrow 9">
                    <a:extLst>
                      <a:ext uri="{FF2B5EF4-FFF2-40B4-BE49-F238E27FC236}">
                        <a16:creationId xmlns:a16="http://schemas.microsoft.com/office/drawing/2014/main" id="{462254EA-8412-063F-D403-584D25F36B58}"/>
                      </a:ext>
                    </a:extLst>
                  </p:cNvPr>
                  <p:cNvSpPr>
                    <a:spLocks noGrp="1" noRot="1" noMove="1" noResize="1" noEditPoints="1" noAdjustHandles="1" noChangeArrowheads="1" noChangeShapeType="1"/>
                  </p:cNvSpPr>
                  <p:nvPr/>
                </p:nvSpPr>
                <p:spPr>
                  <a:xfrm>
                    <a:off x="3610903" y="1442700"/>
                    <a:ext cx="4351912" cy="507598"/>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9" name="TextBox 8">
                    <a:extLst>
                      <a:ext uri="{FF2B5EF4-FFF2-40B4-BE49-F238E27FC236}">
                        <a16:creationId xmlns:a16="http://schemas.microsoft.com/office/drawing/2014/main" id="{8528AA0C-E886-0C74-C4B8-E854CCB1CED4}"/>
                      </a:ext>
                    </a:extLst>
                  </p:cNvPr>
                  <p:cNvSpPr txBox="1">
                    <a:spLocks noGrp="1" noRot="1" noMove="1" noResize="1" noEditPoints="1" noAdjustHandles="1" noChangeArrowheads="1" noChangeShapeType="1"/>
                  </p:cNvSpPr>
                  <p:nvPr/>
                </p:nvSpPr>
                <p:spPr>
                  <a:xfrm>
                    <a:off x="3608681" y="1581894"/>
                    <a:ext cx="4075147" cy="233523"/>
                  </a:xfrm>
                  <a:prstGeom prst="rect">
                    <a:avLst/>
                  </a:prstGeom>
                  <a:noFill/>
                </p:spPr>
                <p:txBody>
                  <a:bodyPr wrap="square" rtlCol="0">
                    <a:spAutoFit/>
                  </a:bodyPr>
                  <a:lstStyle/>
                  <a:p>
                    <a:pPr algn="ctr"/>
                    <a:r>
                      <a:rPr lang="en-GB" sz="900" dirty="0">
                        <a:solidFill>
                          <a:schemeClr val="bg1"/>
                        </a:solidFill>
                      </a:rPr>
                      <a:t>Achieved a clinically significant blood </a:t>
                    </a:r>
                    <a:r>
                      <a:rPr lang="en-GB" sz="900" dirty="0" err="1">
                        <a:solidFill>
                          <a:schemeClr val="bg1"/>
                        </a:solidFill>
                      </a:rPr>
                      <a:t>Phe</a:t>
                    </a:r>
                    <a:r>
                      <a:rPr lang="en-GB" sz="900" dirty="0">
                        <a:solidFill>
                          <a:schemeClr val="bg1"/>
                        </a:solidFill>
                      </a:rPr>
                      <a:t> reduction to</a:t>
                    </a:r>
                  </a:p>
                </p:txBody>
              </p:sp>
            </p:grpSp>
            <p:sp>
              <p:nvSpPr>
                <p:cNvPr id="18" name="TextBox 17">
                  <a:extLst>
                    <a:ext uri="{FF2B5EF4-FFF2-40B4-BE49-F238E27FC236}">
                      <a16:creationId xmlns:a16="http://schemas.microsoft.com/office/drawing/2014/main" id="{ECF106EE-6003-0690-B336-F3973213842B}"/>
                    </a:ext>
                  </a:extLst>
                </p:cNvPr>
                <p:cNvSpPr txBox="1">
                  <a:spLocks noGrp="1" noRot="1" noMove="1" noResize="1" noEditPoints="1" noAdjustHandles="1" noChangeArrowheads="1" noChangeShapeType="1"/>
                </p:cNvSpPr>
                <p:nvPr/>
              </p:nvSpPr>
              <p:spPr>
                <a:xfrm>
                  <a:off x="8286199" y="1555801"/>
                  <a:ext cx="1232385" cy="252983"/>
                </a:xfrm>
                <a:prstGeom prst="rect">
                  <a:avLst/>
                </a:prstGeom>
                <a:solidFill>
                  <a:schemeClr val="accent3"/>
                </a:solidFill>
              </p:spPr>
              <p:txBody>
                <a:bodyPr wrap="square" rtlCol="0">
                  <a:spAutoFit/>
                </a:bodyPr>
                <a:lstStyle/>
                <a:p>
                  <a:pPr algn="ctr"/>
                  <a:r>
                    <a:rPr lang="en-GB" sz="1000" dirty="0">
                      <a:solidFill>
                        <a:schemeClr val="bg1"/>
                      </a:solidFill>
                    </a:rPr>
                    <a:t>≤600 µmol/L</a:t>
                  </a:r>
                </a:p>
              </p:txBody>
            </p:sp>
            <p:sp>
              <p:nvSpPr>
                <p:cNvPr id="7" name="TextBox 6">
                  <a:extLst>
                    <a:ext uri="{FF2B5EF4-FFF2-40B4-BE49-F238E27FC236}">
                      <a16:creationId xmlns:a16="http://schemas.microsoft.com/office/drawing/2014/main" id="{2B847CDD-D224-C918-3C9B-3CC6DEDBED9D}"/>
                    </a:ext>
                  </a:extLst>
                </p:cNvPr>
                <p:cNvSpPr txBox="1">
                  <a:spLocks noGrp="1" noRot="1" noMove="1" noResize="1" noEditPoints="1" noAdjustHandles="1" noChangeArrowheads="1" noChangeShapeType="1"/>
                </p:cNvSpPr>
                <p:nvPr/>
              </p:nvSpPr>
              <p:spPr>
                <a:xfrm>
                  <a:off x="2057225" y="2151419"/>
                  <a:ext cx="1803216" cy="252983"/>
                </a:xfrm>
                <a:prstGeom prst="rect">
                  <a:avLst/>
                </a:prstGeom>
                <a:solidFill>
                  <a:schemeClr val="accent2"/>
                </a:solidFill>
              </p:spPr>
              <p:txBody>
                <a:bodyPr wrap="square" rtlCol="0">
                  <a:spAutoFit/>
                </a:bodyPr>
                <a:lstStyle/>
                <a:p>
                  <a:pPr algn="ctr"/>
                  <a:r>
                    <a:rPr lang="en-GB" sz="1000" dirty="0">
                      <a:solidFill>
                        <a:schemeClr val="bg1"/>
                      </a:solidFill>
                    </a:rPr>
                    <a:t>65.1% (n=170/261)</a:t>
                  </a:r>
                </a:p>
              </p:txBody>
            </p:sp>
            <p:sp>
              <p:nvSpPr>
                <p:cNvPr id="19" name="TextBox 18">
                  <a:extLst>
                    <a:ext uri="{FF2B5EF4-FFF2-40B4-BE49-F238E27FC236}">
                      <a16:creationId xmlns:a16="http://schemas.microsoft.com/office/drawing/2014/main" id="{F7D970FA-7ACD-0907-71BD-CC72E0659E5C}"/>
                    </a:ext>
                  </a:extLst>
                </p:cNvPr>
                <p:cNvSpPr txBox="1">
                  <a:spLocks noGrp="1" noRot="1" noMove="1" noResize="1" noEditPoints="1" noAdjustHandles="1" noChangeArrowheads="1" noChangeShapeType="1"/>
                </p:cNvSpPr>
                <p:nvPr/>
              </p:nvSpPr>
              <p:spPr>
                <a:xfrm>
                  <a:off x="8286199" y="2152921"/>
                  <a:ext cx="1232385" cy="252983"/>
                </a:xfrm>
                <a:prstGeom prst="rect">
                  <a:avLst/>
                </a:prstGeom>
                <a:solidFill>
                  <a:schemeClr val="accent3"/>
                </a:solidFill>
              </p:spPr>
              <p:txBody>
                <a:bodyPr wrap="square" rtlCol="0">
                  <a:spAutoFit/>
                </a:bodyPr>
                <a:lstStyle/>
                <a:p>
                  <a:pPr algn="ctr"/>
                  <a:r>
                    <a:rPr lang="en-GB" sz="1000" dirty="0">
                      <a:solidFill>
                        <a:schemeClr val="bg1"/>
                      </a:solidFill>
                    </a:rPr>
                    <a:t>≤360 µmol/L</a:t>
                  </a:r>
                </a:p>
              </p:txBody>
            </p:sp>
            <p:sp>
              <p:nvSpPr>
                <p:cNvPr id="8" name="TextBox 7">
                  <a:extLst>
                    <a:ext uri="{FF2B5EF4-FFF2-40B4-BE49-F238E27FC236}">
                      <a16:creationId xmlns:a16="http://schemas.microsoft.com/office/drawing/2014/main" id="{CC4BE28C-E42C-36EA-44B2-ABD1ECDFDEBC}"/>
                    </a:ext>
                  </a:extLst>
                </p:cNvPr>
                <p:cNvSpPr txBox="1">
                  <a:spLocks noGrp="1" noRot="1" noMove="1" noResize="1" noEditPoints="1" noAdjustHandles="1" noChangeArrowheads="1" noChangeShapeType="1"/>
                </p:cNvSpPr>
                <p:nvPr/>
              </p:nvSpPr>
              <p:spPr>
                <a:xfrm>
                  <a:off x="2057225" y="2751766"/>
                  <a:ext cx="1803216" cy="252983"/>
                </a:xfrm>
                <a:prstGeom prst="rect">
                  <a:avLst/>
                </a:prstGeom>
                <a:solidFill>
                  <a:schemeClr val="accent2"/>
                </a:solidFill>
              </p:spPr>
              <p:txBody>
                <a:bodyPr wrap="square" rtlCol="0">
                  <a:spAutoFit/>
                </a:bodyPr>
                <a:lstStyle/>
                <a:p>
                  <a:pPr algn="ctr"/>
                  <a:r>
                    <a:rPr lang="en-GB" sz="1000" dirty="0">
                      <a:solidFill>
                        <a:schemeClr val="bg1"/>
                      </a:solidFill>
                    </a:rPr>
                    <a:t>59.4% (n=155/261)</a:t>
                  </a:r>
                </a:p>
              </p:txBody>
            </p:sp>
            <p:sp>
              <p:nvSpPr>
                <p:cNvPr id="20" name="TextBox 19">
                  <a:extLst>
                    <a:ext uri="{FF2B5EF4-FFF2-40B4-BE49-F238E27FC236}">
                      <a16:creationId xmlns:a16="http://schemas.microsoft.com/office/drawing/2014/main" id="{38F77261-8AC5-7CC2-CE23-5D0AB585285A}"/>
                    </a:ext>
                  </a:extLst>
                </p:cNvPr>
                <p:cNvSpPr txBox="1">
                  <a:spLocks noGrp="1" noRot="1" noMove="1" noResize="1" noEditPoints="1" noAdjustHandles="1" noChangeArrowheads="1" noChangeShapeType="1"/>
                </p:cNvSpPr>
                <p:nvPr/>
              </p:nvSpPr>
              <p:spPr>
                <a:xfrm>
                  <a:off x="8300670" y="2758123"/>
                  <a:ext cx="1232385" cy="252983"/>
                </a:xfrm>
                <a:prstGeom prst="rect">
                  <a:avLst/>
                </a:prstGeom>
                <a:solidFill>
                  <a:schemeClr val="accent3"/>
                </a:solidFill>
              </p:spPr>
              <p:txBody>
                <a:bodyPr wrap="square" rtlCol="0">
                  <a:spAutoFit/>
                </a:bodyPr>
                <a:lstStyle/>
                <a:p>
                  <a:pPr algn="ctr"/>
                  <a:r>
                    <a:rPr lang="en-GB" sz="1000" dirty="0">
                      <a:solidFill>
                        <a:schemeClr val="bg1"/>
                      </a:solidFill>
                    </a:rPr>
                    <a:t>≤120 µmol/L</a:t>
                  </a:r>
                </a:p>
              </p:txBody>
            </p:sp>
          </p:grpSp>
          <p:sp>
            <p:nvSpPr>
              <p:cNvPr id="25" name="TextBox 24">
                <a:extLst>
                  <a:ext uri="{FF2B5EF4-FFF2-40B4-BE49-F238E27FC236}">
                    <a16:creationId xmlns:a16="http://schemas.microsoft.com/office/drawing/2014/main" id="{6662C01F-06AD-6905-72CD-4381CFA6A6AC}"/>
                  </a:ext>
                </a:extLst>
              </p:cNvPr>
              <p:cNvSpPr txBox="1">
                <a:spLocks noGrp="1" noRot="1" noMove="1" noResize="1" noEditPoints="1" noAdjustHandles="1" noChangeArrowheads="1" noChangeShapeType="1"/>
              </p:cNvSpPr>
              <p:nvPr/>
            </p:nvSpPr>
            <p:spPr>
              <a:xfrm>
                <a:off x="8573488" y="1704102"/>
                <a:ext cx="3976408" cy="408665"/>
              </a:xfrm>
              <a:prstGeom prst="rect">
                <a:avLst/>
              </a:prstGeom>
              <a:solidFill>
                <a:schemeClr val="accent4"/>
              </a:solidFill>
            </p:spPr>
            <p:txBody>
              <a:bodyPr wrap="square" rtlCol="0">
                <a:spAutoFit/>
              </a:bodyPr>
              <a:lstStyle/>
              <a:p>
                <a:pPr algn="ctr"/>
                <a:r>
                  <a:rPr lang="en-GB" sz="900" dirty="0">
                    <a:solidFill>
                      <a:schemeClr val="bg1"/>
                    </a:solidFill>
                  </a:rPr>
                  <a:t>Most participants who achieved blood Phe ≤600µmol/L also achieved lower blood </a:t>
                </a:r>
                <a:br>
                  <a:rPr lang="en-GB" sz="900" dirty="0">
                    <a:solidFill>
                      <a:schemeClr val="bg1"/>
                    </a:solidFill>
                  </a:rPr>
                </a:br>
                <a:r>
                  <a:rPr lang="en-GB" sz="900" dirty="0">
                    <a:solidFill>
                      <a:schemeClr val="bg1"/>
                    </a:solidFill>
                  </a:rPr>
                  <a:t>Phe thresholds</a:t>
                </a:r>
              </a:p>
            </p:txBody>
          </p:sp>
          <p:sp>
            <p:nvSpPr>
              <p:cNvPr id="26" name="Right Brace 25">
                <a:extLst>
                  <a:ext uri="{FF2B5EF4-FFF2-40B4-BE49-F238E27FC236}">
                    <a16:creationId xmlns:a16="http://schemas.microsoft.com/office/drawing/2014/main" id="{4DE415EE-0A79-44E6-64B3-8BB82B070343}"/>
                  </a:ext>
                </a:extLst>
              </p:cNvPr>
              <p:cNvSpPr>
                <a:spLocks noGrp="1" noRot="1" noMove="1" noResize="1" noEditPoints="1" noAdjustHandles="1" noChangeArrowheads="1" noChangeShapeType="1"/>
              </p:cNvSpPr>
              <p:nvPr/>
            </p:nvSpPr>
            <p:spPr>
              <a:xfrm>
                <a:off x="7752182" y="2491083"/>
                <a:ext cx="1232385" cy="613635"/>
              </a:xfrm>
              <a:prstGeom prst="rightBrace">
                <a:avLst/>
              </a:prstGeom>
              <a:ln>
                <a:solidFill>
                  <a:schemeClr val="accent4"/>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000"/>
              </a:p>
            </p:txBody>
          </p:sp>
          <p:sp>
            <p:nvSpPr>
              <p:cNvPr id="27" name="TextBox 26">
                <a:extLst>
                  <a:ext uri="{FF2B5EF4-FFF2-40B4-BE49-F238E27FC236}">
                    <a16:creationId xmlns:a16="http://schemas.microsoft.com/office/drawing/2014/main" id="{31C9C143-2C2A-7562-B92A-097B9AE61291}"/>
                  </a:ext>
                </a:extLst>
              </p:cNvPr>
              <p:cNvSpPr txBox="1">
                <a:spLocks noGrp="1" noRot="1" noMove="1" noResize="1" noEditPoints="1" noAdjustHandles="1" noChangeArrowheads="1" noChangeShapeType="1"/>
              </p:cNvSpPr>
              <p:nvPr/>
            </p:nvSpPr>
            <p:spPr>
              <a:xfrm>
                <a:off x="8571654" y="2476806"/>
                <a:ext cx="3980074" cy="642188"/>
              </a:xfrm>
              <a:prstGeom prst="rect">
                <a:avLst/>
              </a:prstGeom>
              <a:solidFill>
                <a:schemeClr val="accent4"/>
              </a:solidFill>
            </p:spPr>
            <p:txBody>
              <a:bodyPr wrap="square" rtlCol="0">
                <a:spAutoFit/>
              </a:bodyPr>
              <a:lstStyle/>
              <a:p>
                <a:pPr algn="ctr"/>
                <a:r>
                  <a:rPr lang="en-GB" sz="1000" dirty="0">
                    <a:solidFill>
                      <a:schemeClr val="bg1"/>
                    </a:solidFill>
                  </a:rPr>
                  <a:t>75 participants did not achieve a blood threshold of ≤600µmol/L. 67 of those 75 (89.3%) discontinued pegvaliase before reaching this threshold*</a:t>
                </a:r>
              </a:p>
            </p:txBody>
          </p:sp>
          <p:cxnSp>
            <p:nvCxnSpPr>
              <p:cNvPr id="33" name="Straight Connector 32">
                <a:extLst>
                  <a:ext uri="{FF2B5EF4-FFF2-40B4-BE49-F238E27FC236}">
                    <a16:creationId xmlns:a16="http://schemas.microsoft.com/office/drawing/2014/main" id="{C31DEF14-CE18-4EF7-53CE-599F6E2785E2}"/>
                  </a:ext>
                </a:extLst>
              </p:cNvPr>
              <p:cNvCxnSpPr>
                <a:cxnSpLocks noGrp="1" noRot="1" noMove="1" noResize="1" noEditPoints="1" noAdjustHandles="1" noChangeArrowheads="1" noChangeShapeType="1"/>
              </p:cNvCxnSpPr>
              <p:nvPr/>
            </p:nvCxnSpPr>
            <p:spPr>
              <a:xfrm>
                <a:off x="7768655" y="1908435"/>
                <a:ext cx="804833"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grpSp>
        <p:sp>
          <p:nvSpPr>
            <p:cNvPr id="21" name="Right Arrow 9">
              <a:extLst>
                <a:ext uri="{FF2B5EF4-FFF2-40B4-BE49-F238E27FC236}">
                  <a16:creationId xmlns:a16="http://schemas.microsoft.com/office/drawing/2014/main" id="{D649C0B5-F394-8691-024C-B33631558426}"/>
                </a:ext>
              </a:extLst>
            </p:cNvPr>
            <p:cNvSpPr>
              <a:spLocks noGrp="1" noRot="1" noMove="1" noResize="1" noEditPoints="1" noAdjustHandles="1" noChangeArrowheads="1" noChangeShapeType="1"/>
            </p:cNvSpPr>
            <p:nvPr/>
          </p:nvSpPr>
          <p:spPr>
            <a:xfrm>
              <a:off x="1597982" y="2609285"/>
              <a:ext cx="2092785" cy="802801"/>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22" name="TextBox 21">
              <a:extLst>
                <a:ext uri="{FF2B5EF4-FFF2-40B4-BE49-F238E27FC236}">
                  <a16:creationId xmlns:a16="http://schemas.microsoft.com/office/drawing/2014/main" id="{B0A104EA-8483-E8CD-664B-C4B1919A00A3}"/>
                </a:ext>
              </a:extLst>
            </p:cNvPr>
            <p:cNvSpPr txBox="1">
              <a:spLocks noGrp="1" noRot="1" noMove="1" noResize="1" noEditPoints="1" noAdjustHandles="1" noChangeArrowheads="1" noChangeShapeType="1"/>
            </p:cNvSpPr>
            <p:nvPr/>
          </p:nvSpPr>
          <p:spPr>
            <a:xfrm>
              <a:off x="1596913" y="2829430"/>
              <a:ext cx="1959692" cy="369333"/>
            </a:xfrm>
            <a:prstGeom prst="rect">
              <a:avLst/>
            </a:prstGeom>
            <a:noFill/>
          </p:spPr>
          <p:txBody>
            <a:bodyPr wrap="square" rtlCol="0">
              <a:spAutoFit/>
            </a:bodyPr>
            <a:lstStyle/>
            <a:p>
              <a:pPr algn="ctr"/>
              <a:r>
                <a:rPr lang="en-GB" sz="900" dirty="0">
                  <a:solidFill>
                    <a:schemeClr val="bg1"/>
                  </a:solidFill>
                </a:rPr>
                <a:t>Achieved a clinically significant blood </a:t>
              </a:r>
              <a:r>
                <a:rPr lang="en-GB" sz="900" dirty="0" err="1">
                  <a:solidFill>
                    <a:schemeClr val="bg1"/>
                  </a:solidFill>
                </a:rPr>
                <a:t>Phe</a:t>
              </a:r>
              <a:r>
                <a:rPr lang="en-GB" sz="900" dirty="0">
                  <a:solidFill>
                    <a:schemeClr val="bg1"/>
                  </a:solidFill>
                </a:rPr>
                <a:t> reduction to</a:t>
              </a:r>
            </a:p>
          </p:txBody>
        </p:sp>
        <p:sp>
          <p:nvSpPr>
            <p:cNvPr id="23" name="Right Arrow 9">
              <a:extLst>
                <a:ext uri="{FF2B5EF4-FFF2-40B4-BE49-F238E27FC236}">
                  <a16:creationId xmlns:a16="http://schemas.microsoft.com/office/drawing/2014/main" id="{733812C5-1046-150B-7CF7-AA93AE29DDF1}"/>
                </a:ext>
              </a:extLst>
            </p:cNvPr>
            <p:cNvSpPr>
              <a:spLocks noGrp="1" noRot="1" noMove="1" noResize="1" noEditPoints="1" noAdjustHandles="1" noChangeArrowheads="1" noChangeShapeType="1"/>
            </p:cNvSpPr>
            <p:nvPr/>
          </p:nvSpPr>
          <p:spPr>
            <a:xfrm>
              <a:off x="1605063" y="3558892"/>
              <a:ext cx="2092785" cy="802801"/>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28" name="TextBox 27">
              <a:extLst>
                <a:ext uri="{FF2B5EF4-FFF2-40B4-BE49-F238E27FC236}">
                  <a16:creationId xmlns:a16="http://schemas.microsoft.com/office/drawing/2014/main" id="{5918F777-C04D-3BFC-A457-C869A85D6774}"/>
                </a:ext>
              </a:extLst>
            </p:cNvPr>
            <p:cNvSpPr txBox="1">
              <a:spLocks noGrp="1" noRot="1" noMove="1" noResize="1" noEditPoints="1" noAdjustHandles="1" noChangeArrowheads="1" noChangeShapeType="1"/>
            </p:cNvSpPr>
            <p:nvPr/>
          </p:nvSpPr>
          <p:spPr>
            <a:xfrm>
              <a:off x="1603994" y="3779037"/>
              <a:ext cx="1959692" cy="369333"/>
            </a:xfrm>
            <a:prstGeom prst="rect">
              <a:avLst/>
            </a:prstGeom>
            <a:noFill/>
          </p:spPr>
          <p:txBody>
            <a:bodyPr wrap="square" rtlCol="0">
              <a:spAutoFit/>
            </a:bodyPr>
            <a:lstStyle/>
            <a:p>
              <a:pPr algn="ctr"/>
              <a:r>
                <a:rPr lang="en-GB" sz="900" dirty="0">
                  <a:solidFill>
                    <a:schemeClr val="bg1"/>
                  </a:solidFill>
                </a:rPr>
                <a:t>Achieved a clinically significant blood </a:t>
              </a:r>
              <a:r>
                <a:rPr lang="en-GB" sz="900" dirty="0" err="1">
                  <a:solidFill>
                    <a:schemeClr val="bg1"/>
                  </a:solidFill>
                </a:rPr>
                <a:t>Phe</a:t>
              </a:r>
              <a:r>
                <a:rPr lang="en-GB" sz="900" dirty="0">
                  <a:solidFill>
                    <a:schemeClr val="bg1"/>
                  </a:solidFill>
                </a:rPr>
                <a:t> reduction to</a:t>
              </a:r>
            </a:p>
          </p:txBody>
        </p:sp>
      </p:grpSp>
    </p:spTree>
    <p:extLst>
      <p:ext uri="{BB962C8B-B14F-4D97-AF65-F5344CB8AC3E}">
        <p14:creationId xmlns:p14="http://schemas.microsoft.com/office/powerpoint/2010/main" val="1552942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144B2-B3BD-E002-CE3C-D32C459553D1}"/>
              </a:ext>
            </a:extLst>
          </p:cNvPr>
          <p:cNvSpPr>
            <a:spLocks noGrp="1"/>
          </p:cNvSpPr>
          <p:nvPr>
            <p:ph type="title"/>
          </p:nvPr>
        </p:nvSpPr>
        <p:spPr>
          <a:xfrm>
            <a:off x="695324" y="357812"/>
            <a:ext cx="10801351" cy="890545"/>
          </a:xfrm>
        </p:spPr>
        <p:txBody>
          <a:bodyPr/>
          <a:lstStyle/>
          <a:p>
            <a:r>
              <a:rPr lang="en-GB"/>
              <a:t>Results: Post-treatment blood Phe concentrations </a:t>
            </a:r>
            <a:endParaRPr lang="en-GB" dirty="0"/>
          </a:p>
        </p:txBody>
      </p:sp>
      <p:sp>
        <p:nvSpPr>
          <p:cNvPr id="4" name="Text Placeholder 3">
            <a:extLst>
              <a:ext uri="{FF2B5EF4-FFF2-40B4-BE49-F238E27FC236}">
                <a16:creationId xmlns:a16="http://schemas.microsoft.com/office/drawing/2014/main" id="{A5014880-6183-A70A-9427-11C3283C79E3}"/>
              </a:ext>
            </a:extLst>
          </p:cNvPr>
          <p:cNvSpPr>
            <a:spLocks noGrp="1"/>
          </p:cNvSpPr>
          <p:nvPr>
            <p:ph type="body" sz="quarter" idx="15"/>
          </p:nvPr>
        </p:nvSpPr>
        <p:spPr>
          <a:xfrm>
            <a:off x="695324" y="5365468"/>
            <a:ext cx="8981335" cy="788191"/>
          </a:xfrm>
        </p:spPr>
        <p:txBody>
          <a:bodyPr/>
          <a:lstStyle/>
          <a:p>
            <a:r>
              <a:rPr lang="en-GB"/>
              <a:t>Kaplan-Meier cumulative probabilities of achieving clinically meaningful blood Phe reductions were greater in the longer term</a:t>
            </a:r>
            <a:endParaRPr lang="en-GB" dirty="0"/>
          </a:p>
        </p:txBody>
      </p:sp>
      <p:sp>
        <p:nvSpPr>
          <p:cNvPr id="5" name="Text Placeholder 4">
            <a:extLst>
              <a:ext uri="{FF2B5EF4-FFF2-40B4-BE49-F238E27FC236}">
                <a16:creationId xmlns:a16="http://schemas.microsoft.com/office/drawing/2014/main" id="{80B391E1-AB9A-7EB3-B535-EB77D05870DC}"/>
              </a:ext>
            </a:extLst>
          </p:cNvPr>
          <p:cNvSpPr>
            <a:spLocks noGrp="1"/>
          </p:cNvSpPr>
          <p:nvPr>
            <p:ph type="body" sz="quarter" idx="16"/>
          </p:nvPr>
        </p:nvSpPr>
        <p:spPr>
          <a:xfrm>
            <a:off x="695324" y="6268470"/>
            <a:ext cx="9626844" cy="365125"/>
          </a:xfrm>
        </p:spPr>
        <p:txBody>
          <a:bodyPr>
            <a:noAutofit/>
          </a:bodyPr>
          <a:lstStyle/>
          <a:p>
            <a:br>
              <a:rPr lang="en-GB" dirty="0"/>
            </a:br>
            <a:r>
              <a:rPr lang="en-GB" dirty="0"/>
              <a:t>*Median time to first achieve a blood Phe threshold of ≤600, ≤360, or ≤120 µmol/L was 4.4, 8.0, and 11.6 months, respectively. </a:t>
            </a:r>
            <a:br>
              <a:rPr lang="en-GB" dirty="0"/>
            </a:br>
            <a:r>
              <a:rPr lang="en-GB" dirty="0"/>
              <a:t>Phe, phenylalanine. </a:t>
            </a:r>
            <a:br>
              <a:rPr lang="en-GB" dirty="0"/>
            </a:br>
            <a:r>
              <a:rPr lang="en-GB" dirty="0"/>
              <a:t>Figure adapted from Harding CO, et al. Mol. Genet. Metab. Rep. 2024;39:101084.</a:t>
            </a:r>
          </a:p>
        </p:txBody>
      </p:sp>
      <p:graphicFrame>
        <p:nvGraphicFramePr>
          <p:cNvPr id="23" name="Chart 22">
            <a:extLst>
              <a:ext uri="{FF2B5EF4-FFF2-40B4-BE49-F238E27FC236}">
                <a16:creationId xmlns:a16="http://schemas.microsoft.com/office/drawing/2014/main" id="{43F88EC4-F222-06A1-D99D-AD7D2EF4AA4E}"/>
              </a:ext>
            </a:extLst>
          </p:cNvPr>
          <p:cNvGraphicFramePr>
            <a:graphicFrameLocks noGrp="1" noDrilldown="1" noMove="1" noResize="1"/>
          </p:cNvGraphicFramePr>
          <p:nvPr>
            <p:extLst>
              <p:ext uri="{D42A27DB-BD31-4B8C-83A1-F6EECF244321}">
                <p14:modId xmlns:p14="http://schemas.microsoft.com/office/powerpoint/2010/main" val="1699311977"/>
              </p:ext>
            </p:extLst>
          </p:nvPr>
        </p:nvGraphicFramePr>
        <p:xfrm>
          <a:off x="1799605" y="1245119"/>
          <a:ext cx="8522563" cy="41203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90299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3F522-82CD-0815-2FC1-AF6DB585DEB8}"/>
              </a:ext>
            </a:extLst>
          </p:cNvPr>
          <p:cNvSpPr>
            <a:spLocks noGrp="1"/>
          </p:cNvSpPr>
          <p:nvPr>
            <p:ph type="title"/>
          </p:nvPr>
        </p:nvSpPr>
        <p:spPr/>
        <p:txBody>
          <a:bodyPr/>
          <a:lstStyle/>
          <a:p>
            <a:r>
              <a:rPr lang="en-GB"/>
              <a:t>Results: Safety and tolerability measures </a:t>
            </a:r>
            <a:endParaRPr lang="en-GB" dirty="0"/>
          </a:p>
        </p:txBody>
      </p:sp>
      <p:sp>
        <p:nvSpPr>
          <p:cNvPr id="3" name="Content Placeholder 2">
            <a:extLst>
              <a:ext uri="{FF2B5EF4-FFF2-40B4-BE49-F238E27FC236}">
                <a16:creationId xmlns:a16="http://schemas.microsoft.com/office/drawing/2014/main" id="{E9684967-451E-91EE-0BFE-2C7446DB2654}"/>
              </a:ext>
            </a:extLst>
          </p:cNvPr>
          <p:cNvSpPr>
            <a:spLocks noGrp="1"/>
          </p:cNvSpPr>
          <p:nvPr>
            <p:ph idx="1"/>
          </p:nvPr>
        </p:nvSpPr>
        <p:spPr/>
        <p:txBody>
          <a:bodyPr>
            <a:normAutofit fontScale="92500" lnSpcReduction="10000"/>
          </a:bodyPr>
          <a:lstStyle/>
          <a:p>
            <a:r>
              <a:rPr lang="en-GB" sz="1900" dirty="0"/>
              <a:t>All participants reported more than 1 AE (n=261, 100%), most were </a:t>
            </a:r>
            <a:r>
              <a:rPr lang="en-GB" sz="1900" b="1" dirty="0">
                <a:solidFill>
                  <a:schemeClr val="tx2"/>
                </a:solidFill>
              </a:rPr>
              <a:t>mild and moderate</a:t>
            </a:r>
            <a:r>
              <a:rPr lang="en-GB" sz="1900" dirty="0"/>
              <a:t> in severity</a:t>
            </a:r>
          </a:p>
          <a:p>
            <a:r>
              <a:rPr lang="en-GB" sz="1900" dirty="0"/>
              <a:t>Most commonly reported AEs were </a:t>
            </a:r>
          </a:p>
          <a:p>
            <a:endParaRPr lang="en-GB" sz="1900" b="1" dirty="0">
              <a:solidFill>
                <a:schemeClr val="tx2"/>
              </a:solidFill>
            </a:endParaRPr>
          </a:p>
          <a:p>
            <a:pPr marL="0" indent="0">
              <a:buNone/>
            </a:pPr>
            <a:endParaRPr lang="en-GB" sz="1900" b="1" dirty="0">
              <a:solidFill>
                <a:schemeClr val="tx2"/>
              </a:solidFill>
            </a:endParaRPr>
          </a:p>
          <a:p>
            <a:r>
              <a:rPr lang="en-GB" sz="1900" b="1" dirty="0">
                <a:solidFill>
                  <a:schemeClr val="tx2"/>
                </a:solidFill>
              </a:rPr>
              <a:t>91 SAEs occurred in 63 patients </a:t>
            </a:r>
            <a:r>
              <a:rPr lang="en-GB" sz="1900" dirty="0"/>
              <a:t>(24.1%) with an overall exposure-adjusted event rate of 0.12 per </a:t>
            </a:r>
            <a:br>
              <a:rPr lang="en-GB" sz="1900" dirty="0"/>
            </a:br>
            <a:r>
              <a:rPr lang="en-GB" sz="1900" dirty="0"/>
              <a:t>person-year</a:t>
            </a:r>
          </a:p>
          <a:p>
            <a:pPr lvl="1"/>
            <a:r>
              <a:rPr lang="en-GB" sz="1900" dirty="0"/>
              <a:t>Exposure-adjusted rate of SAEs was highest during first year of treatment (0.21 per person-year) </a:t>
            </a:r>
          </a:p>
          <a:p>
            <a:r>
              <a:rPr lang="en-GB" sz="1900" b="1" dirty="0">
                <a:solidFill>
                  <a:schemeClr val="tx2"/>
                </a:solidFill>
              </a:rPr>
              <a:t>The incidence of most AESIs was higher during early treatment phase (≤6 months) </a:t>
            </a:r>
            <a:r>
              <a:rPr lang="en-GB" sz="1900" dirty="0"/>
              <a:t>than later in treatment, with incidence and exposure-adjusted event rates generally falling with longer treatment</a:t>
            </a:r>
          </a:p>
          <a:p>
            <a:pPr lvl="1"/>
            <a:r>
              <a:rPr lang="en-GB" sz="1900" dirty="0"/>
              <a:t>HAEs, ISRs, arthralgia were the most common AESIs (95.4%, 93.1%, and 85.1%, respectively)</a:t>
            </a:r>
          </a:p>
          <a:p>
            <a:endParaRPr lang="en-GB" dirty="0"/>
          </a:p>
        </p:txBody>
      </p:sp>
      <p:sp>
        <p:nvSpPr>
          <p:cNvPr id="4" name="Text Placeholder 3">
            <a:extLst>
              <a:ext uri="{FF2B5EF4-FFF2-40B4-BE49-F238E27FC236}">
                <a16:creationId xmlns:a16="http://schemas.microsoft.com/office/drawing/2014/main" id="{3439C2D3-C84B-B65F-F607-3EE9AA1DD754}"/>
              </a:ext>
            </a:extLst>
          </p:cNvPr>
          <p:cNvSpPr>
            <a:spLocks noGrp="1"/>
          </p:cNvSpPr>
          <p:nvPr>
            <p:ph type="body" sz="quarter" idx="15"/>
          </p:nvPr>
        </p:nvSpPr>
        <p:spPr/>
        <p:txBody>
          <a:bodyPr>
            <a:noAutofit/>
          </a:bodyPr>
          <a:lstStyle/>
          <a:p>
            <a:r>
              <a:rPr lang="en-GB" dirty="0"/>
              <a:t>AEs following pegvaliase were mostly mild or moderate; they were consistent with the previously published 24-month analysis of PRISM-1 and -2 data</a:t>
            </a:r>
            <a:r>
              <a:rPr lang="en-GB" baseline="30000" dirty="0"/>
              <a:t>1</a:t>
            </a:r>
          </a:p>
        </p:txBody>
      </p:sp>
      <p:sp>
        <p:nvSpPr>
          <p:cNvPr id="5" name="Text Placeholder 4">
            <a:extLst>
              <a:ext uri="{FF2B5EF4-FFF2-40B4-BE49-F238E27FC236}">
                <a16:creationId xmlns:a16="http://schemas.microsoft.com/office/drawing/2014/main" id="{88A508C7-0346-C2C3-071E-E07817339014}"/>
              </a:ext>
            </a:extLst>
          </p:cNvPr>
          <p:cNvSpPr>
            <a:spLocks noGrp="1"/>
          </p:cNvSpPr>
          <p:nvPr>
            <p:ph type="body" sz="quarter" idx="16"/>
          </p:nvPr>
        </p:nvSpPr>
        <p:spPr/>
        <p:txBody>
          <a:bodyPr>
            <a:noAutofit/>
          </a:bodyPr>
          <a:lstStyle/>
          <a:p>
            <a:r>
              <a:rPr lang="en-GB" dirty="0"/>
              <a:t>AE, adverse event; AESIs, adverse event of special interest; HAEs, hypersensitivity adverse events; ISR, injection-site reaction; SAEs, serious adverse events. </a:t>
            </a:r>
            <a:br>
              <a:rPr lang="en-GB" dirty="0"/>
            </a:br>
            <a:r>
              <a:rPr lang="en-GB" dirty="0"/>
              <a:t>1. Thomas J, et al. Molecular Genetics and Metabolism. 2018;124:27–38.</a:t>
            </a:r>
            <a:br>
              <a:rPr lang="en-GB" dirty="0"/>
            </a:br>
            <a:r>
              <a:rPr lang="en-GB" dirty="0"/>
              <a:t>Harding CO, et al. Mol. Genet. Metab. Rep. 2024;39:101084.</a:t>
            </a:r>
          </a:p>
        </p:txBody>
      </p:sp>
      <p:sp>
        <p:nvSpPr>
          <p:cNvPr id="7" name="TextBox 6">
            <a:extLst>
              <a:ext uri="{FF2B5EF4-FFF2-40B4-BE49-F238E27FC236}">
                <a16:creationId xmlns:a16="http://schemas.microsoft.com/office/drawing/2014/main" id="{E1059DA9-8896-FB24-4A1C-0D709ABADE99}"/>
              </a:ext>
            </a:extLst>
          </p:cNvPr>
          <p:cNvSpPr txBox="1"/>
          <p:nvPr/>
        </p:nvSpPr>
        <p:spPr>
          <a:xfrm>
            <a:off x="1724035" y="2289991"/>
            <a:ext cx="1872000" cy="612000"/>
          </a:xfrm>
          <a:prstGeom prst="rect">
            <a:avLst/>
          </a:prstGeom>
          <a:solidFill>
            <a:schemeClr val="tx2"/>
          </a:solidFill>
        </p:spPr>
        <p:txBody>
          <a:bodyPr wrap="square" rtlCol="0">
            <a:spAutoFit/>
          </a:bodyPr>
          <a:lstStyle/>
          <a:p>
            <a:pPr algn="ctr"/>
            <a:r>
              <a:rPr lang="en-GB" sz="1600" dirty="0">
                <a:solidFill>
                  <a:schemeClr val="bg1"/>
                </a:solidFill>
              </a:rPr>
              <a:t>Arthralgia </a:t>
            </a:r>
            <a:br>
              <a:rPr lang="en-GB" sz="1600" dirty="0">
                <a:solidFill>
                  <a:schemeClr val="bg1"/>
                </a:solidFill>
              </a:rPr>
            </a:br>
            <a:r>
              <a:rPr lang="en-GB" sz="1600" dirty="0">
                <a:solidFill>
                  <a:schemeClr val="bg1"/>
                </a:solidFill>
              </a:rPr>
              <a:t>(75.9%)</a:t>
            </a:r>
          </a:p>
        </p:txBody>
      </p:sp>
      <p:sp>
        <p:nvSpPr>
          <p:cNvPr id="8" name="TextBox 7">
            <a:extLst>
              <a:ext uri="{FF2B5EF4-FFF2-40B4-BE49-F238E27FC236}">
                <a16:creationId xmlns:a16="http://schemas.microsoft.com/office/drawing/2014/main" id="{B2769763-FAC4-1273-2DCA-81E2FCFBE8B1}"/>
              </a:ext>
            </a:extLst>
          </p:cNvPr>
          <p:cNvSpPr txBox="1"/>
          <p:nvPr/>
        </p:nvSpPr>
        <p:spPr>
          <a:xfrm>
            <a:off x="4121064" y="2289991"/>
            <a:ext cx="1872000" cy="584775"/>
          </a:xfrm>
          <a:prstGeom prst="rect">
            <a:avLst/>
          </a:prstGeom>
          <a:solidFill>
            <a:schemeClr val="accent2"/>
          </a:solidFill>
        </p:spPr>
        <p:txBody>
          <a:bodyPr wrap="square" rtlCol="0">
            <a:spAutoFit/>
          </a:bodyPr>
          <a:lstStyle/>
          <a:p>
            <a:pPr algn="ctr"/>
            <a:r>
              <a:rPr lang="en-GB" sz="1600" dirty="0">
                <a:solidFill>
                  <a:schemeClr val="bg1"/>
                </a:solidFill>
              </a:rPr>
              <a:t>ISR </a:t>
            </a:r>
            <a:br>
              <a:rPr lang="en-GB" sz="1600" dirty="0">
                <a:solidFill>
                  <a:schemeClr val="bg1"/>
                </a:solidFill>
              </a:rPr>
            </a:br>
            <a:r>
              <a:rPr lang="en-GB" sz="1600" dirty="0">
                <a:solidFill>
                  <a:schemeClr val="bg1"/>
                </a:solidFill>
              </a:rPr>
              <a:t>(63.6%)</a:t>
            </a:r>
          </a:p>
        </p:txBody>
      </p:sp>
      <p:sp>
        <p:nvSpPr>
          <p:cNvPr id="10" name="TextBox 9">
            <a:extLst>
              <a:ext uri="{FF2B5EF4-FFF2-40B4-BE49-F238E27FC236}">
                <a16:creationId xmlns:a16="http://schemas.microsoft.com/office/drawing/2014/main" id="{D44D3357-C7E8-CEE7-86C7-786F4AD286AE}"/>
              </a:ext>
            </a:extLst>
          </p:cNvPr>
          <p:cNvSpPr txBox="1"/>
          <p:nvPr/>
        </p:nvSpPr>
        <p:spPr>
          <a:xfrm>
            <a:off x="6518093" y="2289991"/>
            <a:ext cx="1872000" cy="612000"/>
          </a:xfrm>
          <a:prstGeom prst="rect">
            <a:avLst/>
          </a:prstGeom>
          <a:solidFill>
            <a:schemeClr val="accent3"/>
          </a:solidFill>
        </p:spPr>
        <p:txBody>
          <a:bodyPr wrap="square" rtlCol="0">
            <a:spAutoFit/>
          </a:bodyPr>
          <a:lstStyle/>
          <a:p>
            <a:pPr algn="ctr"/>
            <a:r>
              <a:rPr lang="en-GB" sz="1600" dirty="0">
                <a:solidFill>
                  <a:schemeClr val="bg1"/>
                </a:solidFill>
              </a:rPr>
              <a:t>Headache </a:t>
            </a:r>
            <a:br>
              <a:rPr lang="en-GB" sz="1600" dirty="0">
                <a:solidFill>
                  <a:schemeClr val="bg1"/>
                </a:solidFill>
              </a:rPr>
            </a:br>
            <a:r>
              <a:rPr lang="en-GB" sz="1600" dirty="0">
                <a:solidFill>
                  <a:schemeClr val="bg1"/>
                </a:solidFill>
              </a:rPr>
              <a:t>(55.2%)</a:t>
            </a:r>
          </a:p>
        </p:txBody>
      </p:sp>
      <p:sp>
        <p:nvSpPr>
          <p:cNvPr id="11" name="TextBox 10">
            <a:extLst>
              <a:ext uri="{FF2B5EF4-FFF2-40B4-BE49-F238E27FC236}">
                <a16:creationId xmlns:a16="http://schemas.microsoft.com/office/drawing/2014/main" id="{727AB4B3-9FB3-D80B-39BE-81F57DF2B7A3}"/>
              </a:ext>
            </a:extLst>
          </p:cNvPr>
          <p:cNvSpPr txBox="1"/>
          <p:nvPr/>
        </p:nvSpPr>
        <p:spPr>
          <a:xfrm>
            <a:off x="8915122" y="2289991"/>
            <a:ext cx="1872000" cy="584775"/>
          </a:xfrm>
          <a:prstGeom prst="rect">
            <a:avLst/>
          </a:prstGeom>
          <a:solidFill>
            <a:schemeClr val="accent4"/>
          </a:solidFill>
        </p:spPr>
        <p:txBody>
          <a:bodyPr wrap="square" rtlCol="0">
            <a:spAutoFit/>
          </a:bodyPr>
          <a:lstStyle/>
          <a:p>
            <a:pPr algn="ctr"/>
            <a:r>
              <a:rPr lang="en-GB" sz="1600" dirty="0">
                <a:solidFill>
                  <a:schemeClr val="bg1"/>
                </a:solidFill>
              </a:rPr>
              <a:t>Injection-site erythema (49.0%)</a:t>
            </a:r>
          </a:p>
        </p:txBody>
      </p:sp>
    </p:spTree>
    <p:extLst>
      <p:ext uri="{BB962C8B-B14F-4D97-AF65-F5344CB8AC3E}">
        <p14:creationId xmlns:p14="http://schemas.microsoft.com/office/powerpoint/2010/main" val="4147816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8A57B-1237-9AFA-4302-A8D30CCF60D0}"/>
              </a:ext>
            </a:extLst>
          </p:cNvPr>
          <p:cNvSpPr>
            <a:spLocks noGrp="1"/>
          </p:cNvSpPr>
          <p:nvPr>
            <p:ph type="title"/>
          </p:nvPr>
        </p:nvSpPr>
        <p:spPr/>
        <p:txBody>
          <a:bodyPr/>
          <a:lstStyle/>
          <a:p>
            <a:r>
              <a:rPr lang="en-GB"/>
              <a:t>Conclusion </a:t>
            </a:r>
            <a:endParaRPr lang="en-GB" dirty="0"/>
          </a:p>
        </p:txBody>
      </p:sp>
      <p:sp>
        <p:nvSpPr>
          <p:cNvPr id="3" name="Content Placeholder 2">
            <a:extLst>
              <a:ext uri="{FF2B5EF4-FFF2-40B4-BE49-F238E27FC236}">
                <a16:creationId xmlns:a16="http://schemas.microsoft.com/office/drawing/2014/main" id="{142FF15A-32DD-28D5-2F75-932505FA2A2B}"/>
              </a:ext>
            </a:extLst>
          </p:cNvPr>
          <p:cNvSpPr>
            <a:spLocks noGrp="1"/>
          </p:cNvSpPr>
          <p:nvPr>
            <p:ph idx="1"/>
          </p:nvPr>
        </p:nvSpPr>
        <p:spPr/>
        <p:txBody>
          <a:bodyPr>
            <a:normAutofit/>
          </a:bodyPr>
          <a:lstStyle/>
          <a:p>
            <a:r>
              <a:rPr lang="en-GB" dirty="0"/>
              <a:t>Pegvaliase resulted in a </a:t>
            </a:r>
            <a:r>
              <a:rPr lang="en-GB" b="1" dirty="0">
                <a:solidFill>
                  <a:schemeClr val="tx2"/>
                </a:solidFill>
              </a:rPr>
              <a:t>substantial and sustained decrease in blood Phe levels </a:t>
            </a:r>
            <a:r>
              <a:rPr lang="en-GB" dirty="0"/>
              <a:t>across the population until the end of follow-up</a:t>
            </a:r>
          </a:p>
          <a:p>
            <a:r>
              <a:rPr lang="en-GB" dirty="0"/>
              <a:t>Treatment responses were </a:t>
            </a:r>
            <a:r>
              <a:rPr lang="en-GB" b="1" dirty="0">
                <a:solidFill>
                  <a:schemeClr val="tx2"/>
                </a:solidFill>
              </a:rPr>
              <a:t>durable</a:t>
            </a:r>
            <a:r>
              <a:rPr lang="en-GB" dirty="0"/>
              <a:t>, with an increasing proportion of participants achieving blood Phe thresholds over longer treatment durations</a:t>
            </a:r>
          </a:p>
          <a:p>
            <a:pPr lvl="1"/>
            <a:r>
              <a:rPr lang="en-GB" dirty="0"/>
              <a:t>Most achieved and maintained blood Phe levels at or below 600, 360, and 120 </a:t>
            </a:r>
            <a:r>
              <a:rPr lang="en-GB" dirty="0" err="1"/>
              <a:t>μmol</a:t>
            </a:r>
            <a:r>
              <a:rPr lang="en-GB" dirty="0"/>
              <a:t>/L</a:t>
            </a:r>
          </a:p>
          <a:p>
            <a:r>
              <a:rPr lang="en-GB" b="1" dirty="0">
                <a:solidFill>
                  <a:schemeClr val="tx2"/>
                </a:solidFill>
              </a:rPr>
              <a:t>Safety data were as expected</a:t>
            </a:r>
            <a:r>
              <a:rPr lang="en-GB" dirty="0"/>
              <a:t>, with safety profiles improving from early (≤6 months) to late treatment</a:t>
            </a:r>
          </a:p>
        </p:txBody>
      </p:sp>
      <p:sp>
        <p:nvSpPr>
          <p:cNvPr id="4" name="Text Placeholder 3">
            <a:extLst>
              <a:ext uri="{FF2B5EF4-FFF2-40B4-BE49-F238E27FC236}">
                <a16:creationId xmlns:a16="http://schemas.microsoft.com/office/drawing/2014/main" id="{D15F989A-94B9-F0BE-E735-03543008CC03}"/>
              </a:ext>
            </a:extLst>
          </p:cNvPr>
          <p:cNvSpPr>
            <a:spLocks noGrp="1"/>
          </p:cNvSpPr>
          <p:nvPr>
            <p:ph type="body" sz="quarter" idx="15"/>
          </p:nvPr>
        </p:nvSpPr>
        <p:spPr/>
        <p:txBody>
          <a:bodyPr>
            <a:normAutofit/>
          </a:bodyPr>
          <a:lstStyle/>
          <a:p>
            <a:r>
              <a:rPr lang="en-GB" dirty="0"/>
              <a:t>Long-term pegvaliase substantially and durably decreased blood </a:t>
            </a:r>
            <a:r>
              <a:rPr lang="en-GB" dirty="0" err="1"/>
              <a:t>Phe</a:t>
            </a:r>
            <a:r>
              <a:rPr lang="en-GB" dirty="0"/>
              <a:t> levels, with most maintaining levels below 600, 360, and 120 </a:t>
            </a:r>
            <a:r>
              <a:rPr lang="en-GB" dirty="0" err="1"/>
              <a:t>μmol</a:t>
            </a:r>
            <a:r>
              <a:rPr lang="en-GB" dirty="0"/>
              <a:t>/L; safety data were as expected</a:t>
            </a:r>
          </a:p>
        </p:txBody>
      </p:sp>
      <p:sp>
        <p:nvSpPr>
          <p:cNvPr id="5" name="Text Placeholder 4">
            <a:extLst>
              <a:ext uri="{FF2B5EF4-FFF2-40B4-BE49-F238E27FC236}">
                <a16:creationId xmlns:a16="http://schemas.microsoft.com/office/drawing/2014/main" id="{25FBF392-BAA5-3952-64A6-146F09138136}"/>
              </a:ext>
            </a:extLst>
          </p:cNvPr>
          <p:cNvSpPr>
            <a:spLocks noGrp="1"/>
          </p:cNvSpPr>
          <p:nvPr>
            <p:ph type="body" sz="quarter" idx="16"/>
          </p:nvPr>
        </p:nvSpPr>
        <p:spPr/>
        <p:txBody>
          <a:bodyPr/>
          <a:lstStyle/>
          <a:p>
            <a:r>
              <a:rPr lang="en-GB" dirty="0"/>
              <a:t>Phe, phenylalanine; PKU, phenylketonuria.</a:t>
            </a:r>
            <a:br>
              <a:rPr lang="en-GB" dirty="0"/>
            </a:br>
            <a:r>
              <a:rPr lang="en-GB" dirty="0"/>
              <a:t>Harding CO, et al. Mol. Genet. Metab. Rep. 2024;39:101084.</a:t>
            </a:r>
          </a:p>
        </p:txBody>
      </p:sp>
    </p:spTree>
    <p:extLst>
      <p:ext uri="{BB962C8B-B14F-4D97-AF65-F5344CB8AC3E}">
        <p14:creationId xmlns:p14="http://schemas.microsoft.com/office/powerpoint/2010/main" val="1523926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2046C8B-0DAC-2A20-2666-F01FF28C2AE5}"/>
              </a:ext>
            </a:extLst>
          </p:cNvPr>
          <p:cNvSpPr>
            <a:spLocks noGrp="1"/>
          </p:cNvSpPr>
          <p:nvPr>
            <p:ph type="title"/>
          </p:nvPr>
        </p:nvSpPr>
        <p:spPr>
          <a:xfrm>
            <a:off x="819150" y="1996112"/>
            <a:ext cx="10801350" cy="1509088"/>
          </a:xfrm>
        </p:spPr>
        <p:txBody>
          <a:bodyPr>
            <a:normAutofit/>
          </a:bodyPr>
          <a:lstStyle/>
          <a:p>
            <a:r>
              <a:rPr lang="en-GB" sz="3200" dirty="0"/>
              <a:t>PKU.expert PALYNZIQ</a:t>
            </a:r>
            <a:r>
              <a:rPr lang="en-GB" sz="3200" baseline="30000" dirty="0"/>
              <a:t>®</a:t>
            </a:r>
            <a:r>
              <a:rPr lang="en-GB" sz="3200" baseline="30000" dirty="0">
                <a:solidFill>
                  <a:srgbClr val="000000"/>
                </a:solidFill>
              </a:rPr>
              <a:t> </a:t>
            </a:r>
            <a:r>
              <a:rPr lang="en-GB" sz="3200" dirty="0"/>
              <a:t>(pegvaliase)</a:t>
            </a:r>
            <a:br>
              <a:rPr lang="en-GB" sz="3200" dirty="0"/>
            </a:br>
            <a:r>
              <a:rPr lang="en-GB" sz="3200" dirty="0"/>
              <a:t>Prescribing Information Slide </a:t>
            </a:r>
          </a:p>
        </p:txBody>
      </p:sp>
      <p:sp>
        <p:nvSpPr>
          <p:cNvPr id="7" name="Subtitle 6">
            <a:extLst>
              <a:ext uri="{FF2B5EF4-FFF2-40B4-BE49-F238E27FC236}">
                <a16:creationId xmlns:a16="http://schemas.microsoft.com/office/drawing/2014/main" id="{AED68EDA-ACCE-0EE7-2918-E95FB0373466}"/>
              </a:ext>
            </a:extLst>
          </p:cNvPr>
          <p:cNvSpPr>
            <a:spLocks noGrp="1"/>
          </p:cNvSpPr>
          <p:nvPr>
            <p:ph type="body" sz="quarter" idx="16"/>
          </p:nvPr>
        </p:nvSpPr>
        <p:spPr/>
        <p:txBody>
          <a:bodyPr/>
          <a:lstStyle/>
          <a:p>
            <a:endParaRPr lang="en-GB" dirty="0"/>
          </a:p>
        </p:txBody>
      </p:sp>
    </p:spTree>
    <p:extLst>
      <p:ext uri="{BB962C8B-B14F-4D97-AF65-F5344CB8AC3E}">
        <p14:creationId xmlns:p14="http://schemas.microsoft.com/office/powerpoint/2010/main" val="988427431"/>
      </p:ext>
    </p:extLst>
  </p:cSld>
  <p:clrMapOvr>
    <a:masterClrMapping/>
  </p:clrMapOvr>
</p:sld>
</file>

<file path=ppt/theme/theme1.xml><?xml version="1.0" encoding="utf-8"?>
<a:theme xmlns:a="http://schemas.openxmlformats.org/drawingml/2006/main" name="1_Office Theme">
  <a:themeElements>
    <a:clrScheme name="PKU Expert">
      <a:dk1>
        <a:srgbClr val="505050"/>
      </a:dk1>
      <a:lt1>
        <a:srgbClr val="FFFFFF"/>
      </a:lt1>
      <a:dk2>
        <a:srgbClr val="28509C"/>
      </a:dk2>
      <a:lt2>
        <a:srgbClr val="ECECF6"/>
      </a:lt2>
      <a:accent1>
        <a:srgbClr val="28509C"/>
      </a:accent1>
      <a:accent2>
        <a:srgbClr val="33B3A7"/>
      </a:accent2>
      <a:accent3>
        <a:srgbClr val="F6AB70"/>
      </a:accent3>
      <a:accent4>
        <a:srgbClr val="006274"/>
      </a:accent4>
      <a:accent5>
        <a:srgbClr val="001A71"/>
      </a:accent5>
      <a:accent6>
        <a:srgbClr val="B6B8DC"/>
      </a:accent6>
      <a:hlink>
        <a:srgbClr val="33B3A7"/>
      </a:hlink>
      <a:folHlink>
        <a:srgbClr val="00627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LM179 PKU slides_AW2" id="{043100AB-5ABE-A042-A103-52839482BA17}" vid="{C2B439B2-1A17-6642-B7CB-6180DB3710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7d708da-222e-404f-acf5-595ad809ef3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4F2681C75A6A4B9D618DDC50EC89C8" ma:contentTypeVersion="15" ma:contentTypeDescription="Create a new document." ma:contentTypeScope="" ma:versionID="de3732b4b72d34396bb1e4e03d94e619">
  <xsd:schema xmlns:xsd="http://www.w3.org/2001/XMLSchema" xmlns:xs="http://www.w3.org/2001/XMLSchema" xmlns:p="http://schemas.microsoft.com/office/2006/metadata/properties" xmlns:ns3="a5ccc2e5-30c3-485b-af11-1005f4ed1ad1" xmlns:ns4="a7d708da-222e-404f-acf5-595ad809ef34" targetNamespace="http://schemas.microsoft.com/office/2006/metadata/properties" ma:root="true" ma:fieldsID="479da1a89eb14b0106fe685eed5ccec6" ns3:_="" ns4:_="">
    <xsd:import namespace="a5ccc2e5-30c3-485b-af11-1005f4ed1ad1"/>
    <xsd:import namespace="a7d708da-222e-404f-acf5-595ad809ef3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_activity" minOccurs="0"/>
                <xsd:element ref="ns4:MediaServiceDateTaken" minOccurs="0"/>
                <xsd:element ref="ns4:MediaServiceAutoTags" minOccurs="0"/>
                <xsd:element ref="ns4:MediaLengthInSeconds" minOccurs="0"/>
                <xsd:element ref="ns4:MediaServiceOCR" minOccurs="0"/>
                <xsd:element ref="ns4:MediaServiceGenerationTime" minOccurs="0"/>
                <xsd:element ref="ns4:MediaServiceEventHashCode" minOccurs="0"/>
                <xsd:element ref="ns4:MediaServiceObjectDetectorVersions" minOccurs="0"/>
                <xsd:element ref="ns4:MediaServiceSearchPropertie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cc2e5-30c3-485b-af11-1005f4ed1ad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d708da-222e-404f-acf5-595ad809ef3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429F2D-C17E-4943-92DD-C1D2DA39B68F}">
  <ds:schemaRefs>
    <ds:schemaRef ds:uri="http://purl.org/dc/terms/"/>
    <ds:schemaRef ds:uri="http://purl.org/dc/dcmitype/"/>
    <ds:schemaRef ds:uri="http://schemas.microsoft.com/office/infopath/2007/PartnerControls"/>
    <ds:schemaRef ds:uri="http://schemas.openxmlformats.org/package/2006/metadata/core-properties"/>
    <ds:schemaRef ds:uri="a5ccc2e5-30c3-485b-af11-1005f4ed1ad1"/>
    <ds:schemaRef ds:uri="http://schemas.microsoft.com/office/2006/documentManagement/types"/>
    <ds:schemaRef ds:uri="a7d708da-222e-404f-acf5-595ad809ef34"/>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ABAC69F-C6C0-40ED-8E58-6EE904D42813}">
  <ds:schemaRefs>
    <ds:schemaRef ds:uri="http://schemas.microsoft.com/sharepoint/v3/contenttype/forms"/>
  </ds:schemaRefs>
</ds:datastoreItem>
</file>

<file path=customXml/itemProps3.xml><?xml version="1.0" encoding="utf-8"?>
<ds:datastoreItem xmlns:ds="http://schemas.openxmlformats.org/officeDocument/2006/customXml" ds:itemID="{9B7EE467-7276-400A-AECD-4EEFBB2590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cc2e5-30c3-485b-af11-1005f4ed1ad1"/>
    <ds:schemaRef ds:uri="a7d708da-222e-404f-acf5-595ad809ef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2421</TotalTime>
  <Words>4507</Words>
  <Application>Microsoft Office PowerPoint</Application>
  <PresentationFormat>Widescreen</PresentationFormat>
  <Paragraphs>273</Paragraphs>
  <Slides>12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Aptos</vt:lpstr>
      <vt:lpstr>Arial</vt:lpstr>
      <vt:lpstr>1_Office Theme</vt:lpstr>
      <vt:lpstr>Pegvaliase for the treatment of phenylketonuria: Final results of a long-term Phase 3 clinical trial program</vt:lpstr>
      <vt:lpstr>Background</vt:lpstr>
      <vt:lpstr>Study design</vt:lpstr>
      <vt:lpstr>Baseline characteristics and demographics</vt:lpstr>
      <vt:lpstr>Results: Post-treatment blood Phe concentrations </vt:lpstr>
      <vt:lpstr>Results: Post-treatment blood Phe concentrations </vt:lpstr>
      <vt:lpstr>Results: Safety and tolerability measures </vt:lpstr>
      <vt:lpstr>Conclusion </vt:lpstr>
      <vt:lpstr>PKU.expert PALYNZIQ® (pegvaliase) Prescribing Information Slide </vt:lpstr>
      <vt:lpstr>PALYNZIQ® (pegvaliase) Prescribing Information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Alex Reddington</dc:creator>
  <cp:lastModifiedBy>Emily Corns</cp:lastModifiedBy>
  <cp:revision>57</cp:revision>
  <dcterms:created xsi:type="dcterms:W3CDTF">2024-06-28T12:45:53Z</dcterms:created>
  <dcterms:modified xsi:type="dcterms:W3CDTF">2025-07-03T09:02:12Z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0x0101009A4F2681C75A6A4B9D618DDC50EC89C8</vt:lpwstr>
  </property>
</Properties>
</file>