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268" r:id="rId2"/>
    <p:sldId id="277" r:id="rId3"/>
    <p:sldId id="278" r:id="rId4"/>
    <p:sldId id="284" r:id="rId5"/>
    <p:sldId id="279" r:id="rId6"/>
    <p:sldId id="285" r:id="rId7"/>
    <p:sldId id="280" r:id="rId8"/>
    <p:sldId id="286" r:id="rId9"/>
    <p:sldId id="287" r:id="rId10"/>
    <p:sldId id="343" r:id="rId11"/>
    <p:sldId id="341" r:id="rId12"/>
    <p:sldId id="344" r:id="rId13"/>
    <p:sldId id="345" r:id="rId14"/>
    <p:sldId id="349" r:id="rId15"/>
    <p:sldId id="350" r:id="rId16"/>
    <p:sldId id="35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49"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60F7D23-F238-664D-C620-195AE995299F}" name="Kate Avery" initials="KA" userId="S::Kate.avery@elmgroupltd.com::f119444a-d0e0-437f-93b6-5f2e7c6853c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28509C"/>
    <a:srgbClr val="001A71"/>
    <a:srgbClr val="505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69" autoAdjust="0"/>
    <p:restoredTop sz="94645"/>
  </p:normalViewPr>
  <p:slideViewPr>
    <p:cSldViewPr snapToGrid="0">
      <p:cViewPr varScale="1">
        <p:scale>
          <a:sx n="101" d="100"/>
          <a:sy n="101" d="100"/>
        </p:scale>
        <p:origin x="882" y="108"/>
      </p:cViewPr>
      <p:guideLst>
        <p:guide orient="horz" pos="3249"/>
        <p:guide pos="3840"/>
      </p:guideLst>
    </p:cSldViewPr>
  </p:slideViewPr>
  <p:notesTextViewPr>
    <p:cViewPr>
      <p:scale>
        <a:sx n="1" d="1"/>
        <a:sy n="1" d="1"/>
      </p:scale>
      <p:origin x="0" y="0"/>
    </p:cViewPr>
  </p:notesTextViewPr>
  <p:notesViewPr>
    <p:cSldViewPr snapToGrid="0">
      <p:cViewPr varScale="1">
        <p:scale>
          <a:sx n="82" d="100"/>
          <a:sy n="82" d="100"/>
        </p:scale>
        <p:origin x="3876"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GB" sz="1800" dirty="0"/>
              <a:t>Median blood </a:t>
            </a:r>
            <a:r>
              <a:rPr lang="en-GB" sz="1800" dirty="0" err="1"/>
              <a:t>Phe</a:t>
            </a:r>
            <a:r>
              <a:rPr lang="en-GB" sz="1800" dirty="0"/>
              <a:t> conc.</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Pegvaliase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Year 1</c:v>
                </c:pt>
                <c:pt idx="1">
                  <c:v>Year 2</c:v>
                </c:pt>
                <c:pt idx="2">
                  <c:v>Year 3</c:v>
                </c:pt>
              </c:strCache>
            </c:strRef>
          </c:cat>
          <c:val>
            <c:numRef>
              <c:f>Sheet1!$B$2:$B$4</c:f>
              <c:numCache>
                <c:formatCode>General</c:formatCode>
                <c:ptCount val="3"/>
                <c:pt idx="0">
                  <c:v>535</c:v>
                </c:pt>
                <c:pt idx="1">
                  <c:v>142</c:v>
                </c:pt>
                <c:pt idx="2">
                  <c:v>167</c:v>
                </c:pt>
              </c:numCache>
            </c:numRef>
          </c:val>
          <c:extLst>
            <c:ext xmlns:c16="http://schemas.microsoft.com/office/drawing/2014/chart" uri="{C3380CC4-5D6E-409C-BE32-E72D297353CC}">
              <c16:uniqueId val="{00000000-2B87-4D09-B426-C75DD060A2CF}"/>
            </c:ext>
          </c:extLst>
        </c:ser>
        <c:ser>
          <c:idx val="1"/>
          <c:order val="1"/>
          <c:tx>
            <c:strRef>
              <c:f>Sheet1!$C$1</c:f>
              <c:strCache>
                <c:ptCount val="1"/>
                <c:pt idx="0">
                  <c:v>Median </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Year 1</c:v>
                </c:pt>
                <c:pt idx="1">
                  <c:v>Year 2</c:v>
                </c:pt>
                <c:pt idx="2">
                  <c:v>Year 3</c:v>
                </c:pt>
              </c:strCache>
            </c:strRef>
          </c:cat>
          <c:val>
            <c:numRef>
              <c:f>Sheet1!$C$2:$C$4</c:f>
              <c:numCache>
                <c:formatCode>General</c:formatCode>
                <c:ptCount val="3"/>
                <c:pt idx="0">
                  <c:v>588</c:v>
                </c:pt>
                <c:pt idx="1">
                  <c:v>592.20000000000005</c:v>
                </c:pt>
                <c:pt idx="2">
                  <c:v>660</c:v>
                </c:pt>
              </c:numCache>
            </c:numRef>
          </c:val>
          <c:extLst>
            <c:ext xmlns:c16="http://schemas.microsoft.com/office/drawing/2014/chart" uri="{C3380CC4-5D6E-409C-BE32-E72D297353CC}">
              <c16:uniqueId val="{00000001-2B87-4D09-B426-C75DD060A2CF}"/>
            </c:ext>
          </c:extLst>
        </c:ser>
        <c:dLbls>
          <c:dLblPos val="outEnd"/>
          <c:showLegendKey val="0"/>
          <c:showVal val="1"/>
          <c:showCatName val="0"/>
          <c:showSerName val="0"/>
          <c:showPercent val="0"/>
          <c:showBubbleSize val="0"/>
        </c:dLbls>
        <c:gapWidth val="219"/>
        <c:overlap val="-27"/>
        <c:axId val="1458550560"/>
        <c:axId val="1458551040"/>
      </c:barChart>
      <c:catAx>
        <c:axId val="14585505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58551040"/>
        <c:crosses val="autoZero"/>
        <c:auto val="1"/>
        <c:lblAlgn val="ctr"/>
        <c:lblOffset val="100"/>
        <c:noMultiLvlLbl val="0"/>
      </c:catAx>
      <c:valAx>
        <c:axId val="14585510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dirty="0"/>
                  <a:t>Blood Phe (</a:t>
                </a:r>
                <a:r>
                  <a:rPr lang="el-GR" dirty="0"/>
                  <a:t>μ</a:t>
                </a:r>
                <a:r>
                  <a:rPr lang="en-GB" dirty="0"/>
                  <a:t>mol/L)</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5855056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GB" sz="1800" dirty="0"/>
              <a:t>Median intact protein intake</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Pegvaliase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Year 1</c:v>
                </c:pt>
                <c:pt idx="1">
                  <c:v>Year 2</c:v>
                </c:pt>
                <c:pt idx="2">
                  <c:v>Year 3</c:v>
                </c:pt>
              </c:strCache>
            </c:strRef>
          </c:cat>
          <c:val>
            <c:numRef>
              <c:f>Sheet1!$B$2:$B$4</c:f>
              <c:numCache>
                <c:formatCode>General</c:formatCode>
                <c:ptCount val="3"/>
                <c:pt idx="0">
                  <c:v>39.299999999999997</c:v>
                </c:pt>
                <c:pt idx="1">
                  <c:v>56.7</c:v>
                </c:pt>
                <c:pt idx="2">
                  <c:v>63.5</c:v>
                </c:pt>
              </c:numCache>
            </c:numRef>
          </c:val>
          <c:extLst>
            <c:ext xmlns:c16="http://schemas.microsoft.com/office/drawing/2014/chart" uri="{C3380CC4-5D6E-409C-BE32-E72D297353CC}">
              <c16:uniqueId val="{00000000-E11A-4602-B64D-A02CC4A80062}"/>
            </c:ext>
          </c:extLst>
        </c:ser>
        <c:ser>
          <c:idx val="1"/>
          <c:order val="1"/>
          <c:tx>
            <c:strRef>
              <c:f>Sheet1!$C$1</c:f>
              <c:strCache>
                <c:ptCount val="1"/>
                <c:pt idx="0">
                  <c:v>Sapropterin + MNT</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Year 1</c:v>
                </c:pt>
                <c:pt idx="1">
                  <c:v>Year 2</c:v>
                </c:pt>
                <c:pt idx="2">
                  <c:v>Year 3</c:v>
                </c:pt>
              </c:strCache>
            </c:strRef>
          </c:cat>
          <c:val>
            <c:numRef>
              <c:f>Sheet1!$C$2:$C$4</c:f>
              <c:numCache>
                <c:formatCode>General</c:formatCode>
                <c:ptCount val="3"/>
                <c:pt idx="0">
                  <c:v>27.5</c:v>
                </c:pt>
                <c:pt idx="1">
                  <c:v>40</c:v>
                </c:pt>
                <c:pt idx="2">
                  <c:v>16.2</c:v>
                </c:pt>
              </c:numCache>
            </c:numRef>
          </c:val>
          <c:extLst>
            <c:ext xmlns:c16="http://schemas.microsoft.com/office/drawing/2014/chart" uri="{C3380CC4-5D6E-409C-BE32-E72D297353CC}">
              <c16:uniqueId val="{00000001-E11A-4602-B64D-A02CC4A80062}"/>
            </c:ext>
          </c:extLst>
        </c:ser>
        <c:dLbls>
          <c:dLblPos val="outEnd"/>
          <c:showLegendKey val="0"/>
          <c:showVal val="1"/>
          <c:showCatName val="0"/>
          <c:showSerName val="0"/>
          <c:showPercent val="0"/>
          <c:showBubbleSize val="0"/>
        </c:dLbls>
        <c:gapWidth val="219"/>
        <c:overlap val="-27"/>
        <c:axId val="1458550560"/>
        <c:axId val="1458551040"/>
      </c:barChart>
      <c:catAx>
        <c:axId val="14585505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58551040"/>
        <c:crosses val="autoZero"/>
        <c:auto val="1"/>
        <c:lblAlgn val="ctr"/>
        <c:lblOffset val="100"/>
        <c:noMultiLvlLbl val="0"/>
      </c:catAx>
      <c:valAx>
        <c:axId val="14585510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sz="1330" b="0" i="0" u="none" strike="noStrike" kern="1200" baseline="0" dirty="0">
                    <a:solidFill>
                      <a:srgbClr val="505050">
                        <a:lumMod val="65000"/>
                        <a:lumOff val="35000"/>
                      </a:srgbClr>
                    </a:solidFill>
                  </a:rPr>
                  <a:t>Intact protein intake (g/day)</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5855056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GB" sz="1800" baseline="0" dirty="0"/>
              <a:t>Median intact protein intake</a:t>
            </a:r>
            <a:endParaRPr lang="en-GB" sz="1800" dirty="0"/>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clustered"/>
        <c:varyColors val="0"/>
        <c:ser>
          <c:idx val="0"/>
          <c:order val="0"/>
          <c:tx>
            <c:strRef>
              <c:f>Sheet1!$B$1</c:f>
              <c:strCache>
                <c:ptCount val="1"/>
                <c:pt idx="0">
                  <c:v>Pegvaliase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Year 1</c:v>
                </c:pt>
                <c:pt idx="1">
                  <c:v>Year 2</c:v>
                </c:pt>
                <c:pt idx="2">
                  <c:v>Year 3</c:v>
                </c:pt>
              </c:strCache>
            </c:strRef>
          </c:cat>
          <c:val>
            <c:numRef>
              <c:f>Sheet1!$B$2:$B$4</c:f>
              <c:numCache>
                <c:formatCode>General</c:formatCode>
                <c:ptCount val="3"/>
                <c:pt idx="0">
                  <c:v>39.299999999999997</c:v>
                </c:pt>
                <c:pt idx="1">
                  <c:v>56.7</c:v>
                </c:pt>
                <c:pt idx="2">
                  <c:v>63.5</c:v>
                </c:pt>
              </c:numCache>
            </c:numRef>
          </c:val>
          <c:extLst>
            <c:ext xmlns:c16="http://schemas.microsoft.com/office/drawing/2014/chart" uri="{C3380CC4-5D6E-409C-BE32-E72D297353CC}">
              <c16:uniqueId val="{00000000-FC84-4764-8859-1DA47B0457B8}"/>
            </c:ext>
          </c:extLst>
        </c:ser>
        <c:ser>
          <c:idx val="1"/>
          <c:order val="1"/>
          <c:tx>
            <c:strRef>
              <c:f>Sheet1!$C$1</c:f>
              <c:strCache>
                <c:ptCount val="1"/>
                <c:pt idx="0">
                  <c:v>MNT </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Year 1</c:v>
                </c:pt>
                <c:pt idx="1">
                  <c:v>Year 2</c:v>
                </c:pt>
                <c:pt idx="2">
                  <c:v>Year 3</c:v>
                </c:pt>
              </c:strCache>
            </c:strRef>
          </c:cat>
          <c:val>
            <c:numRef>
              <c:f>Sheet1!$C$2:$C$4</c:f>
              <c:numCache>
                <c:formatCode>General</c:formatCode>
                <c:ptCount val="3"/>
                <c:pt idx="0">
                  <c:v>19</c:v>
                </c:pt>
                <c:pt idx="1">
                  <c:v>12.6</c:v>
                </c:pt>
                <c:pt idx="2">
                  <c:v>24</c:v>
                </c:pt>
              </c:numCache>
            </c:numRef>
          </c:val>
          <c:extLst>
            <c:ext xmlns:c16="http://schemas.microsoft.com/office/drawing/2014/chart" uri="{C3380CC4-5D6E-409C-BE32-E72D297353CC}">
              <c16:uniqueId val="{00000001-FC84-4764-8859-1DA47B0457B8}"/>
            </c:ext>
          </c:extLst>
        </c:ser>
        <c:dLbls>
          <c:dLblPos val="outEnd"/>
          <c:showLegendKey val="0"/>
          <c:showVal val="1"/>
          <c:showCatName val="0"/>
          <c:showSerName val="0"/>
          <c:showPercent val="0"/>
          <c:showBubbleSize val="0"/>
        </c:dLbls>
        <c:gapWidth val="219"/>
        <c:overlap val="-27"/>
        <c:axId val="1458550560"/>
        <c:axId val="1458551040"/>
      </c:barChart>
      <c:catAx>
        <c:axId val="14585505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58551040"/>
        <c:crosses val="autoZero"/>
        <c:auto val="1"/>
        <c:lblAlgn val="ctr"/>
        <c:lblOffset val="100"/>
        <c:noMultiLvlLbl val="0"/>
      </c:catAx>
      <c:valAx>
        <c:axId val="14585510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sz="1330" b="0" i="0" u="none" strike="noStrike" kern="1200" baseline="0" dirty="0">
                    <a:solidFill>
                      <a:srgbClr val="505050">
                        <a:lumMod val="65000"/>
                        <a:lumOff val="35000"/>
                      </a:srgbClr>
                    </a:solidFill>
                  </a:rPr>
                  <a:t>Intact protein intake (g/day)</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5855056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GB" sz="1800" baseline="0" dirty="0"/>
              <a:t>Median blood </a:t>
            </a:r>
            <a:r>
              <a:rPr lang="en-GB" sz="1800" baseline="0" dirty="0" err="1"/>
              <a:t>Phe</a:t>
            </a:r>
            <a:r>
              <a:rPr lang="en-GB" sz="1800" baseline="0" dirty="0"/>
              <a:t> conc. </a:t>
            </a:r>
            <a:endParaRPr lang="en-GB" sz="1800" dirty="0"/>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clustered"/>
        <c:varyColors val="0"/>
        <c:ser>
          <c:idx val="0"/>
          <c:order val="0"/>
          <c:tx>
            <c:strRef>
              <c:f>Sheet1!$B$1</c:f>
              <c:strCache>
                <c:ptCount val="1"/>
                <c:pt idx="0">
                  <c:v>Pegvaliase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Year 1</c:v>
                </c:pt>
                <c:pt idx="1">
                  <c:v>Year 2</c:v>
                </c:pt>
                <c:pt idx="2">
                  <c:v>Year 3</c:v>
                </c:pt>
              </c:strCache>
            </c:strRef>
          </c:cat>
          <c:val>
            <c:numRef>
              <c:f>Sheet1!$B$2:$B$4</c:f>
              <c:numCache>
                <c:formatCode>General</c:formatCode>
                <c:ptCount val="3"/>
                <c:pt idx="0">
                  <c:v>535</c:v>
                </c:pt>
                <c:pt idx="1">
                  <c:v>142</c:v>
                </c:pt>
                <c:pt idx="2">
                  <c:v>167</c:v>
                </c:pt>
              </c:numCache>
            </c:numRef>
          </c:val>
          <c:extLst>
            <c:ext xmlns:c16="http://schemas.microsoft.com/office/drawing/2014/chart" uri="{C3380CC4-5D6E-409C-BE32-E72D297353CC}">
              <c16:uniqueId val="{00000003-683F-406E-859A-CB6C8329C0EC}"/>
            </c:ext>
          </c:extLst>
        </c:ser>
        <c:ser>
          <c:idx val="1"/>
          <c:order val="1"/>
          <c:tx>
            <c:strRef>
              <c:f>Sheet1!$C$1</c:f>
              <c:strCache>
                <c:ptCount val="1"/>
                <c:pt idx="0">
                  <c:v>MNT </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Year 1</c:v>
                </c:pt>
                <c:pt idx="1">
                  <c:v>Year 2</c:v>
                </c:pt>
                <c:pt idx="2">
                  <c:v>Year 3</c:v>
                </c:pt>
              </c:strCache>
            </c:strRef>
          </c:cat>
          <c:val>
            <c:numRef>
              <c:f>Sheet1!$C$2:$C$4</c:f>
              <c:numCache>
                <c:formatCode>General</c:formatCode>
                <c:ptCount val="3"/>
                <c:pt idx="0">
                  <c:v>939</c:v>
                </c:pt>
                <c:pt idx="1">
                  <c:v>941.1</c:v>
                </c:pt>
                <c:pt idx="2">
                  <c:v>1157</c:v>
                </c:pt>
              </c:numCache>
            </c:numRef>
          </c:val>
          <c:extLst>
            <c:ext xmlns:c16="http://schemas.microsoft.com/office/drawing/2014/chart" uri="{C3380CC4-5D6E-409C-BE32-E72D297353CC}">
              <c16:uniqueId val="{00000007-683F-406E-859A-CB6C8329C0EC}"/>
            </c:ext>
          </c:extLst>
        </c:ser>
        <c:dLbls>
          <c:dLblPos val="outEnd"/>
          <c:showLegendKey val="0"/>
          <c:showVal val="1"/>
          <c:showCatName val="0"/>
          <c:showSerName val="0"/>
          <c:showPercent val="0"/>
          <c:showBubbleSize val="0"/>
        </c:dLbls>
        <c:gapWidth val="219"/>
        <c:overlap val="-27"/>
        <c:axId val="1458550560"/>
        <c:axId val="1458551040"/>
      </c:barChart>
      <c:catAx>
        <c:axId val="14585505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58551040"/>
        <c:crosses val="autoZero"/>
        <c:auto val="1"/>
        <c:lblAlgn val="ctr"/>
        <c:lblOffset val="100"/>
        <c:noMultiLvlLbl val="0"/>
      </c:catAx>
      <c:valAx>
        <c:axId val="14585510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dirty="0"/>
                  <a:t>Blood Phe (</a:t>
                </a:r>
                <a:r>
                  <a:rPr lang="el-GR" dirty="0"/>
                  <a:t>μ</a:t>
                </a:r>
                <a:r>
                  <a:rPr lang="en-GB" dirty="0"/>
                  <a:t>mol/L)</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5855056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563E27-D8AE-9A4C-B2EA-1EA99548568E}" type="doc">
      <dgm:prSet loTypeId="urn:microsoft.com/office/officeart/2008/layout/HorizontalMultiLevelHierarchy" loCatId="list" qsTypeId="urn:microsoft.com/office/officeart/2005/8/quickstyle/simple1" qsCatId="simple" csTypeId="urn:microsoft.com/office/officeart/2005/8/colors/accent2_2" csCatId="accent2" phldr="1"/>
      <dgm:spPr/>
      <dgm:t>
        <a:bodyPr/>
        <a:lstStyle/>
        <a:p>
          <a:endParaRPr lang="en-GB"/>
        </a:p>
      </dgm:t>
    </dgm:pt>
    <dgm:pt modelId="{EF4DD2B8-3BD0-3840-AC19-AAEF8CFF2308}">
      <dgm:prSet custT="1"/>
      <dgm:spPr/>
      <dgm:t>
        <a:bodyPr/>
        <a:lstStyle/>
        <a:p>
          <a:r>
            <a:rPr lang="en-GB" sz="1000" b="0" i="0" dirty="0"/>
            <a:t>Baseline characteristics</a:t>
          </a:r>
        </a:p>
        <a:p>
          <a:r>
            <a:rPr lang="en-GB" sz="1000" b="0" i="0" dirty="0"/>
            <a:t>Pegvaliase (n=183)</a:t>
          </a:r>
          <a:endParaRPr lang="en-GB" sz="1000" dirty="0"/>
        </a:p>
      </dgm:t>
    </dgm:pt>
    <dgm:pt modelId="{9257D22C-B5CF-F146-8FCE-547D02207F1C}" type="parTrans" cxnId="{170BB5F5-25D9-A24C-BA6A-A8420733704B}">
      <dgm:prSet/>
      <dgm:spPr/>
      <dgm:t>
        <a:bodyPr/>
        <a:lstStyle/>
        <a:p>
          <a:endParaRPr lang="en-GB" sz="1000"/>
        </a:p>
      </dgm:t>
    </dgm:pt>
    <dgm:pt modelId="{8378A0DA-7A44-4F4F-AD08-C393D016D141}" type="sibTrans" cxnId="{170BB5F5-25D9-A24C-BA6A-A8420733704B}">
      <dgm:prSet/>
      <dgm:spPr/>
      <dgm:t>
        <a:bodyPr/>
        <a:lstStyle/>
        <a:p>
          <a:endParaRPr lang="en-GB" sz="1000"/>
        </a:p>
      </dgm:t>
    </dgm:pt>
    <dgm:pt modelId="{B8629ED7-732F-3A4E-AF0E-CEC873A0F130}">
      <dgm:prSet custT="1"/>
      <dgm:spPr/>
      <dgm:t>
        <a:bodyPr/>
        <a:lstStyle/>
        <a:p>
          <a:r>
            <a:rPr lang="en-GB" sz="1000" dirty="0"/>
            <a:t>No. of females: 88 (48.1%) </a:t>
          </a:r>
          <a:r>
            <a:rPr lang="en-GB" sz="1000" baseline="0" dirty="0"/>
            <a:t> </a:t>
          </a:r>
          <a:endParaRPr lang="en-GB" sz="1000" dirty="0"/>
        </a:p>
      </dgm:t>
    </dgm:pt>
    <dgm:pt modelId="{0F08661A-24BB-EC47-880F-FD5DA234C556}" type="parTrans" cxnId="{D58BE4BE-969F-A746-A59D-2779C3AF3550}">
      <dgm:prSet custT="1"/>
      <dgm:spPr/>
      <dgm:t>
        <a:bodyPr/>
        <a:lstStyle/>
        <a:p>
          <a:endParaRPr lang="en-GB" sz="1000" dirty="0"/>
        </a:p>
      </dgm:t>
    </dgm:pt>
    <dgm:pt modelId="{C8E87926-C170-1543-8DAA-0196309F1D24}" type="sibTrans" cxnId="{D58BE4BE-969F-A746-A59D-2779C3AF3550}">
      <dgm:prSet/>
      <dgm:spPr/>
      <dgm:t>
        <a:bodyPr/>
        <a:lstStyle/>
        <a:p>
          <a:endParaRPr lang="en-GB" sz="1000"/>
        </a:p>
      </dgm:t>
    </dgm:pt>
    <dgm:pt modelId="{78BF7EDF-A7AB-0A43-92F2-9D07214F62FF}">
      <dgm:prSet custT="1"/>
      <dgm:spPr/>
      <dgm:t>
        <a:bodyPr/>
        <a:lstStyle/>
        <a:p>
          <a:r>
            <a:rPr lang="en-GB" sz="1000" dirty="0"/>
            <a:t>Mean age: 30.0 years (SD 8.9)</a:t>
          </a:r>
        </a:p>
      </dgm:t>
    </dgm:pt>
    <dgm:pt modelId="{80DCB2BF-3F34-CB49-8103-9C1F02F44C39}" type="parTrans" cxnId="{FDBC7788-3924-7247-B37B-AED267AEEEB2}">
      <dgm:prSet custT="1"/>
      <dgm:spPr/>
      <dgm:t>
        <a:bodyPr/>
        <a:lstStyle/>
        <a:p>
          <a:endParaRPr lang="en-GB" sz="1000" dirty="0"/>
        </a:p>
      </dgm:t>
    </dgm:pt>
    <dgm:pt modelId="{D7DD56F7-9416-5A44-8B78-D86A563BEEAD}" type="sibTrans" cxnId="{FDBC7788-3924-7247-B37B-AED267AEEEB2}">
      <dgm:prSet/>
      <dgm:spPr/>
      <dgm:t>
        <a:bodyPr/>
        <a:lstStyle/>
        <a:p>
          <a:endParaRPr lang="en-GB" sz="1000"/>
        </a:p>
      </dgm:t>
    </dgm:pt>
    <dgm:pt modelId="{E2FA89EA-27FD-EC4D-9451-CD631FBEDA2F}">
      <dgm:prSet custT="1"/>
      <dgm:spPr/>
      <dgm:t>
        <a:bodyPr/>
        <a:lstStyle/>
        <a:p>
          <a:r>
            <a:rPr lang="en-GB" sz="1000" b="0" i="0" dirty="0"/>
            <a:t>Mean baseline Phe concentration:</a:t>
          </a:r>
          <a:br>
            <a:rPr lang="en-GB" sz="1000" b="0" i="0" dirty="0"/>
          </a:br>
          <a:r>
            <a:rPr lang="en-GB" sz="1000" b="0" i="0" dirty="0"/>
            <a:t>1258.0 μmol/L (median 1244.0 μmol/L)</a:t>
          </a:r>
          <a:endParaRPr lang="en-GB" sz="1000" dirty="0"/>
        </a:p>
      </dgm:t>
    </dgm:pt>
    <dgm:pt modelId="{898D14A4-4D8B-1644-8C3E-EB790180F4BF}" type="parTrans" cxnId="{754D9A9A-F6F9-3E43-B1F9-71DB3A2935B8}">
      <dgm:prSet custT="1"/>
      <dgm:spPr/>
      <dgm:t>
        <a:bodyPr/>
        <a:lstStyle/>
        <a:p>
          <a:endParaRPr lang="en-GB" sz="1000" dirty="0"/>
        </a:p>
      </dgm:t>
    </dgm:pt>
    <dgm:pt modelId="{D904A56A-3777-F043-941D-ED326F9C6FEE}" type="sibTrans" cxnId="{754D9A9A-F6F9-3E43-B1F9-71DB3A2935B8}">
      <dgm:prSet/>
      <dgm:spPr/>
      <dgm:t>
        <a:bodyPr/>
        <a:lstStyle/>
        <a:p>
          <a:endParaRPr lang="en-GB" sz="1000"/>
        </a:p>
      </dgm:t>
    </dgm:pt>
    <dgm:pt modelId="{8590F18E-0D27-194C-93E8-241492B548CB}">
      <dgm:prSet custT="1"/>
      <dgm:spPr/>
      <dgm:t>
        <a:bodyPr/>
        <a:lstStyle/>
        <a:p>
          <a:r>
            <a:rPr lang="en-GB" sz="1000" b="0" i="0" dirty="0"/>
            <a:t>Mean intact protein intake: 39.2 g/day</a:t>
          </a:r>
          <a:endParaRPr lang="en-GB" sz="1000" dirty="0"/>
        </a:p>
      </dgm:t>
    </dgm:pt>
    <dgm:pt modelId="{E98FAE30-CC34-284A-A377-4173CEBC056A}" type="parTrans" cxnId="{D88CB619-0B51-6348-A328-9880DA609BE8}">
      <dgm:prSet custT="1"/>
      <dgm:spPr/>
      <dgm:t>
        <a:bodyPr/>
        <a:lstStyle/>
        <a:p>
          <a:endParaRPr lang="en-GB" sz="1000" dirty="0"/>
        </a:p>
      </dgm:t>
    </dgm:pt>
    <dgm:pt modelId="{8FE8DDA9-7655-6F4F-813C-DB561C539512}" type="sibTrans" cxnId="{D88CB619-0B51-6348-A328-9880DA609BE8}">
      <dgm:prSet/>
      <dgm:spPr/>
      <dgm:t>
        <a:bodyPr/>
        <a:lstStyle/>
        <a:p>
          <a:endParaRPr lang="en-GB" sz="1000"/>
        </a:p>
      </dgm:t>
    </dgm:pt>
    <dgm:pt modelId="{4ECCA199-8037-2849-980D-EF3692B737FD}">
      <dgm:prSet custT="1"/>
      <dgm:spPr/>
      <dgm:t>
        <a:bodyPr/>
        <a:lstStyle/>
        <a:p>
          <a:r>
            <a:rPr lang="en-GB" sz="1000" dirty="0"/>
            <a:t>Median intact protein intake: 30.4 g/day</a:t>
          </a:r>
        </a:p>
      </dgm:t>
    </dgm:pt>
    <dgm:pt modelId="{1B3F9BDB-4AA1-EE45-AB3A-8A356FF4B56B}" type="parTrans" cxnId="{8A212AE5-9B14-014E-AE4D-79495FB429BF}">
      <dgm:prSet custT="1"/>
      <dgm:spPr/>
      <dgm:t>
        <a:bodyPr/>
        <a:lstStyle/>
        <a:p>
          <a:endParaRPr lang="en-GB" sz="1000" dirty="0"/>
        </a:p>
      </dgm:t>
    </dgm:pt>
    <dgm:pt modelId="{FAC8DDF3-D932-364D-845A-9F93847A87E0}" type="sibTrans" cxnId="{8A212AE5-9B14-014E-AE4D-79495FB429BF}">
      <dgm:prSet/>
      <dgm:spPr/>
      <dgm:t>
        <a:bodyPr/>
        <a:lstStyle/>
        <a:p>
          <a:endParaRPr lang="en-GB" sz="1000"/>
        </a:p>
      </dgm:t>
    </dgm:pt>
    <dgm:pt modelId="{B3F5B257-9C30-2041-9308-E1573E59BA6D}" type="pres">
      <dgm:prSet presAssocID="{69563E27-D8AE-9A4C-B2EA-1EA99548568E}" presName="Name0" presStyleCnt="0">
        <dgm:presLayoutVars>
          <dgm:chPref val="1"/>
          <dgm:dir/>
          <dgm:animOne val="branch"/>
          <dgm:animLvl val="lvl"/>
          <dgm:resizeHandles val="exact"/>
        </dgm:presLayoutVars>
      </dgm:prSet>
      <dgm:spPr/>
    </dgm:pt>
    <dgm:pt modelId="{E0B066F5-B8B5-0546-91FE-DC366A679AE2}" type="pres">
      <dgm:prSet presAssocID="{EF4DD2B8-3BD0-3840-AC19-AAEF8CFF2308}" presName="root1" presStyleCnt="0"/>
      <dgm:spPr/>
    </dgm:pt>
    <dgm:pt modelId="{E2610A0B-27A6-3F4E-A32F-416FD0FBBECA}" type="pres">
      <dgm:prSet presAssocID="{EF4DD2B8-3BD0-3840-AC19-AAEF8CFF2308}" presName="LevelOneTextNode" presStyleLbl="node0" presStyleIdx="0" presStyleCnt="1" custScaleX="136745">
        <dgm:presLayoutVars>
          <dgm:chPref val="3"/>
        </dgm:presLayoutVars>
      </dgm:prSet>
      <dgm:spPr/>
    </dgm:pt>
    <dgm:pt modelId="{CB005F4E-9E23-A144-8771-0675AC2E92F4}" type="pres">
      <dgm:prSet presAssocID="{EF4DD2B8-3BD0-3840-AC19-AAEF8CFF2308}" presName="level2hierChild" presStyleCnt="0"/>
      <dgm:spPr/>
    </dgm:pt>
    <dgm:pt modelId="{DB5898B3-45F2-2242-9EFE-3037DB389E38}" type="pres">
      <dgm:prSet presAssocID="{0F08661A-24BB-EC47-880F-FD5DA234C556}" presName="conn2-1" presStyleLbl="parChTrans1D2" presStyleIdx="0" presStyleCnt="5"/>
      <dgm:spPr/>
    </dgm:pt>
    <dgm:pt modelId="{30DA9D9C-8068-D04C-83EC-23B539CE551C}" type="pres">
      <dgm:prSet presAssocID="{0F08661A-24BB-EC47-880F-FD5DA234C556}" presName="connTx" presStyleLbl="parChTrans1D2" presStyleIdx="0" presStyleCnt="5"/>
      <dgm:spPr/>
    </dgm:pt>
    <dgm:pt modelId="{52147F59-1AD6-3C43-B3DA-3BEE7B8A15AB}" type="pres">
      <dgm:prSet presAssocID="{B8629ED7-732F-3A4E-AF0E-CEC873A0F130}" presName="root2" presStyleCnt="0"/>
      <dgm:spPr/>
    </dgm:pt>
    <dgm:pt modelId="{CD6ED662-A3E9-7B47-8DC6-736B01A1C6D6}" type="pres">
      <dgm:prSet presAssocID="{B8629ED7-732F-3A4E-AF0E-CEC873A0F130}" presName="LevelTwoTextNode" presStyleLbl="node2" presStyleIdx="0" presStyleCnt="5" custScaleX="218199">
        <dgm:presLayoutVars>
          <dgm:chPref val="3"/>
        </dgm:presLayoutVars>
      </dgm:prSet>
      <dgm:spPr/>
    </dgm:pt>
    <dgm:pt modelId="{AF261384-8B79-0145-8A21-BB1604EEA1F3}" type="pres">
      <dgm:prSet presAssocID="{B8629ED7-732F-3A4E-AF0E-CEC873A0F130}" presName="level3hierChild" presStyleCnt="0"/>
      <dgm:spPr/>
    </dgm:pt>
    <dgm:pt modelId="{26A5F8B0-BA10-E14A-8031-1D1ADD0436CA}" type="pres">
      <dgm:prSet presAssocID="{80DCB2BF-3F34-CB49-8103-9C1F02F44C39}" presName="conn2-1" presStyleLbl="parChTrans1D2" presStyleIdx="1" presStyleCnt="5"/>
      <dgm:spPr/>
    </dgm:pt>
    <dgm:pt modelId="{5071838E-333C-FB4C-9C7D-7881FCAFF2F7}" type="pres">
      <dgm:prSet presAssocID="{80DCB2BF-3F34-CB49-8103-9C1F02F44C39}" presName="connTx" presStyleLbl="parChTrans1D2" presStyleIdx="1" presStyleCnt="5"/>
      <dgm:spPr/>
    </dgm:pt>
    <dgm:pt modelId="{A2DDF54A-E98F-3148-B132-B00D2480DB39}" type="pres">
      <dgm:prSet presAssocID="{78BF7EDF-A7AB-0A43-92F2-9D07214F62FF}" presName="root2" presStyleCnt="0"/>
      <dgm:spPr/>
    </dgm:pt>
    <dgm:pt modelId="{886457E3-4E4C-E641-AC05-EDDB69F77CAC}" type="pres">
      <dgm:prSet presAssocID="{78BF7EDF-A7AB-0A43-92F2-9D07214F62FF}" presName="LevelTwoTextNode" presStyleLbl="node2" presStyleIdx="1" presStyleCnt="5" custScaleX="218199">
        <dgm:presLayoutVars>
          <dgm:chPref val="3"/>
        </dgm:presLayoutVars>
      </dgm:prSet>
      <dgm:spPr/>
    </dgm:pt>
    <dgm:pt modelId="{445889B2-DFCE-FF41-B421-31F19E560F9F}" type="pres">
      <dgm:prSet presAssocID="{78BF7EDF-A7AB-0A43-92F2-9D07214F62FF}" presName="level3hierChild" presStyleCnt="0"/>
      <dgm:spPr/>
    </dgm:pt>
    <dgm:pt modelId="{2CB488D8-EC28-7743-BEF9-AF3597095B64}" type="pres">
      <dgm:prSet presAssocID="{898D14A4-4D8B-1644-8C3E-EB790180F4BF}" presName="conn2-1" presStyleLbl="parChTrans1D2" presStyleIdx="2" presStyleCnt="5"/>
      <dgm:spPr/>
    </dgm:pt>
    <dgm:pt modelId="{E09EE80F-226C-B542-B0C2-F18604C9899C}" type="pres">
      <dgm:prSet presAssocID="{898D14A4-4D8B-1644-8C3E-EB790180F4BF}" presName="connTx" presStyleLbl="parChTrans1D2" presStyleIdx="2" presStyleCnt="5"/>
      <dgm:spPr/>
    </dgm:pt>
    <dgm:pt modelId="{FA30283D-9348-6040-B13D-CB8468A191AA}" type="pres">
      <dgm:prSet presAssocID="{E2FA89EA-27FD-EC4D-9451-CD631FBEDA2F}" presName="root2" presStyleCnt="0"/>
      <dgm:spPr/>
    </dgm:pt>
    <dgm:pt modelId="{E0379C6F-8EC9-7E4E-A388-F7C8038167C6}" type="pres">
      <dgm:prSet presAssocID="{E2FA89EA-27FD-EC4D-9451-CD631FBEDA2F}" presName="LevelTwoTextNode" presStyleLbl="node2" presStyleIdx="2" presStyleCnt="5" custScaleX="218199">
        <dgm:presLayoutVars>
          <dgm:chPref val="3"/>
        </dgm:presLayoutVars>
      </dgm:prSet>
      <dgm:spPr/>
    </dgm:pt>
    <dgm:pt modelId="{C7C7AC1F-64EF-1443-881D-1D33E4E6BBC9}" type="pres">
      <dgm:prSet presAssocID="{E2FA89EA-27FD-EC4D-9451-CD631FBEDA2F}" presName="level3hierChild" presStyleCnt="0"/>
      <dgm:spPr/>
    </dgm:pt>
    <dgm:pt modelId="{A9DAF4F6-5AFF-5041-A14A-30034991D9C8}" type="pres">
      <dgm:prSet presAssocID="{E98FAE30-CC34-284A-A377-4173CEBC056A}" presName="conn2-1" presStyleLbl="parChTrans1D2" presStyleIdx="3" presStyleCnt="5"/>
      <dgm:spPr/>
    </dgm:pt>
    <dgm:pt modelId="{52404826-5118-674E-9827-ADA521616B0A}" type="pres">
      <dgm:prSet presAssocID="{E98FAE30-CC34-284A-A377-4173CEBC056A}" presName="connTx" presStyleLbl="parChTrans1D2" presStyleIdx="3" presStyleCnt="5"/>
      <dgm:spPr/>
    </dgm:pt>
    <dgm:pt modelId="{05E0C0F8-EFF8-414B-8A33-D40597B15B99}" type="pres">
      <dgm:prSet presAssocID="{8590F18E-0D27-194C-93E8-241492B548CB}" presName="root2" presStyleCnt="0"/>
      <dgm:spPr/>
    </dgm:pt>
    <dgm:pt modelId="{91F3E3BA-B04C-3248-ACD8-E1BED30528BE}" type="pres">
      <dgm:prSet presAssocID="{8590F18E-0D27-194C-93E8-241492B548CB}" presName="LevelTwoTextNode" presStyleLbl="node2" presStyleIdx="3" presStyleCnt="5" custScaleX="218199">
        <dgm:presLayoutVars>
          <dgm:chPref val="3"/>
        </dgm:presLayoutVars>
      </dgm:prSet>
      <dgm:spPr/>
    </dgm:pt>
    <dgm:pt modelId="{2F88AC21-21AD-7C4C-9C59-6C6C4A5E8340}" type="pres">
      <dgm:prSet presAssocID="{8590F18E-0D27-194C-93E8-241492B548CB}" presName="level3hierChild" presStyleCnt="0"/>
      <dgm:spPr/>
    </dgm:pt>
    <dgm:pt modelId="{924F289D-2028-CB45-B1D9-80F60C14724E}" type="pres">
      <dgm:prSet presAssocID="{1B3F9BDB-4AA1-EE45-AB3A-8A356FF4B56B}" presName="conn2-1" presStyleLbl="parChTrans1D2" presStyleIdx="4" presStyleCnt="5"/>
      <dgm:spPr/>
    </dgm:pt>
    <dgm:pt modelId="{B50FAE6F-096C-A248-8906-0697BB4D3BAB}" type="pres">
      <dgm:prSet presAssocID="{1B3F9BDB-4AA1-EE45-AB3A-8A356FF4B56B}" presName="connTx" presStyleLbl="parChTrans1D2" presStyleIdx="4" presStyleCnt="5"/>
      <dgm:spPr/>
    </dgm:pt>
    <dgm:pt modelId="{FB171E95-B43E-6D45-83D3-0C7FE1B198A0}" type="pres">
      <dgm:prSet presAssocID="{4ECCA199-8037-2849-980D-EF3692B737FD}" presName="root2" presStyleCnt="0"/>
      <dgm:spPr/>
    </dgm:pt>
    <dgm:pt modelId="{91B5D5D4-D1F4-CF40-AF8E-135D3EB2379B}" type="pres">
      <dgm:prSet presAssocID="{4ECCA199-8037-2849-980D-EF3692B737FD}" presName="LevelTwoTextNode" presStyleLbl="node2" presStyleIdx="4" presStyleCnt="5" custScaleX="218199">
        <dgm:presLayoutVars>
          <dgm:chPref val="3"/>
        </dgm:presLayoutVars>
      </dgm:prSet>
      <dgm:spPr/>
    </dgm:pt>
    <dgm:pt modelId="{A540F4D0-CE69-414E-BD5F-9963DAE26BFB}" type="pres">
      <dgm:prSet presAssocID="{4ECCA199-8037-2849-980D-EF3692B737FD}" presName="level3hierChild" presStyleCnt="0"/>
      <dgm:spPr/>
    </dgm:pt>
  </dgm:ptLst>
  <dgm:cxnLst>
    <dgm:cxn modelId="{39271610-7899-7D47-A9AB-E5988C90A53A}" type="presOf" srcId="{898D14A4-4D8B-1644-8C3E-EB790180F4BF}" destId="{2CB488D8-EC28-7743-BEF9-AF3597095B64}" srcOrd="0" destOrd="0" presId="urn:microsoft.com/office/officeart/2008/layout/HorizontalMultiLevelHierarchy"/>
    <dgm:cxn modelId="{D88CB619-0B51-6348-A328-9880DA609BE8}" srcId="{EF4DD2B8-3BD0-3840-AC19-AAEF8CFF2308}" destId="{8590F18E-0D27-194C-93E8-241492B548CB}" srcOrd="3" destOrd="0" parTransId="{E98FAE30-CC34-284A-A377-4173CEBC056A}" sibTransId="{8FE8DDA9-7655-6F4F-813C-DB561C539512}"/>
    <dgm:cxn modelId="{56A34B24-A775-A148-9EE5-18A755F92555}" type="presOf" srcId="{0F08661A-24BB-EC47-880F-FD5DA234C556}" destId="{DB5898B3-45F2-2242-9EFE-3037DB389E38}" srcOrd="0" destOrd="0" presId="urn:microsoft.com/office/officeart/2008/layout/HorizontalMultiLevelHierarchy"/>
    <dgm:cxn modelId="{05A1625E-7550-534C-B9B5-F6E02AE9BC81}" type="presOf" srcId="{898D14A4-4D8B-1644-8C3E-EB790180F4BF}" destId="{E09EE80F-226C-B542-B0C2-F18604C9899C}" srcOrd="1" destOrd="0" presId="urn:microsoft.com/office/officeart/2008/layout/HorizontalMultiLevelHierarchy"/>
    <dgm:cxn modelId="{3B256A66-4D2F-464F-BC06-E617116A6CF1}" type="presOf" srcId="{E98FAE30-CC34-284A-A377-4173CEBC056A}" destId="{A9DAF4F6-5AFF-5041-A14A-30034991D9C8}" srcOrd="0" destOrd="0" presId="urn:microsoft.com/office/officeart/2008/layout/HorizontalMultiLevelHierarchy"/>
    <dgm:cxn modelId="{87026C48-6BFB-5249-8987-FDD1DFD95483}" type="presOf" srcId="{1B3F9BDB-4AA1-EE45-AB3A-8A356FF4B56B}" destId="{B50FAE6F-096C-A248-8906-0697BB4D3BAB}" srcOrd="1" destOrd="0" presId="urn:microsoft.com/office/officeart/2008/layout/HorizontalMultiLevelHierarchy"/>
    <dgm:cxn modelId="{97B35C74-3D19-1D44-B940-85197D046F7C}" type="presOf" srcId="{0F08661A-24BB-EC47-880F-FD5DA234C556}" destId="{30DA9D9C-8068-D04C-83EC-23B539CE551C}" srcOrd="1" destOrd="0" presId="urn:microsoft.com/office/officeart/2008/layout/HorizontalMultiLevelHierarchy"/>
    <dgm:cxn modelId="{E6BC267C-BE92-6044-A887-50498B6E3847}" type="presOf" srcId="{E98FAE30-CC34-284A-A377-4173CEBC056A}" destId="{52404826-5118-674E-9827-ADA521616B0A}" srcOrd="1" destOrd="0" presId="urn:microsoft.com/office/officeart/2008/layout/HorizontalMultiLevelHierarchy"/>
    <dgm:cxn modelId="{604AF97F-AB48-E44B-9A7B-7173A010CE62}" type="presOf" srcId="{B8629ED7-732F-3A4E-AF0E-CEC873A0F130}" destId="{CD6ED662-A3E9-7B47-8DC6-736B01A1C6D6}" srcOrd="0" destOrd="0" presId="urn:microsoft.com/office/officeart/2008/layout/HorizontalMultiLevelHierarchy"/>
    <dgm:cxn modelId="{FDBC7788-3924-7247-B37B-AED267AEEEB2}" srcId="{EF4DD2B8-3BD0-3840-AC19-AAEF8CFF2308}" destId="{78BF7EDF-A7AB-0A43-92F2-9D07214F62FF}" srcOrd="1" destOrd="0" parTransId="{80DCB2BF-3F34-CB49-8103-9C1F02F44C39}" sibTransId="{D7DD56F7-9416-5A44-8B78-D86A563BEEAD}"/>
    <dgm:cxn modelId="{04232995-2678-E440-9430-5F786AFC4BB9}" type="presOf" srcId="{1B3F9BDB-4AA1-EE45-AB3A-8A356FF4B56B}" destId="{924F289D-2028-CB45-B1D9-80F60C14724E}" srcOrd="0" destOrd="0" presId="urn:microsoft.com/office/officeart/2008/layout/HorizontalMultiLevelHierarchy"/>
    <dgm:cxn modelId="{530CD399-08EB-8244-841C-881E68C9E26C}" type="presOf" srcId="{E2FA89EA-27FD-EC4D-9451-CD631FBEDA2F}" destId="{E0379C6F-8EC9-7E4E-A388-F7C8038167C6}" srcOrd="0" destOrd="0" presId="urn:microsoft.com/office/officeart/2008/layout/HorizontalMultiLevelHierarchy"/>
    <dgm:cxn modelId="{754D9A9A-F6F9-3E43-B1F9-71DB3A2935B8}" srcId="{EF4DD2B8-3BD0-3840-AC19-AAEF8CFF2308}" destId="{E2FA89EA-27FD-EC4D-9451-CD631FBEDA2F}" srcOrd="2" destOrd="0" parTransId="{898D14A4-4D8B-1644-8C3E-EB790180F4BF}" sibTransId="{D904A56A-3777-F043-941D-ED326F9C6FEE}"/>
    <dgm:cxn modelId="{D74A16AB-4F3F-9948-9FC5-B156EE793B6E}" type="presOf" srcId="{8590F18E-0D27-194C-93E8-241492B548CB}" destId="{91F3E3BA-B04C-3248-ACD8-E1BED30528BE}" srcOrd="0" destOrd="0" presId="urn:microsoft.com/office/officeart/2008/layout/HorizontalMultiLevelHierarchy"/>
    <dgm:cxn modelId="{749269AF-F5AA-E54D-818D-6FF89076A4F6}" type="presOf" srcId="{80DCB2BF-3F34-CB49-8103-9C1F02F44C39}" destId="{5071838E-333C-FB4C-9C7D-7881FCAFF2F7}" srcOrd="1" destOrd="0" presId="urn:microsoft.com/office/officeart/2008/layout/HorizontalMultiLevelHierarchy"/>
    <dgm:cxn modelId="{9BA487BD-5618-974B-9089-4C91E0587112}" type="presOf" srcId="{80DCB2BF-3F34-CB49-8103-9C1F02F44C39}" destId="{26A5F8B0-BA10-E14A-8031-1D1ADD0436CA}" srcOrd="0" destOrd="0" presId="urn:microsoft.com/office/officeart/2008/layout/HorizontalMultiLevelHierarchy"/>
    <dgm:cxn modelId="{D58BE4BE-969F-A746-A59D-2779C3AF3550}" srcId="{EF4DD2B8-3BD0-3840-AC19-AAEF8CFF2308}" destId="{B8629ED7-732F-3A4E-AF0E-CEC873A0F130}" srcOrd="0" destOrd="0" parTransId="{0F08661A-24BB-EC47-880F-FD5DA234C556}" sibTransId="{C8E87926-C170-1543-8DAA-0196309F1D24}"/>
    <dgm:cxn modelId="{5D1B79CD-9FF1-F74B-B02E-9ED98C5FE147}" type="presOf" srcId="{69563E27-D8AE-9A4C-B2EA-1EA99548568E}" destId="{B3F5B257-9C30-2041-9308-E1573E59BA6D}" srcOrd="0" destOrd="0" presId="urn:microsoft.com/office/officeart/2008/layout/HorizontalMultiLevelHierarchy"/>
    <dgm:cxn modelId="{8A212AE5-9B14-014E-AE4D-79495FB429BF}" srcId="{EF4DD2B8-3BD0-3840-AC19-AAEF8CFF2308}" destId="{4ECCA199-8037-2849-980D-EF3692B737FD}" srcOrd="4" destOrd="0" parTransId="{1B3F9BDB-4AA1-EE45-AB3A-8A356FF4B56B}" sibTransId="{FAC8DDF3-D932-364D-845A-9F93847A87E0}"/>
    <dgm:cxn modelId="{170BB5F5-25D9-A24C-BA6A-A8420733704B}" srcId="{69563E27-D8AE-9A4C-B2EA-1EA99548568E}" destId="{EF4DD2B8-3BD0-3840-AC19-AAEF8CFF2308}" srcOrd="0" destOrd="0" parTransId="{9257D22C-B5CF-F146-8FCE-547D02207F1C}" sibTransId="{8378A0DA-7A44-4F4F-AD08-C393D016D141}"/>
    <dgm:cxn modelId="{544A95F7-7F9B-F745-B7C0-51641BEC7442}" type="presOf" srcId="{78BF7EDF-A7AB-0A43-92F2-9D07214F62FF}" destId="{886457E3-4E4C-E641-AC05-EDDB69F77CAC}" srcOrd="0" destOrd="0" presId="urn:microsoft.com/office/officeart/2008/layout/HorizontalMultiLevelHierarchy"/>
    <dgm:cxn modelId="{08E05FF9-4FB2-6342-80F4-F8A551237529}" type="presOf" srcId="{4ECCA199-8037-2849-980D-EF3692B737FD}" destId="{91B5D5D4-D1F4-CF40-AF8E-135D3EB2379B}" srcOrd="0" destOrd="0" presId="urn:microsoft.com/office/officeart/2008/layout/HorizontalMultiLevelHierarchy"/>
    <dgm:cxn modelId="{363DA0FA-3075-0448-8B0D-638B9D5BD591}" type="presOf" srcId="{EF4DD2B8-3BD0-3840-AC19-AAEF8CFF2308}" destId="{E2610A0B-27A6-3F4E-A32F-416FD0FBBECA}" srcOrd="0" destOrd="0" presId="urn:microsoft.com/office/officeart/2008/layout/HorizontalMultiLevelHierarchy"/>
    <dgm:cxn modelId="{DB92D84B-12FD-4940-B37A-4A7C69C9D298}" type="presParOf" srcId="{B3F5B257-9C30-2041-9308-E1573E59BA6D}" destId="{E0B066F5-B8B5-0546-91FE-DC366A679AE2}" srcOrd="0" destOrd="0" presId="urn:microsoft.com/office/officeart/2008/layout/HorizontalMultiLevelHierarchy"/>
    <dgm:cxn modelId="{26B58AB5-9F48-3D4F-9E76-3A4AFB200702}" type="presParOf" srcId="{E0B066F5-B8B5-0546-91FE-DC366A679AE2}" destId="{E2610A0B-27A6-3F4E-A32F-416FD0FBBECA}" srcOrd="0" destOrd="0" presId="urn:microsoft.com/office/officeart/2008/layout/HorizontalMultiLevelHierarchy"/>
    <dgm:cxn modelId="{6CC5967E-7731-9842-BF18-5F2EBA230A5A}" type="presParOf" srcId="{E0B066F5-B8B5-0546-91FE-DC366A679AE2}" destId="{CB005F4E-9E23-A144-8771-0675AC2E92F4}" srcOrd="1" destOrd="0" presId="urn:microsoft.com/office/officeart/2008/layout/HorizontalMultiLevelHierarchy"/>
    <dgm:cxn modelId="{216E5F37-CBD8-FD48-BA3B-A5DF923DF424}" type="presParOf" srcId="{CB005F4E-9E23-A144-8771-0675AC2E92F4}" destId="{DB5898B3-45F2-2242-9EFE-3037DB389E38}" srcOrd="0" destOrd="0" presId="urn:microsoft.com/office/officeart/2008/layout/HorizontalMultiLevelHierarchy"/>
    <dgm:cxn modelId="{ED60C9CF-9DF4-0B40-9C5D-2413BE39070F}" type="presParOf" srcId="{DB5898B3-45F2-2242-9EFE-3037DB389E38}" destId="{30DA9D9C-8068-D04C-83EC-23B539CE551C}" srcOrd="0" destOrd="0" presId="urn:microsoft.com/office/officeart/2008/layout/HorizontalMultiLevelHierarchy"/>
    <dgm:cxn modelId="{51F75E3A-CB6B-2A48-B2A7-CBF9D594C390}" type="presParOf" srcId="{CB005F4E-9E23-A144-8771-0675AC2E92F4}" destId="{52147F59-1AD6-3C43-B3DA-3BEE7B8A15AB}" srcOrd="1" destOrd="0" presId="urn:microsoft.com/office/officeart/2008/layout/HorizontalMultiLevelHierarchy"/>
    <dgm:cxn modelId="{889169F2-8E68-A845-9909-37F30DE177EB}" type="presParOf" srcId="{52147F59-1AD6-3C43-B3DA-3BEE7B8A15AB}" destId="{CD6ED662-A3E9-7B47-8DC6-736B01A1C6D6}" srcOrd="0" destOrd="0" presId="urn:microsoft.com/office/officeart/2008/layout/HorizontalMultiLevelHierarchy"/>
    <dgm:cxn modelId="{595B9DAB-1670-7C4D-8E47-176982DCBBAB}" type="presParOf" srcId="{52147F59-1AD6-3C43-B3DA-3BEE7B8A15AB}" destId="{AF261384-8B79-0145-8A21-BB1604EEA1F3}" srcOrd="1" destOrd="0" presId="urn:microsoft.com/office/officeart/2008/layout/HorizontalMultiLevelHierarchy"/>
    <dgm:cxn modelId="{C120C2CC-C939-8C40-87CB-7D0A45E288FD}" type="presParOf" srcId="{CB005F4E-9E23-A144-8771-0675AC2E92F4}" destId="{26A5F8B0-BA10-E14A-8031-1D1ADD0436CA}" srcOrd="2" destOrd="0" presId="urn:microsoft.com/office/officeart/2008/layout/HorizontalMultiLevelHierarchy"/>
    <dgm:cxn modelId="{8610DA21-C6B8-9440-A671-3A09659316CE}" type="presParOf" srcId="{26A5F8B0-BA10-E14A-8031-1D1ADD0436CA}" destId="{5071838E-333C-FB4C-9C7D-7881FCAFF2F7}" srcOrd="0" destOrd="0" presId="urn:microsoft.com/office/officeart/2008/layout/HorizontalMultiLevelHierarchy"/>
    <dgm:cxn modelId="{296D3710-1C5C-764E-A825-2749F5513751}" type="presParOf" srcId="{CB005F4E-9E23-A144-8771-0675AC2E92F4}" destId="{A2DDF54A-E98F-3148-B132-B00D2480DB39}" srcOrd="3" destOrd="0" presId="urn:microsoft.com/office/officeart/2008/layout/HorizontalMultiLevelHierarchy"/>
    <dgm:cxn modelId="{CA651BAA-FC6A-244A-A12C-BB2414FA4399}" type="presParOf" srcId="{A2DDF54A-E98F-3148-B132-B00D2480DB39}" destId="{886457E3-4E4C-E641-AC05-EDDB69F77CAC}" srcOrd="0" destOrd="0" presId="urn:microsoft.com/office/officeart/2008/layout/HorizontalMultiLevelHierarchy"/>
    <dgm:cxn modelId="{4EEC0469-289C-6F4A-A0FD-C46772DC03B1}" type="presParOf" srcId="{A2DDF54A-E98F-3148-B132-B00D2480DB39}" destId="{445889B2-DFCE-FF41-B421-31F19E560F9F}" srcOrd="1" destOrd="0" presId="urn:microsoft.com/office/officeart/2008/layout/HorizontalMultiLevelHierarchy"/>
    <dgm:cxn modelId="{7F2BA671-D983-8F4E-A0A6-3BC79AE3902B}" type="presParOf" srcId="{CB005F4E-9E23-A144-8771-0675AC2E92F4}" destId="{2CB488D8-EC28-7743-BEF9-AF3597095B64}" srcOrd="4" destOrd="0" presId="urn:microsoft.com/office/officeart/2008/layout/HorizontalMultiLevelHierarchy"/>
    <dgm:cxn modelId="{EF33D954-1FDB-DF47-8365-15F780C69D7D}" type="presParOf" srcId="{2CB488D8-EC28-7743-BEF9-AF3597095B64}" destId="{E09EE80F-226C-B542-B0C2-F18604C9899C}" srcOrd="0" destOrd="0" presId="urn:microsoft.com/office/officeart/2008/layout/HorizontalMultiLevelHierarchy"/>
    <dgm:cxn modelId="{C703B591-8096-BF41-AD2A-6B957FD6666E}" type="presParOf" srcId="{CB005F4E-9E23-A144-8771-0675AC2E92F4}" destId="{FA30283D-9348-6040-B13D-CB8468A191AA}" srcOrd="5" destOrd="0" presId="urn:microsoft.com/office/officeart/2008/layout/HorizontalMultiLevelHierarchy"/>
    <dgm:cxn modelId="{DEBCDCD0-4814-934D-B728-CA560A37954E}" type="presParOf" srcId="{FA30283D-9348-6040-B13D-CB8468A191AA}" destId="{E0379C6F-8EC9-7E4E-A388-F7C8038167C6}" srcOrd="0" destOrd="0" presId="urn:microsoft.com/office/officeart/2008/layout/HorizontalMultiLevelHierarchy"/>
    <dgm:cxn modelId="{AE56A78C-8408-E541-8907-965BCD3E7E3E}" type="presParOf" srcId="{FA30283D-9348-6040-B13D-CB8468A191AA}" destId="{C7C7AC1F-64EF-1443-881D-1D33E4E6BBC9}" srcOrd="1" destOrd="0" presId="urn:microsoft.com/office/officeart/2008/layout/HorizontalMultiLevelHierarchy"/>
    <dgm:cxn modelId="{A5205CF8-CB87-F64D-9866-E84967A1970A}" type="presParOf" srcId="{CB005F4E-9E23-A144-8771-0675AC2E92F4}" destId="{A9DAF4F6-5AFF-5041-A14A-30034991D9C8}" srcOrd="6" destOrd="0" presId="urn:microsoft.com/office/officeart/2008/layout/HorizontalMultiLevelHierarchy"/>
    <dgm:cxn modelId="{E0388914-5173-DB44-AFA6-35D14FE3B745}" type="presParOf" srcId="{A9DAF4F6-5AFF-5041-A14A-30034991D9C8}" destId="{52404826-5118-674E-9827-ADA521616B0A}" srcOrd="0" destOrd="0" presId="urn:microsoft.com/office/officeart/2008/layout/HorizontalMultiLevelHierarchy"/>
    <dgm:cxn modelId="{0B5D177D-3203-074B-8459-78794D5EAA1A}" type="presParOf" srcId="{CB005F4E-9E23-A144-8771-0675AC2E92F4}" destId="{05E0C0F8-EFF8-414B-8A33-D40597B15B99}" srcOrd="7" destOrd="0" presId="urn:microsoft.com/office/officeart/2008/layout/HorizontalMultiLevelHierarchy"/>
    <dgm:cxn modelId="{33C6F475-DAFB-1746-9D06-5EFDA4F60160}" type="presParOf" srcId="{05E0C0F8-EFF8-414B-8A33-D40597B15B99}" destId="{91F3E3BA-B04C-3248-ACD8-E1BED30528BE}" srcOrd="0" destOrd="0" presId="urn:microsoft.com/office/officeart/2008/layout/HorizontalMultiLevelHierarchy"/>
    <dgm:cxn modelId="{4DE4FA69-715D-0E4E-9BB3-767F484F676B}" type="presParOf" srcId="{05E0C0F8-EFF8-414B-8A33-D40597B15B99}" destId="{2F88AC21-21AD-7C4C-9C59-6C6C4A5E8340}" srcOrd="1" destOrd="0" presId="urn:microsoft.com/office/officeart/2008/layout/HorizontalMultiLevelHierarchy"/>
    <dgm:cxn modelId="{56CB9389-0B40-8541-B38B-58E3052D7AD3}" type="presParOf" srcId="{CB005F4E-9E23-A144-8771-0675AC2E92F4}" destId="{924F289D-2028-CB45-B1D9-80F60C14724E}" srcOrd="8" destOrd="0" presId="urn:microsoft.com/office/officeart/2008/layout/HorizontalMultiLevelHierarchy"/>
    <dgm:cxn modelId="{87DD7B2A-2B32-0E4A-A3FA-53FCE16E0892}" type="presParOf" srcId="{924F289D-2028-CB45-B1D9-80F60C14724E}" destId="{B50FAE6F-096C-A248-8906-0697BB4D3BAB}" srcOrd="0" destOrd="0" presId="urn:microsoft.com/office/officeart/2008/layout/HorizontalMultiLevelHierarchy"/>
    <dgm:cxn modelId="{B5F078D4-5D8B-C840-85DD-A28A8FCE18EA}" type="presParOf" srcId="{CB005F4E-9E23-A144-8771-0675AC2E92F4}" destId="{FB171E95-B43E-6D45-83D3-0C7FE1B198A0}" srcOrd="9" destOrd="0" presId="urn:microsoft.com/office/officeart/2008/layout/HorizontalMultiLevelHierarchy"/>
    <dgm:cxn modelId="{0C3A0BDC-360C-CA45-9194-AD4237ED3B73}" type="presParOf" srcId="{FB171E95-B43E-6D45-83D3-0C7FE1B198A0}" destId="{91B5D5D4-D1F4-CF40-AF8E-135D3EB2379B}" srcOrd="0" destOrd="0" presId="urn:microsoft.com/office/officeart/2008/layout/HorizontalMultiLevelHierarchy"/>
    <dgm:cxn modelId="{1DBDDEEE-F4F7-434A-BC65-B0BFEBD02F87}" type="presParOf" srcId="{FB171E95-B43E-6D45-83D3-0C7FE1B198A0}" destId="{A540F4D0-CE69-414E-BD5F-9963DAE26BFB}"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9563E27-D8AE-9A4C-B2EA-1EA99548568E}" type="doc">
      <dgm:prSet loTypeId="urn:microsoft.com/office/officeart/2008/layout/HorizontalMultiLevelHierarchy" loCatId="list" qsTypeId="urn:microsoft.com/office/officeart/2005/8/quickstyle/simple1" qsCatId="simple" csTypeId="urn:microsoft.com/office/officeart/2005/8/colors/accent3_2" csCatId="accent3" phldr="1"/>
      <dgm:spPr/>
      <dgm:t>
        <a:bodyPr/>
        <a:lstStyle/>
        <a:p>
          <a:endParaRPr lang="en-GB"/>
        </a:p>
      </dgm:t>
    </dgm:pt>
    <dgm:pt modelId="{EF4DD2B8-3BD0-3840-AC19-AAEF8CFF2308}">
      <dgm:prSet custT="1"/>
      <dgm:spPr/>
      <dgm:t>
        <a:bodyPr/>
        <a:lstStyle/>
        <a:p>
          <a:r>
            <a:rPr lang="en-GB" sz="1000" b="0" i="0" dirty="0"/>
            <a:t>Baseline characteristics</a:t>
          </a:r>
        </a:p>
        <a:p>
          <a:r>
            <a:rPr lang="en-GB" sz="1000" b="0" i="0" dirty="0"/>
            <a:t>Sapropterin + MNT (n=82)</a:t>
          </a:r>
          <a:endParaRPr lang="en-GB" sz="1000" dirty="0"/>
        </a:p>
      </dgm:t>
    </dgm:pt>
    <dgm:pt modelId="{9257D22C-B5CF-F146-8FCE-547D02207F1C}" type="parTrans" cxnId="{170BB5F5-25D9-A24C-BA6A-A8420733704B}">
      <dgm:prSet/>
      <dgm:spPr/>
      <dgm:t>
        <a:bodyPr/>
        <a:lstStyle/>
        <a:p>
          <a:endParaRPr lang="en-GB" sz="1000"/>
        </a:p>
      </dgm:t>
    </dgm:pt>
    <dgm:pt modelId="{8378A0DA-7A44-4F4F-AD08-C393D016D141}" type="sibTrans" cxnId="{170BB5F5-25D9-A24C-BA6A-A8420733704B}">
      <dgm:prSet/>
      <dgm:spPr/>
      <dgm:t>
        <a:bodyPr/>
        <a:lstStyle/>
        <a:p>
          <a:endParaRPr lang="en-GB" sz="1000"/>
        </a:p>
      </dgm:t>
    </dgm:pt>
    <dgm:pt modelId="{B8629ED7-732F-3A4E-AF0E-CEC873A0F130}">
      <dgm:prSet custT="1"/>
      <dgm:spPr/>
      <dgm:t>
        <a:bodyPr/>
        <a:lstStyle/>
        <a:p>
          <a:r>
            <a:rPr lang="en-GB" sz="1000" dirty="0"/>
            <a:t>No. of females: 42 (51.2%) </a:t>
          </a:r>
          <a:r>
            <a:rPr lang="en-GB" sz="1000" baseline="0" dirty="0"/>
            <a:t> </a:t>
          </a:r>
          <a:endParaRPr lang="en-GB" sz="1000" dirty="0"/>
        </a:p>
      </dgm:t>
    </dgm:pt>
    <dgm:pt modelId="{0F08661A-24BB-EC47-880F-FD5DA234C556}" type="parTrans" cxnId="{D58BE4BE-969F-A746-A59D-2779C3AF3550}">
      <dgm:prSet custT="1"/>
      <dgm:spPr/>
      <dgm:t>
        <a:bodyPr/>
        <a:lstStyle/>
        <a:p>
          <a:endParaRPr lang="en-GB" sz="1000" dirty="0"/>
        </a:p>
      </dgm:t>
    </dgm:pt>
    <dgm:pt modelId="{C8E87926-C170-1543-8DAA-0196309F1D24}" type="sibTrans" cxnId="{D58BE4BE-969F-A746-A59D-2779C3AF3550}">
      <dgm:prSet/>
      <dgm:spPr/>
      <dgm:t>
        <a:bodyPr/>
        <a:lstStyle/>
        <a:p>
          <a:endParaRPr lang="en-GB" sz="1000"/>
        </a:p>
      </dgm:t>
    </dgm:pt>
    <dgm:pt modelId="{78BF7EDF-A7AB-0A43-92F2-9D07214F62FF}">
      <dgm:prSet custT="1"/>
      <dgm:spPr/>
      <dgm:t>
        <a:bodyPr/>
        <a:lstStyle/>
        <a:p>
          <a:r>
            <a:rPr lang="en-GB" sz="1000" dirty="0"/>
            <a:t>Mean age: 31.5 years (SD 10.8)</a:t>
          </a:r>
        </a:p>
      </dgm:t>
    </dgm:pt>
    <dgm:pt modelId="{80DCB2BF-3F34-CB49-8103-9C1F02F44C39}" type="parTrans" cxnId="{FDBC7788-3924-7247-B37B-AED267AEEEB2}">
      <dgm:prSet custT="1"/>
      <dgm:spPr/>
      <dgm:t>
        <a:bodyPr/>
        <a:lstStyle/>
        <a:p>
          <a:endParaRPr lang="en-GB" sz="1000" dirty="0"/>
        </a:p>
      </dgm:t>
    </dgm:pt>
    <dgm:pt modelId="{D7DD56F7-9416-5A44-8B78-D86A563BEEAD}" type="sibTrans" cxnId="{FDBC7788-3924-7247-B37B-AED267AEEEB2}">
      <dgm:prSet/>
      <dgm:spPr/>
      <dgm:t>
        <a:bodyPr/>
        <a:lstStyle/>
        <a:p>
          <a:endParaRPr lang="en-GB" sz="1000"/>
        </a:p>
      </dgm:t>
    </dgm:pt>
    <dgm:pt modelId="{E2FA89EA-27FD-EC4D-9451-CD631FBEDA2F}">
      <dgm:prSet custT="1"/>
      <dgm:spPr/>
      <dgm:t>
        <a:bodyPr/>
        <a:lstStyle/>
        <a:p>
          <a:r>
            <a:rPr lang="en-GB" sz="1000" b="0" i="0" dirty="0"/>
            <a:t>Mean baseline Phe concentration:</a:t>
          </a:r>
          <a:br>
            <a:rPr lang="en-GB" sz="1000" b="0" i="0" dirty="0"/>
          </a:br>
          <a:r>
            <a:rPr lang="en-GB" sz="1000" b="0" i="0" dirty="0"/>
            <a:t>989.9 μmol/L (median 899.5 μmol/L)</a:t>
          </a:r>
          <a:endParaRPr lang="en-GB" sz="1000" dirty="0"/>
        </a:p>
      </dgm:t>
    </dgm:pt>
    <dgm:pt modelId="{898D14A4-4D8B-1644-8C3E-EB790180F4BF}" type="parTrans" cxnId="{754D9A9A-F6F9-3E43-B1F9-71DB3A2935B8}">
      <dgm:prSet custT="1"/>
      <dgm:spPr/>
      <dgm:t>
        <a:bodyPr/>
        <a:lstStyle/>
        <a:p>
          <a:endParaRPr lang="en-GB" sz="1000" dirty="0"/>
        </a:p>
      </dgm:t>
    </dgm:pt>
    <dgm:pt modelId="{D904A56A-3777-F043-941D-ED326F9C6FEE}" type="sibTrans" cxnId="{754D9A9A-F6F9-3E43-B1F9-71DB3A2935B8}">
      <dgm:prSet/>
      <dgm:spPr/>
      <dgm:t>
        <a:bodyPr/>
        <a:lstStyle/>
        <a:p>
          <a:endParaRPr lang="en-GB" sz="1000"/>
        </a:p>
      </dgm:t>
    </dgm:pt>
    <dgm:pt modelId="{8590F18E-0D27-194C-93E8-241492B548CB}">
      <dgm:prSet custT="1"/>
      <dgm:spPr/>
      <dgm:t>
        <a:bodyPr/>
        <a:lstStyle/>
        <a:p>
          <a:r>
            <a:rPr lang="en-GB" sz="1000" b="0" i="0" dirty="0"/>
            <a:t>Mean intact protein intake: 37.7 g/day</a:t>
          </a:r>
          <a:endParaRPr lang="en-GB" sz="1000" dirty="0"/>
        </a:p>
      </dgm:t>
    </dgm:pt>
    <dgm:pt modelId="{E98FAE30-CC34-284A-A377-4173CEBC056A}" type="parTrans" cxnId="{D88CB619-0B51-6348-A328-9880DA609BE8}">
      <dgm:prSet custT="1"/>
      <dgm:spPr/>
      <dgm:t>
        <a:bodyPr/>
        <a:lstStyle/>
        <a:p>
          <a:endParaRPr lang="en-GB" sz="1000" dirty="0"/>
        </a:p>
      </dgm:t>
    </dgm:pt>
    <dgm:pt modelId="{8FE8DDA9-7655-6F4F-813C-DB561C539512}" type="sibTrans" cxnId="{D88CB619-0B51-6348-A328-9880DA609BE8}">
      <dgm:prSet/>
      <dgm:spPr/>
      <dgm:t>
        <a:bodyPr/>
        <a:lstStyle/>
        <a:p>
          <a:endParaRPr lang="en-GB" sz="1000"/>
        </a:p>
      </dgm:t>
    </dgm:pt>
    <dgm:pt modelId="{4ECCA199-8037-2849-980D-EF3692B737FD}">
      <dgm:prSet custT="1"/>
      <dgm:spPr/>
      <dgm:t>
        <a:bodyPr/>
        <a:lstStyle/>
        <a:p>
          <a:r>
            <a:rPr lang="en-GB" sz="1000" dirty="0"/>
            <a:t>Median intact protein intake: 31.0 g/day</a:t>
          </a:r>
        </a:p>
      </dgm:t>
    </dgm:pt>
    <dgm:pt modelId="{1B3F9BDB-4AA1-EE45-AB3A-8A356FF4B56B}" type="parTrans" cxnId="{8A212AE5-9B14-014E-AE4D-79495FB429BF}">
      <dgm:prSet custT="1"/>
      <dgm:spPr/>
      <dgm:t>
        <a:bodyPr/>
        <a:lstStyle/>
        <a:p>
          <a:endParaRPr lang="en-GB" sz="1000" dirty="0"/>
        </a:p>
      </dgm:t>
    </dgm:pt>
    <dgm:pt modelId="{FAC8DDF3-D932-364D-845A-9F93847A87E0}" type="sibTrans" cxnId="{8A212AE5-9B14-014E-AE4D-79495FB429BF}">
      <dgm:prSet/>
      <dgm:spPr/>
      <dgm:t>
        <a:bodyPr/>
        <a:lstStyle/>
        <a:p>
          <a:endParaRPr lang="en-GB" sz="1000"/>
        </a:p>
      </dgm:t>
    </dgm:pt>
    <dgm:pt modelId="{B3F5B257-9C30-2041-9308-E1573E59BA6D}" type="pres">
      <dgm:prSet presAssocID="{69563E27-D8AE-9A4C-B2EA-1EA99548568E}" presName="Name0" presStyleCnt="0">
        <dgm:presLayoutVars>
          <dgm:chPref val="1"/>
          <dgm:dir/>
          <dgm:animOne val="branch"/>
          <dgm:animLvl val="lvl"/>
          <dgm:resizeHandles val="exact"/>
        </dgm:presLayoutVars>
      </dgm:prSet>
      <dgm:spPr/>
    </dgm:pt>
    <dgm:pt modelId="{E0B066F5-B8B5-0546-91FE-DC366A679AE2}" type="pres">
      <dgm:prSet presAssocID="{EF4DD2B8-3BD0-3840-AC19-AAEF8CFF2308}" presName="root1" presStyleCnt="0"/>
      <dgm:spPr/>
    </dgm:pt>
    <dgm:pt modelId="{E2610A0B-27A6-3F4E-A32F-416FD0FBBECA}" type="pres">
      <dgm:prSet presAssocID="{EF4DD2B8-3BD0-3840-AC19-AAEF8CFF2308}" presName="LevelOneTextNode" presStyleLbl="node0" presStyleIdx="0" presStyleCnt="1" custScaleX="136745">
        <dgm:presLayoutVars>
          <dgm:chPref val="3"/>
        </dgm:presLayoutVars>
      </dgm:prSet>
      <dgm:spPr/>
    </dgm:pt>
    <dgm:pt modelId="{CB005F4E-9E23-A144-8771-0675AC2E92F4}" type="pres">
      <dgm:prSet presAssocID="{EF4DD2B8-3BD0-3840-AC19-AAEF8CFF2308}" presName="level2hierChild" presStyleCnt="0"/>
      <dgm:spPr/>
    </dgm:pt>
    <dgm:pt modelId="{DB5898B3-45F2-2242-9EFE-3037DB389E38}" type="pres">
      <dgm:prSet presAssocID="{0F08661A-24BB-EC47-880F-FD5DA234C556}" presName="conn2-1" presStyleLbl="parChTrans1D2" presStyleIdx="0" presStyleCnt="5"/>
      <dgm:spPr/>
    </dgm:pt>
    <dgm:pt modelId="{30DA9D9C-8068-D04C-83EC-23B539CE551C}" type="pres">
      <dgm:prSet presAssocID="{0F08661A-24BB-EC47-880F-FD5DA234C556}" presName="connTx" presStyleLbl="parChTrans1D2" presStyleIdx="0" presStyleCnt="5"/>
      <dgm:spPr/>
    </dgm:pt>
    <dgm:pt modelId="{52147F59-1AD6-3C43-B3DA-3BEE7B8A15AB}" type="pres">
      <dgm:prSet presAssocID="{B8629ED7-732F-3A4E-AF0E-CEC873A0F130}" presName="root2" presStyleCnt="0"/>
      <dgm:spPr/>
    </dgm:pt>
    <dgm:pt modelId="{CD6ED662-A3E9-7B47-8DC6-736B01A1C6D6}" type="pres">
      <dgm:prSet presAssocID="{B8629ED7-732F-3A4E-AF0E-CEC873A0F130}" presName="LevelTwoTextNode" presStyleLbl="node2" presStyleIdx="0" presStyleCnt="5" custScaleX="218199">
        <dgm:presLayoutVars>
          <dgm:chPref val="3"/>
        </dgm:presLayoutVars>
      </dgm:prSet>
      <dgm:spPr/>
    </dgm:pt>
    <dgm:pt modelId="{AF261384-8B79-0145-8A21-BB1604EEA1F3}" type="pres">
      <dgm:prSet presAssocID="{B8629ED7-732F-3A4E-AF0E-CEC873A0F130}" presName="level3hierChild" presStyleCnt="0"/>
      <dgm:spPr/>
    </dgm:pt>
    <dgm:pt modelId="{26A5F8B0-BA10-E14A-8031-1D1ADD0436CA}" type="pres">
      <dgm:prSet presAssocID="{80DCB2BF-3F34-CB49-8103-9C1F02F44C39}" presName="conn2-1" presStyleLbl="parChTrans1D2" presStyleIdx="1" presStyleCnt="5"/>
      <dgm:spPr/>
    </dgm:pt>
    <dgm:pt modelId="{5071838E-333C-FB4C-9C7D-7881FCAFF2F7}" type="pres">
      <dgm:prSet presAssocID="{80DCB2BF-3F34-CB49-8103-9C1F02F44C39}" presName="connTx" presStyleLbl="parChTrans1D2" presStyleIdx="1" presStyleCnt="5"/>
      <dgm:spPr/>
    </dgm:pt>
    <dgm:pt modelId="{A2DDF54A-E98F-3148-B132-B00D2480DB39}" type="pres">
      <dgm:prSet presAssocID="{78BF7EDF-A7AB-0A43-92F2-9D07214F62FF}" presName="root2" presStyleCnt="0"/>
      <dgm:spPr/>
    </dgm:pt>
    <dgm:pt modelId="{886457E3-4E4C-E641-AC05-EDDB69F77CAC}" type="pres">
      <dgm:prSet presAssocID="{78BF7EDF-A7AB-0A43-92F2-9D07214F62FF}" presName="LevelTwoTextNode" presStyleLbl="node2" presStyleIdx="1" presStyleCnt="5" custScaleX="218199">
        <dgm:presLayoutVars>
          <dgm:chPref val="3"/>
        </dgm:presLayoutVars>
      </dgm:prSet>
      <dgm:spPr/>
    </dgm:pt>
    <dgm:pt modelId="{445889B2-DFCE-FF41-B421-31F19E560F9F}" type="pres">
      <dgm:prSet presAssocID="{78BF7EDF-A7AB-0A43-92F2-9D07214F62FF}" presName="level3hierChild" presStyleCnt="0"/>
      <dgm:spPr/>
    </dgm:pt>
    <dgm:pt modelId="{2CB488D8-EC28-7743-BEF9-AF3597095B64}" type="pres">
      <dgm:prSet presAssocID="{898D14A4-4D8B-1644-8C3E-EB790180F4BF}" presName="conn2-1" presStyleLbl="parChTrans1D2" presStyleIdx="2" presStyleCnt="5"/>
      <dgm:spPr/>
    </dgm:pt>
    <dgm:pt modelId="{E09EE80F-226C-B542-B0C2-F18604C9899C}" type="pres">
      <dgm:prSet presAssocID="{898D14A4-4D8B-1644-8C3E-EB790180F4BF}" presName="connTx" presStyleLbl="parChTrans1D2" presStyleIdx="2" presStyleCnt="5"/>
      <dgm:spPr/>
    </dgm:pt>
    <dgm:pt modelId="{FA30283D-9348-6040-B13D-CB8468A191AA}" type="pres">
      <dgm:prSet presAssocID="{E2FA89EA-27FD-EC4D-9451-CD631FBEDA2F}" presName="root2" presStyleCnt="0"/>
      <dgm:spPr/>
    </dgm:pt>
    <dgm:pt modelId="{E0379C6F-8EC9-7E4E-A388-F7C8038167C6}" type="pres">
      <dgm:prSet presAssocID="{E2FA89EA-27FD-EC4D-9451-CD631FBEDA2F}" presName="LevelTwoTextNode" presStyleLbl="node2" presStyleIdx="2" presStyleCnt="5" custScaleX="218199">
        <dgm:presLayoutVars>
          <dgm:chPref val="3"/>
        </dgm:presLayoutVars>
      </dgm:prSet>
      <dgm:spPr/>
    </dgm:pt>
    <dgm:pt modelId="{C7C7AC1F-64EF-1443-881D-1D33E4E6BBC9}" type="pres">
      <dgm:prSet presAssocID="{E2FA89EA-27FD-EC4D-9451-CD631FBEDA2F}" presName="level3hierChild" presStyleCnt="0"/>
      <dgm:spPr/>
    </dgm:pt>
    <dgm:pt modelId="{A9DAF4F6-5AFF-5041-A14A-30034991D9C8}" type="pres">
      <dgm:prSet presAssocID="{E98FAE30-CC34-284A-A377-4173CEBC056A}" presName="conn2-1" presStyleLbl="parChTrans1D2" presStyleIdx="3" presStyleCnt="5"/>
      <dgm:spPr/>
    </dgm:pt>
    <dgm:pt modelId="{52404826-5118-674E-9827-ADA521616B0A}" type="pres">
      <dgm:prSet presAssocID="{E98FAE30-CC34-284A-A377-4173CEBC056A}" presName="connTx" presStyleLbl="parChTrans1D2" presStyleIdx="3" presStyleCnt="5"/>
      <dgm:spPr/>
    </dgm:pt>
    <dgm:pt modelId="{05E0C0F8-EFF8-414B-8A33-D40597B15B99}" type="pres">
      <dgm:prSet presAssocID="{8590F18E-0D27-194C-93E8-241492B548CB}" presName="root2" presStyleCnt="0"/>
      <dgm:spPr/>
    </dgm:pt>
    <dgm:pt modelId="{91F3E3BA-B04C-3248-ACD8-E1BED30528BE}" type="pres">
      <dgm:prSet presAssocID="{8590F18E-0D27-194C-93E8-241492B548CB}" presName="LevelTwoTextNode" presStyleLbl="node2" presStyleIdx="3" presStyleCnt="5" custScaleX="218199">
        <dgm:presLayoutVars>
          <dgm:chPref val="3"/>
        </dgm:presLayoutVars>
      </dgm:prSet>
      <dgm:spPr/>
    </dgm:pt>
    <dgm:pt modelId="{2F88AC21-21AD-7C4C-9C59-6C6C4A5E8340}" type="pres">
      <dgm:prSet presAssocID="{8590F18E-0D27-194C-93E8-241492B548CB}" presName="level3hierChild" presStyleCnt="0"/>
      <dgm:spPr/>
    </dgm:pt>
    <dgm:pt modelId="{924F289D-2028-CB45-B1D9-80F60C14724E}" type="pres">
      <dgm:prSet presAssocID="{1B3F9BDB-4AA1-EE45-AB3A-8A356FF4B56B}" presName="conn2-1" presStyleLbl="parChTrans1D2" presStyleIdx="4" presStyleCnt="5"/>
      <dgm:spPr/>
    </dgm:pt>
    <dgm:pt modelId="{B50FAE6F-096C-A248-8906-0697BB4D3BAB}" type="pres">
      <dgm:prSet presAssocID="{1B3F9BDB-4AA1-EE45-AB3A-8A356FF4B56B}" presName="connTx" presStyleLbl="parChTrans1D2" presStyleIdx="4" presStyleCnt="5"/>
      <dgm:spPr/>
    </dgm:pt>
    <dgm:pt modelId="{FB171E95-B43E-6D45-83D3-0C7FE1B198A0}" type="pres">
      <dgm:prSet presAssocID="{4ECCA199-8037-2849-980D-EF3692B737FD}" presName="root2" presStyleCnt="0"/>
      <dgm:spPr/>
    </dgm:pt>
    <dgm:pt modelId="{91B5D5D4-D1F4-CF40-AF8E-135D3EB2379B}" type="pres">
      <dgm:prSet presAssocID="{4ECCA199-8037-2849-980D-EF3692B737FD}" presName="LevelTwoTextNode" presStyleLbl="node2" presStyleIdx="4" presStyleCnt="5" custScaleX="218199">
        <dgm:presLayoutVars>
          <dgm:chPref val="3"/>
        </dgm:presLayoutVars>
      </dgm:prSet>
      <dgm:spPr/>
    </dgm:pt>
    <dgm:pt modelId="{A540F4D0-CE69-414E-BD5F-9963DAE26BFB}" type="pres">
      <dgm:prSet presAssocID="{4ECCA199-8037-2849-980D-EF3692B737FD}" presName="level3hierChild" presStyleCnt="0"/>
      <dgm:spPr/>
    </dgm:pt>
  </dgm:ptLst>
  <dgm:cxnLst>
    <dgm:cxn modelId="{39271610-7899-7D47-A9AB-E5988C90A53A}" type="presOf" srcId="{898D14A4-4D8B-1644-8C3E-EB790180F4BF}" destId="{2CB488D8-EC28-7743-BEF9-AF3597095B64}" srcOrd="0" destOrd="0" presId="urn:microsoft.com/office/officeart/2008/layout/HorizontalMultiLevelHierarchy"/>
    <dgm:cxn modelId="{D88CB619-0B51-6348-A328-9880DA609BE8}" srcId="{EF4DD2B8-3BD0-3840-AC19-AAEF8CFF2308}" destId="{8590F18E-0D27-194C-93E8-241492B548CB}" srcOrd="3" destOrd="0" parTransId="{E98FAE30-CC34-284A-A377-4173CEBC056A}" sibTransId="{8FE8DDA9-7655-6F4F-813C-DB561C539512}"/>
    <dgm:cxn modelId="{56A34B24-A775-A148-9EE5-18A755F92555}" type="presOf" srcId="{0F08661A-24BB-EC47-880F-FD5DA234C556}" destId="{DB5898B3-45F2-2242-9EFE-3037DB389E38}" srcOrd="0" destOrd="0" presId="urn:microsoft.com/office/officeart/2008/layout/HorizontalMultiLevelHierarchy"/>
    <dgm:cxn modelId="{05A1625E-7550-534C-B9B5-F6E02AE9BC81}" type="presOf" srcId="{898D14A4-4D8B-1644-8C3E-EB790180F4BF}" destId="{E09EE80F-226C-B542-B0C2-F18604C9899C}" srcOrd="1" destOrd="0" presId="urn:microsoft.com/office/officeart/2008/layout/HorizontalMultiLevelHierarchy"/>
    <dgm:cxn modelId="{3B256A66-4D2F-464F-BC06-E617116A6CF1}" type="presOf" srcId="{E98FAE30-CC34-284A-A377-4173CEBC056A}" destId="{A9DAF4F6-5AFF-5041-A14A-30034991D9C8}" srcOrd="0" destOrd="0" presId="urn:microsoft.com/office/officeart/2008/layout/HorizontalMultiLevelHierarchy"/>
    <dgm:cxn modelId="{87026C48-6BFB-5249-8987-FDD1DFD95483}" type="presOf" srcId="{1B3F9BDB-4AA1-EE45-AB3A-8A356FF4B56B}" destId="{B50FAE6F-096C-A248-8906-0697BB4D3BAB}" srcOrd="1" destOrd="0" presId="urn:microsoft.com/office/officeart/2008/layout/HorizontalMultiLevelHierarchy"/>
    <dgm:cxn modelId="{97B35C74-3D19-1D44-B940-85197D046F7C}" type="presOf" srcId="{0F08661A-24BB-EC47-880F-FD5DA234C556}" destId="{30DA9D9C-8068-D04C-83EC-23B539CE551C}" srcOrd="1" destOrd="0" presId="urn:microsoft.com/office/officeart/2008/layout/HorizontalMultiLevelHierarchy"/>
    <dgm:cxn modelId="{E6BC267C-BE92-6044-A887-50498B6E3847}" type="presOf" srcId="{E98FAE30-CC34-284A-A377-4173CEBC056A}" destId="{52404826-5118-674E-9827-ADA521616B0A}" srcOrd="1" destOrd="0" presId="urn:microsoft.com/office/officeart/2008/layout/HorizontalMultiLevelHierarchy"/>
    <dgm:cxn modelId="{604AF97F-AB48-E44B-9A7B-7173A010CE62}" type="presOf" srcId="{B8629ED7-732F-3A4E-AF0E-CEC873A0F130}" destId="{CD6ED662-A3E9-7B47-8DC6-736B01A1C6D6}" srcOrd="0" destOrd="0" presId="urn:microsoft.com/office/officeart/2008/layout/HorizontalMultiLevelHierarchy"/>
    <dgm:cxn modelId="{FDBC7788-3924-7247-B37B-AED267AEEEB2}" srcId="{EF4DD2B8-3BD0-3840-AC19-AAEF8CFF2308}" destId="{78BF7EDF-A7AB-0A43-92F2-9D07214F62FF}" srcOrd="1" destOrd="0" parTransId="{80DCB2BF-3F34-CB49-8103-9C1F02F44C39}" sibTransId="{D7DD56F7-9416-5A44-8B78-D86A563BEEAD}"/>
    <dgm:cxn modelId="{04232995-2678-E440-9430-5F786AFC4BB9}" type="presOf" srcId="{1B3F9BDB-4AA1-EE45-AB3A-8A356FF4B56B}" destId="{924F289D-2028-CB45-B1D9-80F60C14724E}" srcOrd="0" destOrd="0" presId="urn:microsoft.com/office/officeart/2008/layout/HorizontalMultiLevelHierarchy"/>
    <dgm:cxn modelId="{530CD399-08EB-8244-841C-881E68C9E26C}" type="presOf" srcId="{E2FA89EA-27FD-EC4D-9451-CD631FBEDA2F}" destId="{E0379C6F-8EC9-7E4E-A388-F7C8038167C6}" srcOrd="0" destOrd="0" presId="urn:microsoft.com/office/officeart/2008/layout/HorizontalMultiLevelHierarchy"/>
    <dgm:cxn modelId="{754D9A9A-F6F9-3E43-B1F9-71DB3A2935B8}" srcId="{EF4DD2B8-3BD0-3840-AC19-AAEF8CFF2308}" destId="{E2FA89EA-27FD-EC4D-9451-CD631FBEDA2F}" srcOrd="2" destOrd="0" parTransId="{898D14A4-4D8B-1644-8C3E-EB790180F4BF}" sibTransId="{D904A56A-3777-F043-941D-ED326F9C6FEE}"/>
    <dgm:cxn modelId="{D74A16AB-4F3F-9948-9FC5-B156EE793B6E}" type="presOf" srcId="{8590F18E-0D27-194C-93E8-241492B548CB}" destId="{91F3E3BA-B04C-3248-ACD8-E1BED30528BE}" srcOrd="0" destOrd="0" presId="urn:microsoft.com/office/officeart/2008/layout/HorizontalMultiLevelHierarchy"/>
    <dgm:cxn modelId="{749269AF-F5AA-E54D-818D-6FF89076A4F6}" type="presOf" srcId="{80DCB2BF-3F34-CB49-8103-9C1F02F44C39}" destId="{5071838E-333C-FB4C-9C7D-7881FCAFF2F7}" srcOrd="1" destOrd="0" presId="urn:microsoft.com/office/officeart/2008/layout/HorizontalMultiLevelHierarchy"/>
    <dgm:cxn modelId="{9BA487BD-5618-974B-9089-4C91E0587112}" type="presOf" srcId="{80DCB2BF-3F34-CB49-8103-9C1F02F44C39}" destId="{26A5F8B0-BA10-E14A-8031-1D1ADD0436CA}" srcOrd="0" destOrd="0" presId="urn:microsoft.com/office/officeart/2008/layout/HorizontalMultiLevelHierarchy"/>
    <dgm:cxn modelId="{D58BE4BE-969F-A746-A59D-2779C3AF3550}" srcId="{EF4DD2B8-3BD0-3840-AC19-AAEF8CFF2308}" destId="{B8629ED7-732F-3A4E-AF0E-CEC873A0F130}" srcOrd="0" destOrd="0" parTransId="{0F08661A-24BB-EC47-880F-FD5DA234C556}" sibTransId="{C8E87926-C170-1543-8DAA-0196309F1D24}"/>
    <dgm:cxn modelId="{5D1B79CD-9FF1-F74B-B02E-9ED98C5FE147}" type="presOf" srcId="{69563E27-D8AE-9A4C-B2EA-1EA99548568E}" destId="{B3F5B257-9C30-2041-9308-E1573E59BA6D}" srcOrd="0" destOrd="0" presId="urn:microsoft.com/office/officeart/2008/layout/HorizontalMultiLevelHierarchy"/>
    <dgm:cxn modelId="{8A212AE5-9B14-014E-AE4D-79495FB429BF}" srcId="{EF4DD2B8-3BD0-3840-AC19-AAEF8CFF2308}" destId="{4ECCA199-8037-2849-980D-EF3692B737FD}" srcOrd="4" destOrd="0" parTransId="{1B3F9BDB-4AA1-EE45-AB3A-8A356FF4B56B}" sibTransId="{FAC8DDF3-D932-364D-845A-9F93847A87E0}"/>
    <dgm:cxn modelId="{170BB5F5-25D9-A24C-BA6A-A8420733704B}" srcId="{69563E27-D8AE-9A4C-B2EA-1EA99548568E}" destId="{EF4DD2B8-3BD0-3840-AC19-AAEF8CFF2308}" srcOrd="0" destOrd="0" parTransId="{9257D22C-B5CF-F146-8FCE-547D02207F1C}" sibTransId="{8378A0DA-7A44-4F4F-AD08-C393D016D141}"/>
    <dgm:cxn modelId="{544A95F7-7F9B-F745-B7C0-51641BEC7442}" type="presOf" srcId="{78BF7EDF-A7AB-0A43-92F2-9D07214F62FF}" destId="{886457E3-4E4C-E641-AC05-EDDB69F77CAC}" srcOrd="0" destOrd="0" presId="urn:microsoft.com/office/officeart/2008/layout/HorizontalMultiLevelHierarchy"/>
    <dgm:cxn modelId="{08E05FF9-4FB2-6342-80F4-F8A551237529}" type="presOf" srcId="{4ECCA199-8037-2849-980D-EF3692B737FD}" destId="{91B5D5D4-D1F4-CF40-AF8E-135D3EB2379B}" srcOrd="0" destOrd="0" presId="urn:microsoft.com/office/officeart/2008/layout/HorizontalMultiLevelHierarchy"/>
    <dgm:cxn modelId="{363DA0FA-3075-0448-8B0D-638B9D5BD591}" type="presOf" srcId="{EF4DD2B8-3BD0-3840-AC19-AAEF8CFF2308}" destId="{E2610A0B-27A6-3F4E-A32F-416FD0FBBECA}" srcOrd="0" destOrd="0" presId="urn:microsoft.com/office/officeart/2008/layout/HorizontalMultiLevelHierarchy"/>
    <dgm:cxn modelId="{DB92D84B-12FD-4940-B37A-4A7C69C9D298}" type="presParOf" srcId="{B3F5B257-9C30-2041-9308-E1573E59BA6D}" destId="{E0B066F5-B8B5-0546-91FE-DC366A679AE2}" srcOrd="0" destOrd="0" presId="urn:microsoft.com/office/officeart/2008/layout/HorizontalMultiLevelHierarchy"/>
    <dgm:cxn modelId="{26B58AB5-9F48-3D4F-9E76-3A4AFB200702}" type="presParOf" srcId="{E0B066F5-B8B5-0546-91FE-DC366A679AE2}" destId="{E2610A0B-27A6-3F4E-A32F-416FD0FBBECA}" srcOrd="0" destOrd="0" presId="urn:microsoft.com/office/officeart/2008/layout/HorizontalMultiLevelHierarchy"/>
    <dgm:cxn modelId="{6CC5967E-7731-9842-BF18-5F2EBA230A5A}" type="presParOf" srcId="{E0B066F5-B8B5-0546-91FE-DC366A679AE2}" destId="{CB005F4E-9E23-A144-8771-0675AC2E92F4}" srcOrd="1" destOrd="0" presId="urn:microsoft.com/office/officeart/2008/layout/HorizontalMultiLevelHierarchy"/>
    <dgm:cxn modelId="{216E5F37-CBD8-FD48-BA3B-A5DF923DF424}" type="presParOf" srcId="{CB005F4E-9E23-A144-8771-0675AC2E92F4}" destId="{DB5898B3-45F2-2242-9EFE-3037DB389E38}" srcOrd="0" destOrd="0" presId="urn:microsoft.com/office/officeart/2008/layout/HorizontalMultiLevelHierarchy"/>
    <dgm:cxn modelId="{ED60C9CF-9DF4-0B40-9C5D-2413BE39070F}" type="presParOf" srcId="{DB5898B3-45F2-2242-9EFE-3037DB389E38}" destId="{30DA9D9C-8068-D04C-83EC-23B539CE551C}" srcOrd="0" destOrd="0" presId="urn:microsoft.com/office/officeart/2008/layout/HorizontalMultiLevelHierarchy"/>
    <dgm:cxn modelId="{51F75E3A-CB6B-2A48-B2A7-CBF9D594C390}" type="presParOf" srcId="{CB005F4E-9E23-A144-8771-0675AC2E92F4}" destId="{52147F59-1AD6-3C43-B3DA-3BEE7B8A15AB}" srcOrd="1" destOrd="0" presId="urn:microsoft.com/office/officeart/2008/layout/HorizontalMultiLevelHierarchy"/>
    <dgm:cxn modelId="{889169F2-8E68-A845-9909-37F30DE177EB}" type="presParOf" srcId="{52147F59-1AD6-3C43-B3DA-3BEE7B8A15AB}" destId="{CD6ED662-A3E9-7B47-8DC6-736B01A1C6D6}" srcOrd="0" destOrd="0" presId="urn:microsoft.com/office/officeart/2008/layout/HorizontalMultiLevelHierarchy"/>
    <dgm:cxn modelId="{595B9DAB-1670-7C4D-8E47-176982DCBBAB}" type="presParOf" srcId="{52147F59-1AD6-3C43-B3DA-3BEE7B8A15AB}" destId="{AF261384-8B79-0145-8A21-BB1604EEA1F3}" srcOrd="1" destOrd="0" presId="urn:microsoft.com/office/officeart/2008/layout/HorizontalMultiLevelHierarchy"/>
    <dgm:cxn modelId="{C120C2CC-C939-8C40-87CB-7D0A45E288FD}" type="presParOf" srcId="{CB005F4E-9E23-A144-8771-0675AC2E92F4}" destId="{26A5F8B0-BA10-E14A-8031-1D1ADD0436CA}" srcOrd="2" destOrd="0" presId="urn:microsoft.com/office/officeart/2008/layout/HorizontalMultiLevelHierarchy"/>
    <dgm:cxn modelId="{8610DA21-C6B8-9440-A671-3A09659316CE}" type="presParOf" srcId="{26A5F8B0-BA10-E14A-8031-1D1ADD0436CA}" destId="{5071838E-333C-FB4C-9C7D-7881FCAFF2F7}" srcOrd="0" destOrd="0" presId="urn:microsoft.com/office/officeart/2008/layout/HorizontalMultiLevelHierarchy"/>
    <dgm:cxn modelId="{296D3710-1C5C-764E-A825-2749F5513751}" type="presParOf" srcId="{CB005F4E-9E23-A144-8771-0675AC2E92F4}" destId="{A2DDF54A-E98F-3148-B132-B00D2480DB39}" srcOrd="3" destOrd="0" presId="urn:microsoft.com/office/officeart/2008/layout/HorizontalMultiLevelHierarchy"/>
    <dgm:cxn modelId="{CA651BAA-FC6A-244A-A12C-BB2414FA4399}" type="presParOf" srcId="{A2DDF54A-E98F-3148-B132-B00D2480DB39}" destId="{886457E3-4E4C-E641-AC05-EDDB69F77CAC}" srcOrd="0" destOrd="0" presId="urn:microsoft.com/office/officeart/2008/layout/HorizontalMultiLevelHierarchy"/>
    <dgm:cxn modelId="{4EEC0469-289C-6F4A-A0FD-C46772DC03B1}" type="presParOf" srcId="{A2DDF54A-E98F-3148-B132-B00D2480DB39}" destId="{445889B2-DFCE-FF41-B421-31F19E560F9F}" srcOrd="1" destOrd="0" presId="urn:microsoft.com/office/officeart/2008/layout/HorizontalMultiLevelHierarchy"/>
    <dgm:cxn modelId="{7F2BA671-D983-8F4E-A0A6-3BC79AE3902B}" type="presParOf" srcId="{CB005F4E-9E23-A144-8771-0675AC2E92F4}" destId="{2CB488D8-EC28-7743-BEF9-AF3597095B64}" srcOrd="4" destOrd="0" presId="urn:microsoft.com/office/officeart/2008/layout/HorizontalMultiLevelHierarchy"/>
    <dgm:cxn modelId="{EF33D954-1FDB-DF47-8365-15F780C69D7D}" type="presParOf" srcId="{2CB488D8-EC28-7743-BEF9-AF3597095B64}" destId="{E09EE80F-226C-B542-B0C2-F18604C9899C}" srcOrd="0" destOrd="0" presId="urn:microsoft.com/office/officeart/2008/layout/HorizontalMultiLevelHierarchy"/>
    <dgm:cxn modelId="{C703B591-8096-BF41-AD2A-6B957FD6666E}" type="presParOf" srcId="{CB005F4E-9E23-A144-8771-0675AC2E92F4}" destId="{FA30283D-9348-6040-B13D-CB8468A191AA}" srcOrd="5" destOrd="0" presId="urn:microsoft.com/office/officeart/2008/layout/HorizontalMultiLevelHierarchy"/>
    <dgm:cxn modelId="{DEBCDCD0-4814-934D-B728-CA560A37954E}" type="presParOf" srcId="{FA30283D-9348-6040-B13D-CB8468A191AA}" destId="{E0379C6F-8EC9-7E4E-A388-F7C8038167C6}" srcOrd="0" destOrd="0" presId="urn:microsoft.com/office/officeart/2008/layout/HorizontalMultiLevelHierarchy"/>
    <dgm:cxn modelId="{AE56A78C-8408-E541-8907-965BCD3E7E3E}" type="presParOf" srcId="{FA30283D-9348-6040-B13D-CB8468A191AA}" destId="{C7C7AC1F-64EF-1443-881D-1D33E4E6BBC9}" srcOrd="1" destOrd="0" presId="urn:microsoft.com/office/officeart/2008/layout/HorizontalMultiLevelHierarchy"/>
    <dgm:cxn modelId="{A5205CF8-CB87-F64D-9866-E84967A1970A}" type="presParOf" srcId="{CB005F4E-9E23-A144-8771-0675AC2E92F4}" destId="{A9DAF4F6-5AFF-5041-A14A-30034991D9C8}" srcOrd="6" destOrd="0" presId="urn:microsoft.com/office/officeart/2008/layout/HorizontalMultiLevelHierarchy"/>
    <dgm:cxn modelId="{E0388914-5173-DB44-AFA6-35D14FE3B745}" type="presParOf" srcId="{A9DAF4F6-5AFF-5041-A14A-30034991D9C8}" destId="{52404826-5118-674E-9827-ADA521616B0A}" srcOrd="0" destOrd="0" presId="urn:microsoft.com/office/officeart/2008/layout/HorizontalMultiLevelHierarchy"/>
    <dgm:cxn modelId="{0B5D177D-3203-074B-8459-78794D5EAA1A}" type="presParOf" srcId="{CB005F4E-9E23-A144-8771-0675AC2E92F4}" destId="{05E0C0F8-EFF8-414B-8A33-D40597B15B99}" srcOrd="7" destOrd="0" presId="urn:microsoft.com/office/officeart/2008/layout/HorizontalMultiLevelHierarchy"/>
    <dgm:cxn modelId="{33C6F475-DAFB-1746-9D06-5EFDA4F60160}" type="presParOf" srcId="{05E0C0F8-EFF8-414B-8A33-D40597B15B99}" destId="{91F3E3BA-B04C-3248-ACD8-E1BED30528BE}" srcOrd="0" destOrd="0" presId="urn:microsoft.com/office/officeart/2008/layout/HorizontalMultiLevelHierarchy"/>
    <dgm:cxn modelId="{4DE4FA69-715D-0E4E-9BB3-767F484F676B}" type="presParOf" srcId="{05E0C0F8-EFF8-414B-8A33-D40597B15B99}" destId="{2F88AC21-21AD-7C4C-9C59-6C6C4A5E8340}" srcOrd="1" destOrd="0" presId="urn:microsoft.com/office/officeart/2008/layout/HorizontalMultiLevelHierarchy"/>
    <dgm:cxn modelId="{56CB9389-0B40-8541-B38B-58E3052D7AD3}" type="presParOf" srcId="{CB005F4E-9E23-A144-8771-0675AC2E92F4}" destId="{924F289D-2028-CB45-B1D9-80F60C14724E}" srcOrd="8" destOrd="0" presId="urn:microsoft.com/office/officeart/2008/layout/HorizontalMultiLevelHierarchy"/>
    <dgm:cxn modelId="{87DD7B2A-2B32-0E4A-A3FA-53FCE16E0892}" type="presParOf" srcId="{924F289D-2028-CB45-B1D9-80F60C14724E}" destId="{B50FAE6F-096C-A248-8906-0697BB4D3BAB}" srcOrd="0" destOrd="0" presId="urn:microsoft.com/office/officeart/2008/layout/HorizontalMultiLevelHierarchy"/>
    <dgm:cxn modelId="{B5F078D4-5D8B-C840-85DD-A28A8FCE18EA}" type="presParOf" srcId="{CB005F4E-9E23-A144-8771-0675AC2E92F4}" destId="{FB171E95-B43E-6D45-83D3-0C7FE1B198A0}" srcOrd="9" destOrd="0" presId="urn:microsoft.com/office/officeart/2008/layout/HorizontalMultiLevelHierarchy"/>
    <dgm:cxn modelId="{0C3A0BDC-360C-CA45-9194-AD4237ED3B73}" type="presParOf" srcId="{FB171E95-B43E-6D45-83D3-0C7FE1B198A0}" destId="{91B5D5D4-D1F4-CF40-AF8E-135D3EB2379B}" srcOrd="0" destOrd="0" presId="urn:microsoft.com/office/officeart/2008/layout/HorizontalMultiLevelHierarchy"/>
    <dgm:cxn modelId="{1DBDDEEE-F4F7-434A-BC65-B0BFEBD02F87}" type="presParOf" srcId="{FB171E95-B43E-6D45-83D3-0C7FE1B198A0}" destId="{A540F4D0-CE69-414E-BD5F-9963DAE26BFB}" srcOrd="1" destOrd="0" presId="urn:microsoft.com/office/officeart/2008/layout/HorizontalMultiLevelHierarchy"/>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9563E27-D8AE-9A4C-B2EA-1EA99548568E}" type="doc">
      <dgm:prSet loTypeId="urn:microsoft.com/office/officeart/2008/layout/HorizontalMultiLevelHierarchy" loCatId="list" qsTypeId="urn:microsoft.com/office/officeart/2005/8/quickstyle/simple1" qsCatId="simple" csTypeId="urn:microsoft.com/office/officeart/2005/8/colors/accent6_2" csCatId="accent6" phldr="1"/>
      <dgm:spPr/>
      <dgm:t>
        <a:bodyPr/>
        <a:lstStyle/>
        <a:p>
          <a:endParaRPr lang="en-GB"/>
        </a:p>
      </dgm:t>
    </dgm:pt>
    <dgm:pt modelId="{EF4DD2B8-3BD0-3840-AC19-AAEF8CFF2308}">
      <dgm:prSet custT="1"/>
      <dgm:spPr/>
      <dgm:t>
        <a:bodyPr/>
        <a:lstStyle/>
        <a:p>
          <a:r>
            <a:rPr lang="en-GB" sz="1000" b="0" i="0" dirty="0"/>
            <a:t>Baseline characteristics</a:t>
          </a:r>
        </a:p>
        <a:p>
          <a:r>
            <a:rPr lang="en-GB" sz="1000" b="0" i="0" dirty="0"/>
            <a:t>MNT (n=67)</a:t>
          </a:r>
          <a:endParaRPr lang="en-GB" sz="1000" dirty="0"/>
        </a:p>
      </dgm:t>
    </dgm:pt>
    <dgm:pt modelId="{9257D22C-B5CF-F146-8FCE-547D02207F1C}" type="parTrans" cxnId="{170BB5F5-25D9-A24C-BA6A-A8420733704B}">
      <dgm:prSet/>
      <dgm:spPr/>
      <dgm:t>
        <a:bodyPr/>
        <a:lstStyle/>
        <a:p>
          <a:endParaRPr lang="en-GB" sz="1000"/>
        </a:p>
      </dgm:t>
    </dgm:pt>
    <dgm:pt modelId="{8378A0DA-7A44-4F4F-AD08-C393D016D141}" type="sibTrans" cxnId="{170BB5F5-25D9-A24C-BA6A-A8420733704B}">
      <dgm:prSet/>
      <dgm:spPr/>
      <dgm:t>
        <a:bodyPr/>
        <a:lstStyle/>
        <a:p>
          <a:endParaRPr lang="en-GB" sz="1000"/>
        </a:p>
      </dgm:t>
    </dgm:pt>
    <dgm:pt modelId="{B8629ED7-732F-3A4E-AF0E-CEC873A0F130}">
      <dgm:prSet custT="1"/>
      <dgm:spPr/>
      <dgm:t>
        <a:bodyPr/>
        <a:lstStyle/>
        <a:p>
          <a:r>
            <a:rPr lang="en-GB" sz="1000" dirty="0"/>
            <a:t>No. of females: 36 (53.7%) </a:t>
          </a:r>
          <a:r>
            <a:rPr lang="en-GB" sz="1000" baseline="0" dirty="0"/>
            <a:t> </a:t>
          </a:r>
          <a:endParaRPr lang="en-GB" sz="1000" dirty="0"/>
        </a:p>
      </dgm:t>
    </dgm:pt>
    <dgm:pt modelId="{0F08661A-24BB-EC47-880F-FD5DA234C556}" type="parTrans" cxnId="{D58BE4BE-969F-A746-A59D-2779C3AF3550}">
      <dgm:prSet custT="1"/>
      <dgm:spPr/>
      <dgm:t>
        <a:bodyPr/>
        <a:lstStyle/>
        <a:p>
          <a:endParaRPr lang="en-GB" sz="1000" dirty="0"/>
        </a:p>
      </dgm:t>
    </dgm:pt>
    <dgm:pt modelId="{C8E87926-C170-1543-8DAA-0196309F1D24}" type="sibTrans" cxnId="{D58BE4BE-969F-A746-A59D-2779C3AF3550}">
      <dgm:prSet/>
      <dgm:spPr/>
      <dgm:t>
        <a:bodyPr/>
        <a:lstStyle/>
        <a:p>
          <a:endParaRPr lang="en-GB" sz="1000"/>
        </a:p>
      </dgm:t>
    </dgm:pt>
    <dgm:pt modelId="{78BF7EDF-A7AB-0A43-92F2-9D07214F62FF}">
      <dgm:prSet custT="1"/>
      <dgm:spPr/>
      <dgm:t>
        <a:bodyPr/>
        <a:lstStyle/>
        <a:p>
          <a:r>
            <a:rPr lang="en-GB" sz="1000" dirty="0"/>
            <a:t>Mean age: 30.1 years (SD 11.2)</a:t>
          </a:r>
        </a:p>
      </dgm:t>
    </dgm:pt>
    <dgm:pt modelId="{80DCB2BF-3F34-CB49-8103-9C1F02F44C39}" type="parTrans" cxnId="{FDBC7788-3924-7247-B37B-AED267AEEEB2}">
      <dgm:prSet custT="1"/>
      <dgm:spPr/>
      <dgm:t>
        <a:bodyPr/>
        <a:lstStyle/>
        <a:p>
          <a:endParaRPr lang="en-GB" sz="1000" dirty="0"/>
        </a:p>
      </dgm:t>
    </dgm:pt>
    <dgm:pt modelId="{D7DD56F7-9416-5A44-8B78-D86A563BEEAD}" type="sibTrans" cxnId="{FDBC7788-3924-7247-B37B-AED267AEEEB2}">
      <dgm:prSet/>
      <dgm:spPr/>
      <dgm:t>
        <a:bodyPr/>
        <a:lstStyle/>
        <a:p>
          <a:endParaRPr lang="en-GB" sz="1000"/>
        </a:p>
      </dgm:t>
    </dgm:pt>
    <dgm:pt modelId="{E2FA89EA-27FD-EC4D-9451-CD631FBEDA2F}">
      <dgm:prSet custT="1"/>
      <dgm:spPr/>
      <dgm:t>
        <a:bodyPr/>
        <a:lstStyle/>
        <a:p>
          <a:r>
            <a:rPr lang="en-GB" sz="1000" b="0" i="0" dirty="0"/>
            <a:t>Mean baseline Phe concentration:</a:t>
          </a:r>
          <a:br>
            <a:rPr lang="en-GB" sz="1000" b="0" i="0" dirty="0"/>
          </a:br>
          <a:r>
            <a:rPr lang="en-GB" sz="1000" b="0" i="0" dirty="0"/>
            <a:t>1082.0 μmol/L (median 984.0 μmol/L)</a:t>
          </a:r>
          <a:endParaRPr lang="en-GB" sz="1000" dirty="0"/>
        </a:p>
      </dgm:t>
    </dgm:pt>
    <dgm:pt modelId="{898D14A4-4D8B-1644-8C3E-EB790180F4BF}" type="parTrans" cxnId="{754D9A9A-F6F9-3E43-B1F9-71DB3A2935B8}">
      <dgm:prSet custT="1"/>
      <dgm:spPr/>
      <dgm:t>
        <a:bodyPr/>
        <a:lstStyle/>
        <a:p>
          <a:endParaRPr lang="en-GB" sz="1000" dirty="0"/>
        </a:p>
      </dgm:t>
    </dgm:pt>
    <dgm:pt modelId="{D904A56A-3777-F043-941D-ED326F9C6FEE}" type="sibTrans" cxnId="{754D9A9A-F6F9-3E43-B1F9-71DB3A2935B8}">
      <dgm:prSet/>
      <dgm:spPr/>
      <dgm:t>
        <a:bodyPr/>
        <a:lstStyle/>
        <a:p>
          <a:endParaRPr lang="en-GB" sz="1000"/>
        </a:p>
      </dgm:t>
    </dgm:pt>
    <dgm:pt modelId="{8590F18E-0D27-194C-93E8-241492B548CB}">
      <dgm:prSet custT="1"/>
      <dgm:spPr/>
      <dgm:t>
        <a:bodyPr/>
        <a:lstStyle/>
        <a:p>
          <a:r>
            <a:rPr lang="en-GB" sz="1000" b="0" i="0" dirty="0"/>
            <a:t>Mean intact protein intake: 20.4 g/day</a:t>
          </a:r>
          <a:endParaRPr lang="en-GB" sz="1000" dirty="0"/>
        </a:p>
      </dgm:t>
    </dgm:pt>
    <dgm:pt modelId="{E98FAE30-CC34-284A-A377-4173CEBC056A}" type="parTrans" cxnId="{D88CB619-0B51-6348-A328-9880DA609BE8}">
      <dgm:prSet custT="1"/>
      <dgm:spPr/>
      <dgm:t>
        <a:bodyPr/>
        <a:lstStyle/>
        <a:p>
          <a:endParaRPr lang="en-GB" sz="1000" dirty="0"/>
        </a:p>
      </dgm:t>
    </dgm:pt>
    <dgm:pt modelId="{8FE8DDA9-7655-6F4F-813C-DB561C539512}" type="sibTrans" cxnId="{D88CB619-0B51-6348-A328-9880DA609BE8}">
      <dgm:prSet/>
      <dgm:spPr/>
      <dgm:t>
        <a:bodyPr/>
        <a:lstStyle/>
        <a:p>
          <a:endParaRPr lang="en-GB" sz="1000"/>
        </a:p>
      </dgm:t>
    </dgm:pt>
    <dgm:pt modelId="{4ECCA199-8037-2849-980D-EF3692B737FD}">
      <dgm:prSet custT="1"/>
      <dgm:spPr/>
      <dgm:t>
        <a:bodyPr/>
        <a:lstStyle/>
        <a:p>
          <a:r>
            <a:rPr lang="en-GB" sz="1000" dirty="0"/>
            <a:t>Median intact protein intake: 14.0 g/day</a:t>
          </a:r>
        </a:p>
      </dgm:t>
    </dgm:pt>
    <dgm:pt modelId="{1B3F9BDB-4AA1-EE45-AB3A-8A356FF4B56B}" type="parTrans" cxnId="{8A212AE5-9B14-014E-AE4D-79495FB429BF}">
      <dgm:prSet custT="1"/>
      <dgm:spPr/>
      <dgm:t>
        <a:bodyPr/>
        <a:lstStyle/>
        <a:p>
          <a:endParaRPr lang="en-GB" sz="1000" dirty="0"/>
        </a:p>
      </dgm:t>
    </dgm:pt>
    <dgm:pt modelId="{FAC8DDF3-D932-364D-845A-9F93847A87E0}" type="sibTrans" cxnId="{8A212AE5-9B14-014E-AE4D-79495FB429BF}">
      <dgm:prSet/>
      <dgm:spPr/>
      <dgm:t>
        <a:bodyPr/>
        <a:lstStyle/>
        <a:p>
          <a:endParaRPr lang="en-GB" sz="1000"/>
        </a:p>
      </dgm:t>
    </dgm:pt>
    <dgm:pt modelId="{B3F5B257-9C30-2041-9308-E1573E59BA6D}" type="pres">
      <dgm:prSet presAssocID="{69563E27-D8AE-9A4C-B2EA-1EA99548568E}" presName="Name0" presStyleCnt="0">
        <dgm:presLayoutVars>
          <dgm:chPref val="1"/>
          <dgm:dir/>
          <dgm:animOne val="branch"/>
          <dgm:animLvl val="lvl"/>
          <dgm:resizeHandles val="exact"/>
        </dgm:presLayoutVars>
      </dgm:prSet>
      <dgm:spPr/>
    </dgm:pt>
    <dgm:pt modelId="{E0B066F5-B8B5-0546-91FE-DC366A679AE2}" type="pres">
      <dgm:prSet presAssocID="{EF4DD2B8-3BD0-3840-AC19-AAEF8CFF2308}" presName="root1" presStyleCnt="0"/>
      <dgm:spPr/>
    </dgm:pt>
    <dgm:pt modelId="{E2610A0B-27A6-3F4E-A32F-416FD0FBBECA}" type="pres">
      <dgm:prSet presAssocID="{EF4DD2B8-3BD0-3840-AC19-AAEF8CFF2308}" presName="LevelOneTextNode" presStyleLbl="node0" presStyleIdx="0" presStyleCnt="1" custScaleX="136745">
        <dgm:presLayoutVars>
          <dgm:chPref val="3"/>
        </dgm:presLayoutVars>
      </dgm:prSet>
      <dgm:spPr/>
    </dgm:pt>
    <dgm:pt modelId="{CB005F4E-9E23-A144-8771-0675AC2E92F4}" type="pres">
      <dgm:prSet presAssocID="{EF4DD2B8-3BD0-3840-AC19-AAEF8CFF2308}" presName="level2hierChild" presStyleCnt="0"/>
      <dgm:spPr/>
    </dgm:pt>
    <dgm:pt modelId="{DB5898B3-45F2-2242-9EFE-3037DB389E38}" type="pres">
      <dgm:prSet presAssocID="{0F08661A-24BB-EC47-880F-FD5DA234C556}" presName="conn2-1" presStyleLbl="parChTrans1D2" presStyleIdx="0" presStyleCnt="5"/>
      <dgm:spPr/>
    </dgm:pt>
    <dgm:pt modelId="{30DA9D9C-8068-D04C-83EC-23B539CE551C}" type="pres">
      <dgm:prSet presAssocID="{0F08661A-24BB-EC47-880F-FD5DA234C556}" presName="connTx" presStyleLbl="parChTrans1D2" presStyleIdx="0" presStyleCnt="5"/>
      <dgm:spPr/>
    </dgm:pt>
    <dgm:pt modelId="{52147F59-1AD6-3C43-B3DA-3BEE7B8A15AB}" type="pres">
      <dgm:prSet presAssocID="{B8629ED7-732F-3A4E-AF0E-CEC873A0F130}" presName="root2" presStyleCnt="0"/>
      <dgm:spPr/>
    </dgm:pt>
    <dgm:pt modelId="{CD6ED662-A3E9-7B47-8DC6-736B01A1C6D6}" type="pres">
      <dgm:prSet presAssocID="{B8629ED7-732F-3A4E-AF0E-CEC873A0F130}" presName="LevelTwoTextNode" presStyleLbl="node2" presStyleIdx="0" presStyleCnt="5" custScaleX="218199">
        <dgm:presLayoutVars>
          <dgm:chPref val="3"/>
        </dgm:presLayoutVars>
      </dgm:prSet>
      <dgm:spPr/>
    </dgm:pt>
    <dgm:pt modelId="{AF261384-8B79-0145-8A21-BB1604EEA1F3}" type="pres">
      <dgm:prSet presAssocID="{B8629ED7-732F-3A4E-AF0E-CEC873A0F130}" presName="level3hierChild" presStyleCnt="0"/>
      <dgm:spPr/>
    </dgm:pt>
    <dgm:pt modelId="{26A5F8B0-BA10-E14A-8031-1D1ADD0436CA}" type="pres">
      <dgm:prSet presAssocID="{80DCB2BF-3F34-CB49-8103-9C1F02F44C39}" presName="conn2-1" presStyleLbl="parChTrans1D2" presStyleIdx="1" presStyleCnt="5"/>
      <dgm:spPr/>
    </dgm:pt>
    <dgm:pt modelId="{5071838E-333C-FB4C-9C7D-7881FCAFF2F7}" type="pres">
      <dgm:prSet presAssocID="{80DCB2BF-3F34-CB49-8103-9C1F02F44C39}" presName="connTx" presStyleLbl="parChTrans1D2" presStyleIdx="1" presStyleCnt="5"/>
      <dgm:spPr/>
    </dgm:pt>
    <dgm:pt modelId="{A2DDF54A-E98F-3148-B132-B00D2480DB39}" type="pres">
      <dgm:prSet presAssocID="{78BF7EDF-A7AB-0A43-92F2-9D07214F62FF}" presName="root2" presStyleCnt="0"/>
      <dgm:spPr/>
    </dgm:pt>
    <dgm:pt modelId="{886457E3-4E4C-E641-AC05-EDDB69F77CAC}" type="pres">
      <dgm:prSet presAssocID="{78BF7EDF-A7AB-0A43-92F2-9D07214F62FF}" presName="LevelTwoTextNode" presStyleLbl="node2" presStyleIdx="1" presStyleCnt="5" custScaleX="218199">
        <dgm:presLayoutVars>
          <dgm:chPref val="3"/>
        </dgm:presLayoutVars>
      </dgm:prSet>
      <dgm:spPr/>
    </dgm:pt>
    <dgm:pt modelId="{445889B2-DFCE-FF41-B421-31F19E560F9F}" type="pres">
      <dgm:prSet presAssocID="{78BF7EDF-A7AB-0A43-92F2-9D07214F62FF}" presName="level3hierChild" presStyleCnt="0"/>
      <dgm:spPr/>
    </dgm:pt>
    <dgm:pt modelId="{2CB488D8-EC28-7743-BEF9-AF3597095B64}" type="pres">
      <dgm:prSet presAssocID="{898D14A4-4D8B-1644-8C3E-EB790180F4BF}" presName="conn2-1" presStyleLbl="parChTrans1D2" presStyleIdx="2" presStyleCnt="5"/>
      <dgm:spPr/>
    </dgm:pt>
    <dgm:pt modelId="{E09EE80F-226C-B542-B0C2-F18604C9899C}" type="pres">
      <dgm:prSet presAssocID="{898D14A4-4D8B-1644-8C3E-EB790180F4BF}" presName="connTx" presStyleLbl="parChTrans1D2" presStyleIdx="2" presStyleCnt="5"/>
      <dgm:spPr/>
    </dgm:pt>
    <dgm:pt modelId="{FA30283D-9348-6040-B13D-CB8468A191AA}" type="pres">
      <dgm:prSet presAssocID="{E2FA89EA-27FD-EC4D-9451-CD631FBEDA2F}" presName="root2" presStyleCnt="0"/>
      <dgm:spPr/>
    </dgm:pt>
    <dgm:pt modelId="{E0379C6F-8EC9-7E4E-A388-F7C8038167C6}" type="pres">
      <dgm:prSet presAssocID="{E2FA89EA-27FD-EC4D-9451-CD631FBEDA2F}" presName="LevelTwoTextNode" presStyleLbl="node2" presStyleIdx="2" presStyleCnt="5" custScaleX="218199">
        <dgm:presLayoutVars>
          <dgm:chPref val="3"/>
        </dgm:presLayoutVars>
      </dgm:prSet>
      <dgm:spPr/>
    </dgm:pt>
    <dgm:pt modelId="{C7C7AC1F-64EF-1443-881D-1D33E4E6BBC9}" type="pres">
      <dgm:prSet presAssocID="{E2FA89EA-27FD-EC4D-9451-CD631FBEDA2F}" presName="level3hierChild" presStyleCnt="0"/>
      <dgm:spPr/>
    </dgm:pt>
    <dgm:pt modelId="{A9DAF4F6-5AFF-5041-A14A-30034991D9C8}" type="pres">
      <dgm:prSet presAssocID="{E98FAE30-CC34-284A-A377-4173CEBC056A}" presName="conn2-1" presStyleLbl="parChTrans1D2" presStyleIdx="3" presStyleCnt="5"/>
      <dgm:spPr/>
    </dgm:pt>
    <dgm:pt modelId="{52404826-5118-674E-9827-ADA521616B0A}" type="pres">
      <dgm:prSet presAssocID="{E98FAE30-CC34-284A-A377-4173CEBC056A}" presName="connTx" presStyleLbl="parChTrans1D2" presStyleIdx="3" presStyleCnt="5"/>
      <dgm:spPr/>
    </dgm:pt>
    <dgm:pt modelId="{05E0C0F8-EFF8-414B-8A33-D40597B15B99}" type="pres">
      <dgm:prSet presAssocID="{8590F18E-0D27-194C-93E8-241492B548CB}" presName="root2" presStyleCnt="0"/>
      <dgm:spPr/>
    </dgm:pt>
    <dgm:pt modelId="{91F3E3BA-B04C-3248-ACD8-E1BED30528BE}" type="pres">
      <dgm:prSet presAssocID="{8590F18E-0D27-194C-93E8-241492B548CB}" presName="LevelTwoTextNode" presStyleLbl="node2" presStyleIdx="3" presStyleCnt="5" custScaleX="218199">
        <dgm:presLayoutVars>
          <dgm:chPref val="3"/>
        </dgm:presLayoutVars>
      </dgm:prSet>
      <dgm:spPr/>
    </dgm:pt>
    <dgm:pt modelId="{2F88AC21-21AD-7C4C-9C59-6C6C4A5E8340}" type="pres">
      <dgm:prSet presAssocID="{8590F18E-0D27-194C-93E8-241492B548CB}" presName="level3hierChild" presStyleCnt="0"/>
      <dgm:spPr/>
    </dgm:pt>
    <dgm:pt modelId="{924F289D-2028-CB45-B1D9-80F60C14724E}" type="pres">
      <dgm:prSet presAssocID="{1B3F9BDB-4AA1-EE45-AB3A-8A356FF4B56B}" presName="conn2-1" presStyleLbl="parChTrans1D2" presStyleIdx="4" presStyleCnt="5"/>
      <dgm:spPr/>
    </dgm:pt>
    <dgm:pt modelId="{B50FAE6F-096C-A248-8906-0697BB4D3BAB}" type="pres">
      <dgm:prSet presAssocID="{1B3F9BDB-4AA1-EE45-AB3A-8A356FF4B56B}" presName="connTx" presStyleLbl="parChTrans1D2" presStyleIdx="4" presStyleCnt="5"/>
      <dgm:spPr/>
    </dgm:pt>
    <dgm:pt modelId="{FB171E95-B43E-6D45-83D3-0C7FE1B198A0}" type="pres">
      <dgm:prSet presAssocID="{4ECCA199-8037-2849-980D-EF3692B737FD}" presName="root2" presStyleCnt="0"/>
      <dgm:spPr/>
    </dgm:pt>
    <dgm:pt modelId="{91B5D5D4-D1F4-CF40-AF8E-135D3EB2379B}" type="pres">
      <dgm:prSet presAssocID="{4ECCA199-8037-2849-980D-EF3692B737FD}" presName="LevelTwoTextNode" presStyleLbl="node2" presStyleIdx="4" presStyleCnt="5" custScaleX="218199">
        <dgm:presLayoutVars>
          <dgm:chPref val="3"/>
        </dgm:presLayoutVars>
      </dgm:prSet>
      <dgm:spPr/>
    </dgm:pt>
    <dgm:pt modelId="{A540F4D0-CE69-414E-BD5F-9963DAE26BFB}" type="pres">
      <dgm:prSet presAssocID="{4ECCA199-8037-2849-980D-EF3692B737FD}" presName="level3hierChild" presStyleCnt="0"/>
      <dgm:spPr/>
    </dgm:pt>
  </dgm:ptLst>
  <dgm:cxnLst>
    <dgm:cxn modelId="{39271610-7899-7D47-A9AB-E5988C90A53A}" type="presOf" srcId="{898D14A4-4D8B-1644-8C3E-EB790180F4BF}" destId="{2CB488D8-EC28-7743-BEF9-AF3597095B64}" srcOrd="0" destOrd="0" presId="urn:microsoft.com/office/officeart/2008/layout/HorizontalMultiLevelHierarchy"/>
    <dgm:cxn modelId="{D88CB619-0B51-6348-A328-9880DA609BE8}" srcId="{EF4DD2B8-3BD0-3840-AC19-AAEF8CFF2308}" destId="{8590F18E-0D27-194C-93E8-241492B548CB}" srcOrd="3" destOrd="0" parTransId="{E98FAE30-CC34-284A-A377-4173CEBC056A}" sibTransId="{8FE8DDA9-7655-6F4F-813C-DB561C539512}"/>
    <dgm:cxn modelId="{56A34B24-A775-A148-9EE5-18A755F92555}" type="presOf" srcId="{0F08661A-24BB-EC47-880F-FD5DA234C556}" destId="{DB5898B3-45F2-2242-9EFE-3037DB389E38}" srcOrd="0" destOrd="0" presId="urn:microsoft.com/office/officeart/2008/layout/HorizontalMultiLevelHierarchy"/>
    <dgm:cxn modelId="{05A1625E-7550-534C-B9B5-F6E02AE9BC81}" type="presOf" srcId="{898D14A4-4D8B-1644-8C3E-EB790180F4BF}" destId="{E09EE80F-226C-B542-B0C2-F18604C9899C}" srcOrd="1" destOrd="0" presId="urn:microsoft.com/office/officeart/2008/layout/HorizontalMultiLevelHierarchy"/>
    <dgm:cxn modelId="{3B256A66-4D2F-464F-BC06-E617116A6CF1}" type="presOf" srcId="{E98FAE30-CC34-284A-A377-4173CEBC056A}" destId="{A9DAF4F6-5AFF-5041-A14A-30034991D9C8}" srcOrd="0" destOrd="0" presId="urn:microsoft.com/office/officeart/2008/layout/HorizontalMultiLevelHierarchy"/>
    <dgm:cxn modelId="{87026C48-6BFB-5249-8987-FDD1DFD95483}" type="presOf" srcId="{1B3F9BDB-4AA1-EE45-AB3A-8A356FF4B56B}" destId="{B50FAE6F-096C-A248-8906-0697BB4D3BAB}" srcOrd="1" destOrd="0" presId="urn:microsoft.com/office/officeart/2008/layout/HorizontalMultiLevelHierarchy"/>
    <dgm:cxn modelId="{97B35C74-3D19-1D44-B940-85197D046F7C}" type="presOf" srcId="{0F08661A-24BB-EC47-880F-FD5DA234C556}" destId="{30DA9D9C-8068-D04C-83EC-23B539CE551C}" srcOrd="1" destOrd="0" presId="urn:microsoft.com/office/officeart/2008/layout/HorizontalMultiLevelHierarchy"/>
    <dgm:cxn modelId="{E6BC267C-BE92-6044-A887-50498B6E3847}" type="presOf" srcId="{E98FAE30-CC34-284A-A377-4173CEBC056A}" destId="{52404826-5118-674E-9827-ADA521616B0A}" srcOrd="1" destOrd="0" presId="urn:microsoft.com/office/officeart/2008/layout/HorizontalMultiLevelHierarchy"/>
    <dgm:cxn modelId="{604AF97F-AB48-E44B-9A7B-7173A010CE62}" type="presOf" srcId="{B8629ED7-732F-3A4E-AF0E-CEC873A0F130}" destId="{CD6ED662-A3E9-7B47-8DC6-736B01A1C6D6}" srcOrd="0" destOrd="0" presId="urn:microsoft.com/office/officeart/2008/layout/HorizontalMultiLevelHierarchy"/>
    <dgm:cxn modelId="{FDBC7788-3924-7247-B37B-AED267AEEEB2}" srcId="{EF4DD2B8-3BD0-3840-AC19-AAEF8CFF2308}" destId="{78BF7EDF-A7AB-0A43-92F2-9D07214F62FF}" srcOrd="1" destOrd="0" parTransId="{80DCB2BF-3F34-CB49-8103-9C1F02F44C39}" sibTransId="{D7DD56F7-9416-5A44-8B78-D86A563BEEAD}"/>
    <dgm:cxn modelId="{04232995-2678-E440-9430-5F786AFC4BB9}" type="presOf" srcId="{1B3F9BDB-4AA1-EE45-AB3A-8A356FF4B56B}" destId="{924F289D-2028-CB45-B1D9-80F60C14724E}" srcOrd="0" destOrd="0" presId="urn:microsoft.com/office/officeart/2008/layout/HorizontalMultiLevelHierarchy"/>
    <dgm:cxn modelId="{530CD399-08EB-8244-841C-881E68C9E26C}" type="presOf" srcId="{E2FA89EA-27FD-EC4D-9451-CD631FBEDA2F}" destId="{E0379C6F-8EC9-7E4E-A388-F7C8038167C6}" srcOrd="0" destOrd="0" presId="urn:microsoft.com/office/officeart/2008/layout/HorizontalMultiLevelHierarchy"/>
    <dgm:cxn modelId="{754D9A9A-F6F9-3E43-B1F9-71DB3A2935B8}" srcId="{EF4DD2B8-3BD0-3840-AC19-AAEF8CFF2308}" destId="{E2FA89EA-27FD-EC4D-9451-CD631FBEDA2F}" srcOrd="2" destOrd="0" parTransId="{898D14A4-4D8B-1644-8C3E-EB790180F4BF}" sibTransId="{D904A56A-3777-F043-941D-ED326F9C6FEE}"/>
    <dgm:cxn modelId="{D74A16AB-4F3F-9948-9FC5-B156EE793B6E}" type="presOf" srcId="{8590F18E-0D27-194C-93E8-241492B548CB}" destId="{91F3E3BA-B04C-3248-ACD8-E1BED30528BE}" srcOrd="0" destOrd="0" presId="urn:microsoft.com/office/officeart/2008/layout/HorizontalMultiLevelHierarchy"/>
    <dgm:cxn modelId="{749269AF-F5AA-E54D-818D-6FF89076A4F6}" type="presOf" srcId="{80DCB2BF-3F34-CB49-8103-9C1F02F44C39}" destId="{5071838E-333C-FB4C-9C7D-7881FCAFF2F7}" srcOrd="1" destOrd="0" presId="urn:microsoft.com/office/officeart/2008/layout/HorizontalMultiLevelHierarchy"/>
    <dgm:cxn modelId="{9BA487BD-5618-974B-9089-4C91E0587112}" type="presOf" srcId="{80DCB2BF-3F34-CB49-8103-9C1F02F44C39}" destId="{26A5F8B0-BA10-E14A-8031-1D1ADD0436CA}" srcOrd="0" destOrd="0" presId="urn:microsoft.com/office/officeart/2008/layout/HorizontalMultiLevelHierarchy"/>
    <dgm:cxn modelId="{D58BE4BE-969F-A746-A59D-2779C3AF3550}" srcId="{EF4DD2B8-3BD0-3840-AC19-AAEF8CFF2308}" destId="{B8629ED7-732F-3A4E-AF0E-CEC873A0F130}" srcOrd="0" destOrd="0" parTransId="{0F08661A-24BB-EC47-880F-FD5DA234C556}" sibTransId="{C8E87926-C170-1543-8DAA-0196309F1D24}"/>
    <dgm:cxn modelId="{5D1B79CD-9FF1-F74B-B02E-9ED98C5FE147}" type="presOf" srcId="{69563E27-D8AE-9A4C-B2EA-1EA99548568E}" destId="{B3F5B257-9C30-2041-9308-E1573E59BA6D}" srcOrd="0" destOrd="0" presId="urn:microsoft.com/office/officeart/2008/layout/HorizontalMultiLevelHierarchy"/>
    <dgm:cxn modelId="{8A212AE5-9B14-014E-AE4D-79495FB429BF}" srcId="{EF4DD2B8-3BD0-3840-AC19-AAEF8CFF2308}" destId="{4ECCA199-8037-2849-980D-EF3692B737FD}" srcOrd="4" destOrd="0" parTransId="{1B3F9BDB-4AA1-EE45-AB3A-8A356FF4B56B}" sibTransId="{FAC8DDF3-D932-364D-845A-9F93847A87E0}"/>
    <dgm:cxn modelId="{170BB5F5-25D9-A24C-BA6A-A8420733704B}" srcId="{69563E27-D8AE-9A4C-B2EA-1EA99548568E}" destId="{EF4DD2B8-3BD0-3840-AC19-AAEF8CFF2308}" srcOrd="0" destOrd="0" parTransId="{9257D22C-B5CF-F146-8FCE-547D02207F1C}" sibTransId="{8378A0DA-7A44-4F4F-AD08-C393D016D141}"/>
    <dgm:cxn modelId="{544A95F7-7F9B-F745-B7C0-51641BEC7442}" type="presOf" srcId="{78BF7EDF-A7AB-0A43-92F2-9D07214F62FF}" destId="{886457E3-4E4C-E641-AC05-EDDB69F77CAC}" srcOrd="0" destOrd="0" presId="urn:microsoft.com/office/officeart/2008/layout/HorizontalMultiLevelHierarchy"/>
    <dgm:cxn modelId="{08E05FF9-4FB2-6342-80F4-F8A551237529}" type="presOf" srcId="{4ECCA199-8037-2849-980D-EF3692B737FD}" destId="{91B5D5D4-D1F4-CF40-AF8E-135D3EB2379B}" srcOrd="0" destOrd="0" presId="urn:microsoft.com/office/officeart/2008/layout/HorizontalMultiLevelHierarchy"/>
    <dgm:cxn modelId="{363DA0FA-3075-0448-8B0D-638B9D5BD591}" type="presOf" srcId="{EF4DD2B8-3BD0-3840-AC19-AAEF8CFF2308}" destId="{E2610A0B-27A6-3F4E-A32F-416FD0FBBECA}" srcOrd="0" destOrd="0" presId="urn:microsoft.com/office/officeart/2008/layout/HorizontalMultiLevelHierarchy"/>
    <dgm:cxn modelId="{DB92D84B-12FD-4940-B37A-4A7C69C9D298}" type="presParOf" srcId="{B3F5B257-9C30-2041-9308-E1573E59BA6D}" destId="{E0B066F5-B8B5-0546-91FE-DC366A679AE2}" srcOrd="0" destOrd="0" presId="urn:microsoft.com/office/officeart/2008/layout/HorizontalMultiLevelHierarchy"/>
    <dgm:cxn modelId="{26B58AB5-9F48-3D4F-9E76-3A4AFB200702}" type="presParOf" srcId="{E0B066F5-B8B5-0546-91FE-DC366A679AE2}" destId="{E2610A0B-27A6-3F4E-A32F-416FD0FBBECA}" srcOrd="0" destOrd="0" presId="urn:microsoft.com/office/officeart/2008/layout/HorizontalMultiLevelHierarchy"/>
    <dgm:cxn modelId="{6CC5967E-7731-9842-BF18-5F2EBA230A5A}" type="presParOf" srcId="{E0B066F5-B8B5-0546-91FE-DC366A679AE2}" destId="{CB005F4E-9E23-A144-8771-0675AC2E92F4}" srcOrd="1" destOrd="0" presId="urn:microsoft.com/office/officeart/2008/layout/HorizontalMultiLevelHierarchy"/>
    <dgm:cxn modelId="{216E5F37-CBD8-FD48-BA3B-A5DF923DF424}" type="presParOf" srcId="{CB005F4E-9E23-A144-8771-0675AC2E92F4}" destId="{DB5898B3-45F2-2242-9EFE-3037DB389E38}" srcOrd="0" destOrd="0" presId="urn:microsoft.com/office/officeart/2008/layout/HorizontalMultiLevelHierarchy"/>
    <dgm:cxn modelId="{ED60C9CF-9DF4-0B40-9C5D-2413BE39070F}" type="presParOf" srcId="{DB5898B3-45F2-2242-9EFE-3037DB389E38}" destId="{30DA9D9C-8068-D04C-83EC-23B539CE551C}" srcOrd="0" destOrd="0" presId="urn:microsoft.com/office/officeart/2008/layout/HorizontalMultiLevelHierarchy"/>
    <dgm:cxn modelId="{51F75E3A-CB6B-2A48-B2A7-CBF9D594C390}" type="presParOf" srcId="{CB005F4E-9E23-A144-8771-0675AC2E92F4}" destId="{52147F59-1AD6-3C43-B3DA-3BEE7B8A15AB}" srcOrd="1" destOrd="0" presId="urn:microsoft.com/office/officeart/2008/layout/HorizontalMultiLevelHierarchy"/>
    <dgm:cxn modelId="{889169F2-8E68-A845-9909-37F30DE177EB}" type="presParOf" srcId="{52147F59-1AD6-3C43-B3DA-3BEE7B8A15AB}" destId="{CD6ED662-A3E9-7B47-8DC6-736B01A1C6D6}" srcOrd="0" destOrd="0" presId="urn:microsoft.com/office/officeart/2008/layout/HorizontalMultiLevelHierarchy"/>
    <dgm:cxn modelId="{595B9DAB-1670-7C4D-8E47-176982DCBBAB}" type="presParOf" srcId="{52147F59-1AD6-3C43-B3DA-3BEE7B8A15AB}" destId="{AF261384-8B79-0145-8A21-BB1604EEA1F3}" srcOrd="1" destOrd="0" presId="urn:microsoft.com/office/officeart/2008/layout/HorizontalMultiLevelHierarchy"/>
    <dgm:cxn modelId="{C120C2CC-C939-8C40-87CB-7D0A45E288FD}" type="presParOf" srcId="{CB005F4E-9E23-A144-8771-0675AC2E92F4}" destId="{26A5F8B0-BA10-E14A-8031-1D1ADD0436CA}" srcOrd="2" destOrd="0" presId="urn:microsoft.com/office/officeart/2008/layout/HorizontalMultiLevelHierarchy"/>
    <dgm:cxn modelId="{8610DA21-C6B8-9440-A671-3A09659316CE}" type="presParOf" srcId="{26A5F8B0-BA10-E14A-8031-1D1ADD0436CA}" destId="{5071838E-333C-FB4C-9C7D-7881FCAFF2F7}" srcOrd="0" destOrd="0" presId="urn:microsoft.com/office/officeart/2008/layout/HorizontalMultiLevelHierarchy"/>
    <dgm:cxn modelId="{296D3710-1C5C-764E-A825-2749F5513751}" type="presParOf" srcId="{CB005F4E-9E23-A144-8771-0675AC2E92F4}" destId="{A2DDF54A-E98F-3148-B132-B00D2480DB39}" srcOrd="3" destOrd="0" presId="urn:microsoft.com/office/officeart/2008/layout/HorizontalMultiLevelHierarchy"/>
    <dgm:cxn modelId="{CA651BAA-FC6A-244A-A12C-BB2414FA4399}" type="presParOf" srcId="{A2DDF54A-E98F-3148-B132-B00D2480DB39}" destId="{886457E3-4E4C-E641-AC05-EDDB69F77CAC}" srcOrd="0" destOrd="0" presId="urn:microsoft.com/office/officeart/2008/layout/HorizontalMultiLevelHierarchy"/>
    <dgm:cxn modelId="{4EEC0469-289C-6F4A-A0FD-C46772DC03B1}" type="presParOf" srcId="{A2DDF54A-E98F-3148-B132-B00D2480DB39}" destId="{445889B2-DFCE-FF41-B421-31F19E560F9F}" srcOrd="1" destOrd="0" presId="urn:microsoft.com/office/officeart/2008/layout/HorizontalMultiLevelHierarchy"/>
    <dgm:cxn modelId="{7F2BA671-D983-8F4E-A0A6-3BC79AE3902B}" type="presParOf" srcId="{CB005F4E-9E23-A144-8771-0675AC2E92F4}" destId="{2CB488D8-EC28-7743-BEF9-AF3597095B64}" srcOrd="4" destOrd="0" presId="urn:microsoft.com/office/officeart/2008/layout/HorizontalMultiLevelHierarchy"/>
    <dgm:cxn modelId="{EF33D954-1FDB-DF47-8365-15F780C69D7D}" type="presParOf" srcId="{2CB488D8-EC28-7743-BEF9-AF3597095B64}" destId="{E09EE80F-226C-B542-B0C2-F18604C9899C}" srcOrd="0" destOrd="0" presId="urn:microsoft.com/office/officeart/2008/layout/HorizontalMultiLevelHierarchy"/>
    <dgm:cxn modelId="{C703B591-8096-BF41-AD2A-6B957FD6666E}" type="presParOf" srcId="{CB005F4E-9E23-A144-8771-0675AC2E92F4}" destId="{FA30283D-9348-6040-B13D-CB8468A191AA}" srcOrd="5" destOrd="0" presId="urn:microsoft.com/office/officeart/2008/layout/HorizontalMultiLevelHierarchy"/>
    <dgm:cxn modelId="{DEBCDCD0-4814-934D-B728-CA560A37954E}" type="presParOf" srcId="{FA30283D-9348-6040-B13D-CB8468A191AA}" destId="{E0379C6F-8EC9-7E4E-A388-F7C8038167C6}" srcOrd="0" destOrd="0" presId="urn:microsoft.com/office/officeart/2008/layout/HorizontalMultiLevelHierarchy"/>
    <dgm:cxn modelId="{AE56A78C-8408-E541-8907-965BCD3E7E3E}" type="presParOf" srcId="{FA30283D-9348-6040-B13D-CB8468A191AA}" destId="{C7C7AC1F-64EF-1443-881D-1D33E4E6BBC9}" srcOrd="1" destOrd="0" presId="urn:microsoft.com/office/officeart/2008/layout/HorizontalMultiLevelHierarchy"/>
    <dgm:cxn modelId="{A5205CF8-CB87-F64D-9866-E84967A1970A}" type="presParOf" srcId="{CB005F4E-9E23-A144-8771-0675AC2E92F4}" destId="{A9DAF4F6-5AFF-5041-A14A-30034991D9C8}" srcOrd="6" destOrd="0" presId="urn:microsoft.com/office/officeart/2008/layout/HorizontalMultiLevelHierarchy"/>
    <dgm:cxn modelId="{E0388914-5173-DB44-AFA6-35D14FE3B745}" type="presParOf" srcId="{A9DAF4F6-5AFF-5041-A14A-30034991D9C8}" destId="{52404826-5118-674E-9827-ADA521616B0A}" srcOrd="0" destOrd="0" presId="urn:microsoft.com/office/officeart/2008/layout/HorizontalMultiLevelHierarchy"/>
    <dgm:cxn modelId="{0B5D177D-3203-074B-8459-78794D5EAA1A}" type="presParOf" srcId="{CB005F4E-9E23-A144-8771-0675AC2E92F4}" destId="{05E0C0F8-EFF8-414B-8A33-D40597B15B99}" srcOrd="7" destOrd="0" presId="urn:microsoft.com/office/officeart/2008/layout/HorizontalMultiLevelHierarchy"/>
    <dgm:cxn modelId="{33C6F475-DAFB-1746-9D06-5EFDA4F60160}" type="presParOf" srcId="{05E0C0F8-EFF8-414B-8A33-D40597B15B99}" destId="{91F3E3BA-B04C-3248-ACD8-E1BED30528BE}" srcOrd="0" destOrd="0" presId="urn:microsoft.com/office/officeart/2008/layout/HorizontalMultiLevelHierarchy"/>
    <dgm:cxn modelId="{4DE4FA69-715D-0E4E-9BB3-767F484F676B}" type="presParOf" srcId="{05E0C0F8-EFF8-414B-8A33-D40597B15B99}" destId="{2F88AC21-21AD-7C4C-9C59-6C6C4A5E8340}" srcOrd="1" destOrd="0" presId="urn:microsoft.com/office/officeart/2008/layout/HorizontalMultiLevelHierarchy"/>
    <dgm:cxn modelId="{56CB9389-0B40-8541-B38B-58E3052D7AD3}" type="presParOf" srcId="{CB005F4E-9E23-A144-8771-0675AC2E92F4}" destId="{924F289D-2028-CB45-B1D9-80F60C14724E}" srcOrd="8" destOrd="0" presId="urn:microsoft.com/office/officeart/2008/layout/HorizontalMultiLevelHierarchy"/>
    <dgm:cxn modelId="{87DD7B2A-2B32-0E4A-A3FA-53FCE16E0892}" type="presParOf" srcId="{924F289D-2028-CB45-B1D9-80F60C14724E}" destId="{B50FAE6F-096C-A248-8906-0697BB4D3BAB}" srcOrd="0" destOrd="0" presId="urn:microsoft.com/office/officeart/2008/layout/HorizontalMultiLevelHierarchy"/>
    <dgm:cxn modelId="{B5F078D4-5D8B-C840-85DD-A28A8FCE18EA}" type="presParOf" srcId="{CB005F4E-9E23-A144-8771-0675AC2E92F4}" destId="{FB171E95-B43E-6D45-83D3-0C7FE1B198A0}" srcOrd="9" destOrd="0" presId="urn:microsoft.com/office/officeart/2008/layout/HorizontalMultiLevelHierarchy"/>
    <dgm:cxn modelId="{0C3A0BDC-360C-CA45-9194-AD4237ED3B73}" type="presParOf" srcId="{FB171E95-B43E-6D45-83D3-0C7FE1B198A0}" destId="{91B5D5D4-D1F4-CF40-AF8E-135D3EB2379B}" srcOrd="0" destOrd="0" presId="urn:microsoft.com/office/officeart/2008/layout/HorizontalMultiLevelHierarchy"/>
    <dgm:cxn modelId="{1DBDDEEE-F4F7-434A-BC65-B0BFEBD02F87}" type="presParOf" srcId="{FB171E95-B43E-6D45-83D3-0C7FE1B198A0}" destId="{A540F4D0-CE69-414E-BD5F-9963DAE26BFB}" srcOrd="1" destOrd="0" presId="urn:microsoft.com/office/officeart/2008/layout/HorizontalMultiLevelHierarchy"/>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4F289D-2028-CB45-B1D9-80F60C14724E}">
      <dsp:nvSpPr>
        <dsp:cNvPr id="0" name=""/>
        <dsp:cNvSpPr/>
      </dsp:nvSpPr>
      <dsp:spPr>
        <a:xfrm>
          <a:off x="505419" y="1520676"/>
          <a:ext cx="240758" cy="917523"/>
        </a:xfrm>
        <a:custGeom>
          <a:avLst/>
          <a:gdLst/>
          <a:ahLst/>
          <a:cxnLst/>
          <a:rect l="0" t="0" r="0" b="0"/>
          <a:pathLst>
            <a:path>
              <a:moveTo>
                <a:pt x="0" y="0"/>
              </a:moveTo>
              <a:lnTo>
                <a:pt x="120379" y="0"/>
              </a:lnTo>
              <a:lnTo>
                <a:pt x="120379" y="917523"/>
              </a:lnTo>
              <a:lnTo>
                <a:pt x="240758" y="917523"/>
              </a:lnTo>
            </a:path>
          </a:pathLst>
        </a:custGeom>
        <a:noFill/>
        <a:ln w="1905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602083" y="1955722"/>
        <a:ext cx="47429" cy="47429"/>
      </dsp:txXfrm>
    </dsp:sp>
    <dsp:sp modelId="{A9DAF4F6-5AFF-5041-A14A-30034991D9C8}">
      <dsp:nvSpPr>
        <dsp:cNvPr id="0" name=""/>
        <dsp:cNvSpPr/>
      </dsp:nvSpPr>
      <dsp:spPr>
        <a:xfrm>
          <a:off x="505419" y="1520676"/>
          <a:ext cx="240758" cy="458761"/>
        </a:xfrm>
        <a:custGeom>
          <a:avLst/>
          <a:gdLst/>
          <a:ahLst/>
          <a:cxnLst/>
          <a:rect l="0" t="0" r="0" b="0"/>
          <a:pathLst>
            <a:path>
              <a:moveTo>
                <a:pt x="0" y="0"/>
              </a:moveTo>
              <a:lnTo>
                <a:pt x="120379" y="0"/>
              </a:lnTo>
              <a:lnTo>
                <a:pt x="120379" y="458761"/>
              </a:lnTo>
              <a:lnTo>
                <a:pt x="240758" y="458761"/>
              </a:lnTo>
            </a:path>
          </a:pathLst>
        </a:custGeom>
        <a:noFill/>
        <a:ln w="1905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612845" y="1737104"/>
        <a:ext cx="25904" cy="25904"/>
      </dsp:txXfrm>
    </dsp:sp>
    <dsp:sp modelId="{2CB488D8-EC28-7743-BEF9-AF3597095B64}">
      <dsp:nvSpPr>
        <dsp:cNvPr id="0" name=""/>
        <dsp:cNvSpPr/>
      </dsp:nvSpPr>
      <dsp:spPr>
        <a:xfrm>
          <a:off x="505419" y="1474955"/>
          <a:ext cx="240758" cy="91440"/>
        </a:xfrm>
        <a:custGeom>
          <a:avLst/>
          <a:gdLst/>
          <a:ahLst/>
          <a:cxnLst/>
          <a:rect l="0" t="0" r="0" b="0"/>
          <a:pathLst>
            <a:path>
              <a:moveTo>
                <a:pt x="0" y="45720"/>
              </a:moveTo>
              <a:lnTo>
                <a:pt x="240758" y="45720"/>
              </a:lnTo>
            </a:path>
          </a:pathLst>
        </a:custGeom>
        <a:noFill/>
        <a:ln w="1905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619779" y="1514657"/>
        <a:ext cx="12037" cy="12037"/>
      </dsp:txXfrm>
    </dsp:sp>
    <dsp:sp modelId="{26A5F8B0-BA10-E14A-8031-1D1ADD0436CA}">
      <dsp:nvSpPr>
        <dsp:cNvPr id="0" name=""/>
        <dsp:cNvSpPr/>
      </dsp:nvSpPr>
      <dsp:spPr>
        <a:xfrm>
          <a:off x="505419" y="1061914"/>
          <a:ext cx="240758" cy="458761"/>
        </a:xfrm>
        <a:custGeom>
          <a:avLst/>
          <a:gdLst/>
          <a:ahLst/>
          <a:cxnLst/>
          <a:rect l="0" t="0" r="0" b="0"/>
          <a:pathLst>
            <a:path>
              <a:moveTo>
                <a:pt x="0" y="458761"/>
              </a:moveTo>
              <a:lnTo>
                <a:pt x="120379" y="458761"/>
              </a:lnTo>
              <a:lnTo>
                <a:pt x="120379" y="0"/>
              </a:lnTo>
              <a:lnTo>
                <a:pt x="240758" y="0"/>
              </a:lnTo>
            </a:path>
          </a:pathLst>
        </a:custGeom>
        <a:noFill/>
        <a:ln w="1905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612845" y="1278342"/>
        <a:ext cx="25904" cy="25904"/>
      </dsp:txXfrm>
    </dsp:sp>
    <dsp:sp modelId="{DB5898B3-45F2-2242-9EFE-3037DB389E38}">
      <dsp:nvSpPr>
        <dsp:cNvPr id="0" name=""/>
        <dsp:cNvSpPr/>
      </dsp:nvSpPr>
      <dsp:spPr>
        <a:xfrm>
          <a:off x="505419" y="603152"/>
          <a:ext cx="240758" cy="917523"/>
        </a:xfrm>
        <a:custGeom>
          <a:avLst/>
          <a:gdLst/>
          <a:ahLst/>
          <a:cxnLst/>
          <a:rect l="0" t="0" r="0" b="0"/>
          <a:pathLst>
            <a:path>
              <a:moveTo>
                <a:pt x="0" y="917523"/>
              </a:moveTo>
              <a:lnTo>
                <a:pt x="120379" y="917523"/>
              </a:lnTo>
              <a:lnTo>
                <a:pt x="120379" y="0"/>
              </a:lnTo>
              <a:lnTo>
                <a:pt x="240758" y="0"/>
              </a:lnTo>
            </a:path>
          </a:pathLst>
        </a:custGeom>
        <a:noFill/>
        <a:ln w="1905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602083" y="1038199"/>
        <a:ext cx="47429" cy="47429"/>
      </dsp:txXfrm>
    </dsp:sp>
    <dsp:sp modelId="{E2610A0B-27A6-3F4E-A32F-416FD0FBBECA}">
      <dsp:nvSpPr>
        <dsp:cNvPr id="0" name=""/>
        <dsp:cNvSpPr/>
      </dsp:nvSpPr>
      <dsp:spPr>
        <a:xfrm rot="16200000">
          <a:off x="-711328" y="1269742"/>
          <a:ext cx="1931627" cy="501866"/>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b="0" i="0" kern="1200" dirty="0"/>
            <a:t>Baseline characteristics</a:t>
          </a:r>
        </a:p>
        <a:p>
          <a:pPr marL="0" lvl="0" indent="0" algn="ctr" defTabSz="444500">
            <a:lnSpc>
              <a:spcPct val="90000"/>
            </a:lnSpc>
            <a:spcBef>
              <a:spcPct val="0"/>
            </a:spcBef>
            <a:spcAft>
              <a:spcPct val="35000"/>
            </a:spcAft>
            <a:buNone/>
          </a:pPr>
          <a:r>
            <a:rPr lang="en-GB" sz="1000" b="0" i="0" kern="1200" dirty="0"/>
            <a:t>Pegvaliase (n=183)</a:t>
          </a:r>
          <a:endParaRPr lang="en-GB" sz="1000" kern="1200" dirty="0"/>
        </a:p>
      </dsp:txBody>
      <dsp:txXfrm>
        <a:off x="-711328" y="1269742"/>
        <a:ext cx="1931627" cy="501866"/>
      </dsp:txXfrm>
    </dsp:sp>
    <dsp:sp modelId="{CD6ED662-A3E9-7B47-8DC6-736B01A1C6D6}">
      <dsp:nvSpPr>
        <dsp:cNvPr id="0" name=""/>
        <dsp:cNvSpPr/>
      </dsp:nvSpPr>
      <dsp:spPr>
        <a:xfrm>
          <a:off x="746177" y="419648"/>
          <a:ext cx="2626658" cy="367009"/>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kern="1200" dirty="0"/>
            <a:t>No. of females: 88 (48.1%) </a:t>
          </a:r>
          <a:r>
            <a:rPr lang="en-GB" sz="1000" kern="1200" baseline="0" dirty="0"/>
            <a:t> </a:t>
          </a:r>
          <a:endParaRPr lang="en-GB" sz="1000" kern="1200" dirty="0"/>
        </a:p>
      </dsp:txBody>
      <dsp:txXfrm>
        <a:off x="746177" y="419648"/>
        <a:ext cx="2626658" cy="367009"/>
      </dsp:txXfrm>
    </dsp:sp>
    <dsp:sp modelId="{886457E3-4E4C-E641-AC05-EDDB69F77CAC}">
      <dsp:nvSpPr>
        <dsp:cNvPr id="0" name=""/>
        <dsp:cNvSpPr/>
      </dsp:nvSpPr>
      <dsp:spPr>
        <a:xfrm>
          <a:off x="746177" y="878409"/>
          <a:ext cx="2626658" cy="367009"/>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kern="1200" dirty="0"/>
            <a:t>Mean age: 30.0 years (SD 8.9)</a:t>
          </a:r>
        </a:p>
      </dsp:txBody>
      <dsp:txXfrm>
        <a:off x="746177" y="878409"/>
        <a:ext cx="2626658" cy="367009"/>
      </dsp:txXfrm>
    </dsp:sp>
    <dsp:sp modelId="{E0379C6F-8EC9-7E4E-A388-F7C8038167C6}">
      <dsp:nvSpPr>
        <dsp:cNvPr id="0" name=""/>
        <dsp:cNvSpPr/>
      </dsp:nvSpPr>
      <dsp:spPr>
        <a:xfrm>
          <a:off x="746177" y="1337171"/>
          <a:ext cx="2626658" cy="367009"/>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b="0" i="0" kern="1200" dirty="0"/>
            <a:t>Mean baseline Phe concentration:</a:t>
          </a:r>
          <a:br>
            <a:rPr lang="en-GB" sz="1000" b="0" i="0" kern="1200" dirty="0"/>
          </a:br>
          <a:r>
            <a:rPr lang="en-GB" sz="1000" b="0" i="0" kern="1200" dirty="0"/>
            <a:t>1258.0 μmol/L (median 1244.0 μmol/L)</a:t>
          </a:r>
          <a:endParaRPr lang="en-GB" sz="1000" kern="1200" dirty="0"/>
        </a:p>
      </dsp:txBody>
      <dsp:txXfrm>
        <a:off x="746177" y="1337171"/>
        <a:ext cx="2626658" cy="367009"/>
      </dsp:txXfrm>
    </dsp:sp>
    <dsp:sp modelId="{91F3E3BA-B04C-3248-ACD8-E1BED30528BE}">
      <dsp:nvSpPr>
        <dsp:cNvPr id="0" name=""/>
        <dsp:cNvSpPr/>
      </dsp:nvSpPr>
      <dsp:spPr>
        <a:xfrm>
          <a:off x="746177" y="1795932"/>
          <a:ext cx="2626658" cy="367009"/>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b="0" i="0" kern="1200" dirty="0"/>
            <a:t>Mean intact protein intake: 39.2 g/day</a:t>
          </a:r>
          <a:endParaRPr lang="en-GB" sz="1000" kern="1200" dirty="0"/>
        </a:p>
      </dsp:txBody>
      <dsp:txXfrm>
        <a:off x="746177" y="1795932"/>
        <a:ext cx="2626658" cy="367009"/>
      </dsp:txXfrm>
    </dsp:sp>
    <dsp:sp modelId="{91B5D5D4-D1F4-CF40-AF8E-135D3EB2379B}">
      <dsp:nvSpPr>
        <dsp:cNvPr id="0" name=""/>
        <dsp:cNvSpPr/>
      </dsp:nvSpPr>
      <dsp:spPr>
        <a:xfrm>
          <a:off x="746177" y="2254694"/>
          <a:ext cx="2626658" cy="367009"/>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kern="1200" dirty="0"/>
            <a:t>Median intact protein intake: 30.4 g/day</a:t>
          </a:r>
        </a:p>
      </dsp:txBody>
      <dsp:txXfrm>
        <a:off x="746177" y="2254694"/>
        <a:ext cx="2626658" cy="3670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4F289D-2028-CB45-B1D9-80F60C14724E}">
      <dsp:nvSpPr>
        <dsp:cNvPr id="0" name=""/>
        <dsp:cNvSpPr/>
      </dsp:nvSpPr>
      <dsp:spPr>
        <a:xfrm>
          <a:off x="505419" y="1520676"/>
          <a:ext cx="240758" cy="917523"/>
        </a:xfrm>
        <a:custGeom>
          <a:avLst/>
          <a:gdLst/>
          <a:ahLst/>
          <a:cxnLst/>
          <a:rect l="0" t="0" r="0" b="0"/>
          <a:pathLst>
            <a:path>
              <a:moveTo>
                <a:pt x="0" y="0"/>
              </a:moveTo>
              <a:lnTo>
                <a:pt x="120379" y="0"/>
              </a:lnTo>
              <a:lnTo>
                <a:pt x="120379" y="917523"/>
              </a:lnTo>
              <a:lnTo>
                <a:pt x="240758" y="917523"/>
              </a:lnTo>
            </a:path>
          </a:pathLst>
        </a:custGeom>
        <a:noFill/>
        <a:ln w="1905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602083" y="1955722"/>
        <a:ext cx="47429" cy="47429"/>
      </dsp:txXfrm>
    </dsp:sp>
    <dsp:sp modelId="{A9DAF4F6-5AFF-5041-A14A-30034991D9C8}">
      <dsp:nvSpPr>
        <dsp:cNvPr id="0" name=""/>
        <dsp:cNvSpPr/>
      </dsp:nvSpPr>
      <dsp:spPr>
        <a:xfrm>
          <a:off x="505419" y="1520676"/>
          <a:ext cx="240758" cy="458761"/>
        </a:xfrm>
        <a:custGeom>
          <a:avLst/>
          <a:gdLst/>
          <a:ahLst/>
          <a:cxnLst/>
          <a:rect l="0" t="0" r="0" b="0"/>
          <a:pathLst>
            <a:path>
              <a:moveTo>
                <a:pt x="0" y="0"/>
              </a:moveTo>
              <a:lnTo>
                <a:pt x="120379" y="0"/>
              </a:lnTo>
              <a:lnTo>
                <a:pt x="120379" y="458761"/>
              </a:lnTo>
              <a:lnTo>
                <a:pt x="240758" y="458761"/>
              </a:lnTo>
            </a:path>
          </a:pathLst>
        </a:custGeom>
        <a:noFill/>
        <a:ln w="1905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612845" y="1737104"/>
        <a:ext cx="25904" cy="25904"/>
      </dsp:txXfrm>
    </dsp:sp>
    <dsp:sp modelId="{2CB488D8-EC28-7743-BEF9-AF3597095B64}">
      <dsp:nvSpPr>
        <dsp:cNvPr id="0" name=""/>
        <dsp:cNvSpPr/>
      </dsp:nvSpPr>
      <dsp:spPr>
        <a:xfrm>
          <a:off x="505419" y="1474955"/>
          <a:ext cx="240758" cy="91440"/>
        </a:xfrm>
        <a:custGeom>
          <a:avLst/>
          <a:gdLst/>
          <a:ahLst/>
          <a:cxnLst/>
          <a:rect l="0" t="0" r="0" b="0"/>
          <a:pathLst>
            <a:path>
              <a:moveTo>
                <a:pt x="0" y="45720"/>
              </a:moveTo>
              <a:lnTo>
                <a:pt x="240758" y="45720"/>
              </a:lnTo>
            </a:path>
          </a:pathLst>
        </a:custGeom>
        <a:noFill/>
        <a:ln w="1905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619779" y="1514657"/>
        <a:ext cx="12037" cy="12037"/>
      </dsp:txXfrm>
    </dsp:sp>
    <dsp:sp modelId="{26A5F8B0-BA10-E14A-8031-1D1ADD0436CA}">
      <dsp:nvSpPr>
        <dsp:cNvPr id="0" name=""/>
        <dsp:cNvSpPr/>
      </dsp:nvSpPr>
      <dsp:spPr>
        <a:xfrm>
          <a:off x="505419" y="1061914"/>
          <a:ext cx="240758" cy="458761"/>
        </a:xfrm>
        <a:custGeom>
          <a:avLst/>
          <a:gdLst/>
          <a:ahLst/>
          <a:cxnLst/>
          <a:rect l="0" t="0" r="0" b="0"/>
          <a:pathLst>
            <a:path>
              <a:moveTo>
                <a:pt x="0" y="458761"/>
              </a:moveTo>
              <a:lnTo>
                <a:pt x="120379" y="458761"/>
              </a:lnTo>
              <a:lnTo>
                <a:pt x="120379" y="0"/>
              </a:lnTo>
              <a:lnTo>
                <a:pt x="240758" y="0"/>
              </a:lnTo>
            </a:path>
          </a:pathLst>
        </a:custGeom>
        <a:noFill/>
        <a:ln w="1905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612845" y="1278342"/>
        <a:ext cx="25904" cy="25904"/>
      </dsp:txXfrm>
    </dsp:sp>
    <dsp:sp modelId="{DB5898B3-45F2-2242-9EFE-3037DB389E38}">
      <dsp:nvSpPr>
        <dsp:cNvPr id="0" name=""/>
        <dsp:cNvSpPr/>
      </dsp:nvSpPr>
      <dsp:spPr>
        <a:xfrm>
          <a:off x="505419" y="603152"/>
          <a:ext cx="240758" cy="917523"/>
        </a:xfrm>
        <a:custGeom>
          <a:avLst/>
          <a:gdLst/>
          <a:ahLst/>
          <a:cxnLst/>
          <a:rect l="0" t="0" r="0" b="0"/>
          <a:pathLst>
            <a:path>
              <a:moveTo>
                <a:pt x="0" y="917523"/>
              </a:moveTo>
              <a:lnTo>
                <a:pt x="120379" y="917523"/>
              </a:lnTo>
              <a:lnTo>
                <a:pt x="120379" y="0"/>
              </a:lnTo>
              <a:lnTo>
                <a:pt x="240758" y="0"/>
              </a:lnTo>
            </a:path>
          </a:pathLst>
        </a:custGeom>
        <a:noFill/>
        <a:ln w="1905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602083" y="1038199"/>
        <a:ext cx="47429" cy="47429"/>
      </dsp:txXfrm>
    </dsp:sp>
    <dsp:sp modelId="{E2610A0B-27A6-3F4E-A32F-416FD0FBBECA}">
      <dsp:nvSpPr>
        <dsp:cNvPr id="0" name=""/>
        <dsp:cNvSpPr/>
      </dsp:nvSpPr>
      <dsp:spPr>
        <a:xfrm rot="16200000">
          <a:off x="-711328" y="1269742"/>
          <a:ext cx="1931627" cy="501866"/>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b="0" i="0" kern="1200" dirty="0"/>
            <a:t>Baseline characteristics</a:t>
          </a:r>
        </a:p>
        <a:p>
          <a:pPr marL="0" lvl="0" indent="0" algn="ctr" defTabSz="444500">
            <a:lnSpc>
              <a:spcPct val="90000"/>
            </a:lnSpc>
            <a:spcBef>
              <a:spcPct val="0"/>
            </a:spcBef>
            <a:spcAft>
              <a:spcPct val="35000"/>
            </a:spcAft>
            <a:buNone/>
          </a:pPr>
          <a:r>
            <a:rPr lang="en-GB" sz="1000" b="0" i="0" kern="1200" dirty="0"/>
            <a:t>Sapropterin + MNT (n=82)</a:t>
          </a:r>
          <a:endParaRPr lang="en-GB" sz="1000" kern="1200" dirty="0"/>
        </a:p>
      </dsp:txBody>
      <dsp:txXfrm>
        <a:off x="-711328" y="1269742"/>
        <a:ext cx="1931627" cy="501866"/>
      </dsp:txXfrm>
    </dsp:sp>
    <dsp:sp modelId="{CD6ED662-A3E9-7B47-8DC6-736B01A1C6D6}">
      <dsp:nvSpPr>
        <dsp:cNvPr id="0" name=""/>
        <dsp:cNvSpPr/>
      </dsp:nvSpPr>
      <dsp:spPr>
        <a:xfrm>
          <a:off x="746177" y="419648"/>
          <a:ext cx="2626658" cy="367009"/>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kern="1200" dirty="0"/>
            <a:t>No. of females: 42 (51.2%) </a:t>
          </a:r>
          <a:r>
            <a:rPr lang="en-GB" sz="1000" kern="1200" baseline="0" dirty="0"/>
            <a:t> </a:t>
          </a:r>
          <a:endParaRPr lang="en-GB" sz="1000" kern="1200" dirty="0"/>
        </a:p>
      </dsp:txBody>
      <dsp:txXfrm>
        <a:off x="746177" y="419648"/>
        <a:ext cx="2626658" cy="367009"/>
      </dsp:txXfrm>
    </dsp:sp>
    <dsp:sp modelId="{886457E3-4E4C-E641-AC05-EDDB69F77CAC}">
      <dsp:nvSpPr>
        <dsp:cNvPr id="0" name=""/>
        <dsp:cNvSpPr/>
      </dsp:nvSpPr>
      <dsp:spPr>
        <a:xfrm>
          <a:off x="746177" y="878409"/>
          <a:ext cx="2626658" cy="367009"/>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kern="1200" dirty="0"/>
            <a:t>Mean age: 31.5 years (SD 10.8)</a:t>
          </a:r>
        </a:p>
      </dsp:txBody>
      <dsp:txXfrm>
        <a:off x="746177" y="878409"/>
        <a:ext cx="2626658" cy="367009"/>
      </dsp:txXfrm>
    </dsp:sp>
    <dsp:sp modelId="{E0379C6F-8EC9-7E4E-A388-F7C8038167C6}">
      <dsp:nvSpPr>
        <dsp:cNvPr id="0" name=""/>
        <dsp:cNvSpPr/>
      </dsp:nvSpPr>
      <dsp:spPr>
        <a:xfrm>
          <a:off x="746177" y="1337171"/>
          <a:ext cx="2626658" cy="367009"/>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b="0" i="0" kern="1200" dirty="0"/>
            <a:t>Mean baseline Phe concentration:</a:t>
          </a:r>
          <a:br>
            <a:rPr lang="en-GB" sz="1000" b="0" i="0" kern="1200" dirty="0"/>
          </a:br>
          <a:r>
            <a:rPr lang="en-GB" sz="1000" b="0" i="0" kern="1200" dirty="0"/>
            <a:t>989.9 μmol/L (median 899.5 μmol/L)</a:t>
          </a:r>
          <a:endParaRPr lang="en-GB" sz="1000" kern="1200" dirty="0"/>
        </a:p>
      </dsp:txBody>
      <dsp:txXfrm>
        <a:off x="746177" y="1337171"/>
        <a:ext cx="2626658" cy="367009"/>
      </dsp:txXfrm>
    </dsp:sp>
    <dsp:sp modelId="{91F3E3BA-B04C-3248-ACD8-E1BED30528BE}">
      <dsp:nvSpPr>
        <dsp:cNvPr id="0" name=""/>
        <dsp:cNvSpPr/>
      </dsp:nvSpPr>
      <dsp:spPr>
        <a:xfrm>
          <a:off x="746177" y="1795932"/>
          <a:ext cx="2626658" cy="367009"/>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b="0" i="0" kern="1200" dirty="0"/>
            <a:t>Mean intact protein intake: 37.7 g/day</a:t>
          </a:r>
          <a:endParaRPr lang="en-GB" sz="1000" kern="1200" dirty="0"/>
        </a:p>
      </dsp:txBody>
      <dsp:txXfrm>
        <a:off x="746177" y="1795932"/>
        <a:ext cx="2626658" cy="367009"/>
      </dsp:txXfrm>
    </dsp:sp>
    <dsp:sp modelId="{91B5D5D4-D1F4-CF40-AF8E-135D3EB2379B}">
      <dsp:nvSpPr>
        <dsp:cNvPr id="0" name=""/>
        <dsp:cNvSpPr/>
      </dsp:nvSpPr>
      <dsp:spPr>
        <a:xfrm>
          <a:off x="746177" y="2254694"/>
          <a:ext cx="2626658" cy="367009"/>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kern="1200" dirty="0"/>
            <a:t>Median intact protein intake: 31.0 g/day</a:t>
          </a:r>
        </a:p>
      </dsp:txBody>
      <dsp:txXfrm>
        <a:off x="746177" y="2254694"/>
        <a:ext cx="2626658" cy="36700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4F289D-2028-CB45-B1D9-80F60C14724E}">
      <dsp:nvSpPr>
        <dsp:cNvPr id="0" name=""/>
        <dsp:cNvSpPr/>
      </dsp:nvSpPr>
      <dsp:spPr>
        <a:xfrm>
          <a:off x="505419" y="1520676"/>
          <a:ext cx="240758" cy="917523"/>
        </a:xfrm>
        <a:custGeom>
          <a:avLst/>
          <a:gdLst/>
          <a:ahLst/>
          <a:cxnLst/>
          <a:rect l="0" t="0" r="0" b="0"/>
          <a:pathLst>
            <a:path>
              <a:moveTo>
                <a:pt x="0" y="0"/>
              </a:moveTo>
              <a:lnTo>
                <a:pt x="120379" y="0"/>
              </a:lnTo>
              <a:lnTo>
                <a:pt x="120379" y="917523"/>
              </a:lnTo>
              <a:lnTo>
                <a:pt x="240758" y="917523"/>
              </a:lnTo>
            </a:path>
          </a:pathLst>
        </a:custGeom>
        <a:noFill/>
        <a:ln w="1905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602083" y="1955722"/>
        <a:ext cx="47429" cy="47429"/>
      </dsp:txXfrm>
    </dsp:sp>
    <dsp:sp modelId="{A9DAF4F6-5AFF-5041-A14A-30034991D9C8}">
      <dsp:nvSpPr>
        <dsp:cNvPr id="0" name=""/>
        <dsp:cNvSpPr/>
      </dsp:nvSpPr>
      <dsp:spPr>
        <a:xfrm>
          <a:off x="505419" y="1520676"/>
          <a:ext cx="240758" cy="458761"/>
        </a:xfrm>
        <a:custGeom>
          <a:avLst/>
          <a:gdLst/>
          <a:ahLst/>
          <a:cxnLst/>
          <a:rect l="0" t="0" r="0" b="0"/>
          <a:pathLst>
            <a:path>
              <a:moveTo>
                <a:pt x="0" y="0"/>
              </a:moveTo>
              <a:lnTo>
                <a:pt x="120379" y="0"/>
              </a:lnTo>
              <a:lnTo>
                <a:pt x="120379" y="458761"/>
              </a:lnTo>
              <a:lnTo>
                <a:pt x="240758" y="458761"/>
              </a:lnTo>
            </a:path>
          </a:pathLst>
        </a:custGeom>
        <a:noFill/>
        <a:ln w="1905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612845" y="1737104"/>
        <a:ext cx="25904" cy="25904"/>
      </dsp:txXfrm>
    </dsp:sp>
    <dsp:sp modelId="{2CB488D8-EC28-7743-BEF9-AF3597095B64}">
      <dsp:nvSpPr>
        <dsp:cNvPr id="0" name=""/>
        <dsp:cNvSpPr/>
      </dsp:nvSpPr>
      <dsp:spPr>
        <a:xfrm>
          <a:off x="505419" y="1474955"/>
          <a:ext cx="240758" cy="91440"/>
        </a:xfrm>
        <a:custGeom>
          <a:avLst/>
          <a:gdLst/>
          <a:ahLst/>
          <a:cxnLst/>
          <a:rect l="0" t="0" r="0" b="0"/>
          <a:pathLst>
            <a:path>
              <a:moveTo>
                <a:pt x="0" y="45720"/>
              </a:moveTo>
              <a:lnTo>
                <a:pt x="240758" y="45720"/>
              </a:lnTo>
            </a:path>
          </a:pathLst>
        </a:custGeom>
        <a:noFill/>
        <a:ln w="1905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619779" y="1514657"/>
        <a:ext cx="12037" cy="12037"/>
      </dsp:txXfrm>
    </dsp:sp>
    <dsp:sp modelId="{26A5F8B0-BA10-E14A-8031-1D1ADD0436CA}">
      <dsp:nvSpPr>
        <dsp:cNvPr id="0" name=""/>
        <dsp:cNvSpPr/>
      </dsp:nvSpPr>
      <dsp:spPr>
        <a:xfrm>
          <a:off x="505419" y="1061914"/>
          <a:ext cx="240758" cy="458761"/>
        </a:xfrm>
        <a:custGeom>
          <a:avLst/>
          <a:gdLst/>
          <a:ahLst/>
          <a:cxnLst/>
          <a:rect l="0" t="0" r="0" b="0"/>
          <a:pathLst>
            <a:path>
              <a:moveTo>
                <a:pt x="0" y="458761"/>
              </a:moveTo>
              <a:lnTo>
                <a:pt x="120379" y="458761"/>
              </a:lnTo>
              <a:lnTo>
                <a:pt x="120379" y="0"/>
              </a:lnTo>
              <a:lnTo>
                <a:pt x="240758" y="0"/>
              </a:lnTo>
            </a:path>
          </a:pathLst>
        </a:custGeom>
        <a:noFill/>
        <a:ln w="1905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612845" y="1278342"/>
        <a:ext cx="25904" cy="25904"/>
      </dsp:txXfrm>
    </dsp:sp>
    <dsp:sp modelId="{DB5898B3-45F2-2242-9EFE-3037DB389E38}">
      <dsp:nvSpPr>
        <dsp:cNvPr id="0" name=""/>
        <dsp:cNvSpPr/>
      </dsp:nvSpPr>
      <dsp:spPr>
        <a:xfrm>
          <a:off x="505419" y="603152"/>
          <a:ext cx="240758" cy="917523"/>
        </a:xfrm>
        <a:custGeom>
          <a:avLst/>
          <a:gdLst/>
          <a:ahLst/>
          <a:cxnLst/>
          <a:rect l="0" t="0" r="0" b="0"/>
          <a:pathLst>
            <a:path>
              <a:moveTo>
                <a:pt x="0" y="917523"/>
              </a:moveTo>
              <a:lnTo>
                <a:pt x="120379" y="917523"/>
              </a:lnTo>
              <a:lnTo>
                <a:pt x="120379" y="0"/>
              </a:lnTo>
              <a:lnTo>
                <a:pt x="240758" y="0"/>
              </a:lnTo>
            </a:path>
          </a:pathLst>
        </a:custGeom>
        <a:noFill/>
        <a:ln w="1905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602083" y="1038199"/>
        <a:ext cx="47429" cy="47429"/>
      </dsp:txXfrm>
    </dsp:sp>
    <dsp:sp modelId="{E2610A0B-27A6-3F4E-A32F-416FD0FBBECA}">
      <dsp:nvSpPr>
        <dsp:cNvPr id="0" name=""/>
        <dsp:cNvSpPr/>
      </dsp:nvSpPr>
      <dsp:spPr>
        <a:xfrm rot="16200000">
          <a:off x="-711328" y="1269742"/>
          <a:ext cx="1931627" cy="501866"/>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b="0" i="0" kern="1200" dirty="0"/>
            <a:t>Baseline characteristics</a:t>
          </a:r>
        </a:p>
        <a:p>
          <a:pPr marL="0" lvl="0" indent="0" algn="ctr" defTabSz="444500">
            <a:lnSpc>
              <a:spcPct val="90000"/>
            </a:lnSpc>
            <a:spcBef>
              <a:spcPct val="0"/>
            </a:spcBef>
            <a:spcAft>
              <a:spcPct val="35000"/>
            </a:spcAft>
            <a:buNone/>
          </a:pPr>
          <a:r>
            <a:rPr lang="en-GB" sz="1000" b="0" i="0" kern="1200" dirty="0"/>
            <a:t>MNT (n=67)</a:t>
          </a:r>
          <a:endParaRPr lang="en-GB" sz="1000" kern="1200" dirty="0"/>
        </a:p>
      </dsp:txBody>
      <dsp:txXfrm>
        <a:off x="-711328" y="1269742"/>
        <a:ext cx="1931627" cy="501866"/>
      </dsp:txXfrm>
    </dsp:sp>
    <dsp:sp modelId="{CD6ED662-A3E9-7B47-8DC6-736B01A1C6D6}">
      <dsp:nvSpPr>
        <dsp:cNvPr id="0" name=""/>
        <dsp:cNvSpPr/>
      </dsp:nvSpPr>
      <dsp:spPr>
        <a:xfrm>
          <a:off x="746177" y="419648"/>
          <a:ext cx="2626658" cy="367009"/>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kern="1200" dirty="0"/>
            <a:t>No. of females: 36 (53.7%) </a:t>
          </a:r>
          <a:r>
            <a:rPr lang="en-GB" sz="1000" kern="1200" baseline="0" dirty="0"/>
            <a:t> </a:t>
          </a:r>
          <a:endParaRPr lang="en-GB" sz="1000" kern="1200" dirty="0"/>
        </a:p>
      </dsp:txBody>
      <dsp:txXfrm>
        <a:off x="746177" y="419648"/>
        <a:ext cx="2626658" cy="367009"/>
      </dsp:txXfrm>
    </dsp:sp>
    <dsp:sp modelId="{886457E3-4E4C-E641-AC05-EDDB69F77CAC}">
      <dsp:nvSpPr>
        <dsp:cNvPr id="0" name=""/>
        <dsp:cNvSpPr/>
      </dsp:nvSpPr>
      <dsp:spPr>
        <a:xfrm>
          <a:off x="746177" y="878409"/>
          <a:ext cx="2626658" cy="367009"/>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kern="1200" dirty="0"/>
            <a:t>Mean age: 30.1 years (SD 11.2)</a:t>
          </a:r>
        </a:p>
      </dsp:txBody>
      <dsp:txXfrm>
        <a:off x="746177" y="878409"/>
        <a:ext cx="2626658" cy="367009"/>
      </dsp:txXfrm>
    </dsp:sp>
    <dsp:sp modelId="{E0379C6F-8EC9-7E4E-A388-F7C8038167C6}">
      <dsp:nvSpPr>
        <dsp:cNvPr id="0" name=""/>
        <dsp:cNvSpPr/>
      </dsp:nvSpPr>
      <dsp:spPr>
        <a:xfrm>
          <a:off x="746177" y="1337171"/>
          <a:ext cx="2626658" cy="367009"/>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b="0" i="0" kern="1200" dirty="0"/>
            <a:t>Mean baseline Phe concentration:</a:t>
          </a:r>
          <a:br>
            <a:rPr lang="en-GB" sz="1000" b="0" i="0" kern="1200" dirty="0"/>
          </a:br>
          <a:r>
            <a:rPr lang="en-GB" sz="1000" b="0" i="0" kern="1200" dirty="0"/>
            <a:t>1082.0 μmol/L (median 984.0 μmol/L)</a:t>
          </a:r>
          <a:endParaRPr lang="en-GB" sz="1000" kern="1200" dirty="0"/>
        </a:p>
      </dsp:txBody>
      <dsp:txXfrm>
        <a:off x="746177" y="1337171"/>
        <a:ext cx="2626658" cy="367009"/>
      </dsp:txXfrm>
    </dsp:sp>
    <dsp:sp modelId="{91F3E3BA-B04C-3248-ACD8-E1BED30528BE}">
      <dsp:nvSpPr>
        <dsp:cNvPr id="0" name=""/>
        <dsp:cNvSpPr/>
      </dsp:nvSpPr>
      <dsp:spPr>
        <a:xfrm>
          <a:off x="746177" y="1795932"/>
          <a:ext cx="2626658" cy="367009"/>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b="0" i="0" kern="1200" dirty="0"/>
            <a:t>Mean intact protein intake: 20.4 g/day</a:t>
          </a:r>
          <a:endParaRPr lang="en-GB" sz="1000" kern="1200" dirty="0"/>
        </a:p>
      </dsp:txBody>
      <dsp:txXfrm>
        <a:off x="746177" y="1795932"/>
        <a:ext cx="2626658" cy="367009"/>
      </dsp:txXfrm>
    </dsp:sp>
    <dsp:sp modelId="{91B5D5D4-D1F4-CF40-AF8E-135D3EB2379B}">
      <dsp:nvSpPr>
        <dsp:cNvPr id="0" name=""/>
        <dsp:cNvSpPr/>
      </dsp:nvSpPr>
      <dsp:spPr>
        <a:xfrm>
          <a:off x="746177" y="2254694"/>
          <a:ext cx="2626658" cy="367009"/>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kern="1200" dirty="0"/>
            <a:t>Median intact protein intake: 14.0 g/day</a:t>
          </a:r>
        </a:p>
      </dsp:txBody>
      <dsp:txXfrm>
        <a:off x="746177" y="2254694"/>
        <a:ext cx="2626658" cy="367009"/>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D72BE95-9E99-B1D0-5B7B-2D33A2F4482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a:extLst>
              <a:ext uri="{FF2B5EF4-FFF2-40B4-BE49-F238E27FC236}">
                <a16:creationId xmlns:a16="http://schemas.microsoft.com/office/drawing/2014/main" id="{F460CC54-0601-106C-946F-567F123CC07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DAFF94A-2562-44B9-AD1D-FF8996DF91D6}" type="datetimeFigureOut">
              <a:rPr lang="en-GB" smtClean="0"/>
              <a:t>03/07/2025</a:t>
            </a:fld>
            <a:endParaRPr lang="en-GB" dirty="0"/>
          </a:p>
        </p:txBody>
      </p:sp>
      <p:sp>
        <p:nvSpPr>
          <p:cNvPr id="4" name="Footer Placeholder 3">
            <a:extLst>
              <a:ext uri="{FF2B5EF4-FFF2-40B4-BE49-F238E27FC236}">
                <a16:creationId xmlns:a16="http://schemas.microsoft.com/office/drawing/2014/main" id="{4ABF7353-4C1F-ED95-D226-A1FFBF94A9D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a:extLst>
              <a:ext uri="{FF2B5EF4-FFF2-40B4-BE49-F238E27FC236}">
                <a16:creationId xmlns:a16="http://schemas.microsoft.com/office/drawing/2014/main" id="{0C47473E-FA28-63AA-FC62-EBB7CE5080C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58D967E-A3EA-4FF5-A6CD-4E3F356E27EF}" type="slidenum">
              <a:rPr lang="en-GB" smtClean="0"/>
              <a:t>‹#›</a:t>
            </a:fld>
            <a:endParaRPr lang="en-GB" dirty="0"/>
          </a:p>
        </p:txBody>
      </p:sp>
    </p:spTree>
    <p:extLst>
      <p:ext uri="{BB962C8B-B14F-4D97-AF65-F5344CB8AC3E}">
        <p14:creationId xmlns:p14="http://schemas.microsoft.com/office/powerpoint/2010/main" val="37067483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8DA383-A433-422F-8171-45AFBC6E1DDF}" type="datetimeFigureOut">
              <a:rPr lang="en-GB" smtClean="0"/>
              <a:t>03/07/2025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BD225F-AA71-4364-9F6A-3DE1806BC397}" type="slidenum">
              <a:rPr lang="en-GB" smtClean="0"/>
              <a:t>‹#›</a:t>
            </a:fld>
            <a:endParaRPr lang="en-GB"/>
          </a:p>
        </p:txBody>
      </p:sp>
    </p:spTree>
    <p:extLst>
      <p:ext uri="{BB962C8B-B14F-4D97-AF65-F5344CB8AC3E}">
        <p14:creationId xmlns:p14="http://schemas.microsoft.com/office/powerpoint/2010/main" val="15346343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1863" rtl="0" eaLnBrk="0" fontAlgn="base" latinLnBrk="0" hangingPunct="0">
              <a:lnSpc>
                <a:spcPct val="100000"/>
              </a:lnSpc>
              <a:spcBef>
                <a:spcPct val="0"/>
              </a:spcBef>
              <a:spcAft>
                <a:spcPct val="0"/>
              </a:spcAft>
              <a:buClrTx/>
              <a:buSzTx/>
              <a:buFontTx/>
              <a:buNone/>
              <a:tabLst/>
              <a:defRPr/>
            </a:pPr>
            <a:fld id="{2DDB15F9-A1EF-4E40-8BBD-3C4BE72954C0}" type="slidenum">
              <a:rPr kumimoji="0" 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31863" rtl="0" eaLnBrk="0" fontAlgn="base" latinLnBrk="0" hangingPunct="0">
                <a:lnSpc>
                  <a:spcPct val="100000"/>
                </a:lnSpc>
                <a:spcBef>
                  <a:spcPct val="0"/>
                </a:spcBef>
                <a:spcAft>
                  <a:spcPct val="0"/>
                </a:spcAft>
                <a:buClrTx/>
                <a:buSzTx/>
                <a:buFontTx/>
                <a:buNone/>
                <a:tabLst/>
                <a:defRPr/>
              </a:pPr>
              <a:t>10</a:t>
            </a:fld>
            <a:endPar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35271899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1863" rtl="0" eaLnBrk="0" fontAlgn="base" latinLnBrk="0" hangingPunct="0">
              <a:lnSpc>
                <a:spcPct val="100000"/>
              </a:lnSpc>
              <a:spcBef>
                <a:spcPct val="0"/>
              </a:spcBef>
              <a:spcAft>
                <a:spcPct val="0"/>
              </a:spcAft>
              <a:buClrTx/>
              <a:buSzTx/>
              <a:buFontTx/>
              <a:buNone/>
              <a:tabLst/>
              <a:defRPr/>
            </a:pPr>
            <a:fld id="{2DDB15F9-A1EF-4E40-8BBD-3C4BE72954C0}" type="slidenum">
              <a:rPr kumimoji="0" 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31863" rtl="0" eaLnBrk="0" fontAlgn="base" latinLnBrk="0" hangingPunct="0">
                <a:lnSpc>
                  <a:spcPct val="100000"/>
                </a:lnSpc>
                <a:spcBef>
                  <a:spcPct val="0"/>
                </a:spcBef>
                <a:spcAft>
                  <a:spcPct val="0"/>
                </a:spcAft>
                <a:buClrTx/>
                <a:buSzTx/>
                <a:buFontTx/>
                <a:buNone/>
                <a:tabLst/>
                <a:defRPr/>
              </a:pPr>
              <a:t>14</a:t>
            </a:fld>
            <a:endPar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16570677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9964ABD-E802-982A-14FA-A1794B6FB71D}"/>
              </a:ext>
            </a:extLst>
          </p:cNvPr>
          <p:cNvSpPr/>
          <p:nvPr userDrawn="1"/>
        </p:nvSpPr>
        <p:spPr>
          <a:xfrm>
            <a:off x="0" y="6066000"/>
            <a:ext cx="12196800" cy="792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501410A0-5398-0E45-C45B-973149C22BAF}"/>
              </a:ext>
            </a:extLst>
          </p:cNvPr>
          <p:cNvPicPr>
            <a:picLocks noChangeAspect="1"/>
          </p:cNvPicPr>
          <p:nvPr userDrawn="1"/>
        </p:nvPicPr>
        <p:blipFill>
          <a:blip r:embed="rId3"/>
          <a:stretch>
            <a:fillRect/>
          </a:stretch>
        </p:blipFill>
        <p:spPr>
          <a:xfrm>
            <a:off x="357231" y="6340448"/>
            <a:ext cx="1512637" cy="226300"/>
          </a:xfrm>
          <a:prstGeom prst="rect">
            <a:avLst/>
          </a:prstGeom>
        </p:spPr>
      </p:pic>
      <p:sp>
        <p:nvSpPr>
          <p:cNvPr id="2" name="Title 1">
            <a:extLst>
              <a:ext uri="{FF2B5EF4-FFF2-40B4-BE49-F238E27FC236}">
                <a16:creationId xmlns:a16="http://schemas.microsoft.com/office/drawing/2014/main" id="{48984612-5C8D-373E-6B5C-A4C1622155A3}"/>
              </a:ext>
            </a:extLst>
          </p:cNvPr>
          <p:cNvSpPr>
            <a:spLocks noGrp="1"/>
          </p:cNvSpPr>
          <p:nvPr>
            <p:ph type="ctrTitle"/>
          </p:nvPr>
        </p:nvSpPr>
        <p:spPr>
          <a:xfrm>
            <a:off x="1685677" y="1987826"/>
            <a:ext cx="6822220" cy="1311965"/>
          </a:xfrm>
          <a:prstGeom prst="rect">
            <a:avLst/>
          </a:prstGeom>
        </p:spPr>
        <p:txBody>
          <a:bodyPr anchor="t">
            <a:normAutofit/>
          </a:bodyPr>
          <a:lstStyle>
            <a:lvl1pPr algn="l">
              <a:lnSpc>
                <a:spcPct val="110000"/>
              </a:lnSpc>
              <a:defRPr sz="32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B6ED906-02E8-7DA4-ED06-E2658D6501D6}"/>
              </a:ext>
            </a:extLst>
          </p:cNvPr>
          <p:cNvSpPr>
            <a:spLocks noGrp="1"/>
          </p:cNvSpPr>
          <p:nvPr>
            <p:ph type="subTitle" idx="1"/>
          </p:nvPr>
        </p:nvSpPr>
        <p:spPr>
          <a:xfrm>
            <a:off x="1685676" y="3884400"/>
            <a:ext cx="6822000" cy="1436400"/>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1" name="Picture 10">
            <a:extLst>
              <a:ext uri="{FF2B5EF4-FFF2-40B4-BE49-F238E27FC236}">
                <a16:creationId xmlns:a16="http://schemas.microsoft.com/office/drawing/2014/main" id="{849833D6-CA3F-3E49-BDBA-D44F48EE56C1}"/>
              </a:ext>
            </a:extLst>
          </p:cNvPr>
          <p:cNvPicPr>
            <a:picLocks noChangeAspect="1"/>
          </p:cNvPicPr>
          <p:nvPr userDrawn="1"/>
        </p:nvPicPr>
        <p:blipFill>
          <a:blip r:embed="rId4"/>
          <a:stretch>
            <a:fillRect/>
          </a:stretch>
        </p:blipFill>
        <p:spPr>
          <a:xfrm>
            <a:off x="550849" y="514270"/>
            <a:ext cx="1930400" cy="1028700"/>
          </a:xfrm>
          <a:prstGeom prst="rect">
            <a:avLst/>
          </a:prstGeom>
        </p:spPr>
      </p:pic>
      <p:sp>
        <p:nvSpPr>
          <p:cNvPr id="9" name="Text Placeholder 5">
            <a:extLst>
              <a:ext uri="{FF2B5EF4-FFF2-40B4-BE49-F238E27FC236}">
                <a16:creationId xmlns:a16="http://schemas.microsoft.com/office/drawing/2014/main" id="{B581EE0A-48C0-467E-00F2-3148EA7C0B71}"/>
              </a:ext>
            </a:extLst>
          </p:cNvPr>
          <p:cNvSpPr>
            <a:spLocks noGrp="1"/>
          </p:cNvSpPr>
          <p:nvPr>
            <p:ph type="body" sz="quarter" idx="10"/>
          </p:nvPr>
        </p:nvSpPr>
        <p:spPr>
          <a:xfrm>
            <a:off x="2235200" y="6340475"/>
            <a:ext cx="9266238" cy="227013"/>
          </a:xfrm>
        </p:spPr>
        <p:txBody>
          <a:bodyPr anchor="ctr">
            <a:noAutofit/>
          </a:bodyPr>
          <a:lstStyle>
            <a:lvl1pPr marL="0" indent="0" algn="ctr">
              <a:buNone/>
              <a:defRPr lang="en-GB" sz="1000" b="0" i="0" kern="1200" dirty="0" smtClean="0">
                <a:solidFill>
                  <a:schemeClr val="tx1">
                    <a:tint val="82000"/>
                  </a:schemeClr>
                </a:solidFill>
                <a:latin typeface="Arial" panose="020B0604020202020204" pitchFamily="34" charset="0"/>
                <a:ea typeface="+mn-ea"/>
                <a:cs typeface="Arial" panose="020B0604020202020204" pitchFamily="34" charset="0"/>
              </a:defRPr>
            </a:lvl1pPr>
            <a:lvl2pPr>
              <a:defRPr sz="800">
                <a:solidFill>
                  <a:schemeClr val="tx1"/>
                </a:solidFill>
              </a:defRPr>
            </a:lvl2pPr>
            <a:lvl3pPr>
              <a:defRPr sz="800">
                <a:solidFill>
                  <a:schemeClr val="tx1"/>
                </a:solidFill>
              </a:defRPr>
            </a:lvl3pPr>
            <a:lvl4pPr>
              <a:defRPr sz="800">
                <a:solidFill>
                  <a:schemeClr val="tx1"/>
                </a:solidFill>
              </a:defRPr>
            </a:lvl4pPr>
            <a:lvl5pPr marL="1828800" indent="0">
              <a:buNone/>
              <a:defRPr sz="800">
                <a:solidFill>
                  <a:schemeClr val="tx1"/>
                </a:solidFill>
              </a:defRPr>
            </a:lvl5pPr>
          </a:lstStyle>
          <a:p>
            <a:pPr lvl="0"/>
            <a:r>
              <a:rPr lang="en-GB" dirty="0"/>
              <a:t>Click to edit Master text styles</a:t>
            </a:r>
          </a:p>
        </p:txBody>
      </p:sp>
    </p:spTree>
    <p:extLst>
      <p:ext uri="{BB962C8B-B14F-4D97-AF65-F5344CB8AC3E}">
        <p14:creationId xmlns:p14="http://schemas.microsoft.com/office/powerpoint/2010/main" val="404297936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with Callout_Turquois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058287-A2BE-6377-E82D-D4701602F70E}"/>
              </a:ext>
            </a:extLst>
          </p:cNvPr>
          <p:cNvSpPr>
            <a:spLocks noGrp="1"/>
          </p:cNvSpPr>
          <p:nvPr>
            <p:ph idx="1"/>
          </p:nvPr>
        </p:nvSpPr>
        <p:spPr>
          <a:xfrm>
            <a:off x="694590" y="1514656"/>
            <a:ext cx="5205277" cy="3526471"/>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0" name="Content Placeholder 9">
            <a:extLst>
              <a:ext uri="{FF2B5EF4-FFF2-40B4-BE49-F238E27FC236}">
                <a16:creationId xmlns:a16="http://schemas.microsoft.com/office/drawing/2014/main" id="{2EB635EA-EE54-0E38-860B-ECAF866A6BCA}"/>
              </a:ext>
            </a:extLst>
          </p:cNvPr>
          <p:cNvSpPr>
            <a:spLocks noGrp="1"/>
          </p:cNvSpPr>
          <p:nvPr>
            <p:ph sz="quarter" idx="13"/>
          </p:nvPr>
        </p:nvSpPr>
        <p:spPr>
          <a:xfrm>
            <a:off x="6289702" y="1514656"/>
            <a:ext cx="5204889" cy="3526471"/>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Rounded Rectangle 3">
            <a:extLst>
              <a:ext uri="{FF2B5EF4-FFF2-40B4-BE49-F238E27FC236}">
                <a16:creationId xmlns:a16="http://schemas.microsoft.com/office/drawing/2014/main" id="{644CE26B-E8C8-BED9-6FD3-C3713E8D8D12}"/>
              </a:ext>
            </a:extLst>
          </p:cNvPr>
          <p:cNvSpPr/>
          <p:nvPr userDrawn="1"/>
        </p:nvSpPr>
        <p:spPr>
          <a:xfrm>
            <a:off x="-446730" y="5365469"/>
            <a:ext cx="10505312" cy="788190"/>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14">
            <a:extLst>
              <a:ext uri="{FF2B5EF4-FFF2-40B4-BE49-F238E27FC236}">
                <a16:creationId xmlns:a16="http://schemas.microsoft.com/office/drawing/2014/main" id="{1F5D0828-0351-B7D6-D042-2096E777CF62}"/>
              </a:ext>
            </a:extLst>
          </p:cNvPr>
          <p:cNvSpPr>
            <a:spLocks noGrp="1"/>
          </p:cNvSpPr>
          <p:nvPr>
            <p:ph type="body" sz="quarter" idx="15"/>
          </p:nvPr>
        </p:nvSpPr>
        <p:spPr>
          <a:xfrm>
            <a:off x="694590" y="5365468"/>
            <a:ext cx="8982070" cy="788191"/>
          </a:xfrm>
        </p:spPr>
        <p:txBody>
          <a:bodyPr anchor="ctr"/>
          <a:lstStyle>
            <a:lvl1pPr marL="0" indent="0" algn="l">
              <a:buNone/>
              <a:defRPr>
                <a:solidFill>
                  <a:schemeClr val="bg1"/>
                </a:solidFill>
              </a:defRPr>
            </a:lvl1pPr>
          </a:lstStyle>
          <a:p>
            <a:pPr lvl="0"/>
            <a:r>
              <a:rPr lang="en-US" dirty="0"/>
              <a:t>Click to edit Master text styles</a:t>
            </a:r>
          </a:p>
        </p:txBody>
      </p:sp>
      <p:sp>
        <p:nvSpPr>
          <p:cNvPr id="11" name="Text Placeholder 8">
            <a:extLst>
              <a:ext uri="{FF2B5EF4-FFF2-40B4-BE49-F238E27FC236}">
                <a16:creationId xmlns:a16="http://schemas.microsoft.com/office/drawing/2014/main" id="{13E43E99-C2ED-F924-96A1-AFC070424DD7}"/>
              </a:ext>
            </a:extLst>
          </p:cNvPr>
          <p:cNvSpPr>
            <a:spLocks noGrp="1"/>
          </p:cNvSpPr>
          <p:nvPr>
            <p:ph type="body" sz="quarter" idx="16"/>
          </p:nvPr>
        </p:nvSpPr>
        <p:spPr>
          <a:xfrm>
            <a:off x="694590" y="6268470"/>
            <a:ext cx="9627579" cy="365125"/>
          </a:xfrm>
        </p:spPr>
        <p:txBody>
          <a:bodyPr anchor="b">
            <a:normAutofit/>
          </a:bodyPr>
          <a:lstStyle>
            <a:lvl1pPr marL="0" indent="0">
              <a:buNone/>
              <a:defRPr lang="en-US" sz="1000" kern="1200" dirty="0">
                <a:solidFill>
                  <a:schemeClr val="tx1">
                    <a:tint val="82000"/>
                  </a:schemeClr>
                </a:solidFill>
                <a:latin typeface="Arial" panose="020B0604020202020204" pitchFamily="34" charset="0"/>
                <a:ea typeface="+mn-ea"/>
                <a:cs typeface="Arial" panose="020B0604020202020204" pitchFamily="34" charset="0"/>
              </a:defRPr>
            </a:lvl1pPr>
          </a:lstStyle>
          <a:p>
            <a:pPr lvl="0"/>
            <a:r>
              <a:rPr lang="en-US" dirty="0"/>
              <a:t>Click to edit Master text styles</a:t>
            </a:r>
          </a:p>
        </p:txBody>
      </p:sp>
      <p:pic>
        <p:nvPicPr>
          <p:cNvPr id="12" name="Picture 11">
            <a:extLst>
              <a:ext uri="{FF2B5EF4-FFF2-40B4-BE49-F238E27FC236}">
                <a16:creationId xmlns:a16="http://schemas.microsoft.com/office/drawing/2014/main" id="{C98A2C75-750C-99F2-FACF-DF4B3AA29511}"/>
              </a:ext>
            </a:extLst>
          </p:cNvPr>
          <p:cNvPicPr>
            <a:picLocks noChangeAspect="1"/>
          </p:cNvPicPr>
          <p:nvPr userDrawn="1"/>
        </p:nvPicPr>
        <p:blipFill>
          <a:blip r:embed="rId2"/>
          <a:stretch>
            <a:fillRect/>
          </a:stretch>
        </p:blipFill>
        <p:spPr>
          <a:xfrm>
            <a:off x="10408257" y="5389204"/>
            <a:ext cx="1351721" cy="715618"/>
          </a:xfrm>
          <a:prstGeom prst="rect">
            <a:avLst/>
          </a:prstGeom>
        </p:spPr>
      </p:pic>
      <p:sp>
        <p:nvSpPr>
          <p:cNvPr id="5" name="Title 1">
            <a:extLst>
              <a:ext uri="{FF2B5EF4-FFF2-40B4-BE49-F238E27FC236}">
                <a16:creationId xmlns:a16="http://schemas.microsoft.com/office/drawing/2014/main" id="{1B9614B7-68F0-11DF-B34C-9E5E6FEEEA23}"/>
              </a:ext>
            </a:extLst>
          </p:cNvPr>
          <p:cNvSpPr>
            <a:spLocks noGrp="1"/>
          </p:cNvSpPr>
          <p:nvPr>
            <p:ph type="title"/>
          </p:nvPr>
        </p:nvSpPr>
        <p:spPr>
          <a:xfrm>
            <a:off x="694591" y="357812"/>
            <a:ext cx="10800000" cy="890545"/>
          </a:xfrm>
          <a:prstGeom prst="rect">
            <a:avLst/>
          </a:prstGeom>
        </p:spPr>
        <p:txBody>
          <a:bodyPr/>
          <a:lstStyle>
            <a:lvl1pPr>
              <a:defRPr b="1"/>
            </a:lvl1pPr>
          </a:lstStyle>
          <a:p>
            <a:r>
              <a:rPr lang="en-GB" dirty="0"/>
              <a:t>Click to edit Master title style</a:t>
            </a:r>
            <a:endParaRPr lang="en-US" dirty="0"/>
          </a:p>
        </p:txBody>
      </p:sp>
    </p:spTree>
    <p:extLst>
      <p:ext uri="{BB962C8B-B14F-4D97-AF65-F5344CB8AC3E}">
        <p14:creationId xmlns:p14="http://schemas.microsoft.com/office/powerpoint/2010/main" val="26460635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with Figure_Turquoise">
    <p:spTree>
      <p:nvGrpSpPr>
        <p:cNvPr id="1" name=""/>
        <p:cNvGrpSpPr/>
        <p:nvPr/>
      </p:nvGrpSpPr>
      <p:grpSpPr>
        <a:xfrm>
          <a:off x="0" y="0"/>
          <a:ext cx="0" cy="0"/>
          <a:chOff x="0" y="0"/>
          <a:chExt cx="0" cy="0"/>
        </a:xfrm>
      </p:grpSpPr>
      <p:sp>
        <p:nvSpPr>
          <p:cNvPr id="13" name="Rounded Rectangle 12">
            <a:extLst>
              <a:ext uri="{FF2B5EF4-FFF2-40B4-BE49-F238E27FC236}">
                <a16:creationId xmlns:a16="http://schemas.microsoft.com/office/drawing/2014/main" id="{6BF02C08-E152-63F5-F683-1B8DD81E8301}"/>
              </a:ext>
            </a:extLst>
          </p:cNvPr>
          <p:cNvSpPr/>
          <p:nvPr userDrawn="1"/>
        </p:nvSpPr>
        <p:spPr>
          <a:xfrm>
            <a:off x="6289702" y="1514656"/>
            <a:ext cx="5470276" cy="3526471"/>
          </a:xfrm>
          <a:prstGeom prst="roundRect">
            <a:avLst>
              <a:gd name="adj" fmla="val 4051"/>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9058287-A2BE-6377-E82D-D4701602F70E}"/>
              </a:ext>
            </a:extLst>
          </p:cNvPr>
          <p:cNvSpPr>
            <a:spLocks noGrp="1"/>
          </p:cNvSpPr>
          <p:nvPr>
            <p:ph idx="1"/>
          </p:nvPr>
        </p:nvSpPr>
        <p:spPr>
          <a:xfrm>
            <a:off x="694590" y="1514656"/>
            <a:ext cx="5205277" cy="3526471"/>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0" name="Content Placeholder 9">
            <a:extLst>
              <a:ext uri="{FF2B5EF4-FFF2-40B4-BE49-F238E27FC236}">
                <a16:creationId xmlns:a16="http://schemas.microsoft.com/office/drawing/2014/main" id="{2EB635EA-EE54-0E38-860B-ECAF866A6BCA}"/>
              </a:ext>
            </a:extLst>
          </p:cNvPr>
          <p:cNvSpPr>
            <a:spLocks noGrp="1"/>
          </p:cNvSpPr>
          <p:nvPr>
            <p:ph sz="quarter" idx="13"/>
          </p:nvPr>
        </p:nvSpPr>
        <p:spPr>
          <a:xfrm>
            <a:off x="6289702" y="1514656"/>
            <a:ext cx="5204889" cy="3526471"/>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Rounded Rectangle 3">
            <a:extLst>
              <a:ext uri="{FF2B5EF4-FFF2-40B4-BE49-F238E27FC236}">
                <a16:creationId xmlns:a16="http://schemas.microsoft.com/office/drawing/2014/main" id="{644CE26B-E8C8-BED9-6FD3-C3713E8D8D12}"/>
              </a:ext>
            </a:extLst>
          </p:cNvPr>
          <p:cNvSpPr/>
          <p:nvPr userDrawn="1"/>
        </p:nvSpPr>
        <p:spPr>
          <a:xfrm>
            <a:off x="-446730" y="5365469"/>
            <a:ext cx="10505312" cy="788190"/>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14">
            <a:extLst>
              <a:ext uri="{FF2B5EF4-FFF2-40B4-BE49-F238E27FC236}">
                <a16:creationId xmlns:a16="http://schemas.microsoft.com/office/drawing/2014/main" id="{2ABA5E94-FF0B-AC55-CB83-27FE15358ABF}"/>
              </a:ext>
            </a:extLst>
          </p:cNvPr>
          <p:cNvSpPr>
            <a:spLocks noGrp="1"/>
          </p:cNvSpPr>
          <p:nvPr>
            <p:ph type="body" sz="quarter" idx="15"/>
          </p:nvPr>
        </p:nvSpPr>
        <p:spPr>
          <a:xfrm>
            <a:off x="694590" y="5365468"/>
            <a:ext cx="8982070" cy="788191"/>
          </a:xfrm>
        </p:spPr>
        <p:txBody>
          <a:bodyPr anchor="ctr"/>
          <a:lstStyle>
            <a:lvl1pPr marL="0" indent="0" algn="l">
              <a:buNone/>
              <a:defRPr>
                <a:solidFill>
                  <a:schemeClr val="bg1"/>
                </a:solidFill>
              </a:defRPr>
            </a:lvl1pPr>
          </a:lstStyle>
          <a:p>
            <a:pPr lvl="0"/>
            <a:r>
              <a:rPr lang="en-US" dirty="0"/>
              <a:t>Click to edit Master text styles</a:t>
            </a:r>
          </a:p>
        </p:txBody>
      </p:sp>
      <p:sp>
        <p:nvSpPr>
          <p:cNvPr id="12" name="Text Placeholder 8">
            <a:extLst>
              <a:ext uri="{FF2B5EF4-FFF2-40B4-BE49-F238E27FC236}">
                <a16:creationId xmlns:a16="http://schemas.microsoft.com/office/drawing/2014/main" id="{0DBDF006-8C77-CE78-0B4F-159DDD6B73D7}"/>
              </a:ext>
            </a:extLst>
          </p:cNvPr>
          <p:cNvSpPr>
            <a:spLocks noGrp="1"/>
          </p:cNvSpPr>
          <p:nvPr>
            <p:ph type="body" sz="quarter" idx="16"/>
          </p:nvPr>
        </p:nvSpPr>
        <p:spPr>
          <a:xfrm>
            <a:off x="694590" y="6268470"/>
            <a:ext cx="9627579" cy="365125"/>
          </a:xfrm>
        </p:spPr>
        <p:txBody>
          <a:bodyPr anchor="b">
            <a:normAutofit/>
          </a:bodyPr>
          <a:lstStyle>
            <a:lvl1pPr marL="0" indent="0">
              <a:buNone/>
              <a:defRPr lang="en-US" sz="1000" kern="1200" dirty="0">
                <a:solidFill>
                  <a:schemeClr val="tx1">
                    <a:tint val="82000"/>
                  </a:schemeClr>
                </a:solidFill>
                <a:latin typeface="Arial" panose="020B0604020202020204" pitchFamily="34" charset="0"/>
                <a:ea typeface="+mn-ea"/>
                <a:cs typeface="Arial" panose="020B0604020202020204" pitchFamily="34" charset="0"/>
              </a:defRPr>
            </a:lvl1pPr>
          </a:lstStyle>
          <a:p>
            <a:pPr lvl="0"/>
            <a:r>
              <a:rPr lang="en-US" dirty="0"/>
              <a:t>Click to edit Master text styles</a:t>
            </a:r>
          </a:p>
        </p:txBody>
      </p:sp>
      <p:pic>
        <p:nvPicPr>
          <p:cNvPr id="15" name="Picture 14">
            <a:extLst>
              <a:ext uri="{FF2B5EF4-FFF2-40B4-BE49-F238E27FC236}">
                <a16:creationId xmlns:a16="http://schemas.microsoft.com/office/drawing/2014/main" id="{9EAD8938-C64C-6F6A-226D-5577CB5AE424}"/>
              </a:ext>
            </a:extLst>
          </p:cNvPr>
          <p:cNvPicPr>
            <a:picLocks noChangeAspect="1"/>
          </p:cNvPicPr>
          <p:nvPr userDrawn="1"/>
        </p:nvPicPr>
        <p:blipFill>
          <a:blip r:embed="rId2"/>
          <a:stretch>
            <a:fillRect/>
          </a:stretch>
        </p:blipFill>
        <p:spPr>
          <a:xfrm>
            <a:off x="10408257" y="5389204"/>
            <a:ext cx="1351721" cy="715618"/>
          </a:xfrm>
          <a:prstGeom prst="rect">
            <a:avLst/>
          </a:prstGeom>
        </p:spPr>
      </p:pic>
      <p:sp>
        <p:nvSpPr>
          <p:cNvPr id="5" name="Title 1">
            <a:extLst>
              <a:ext uri="{FF2B5EF4-FFF2-40B4-BE49-F238E27FC236}">
                <a16:creationId xmlns:a16="http://schemas.microsoft.com/office/drawing/2014/main" id="{3F9A0E7C-E725-4AA9-5001-8D179F41BB19}"/>
              </a:ext>
            </a:extLst>
          </p:cNvPr>
          <p:cNvSpPr>
            <a:spLocks noGrp="1"/>
          </p:cNvSpPr>
          <p:nvPr>
            <p:ph type="title"/>
          </p:nvPr>
        </p:nvSpPr>
        <p:spPr>
          <a:xfrm>
            <a:off x="694591" y="357812"/>
            <a:ext cx="10800000" cy="890545"/>
          </a:xfrm>
          <a:prstGeom prst="rect">
            <a:avLst/>
          </a:prstGeom>
        </p:spPr>
        <p:txBody>
          <a:bodyPr/>
          <a:lstStyle>
            <a:lvl1pPr>
              <a:defRPr b="1"/>
            </a:lvl1pPr>
          </a:lstStyle>
          <a:p>
            <a:r>
              <a:rPr lang="en-GB" dirty="0"/>
              <a:t>Click to edit Master title style</a:t>
            </a:r>
            <a:endParaRPr lang="en-US" dirty="0"/>
          </a:p>
        </p:txBody>
      </p:sp>
    </p:spTree>
    <p:extLst>
      <p:ext uri="{BB962C8B-B14F-4D97-AF65-F5344CB8AC3E}">
        <p14:creationId xmlns:p14="http://schemas.microsoft.com/office/powerpoint/2010/main" val="402103932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ngle slide summary_Turquoise">
    <p:spTree>
      <p:nvGrpSpPr>
        <p:cNvPr id="1" name=""/>
        <p:cNvGrpSpPr/>
        <p:nvPr/>
      </p:nvGrpSpPr>
      <p:grpSpPr>
        <a:xfrm>
          <a:off x="0" y="0"/>
          <a:ext cx="0" cy="0"/>
          <a:chOff x="0" y="0"/>
          <a:chExt cx="0" cy="0"/>
        </a:xfrm>
      </p:grpSpPr>
      <p:sp>
        <p:nvSpPr>
          <p:cNvPr id="5" name="Rounded Rectangle 12">
            <a:extLst>
              <a:ext uri="{FF2B5EF4-FFF2-40B4-BE49-F238E27FC236}">
                <a16:creationId xmlns:a16="http://schemas.microsoft.com/office/drawing/2014/main" id="{172451EE-4E1C-3362-7807-E558DB69C2E4}"/>
              </a:ext>
            </a:extLst>
          </p:cNvPr>
          <p:cNvSpPr/>
          <p:nvPr userDrawn="1"/>
        </p:nvSpPr>
        <p:spPr>
          <a:xfrm>
            <a:off x="693868" y="1514656"/>
            <a:ext cx="5205556" cy="1310206"/>
          </a:xfrm>
          <a:prstGeom prst="roundRect">
            <a:avLst>
              <a:gd name="adj" fmla="val 4051"/>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l"/>
            <a:r>
              <a:rPr lang="en-US" sz="1600" b="1" dirty="0">
                <a:solidFill>
                  <a:schemeClr val="tx2"/>
                </a:solidFill>
                <a:latin typeface="Arial" panose="020B0604020202020204" pitchFamily="34" charset="0"/>
                <a:cs typeface="Arial" panose="020B0604020202020204" pitchFamily="34" charset="0"/>
              </a:rPr>
              <a:t>Objective</a:t>
            </a:r>
          </a:p>
        </p:txBody>
      </p:sp>
      <p:sp>
        <p:nvSpPr>
          <p:cNvPr id="13" name="Rounded Rectangle 12">
            <a:extLst>
              <a:ext uri="{FF2B5EF4-FFF2-40B4-BE49-F238E27FC236}">
                <a16:creationId xmlns:a16="http://schemas.microsoft.com/office/drawing/2014/main" id="{6BF02C08-E152-63F5-F683-1B8DD81E8301}"/>
              </a:ext>
            </a:extLst>
          </p:cNvPr>
          <p:cNvSpPr/>
          <p:nvPr userDrawn="1"/>
        </p:nvSpPr>
        <p:spPr>
          <a:xfrm>
            <a:off x="6289702" y="1514656"/>
            <a:ext cx="5204889" cy="3526471"/>
          </a:xfrm>
          <a:prstGeom prst="roundRect">
            <a:avLst>
              <a:gd name="adj" fmla="val 4051"/>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l"/>
            <a:r>
              <a:rPr lang="en-US" sz="1600" b="1" dirty="0">
                <a:solidFill>
                  <a:schemeClr val="tx2"/>
                </a:solidFill>
                <a:latin typeface="Arial" panose="020B0604020202020204" pitchFamily="34" charset="0"/>
                <a:cs typeface="Arial" panose="020B0604020202020204" pitchFamily="34" charset="0"/>
              </a:rPr>
              <a:t>Key Results</a:t>
            </a:r>
          </a:p>
        </p:txBody>
      </p:sp>
      <p:sp>
        <p:nvSpPr>
          <p:cNvPr id="4" name="Rounded Rectangle 3">
            <a:extLst>
              <a:ext uri="{FF2B5EF4-FFF2-40B4-BE49-F238E27FC236}">
                <a16:creationId xmlns:a16="http://schemas.microsoft.com/office/drawing/2014/main" id="{644CE26B-E8C8-BED9-6FD3-C3713E8D8D12}"/>
              </a:ext>
            </a:extLst>
          </p:cNvPr>
          <p:cNvSpPr/>
          <p:nvPr userDrawn="1"/>
        </p:nvSpPr>
        <p:spPr>
          <a:xfrm>
            <a:off x="-446730" y="5365469"/>
            <a:ext cx="10505312" cy="788190"/>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12">
            <a:extLst>
              <a:ext uri="{FF2B5EF4-FFF2-40B4-BE49-F238E27FC236}">
                <a16:creationId xmlns:a16="http://schemas.microsoft.com/office/drawing/2014/main" id="{9F4100EB-FC4F-BA52-776B-3B4BD39F867F}"/>
              </a:ext>
            </a:extLst>
          </p:cNvPr>
          <p:cNvSpPr/>
          <p:nvPr userDrawn="1"/>
        </p:nvSpPr>
        <p:spPr>
          <a:xfrm>
            <a:off x="693424" y="2862175"/>
            <a:ext cx="5206000" cy="2178952"/>
          </a:xfrm>
          <a:prstGeom prst="roundRect">
            <a:avLst>
              <a:gd name="adj" fmla="val 4051"/>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l"/>
            <a:r>
              <a:rPr lang="en-US" sz="1600" b="1" dirty="0">
                <a:solidFill>
                  <a:schemeClr val="tx2"/>
                </a:solidFill>
                <a:latin typeface="Arial" panose="020B0604020202020204" pitchFamily="34" charset="0"/>
                <a:cs typeface="Arial" panose="020B0604020202020204" pitchFamily="34" charset="0"/>
              </a:rPr>
              <a:t>Method</a:t>
            </a:r>
          </a:p>
        </p:txBody>
      </p:sp>
      <p:sp>
        <p:nvSpPr>
          <p:cNvPr id="15" name="Text Placeholder 14">
            <a:extLst>
              <a:ext uri="{FF2B5EF4-FFF2-40B4-BE49-F238E27FC236}">
                <a16:creationId xmlns:a16="http://schemas.microsoft.com/office/drawing/2014/main" id="{F97496E8-B682-5604-C95D-CEC43089E584}"/>
              </a:ext>
            </a:extLst>
          </p:cNvPr>
          <p:cNvSpPr>
            <a:spLocks noGrp="1"/>
          </p:cNvSpPr>
          <p:nvPr>
            <p:ph type="body" sz="quarter" idx="16"/>
          </p:nvPr>
        </p:nvSpPr>
        <p:spPr>
          <a:xfrm>
            <a:off x="693424" y="5365468"/>
            <a:ext cx="8983236" cy="788191"/>
          </a:xfrm>
        </p:spPr>
        <p:txBody>
          <a:bodyPr anchor="ctr"/>
          <a:lstStyle>
            <a:lvl1pPr marL="0" indent="0" algn="l">
              <a:buNone/>
              <a:defRPr>
                <a:solidFill>
                  <a:schemeClr val="bg1"/>
                </a:solidFill>
              </a:defRPr>
            </a:lvl1pPr>
          </a:lstStyle>
          <a:p>
            <a:pPr lvl="0"/>
            <a:r>
              <a:rPr lang="en-US" dirty="0"/>
              <a:t>Click to edit Master text styles</a:t>
            </a:r>
          </a:p>
        </p:txBody>
      </p:sp>
      <p:sp>
        <p:nvSpPr>
          <p:cNvPr id="16" name="Text Placeholder 8">
            <a:extLst>
              <a:ext uri="{FF2B5EF4-FFF2-40B4-BE49-F238E27FC236}">
                <a16:creationId xmlns:a16="http://schemas.microsoft.com/office/drawing/2014/main" id="{015FFD08-2B15-679F-BCB0-CF64E29CD711}"/>
              </a:ext>
            </a:extLst>
          </p:cNvPr>
          <p:cNvSpPr>
            <a:spLocks noGrp="1"/>
          </p:cNvSpPr>
          <p:nvPr>
            <p:ph type="body" sz="quarter" idx="17"/>
          </p:nvPr>
        </p:nvSpPr>
        <p:spPr>
          <a:xfrm>
            <a:off x="693424" y="6268470"/>
            <a:ext cx="9628745" cy="365125"/>
          </a:xfrm>
        </p:spPr>
        <p:txBody>
          <a:bodyPr anchor="b">
            <a:normAutofit/>
          </a:bodyPr>
          <a:lstStyle>
            <a:lvl1pPr marL="0" indent="0">
              <a:buNone/>
              <a:defRPr lang="en-US" sz="1000" kern="1200" dirty="0">
                <a:solidFill>
                  <a:schemeClr val="tx1">
                    <a:tint val="82000"/>
                  </a:schemeClr>
                </a:solidFill>
                <a:latin typeface="Arial" panose="020B0604020202020204" pitchFamily="34" charset="0"/>
                <a:ea typeface="+mn-ea"/>
                <a:cs typeface="Arial" panose="020B0604020202020204" pitchFamily="34" charset="0"/>
              </a:defRPr>
            </a:lvl1pPr>
          </a:lstStyle>
          <a:p>
            <a:pPr lvl="0"/>
            <a:r>
              <a:rPr lang="en-US" dirty="0"/>
              <a:t>Click to edit Master text styles</a:t>
            </a:r>
          </a:p>
        </p:txBody>
      </p:sp>
      <p:pic>
        <p:nvPicPr>
          <p:cNvPr id="17" name="Picture 16">
            <a:extLst>
              <a:ext uri="{FF2B5EF4-FFF2-40B4-BE49-F238E27FC236}">
                <a16:creationId xmlns:a16="http://schemas.microsoft.com/office/drawing/2014/main" id="{580E8BDE-0895-D9AA-5AE4-3DCC46B39B25}"/>
              </a:ext>
            </a:extLst>
          </p:cNvPr>
          <p:cNvPicPr>
            <a:picLocks noChangeAspect="1"/>
          </p:cNvPicPr>
          <p:nvPr userDrawn="1"/>
        </p:nvPicPr>
        <p:blipFill>
          <a:blip r:embed="rId2"/>
          <a:stretch>
            <a:fillRect/>
          </a:stretch>
        </p:blipFill>
        <p:spPr>
          <a:xfrm>
            <a:off x="10408257" y="5389204"/>
            <a:ext cx="1351721" cy="715618"/>
          </a:xfrm>
          <a:prstGeom prst="rect">
            <a:avLst/>
          </a:prstGeom>
        </p:spPr>
      </p:pic>
      <p:sp>
        <p:nvSpPr>
          <p:cNvPr id="7" name="Title 1">
            <a:extLst>
              <a:ext uri="{FF2B5EF4-FFF2-40B4-BE49-F238E27FC236}">
                <a16:creationId xmlns:a16="http://schemas.microsoft.com/office/drawing/2014/main" id="{3EF636B8-E765-896B-DB29-01984541FF6E}"/>
              </a:ext>
            </a:extLst>
          </p:cNvPr>
          <p:cNvSpPr>
            <a:spLocks noGrp="1"/>
          </p:cNvSpPr>
          <p:nvPr>
            <p:ph type="title"/>
          </p:nvPr>
        </p:nvSpPr>
        <p:spPr>
          <a:xfrm>
            <a:off x="694591" y="357812"/>
            <a:ext cx="10800000" cy="890545"/>
          </a:xfrm>
          <a:prstGeom prst="rect">
            <a:avLst/>
          </a:prstGeom>
        </p:spPr>
        <p:txBody>
          <a:bodyPr/>
          <a:lstStyle>
            <a:lvl1pPr>
              <a:defRPr b="1"/>
            </a:lvl1pPr>
          </a:lstStyle>
          <a:p>
            <a:r>
              <a:rPr lang="en-GB" dirty="0"/>
              <a:t>Click to edit Master title style</a:t>
            </a:r>
            <a:endParaRPr lang="en-US" dirty="0"/>
          </a:p>
        </p:txBody>
      </p:sp>
      <p:sp>
        <p:nvSpPr>
          <p:cNvPr id="8" name="Content Placeholder 2">
            <a:extLst>
              <a:ext uri="{FF2B5EF4-FFF2-40B4-BE49-F238E27FC236}">
                <a16:creationId xmlns:a16="http://schemas.microsoft.com/office/drawing/2014/main" id="{CDC998E9-8487-672C-6B89-8B22A624BBF6}"/>
              </a:ext>
            </a:extLst>
          </p:cNvPr>
          <p:cNvSpPr>
            <a:spLocks noGrp="1"/>
          </p:cNvSpPr>
          <p:nvPr>
            <p:ph idx="1"/>
          </p:nvPr>
        </p:nvSpPr>
        <p:spPr>
          <a:xfrm>
            <a:off x="731323" y="1820008"/>
            <a:ext cx="5148000" cy="1004854"/>
          </a:xfrm>
        </p:spPr>
        <p:txBody>
          <a:bodyPr/>
          <a:lstStyle>
            <a:lvl1pPr>
              <a:defRPr sz="1600"/>
            </a:lvl1pPr>
            <a:lvl2pPr>
              <a:defRPr sz="1400"/>
            </a:lvl2pPr>
            <a:lvl3pPr>
              <a:defRPr sz="1200"/>
            </a:lvl3pPr>
          </a:lstStyle>
          <a:p>
            <a:pPr lvl="0"/>
            <a:r>
              <a:rPr lang="en-GB" dirty="0"/>
              <a:t>Click to edit Master text styles</a:t>
            </a:r>
          </a:p>
          <a:p>
            <a:pPr lvl="1"/>
            <a:r>
              <a:rPr lang="en-GB" dirty="0"/>
              <a:t>Second level</a:t>
            </a:r>
          </a:p>
          <a:p>
            <a:pPr lvl="2"/>
            <a:r>
              <a:rPr lang="en-GB" dirty="0"/>
              <a:t>Third level</a:t>
            </a:r>
          </a:p>
        </p:txBody>
      </p:sp>
      <p:sp>
        <p:nvSpPr>
          <p:cNvPr id="9" name="Content Placeholder 2">
            <a:extLst>
              <a:ext uri="{FF2B5EF4-FFF2-40B4-BE49-F238E27FC236}">
                <a16:creationId xmlns:a16="http://schemas.microsoft.com/office/drawing/2014/main" id="{E7D417E4-8C3D-7976-763F-091DF1158F40}"/>
              </a:ext>
            </a:extLst>
          </p:cNvPr>
          <p:cNvSpPr>
            <a:spLocks noGrp="1"/>
          </p:cNvSpPr>
          <p:nvPr>
            <p:ph idx="14"/>
          </p:nvPr>
        </p:nvSpPr>
        <p:spPr>
          <a:xfrm>
            <a:off x="731323" y="3149204"/>
            <a:ext cx="5148000" cy="1891922"/>
          </a:xfrm>
        </p:spPr>
        <p:txBody>
          <a:bodyPr/>
          <a:lstStyle>
            <a:lvl1pPr>
              <a:defRPr sz="1600"/>
            </a:lvl1pPr>
            <a:lvl2pPr>
              <a:defRPr sz="1400"/>
            </a:lvl2pPr>
            <a:lvl3pPr>
              <a:defRPr sz="1200"/>
            </a:lvl3pPr>
          </a:lstStyle>
          <a:p>
            <a:pPr lvl="0"/>
            <a:r>
              <a:rPr lang="en-GB" dirty="0"/>
              <a:t>Click to edit Master text styles</a:t>
            </a:r>
          </a:p>
          <a:p>
            <a:pPr lvl="1"/>
            <a:r>
              <a:rPr lang="en-GB" dirty="0"/>
              <a:t>Second level</a:t>
            </a:r>
          </a:p>
          <a:p>
            <a:pPr lvl="2"/>
            <a:r>
              <a:rPr lang="en-GB" dirty="0"/>
              <a:t>Third level</a:t>
            </a:r>
          </a:p>
        </p:txBody>
      </p:sp>
      <p:sp>
        <p:nvSpPr>
          <p:cNvPr id="12" name="Content Placeholder 9">
            <a:extLst>
              <a:ext uri="{FF2B5EF4-FFF2-40B4-BE49-F238E27FC236}">
                <a16:creationId xmlns:a16="http://schemas.microsoft.com/office/drawing/2014/main" id="{BCFED1EE-A486-CAEA-8548-7FE0F37889EA}"/>
              </a:ext>
            </a:extLst>
          </p:cNvPr>
          <p:cNvSpPr>
            <a:spLocks noGrp="1"/>
          </p:cNvSpPr>
          <p:nvPr>
            <p:ph sz="quarter" idx="13"/>
          </p:nvPr>
        </p:nvSpPr>
        <p:spPr>
          <a:xfrm>
            <a:off x="6312513" y="1820008"/>
            <a:ext cx="5148000" cy="3221119"/>
          </a:xfrm>
        </p:spPr>
        <p:txBody>
          <a:bodyPr/>
          <a:lstStyle>
            <a:lvl1pPr>
              <a:defRPr sz="1600"/>
            </a:lvl1pPr>
            <a:lvl2pPr>
              <a:defRPr sz="1400"/>
            </a:lvl2pPr>
            <a:lvl3pPr>
              <a:defRPr sz="1200"/>
            </a:lvl3p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103894576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6" name="Text Placeholder 8">
            <a:extLst>
              <a:ext uri="{FF2B5EF4-FFF2-40B4-BE49-F238E27FC236}">
                <a16:creationId xmlns:a16="http://schemas.microsoft.com/office/drawing/2014/main" id="{DBBB52FD-798B-EBAB-B7AD-5F213A08D67E}"/>
              </a:ext>
            </a:extLst>
          </p:cNvPr>
          <p:cNvSpPr>
            <a:spLocks noGrp="1"/>
          </p:cNvSpPr>
          <p:nvPr>
            <p:ph type="body" sz="quarter" idx="16"/>
          </p:nvPr>
        </p:nvSpPr>
        <p:spPr>
          <a:xfrm>
            <a:off x="695325" y="6268470"/>
            <a:ext cx="9626844" cy="365125"/>
          </a:xfrm>
        </p:spPr>
        <p:txBody>
          <a:bodyPr anchor="b">
            <a:normAutofit/>
          </a:bodyPr>
          <a:lstStyle>
            <a:lvl1pPr marL="0" indent="0">
              <a:buNone/>
              <a:defRPr lang="en-US" sz="1000" kern="1200" dirty="0">
                <a:solidFill>
                  <a:schemeClr val="tx1">
                    <a:tint val="82000"/>
                  </a:schemeClr>
                </a:solidFill>
                <a:latin typeface="Arial" panose="020B0604020202020204" pitchFamily="34" charset="0"/>
                <a:ea typeface="+mn-ea"/>
                <a:cs typeface="Arial" panose="020B0604020202020204" pitchFamily="34" charset="0"/>
              </a:defRPr>
            </a:lvl1pPr>
          </a:lstStyle>
          <a:p>
            <a:pPr lvl="0"/>
            <a:r>
              <a:rPr lang="en-US" dirty="0"/>
              <a:t>Click to edit Master text styles</a:t>
            </a:r>
          </a:p>
        </p:txBody>
      </p:sp>
    </p:spTree>
    <p:extLst>
      <p:ext uri="{BB962C8B-B14F-4D97-AF65-F5344CB8AC3E}">
        <p14:creationId xmlns:p14="http://schemas.microsoft.com/office/powerpoint/2010/main" val="2041775073"/>
      </p:ext>
    </p:extLst>
  </p:cSld>
  <p:clrMapOvr>
    <a:masterClrMapping/>
  </p:clrMapOvr>
  <p:extLst>
    <p:ext uri="{DCECCB84-F9BA-43D5-87BE-67443E8EF086}">
      <p15:sldGuideLst xmlns:p15="http://schemas.microsoft.com/office/powerpoint/2012/main">
        <p15:guide id="1" orient="horz" pos="2160">
          <p15:clr>
            <a:srgbClr val="FBAE40"/>
          </p15:clr>
        </p15:guide>
        <p15:guide id="2" pos="43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ub-title Slide - white log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84612-5C8D-373E-6B5C-A4C1622155A3}"/>
              </a:ext>
            </a:extLst>
          </p:cNvPr>
          <p:cNvSpPr>
            <a:spLocks noGrp="1"/>
          </p:cNvSpPr>
          <p:nvPr>
            <p:ph type="ctrTitle"/>
          </p:nvPr>
        </p:nvSpPr>
        <p:spPr>
          <a:xfrm>
            <a:off x="1685677" y="1987825"/>
            <a:ext cx="6822220" cy="3945462"/>
          </a:xfrm>
          <a:prstGeom prst="rect">
            <a:avLst/>
          </a:prstGeom>
        </p:spPr>
        <p:txBody>
          <a:bodyPr anchor="t">
            <a:normAutofit/>
          </a:bodyPr>
          <a:lstStyle>
            <a:lvl1pPr algn="l">
              <a:lnSpc>
                <a:spcPct val="110000"/>
              </a:lnSpc>
              <a:defRPr sz="3200">
                <a:solidFill>
                  <a:schemeClr val="bg1"/>
                </a:solidFill>
              </a:defRPr>
            </a:lvl1pPr>
          </a:lstStyle>
          <a:p>
            <a:r>
              <a:rPr lang="en-GB" dirty="0"/>
              <a:t>Click to edit Master title style</a:t>
            </a:r>
            <a:endParaRPr lang="en-US" dirty="0"/>
          </a:p>
        </p:txBody>
      </p:sp>
      <p:pic>
        <p:nvPicPr>
          <p:cNvPr id="4" name="Picture 3">
            <a:extLst>
              <a:ext uri="{FF2B5EF4-FFF2-40B4-BE49-F238E27FC236}">
                <a16:creationId xmlns:a16="http://schemas.microsoft.com/office/drawing/2014/main" id="{A173D53C-2FE9-E7B1-614A-A40A96882330}"/>
              </a:ext>
            </a:extLst>
          </p:cNvPr>
          <p:cNvPicPr>
            <a:picLocks noChangeAspect="1"/>
          </p:cNvPicPr>
          <p:nvPr userDrawn="1"/>
        </p:nvPicPr>
        <p:blipFill>
          <a:blip r:embed="rId3"/>
          <a:stretch>
            <a:fillRect/>
          </a:stretch>
        </p:blipFill>
        <p:spPr>
          <a:xfrm>
            <a:off x="550849" y="514270"/>
            <a:ext cx="1930400" cy="1028700"/>
          </a:xfrm>
          <a:prstGeom prst="rect">
            <a:avLst/>
          </a:prstGeom>
        </p:spPr>
      </p:pic>
      <p:sp>
        <p:nvSpPr>
          <p:cNvPr id="5" name="Text Placeholder 5">
            <a:extLst>
              <a:ext uri="{FF2B5EF4-FFF2-40B4-BE49-F238E27FC236}">
                <a16:creationId xmlns:a16="http://schemas.microsoft.com/office/drawing/2014/main" id="{6E85EB85-A7BC-5947-EB48-366B5F1309F7}"/>
              </a:ext>
            </a:extLst>
          </p:cNvPr>
          <p:cNvSpPr>
            <a:spLocks noGrp="1"/>
          </p:cNvSpPr>
          <p:nvPr>
            <p:ph type="body" sz="quarter" idx="10"/>
          </p:nvPr>
        </p:nvSpPr>
        <p:spPr>
          <a:xfrm>
            <a:off x="2235200" y="6340475"/>
            <a:ext cx="9266238" cy="227013"/>
          </a:xfrm>
        </p:spPr>
        <p:txBody>
          <a:bodyPr anchor="ctr">
            <a:noAutofit/>
          </a:bodyPr>
          <a:lstStyle>
            <a:lvl1pPr marL="0" indent="0" algn="ctr">
              <a:buNone/>
              <a:defRPr lang="en-GB" sz="1000" b="0" i="0" kern="1200" dirty="0" smtClean="0">
                <a:solidFill>
                  <a:schemeClr val="bg1"/>
                </a:solidFill>
                <a:latin typeface="Arial" panose="020B0604020202020204" pitchFamily="34" charset="0"/>
                <a:ea typeface="+mn-ea"/>
                <a:cs typeface="Arial" panose="020B0604020202020204" pitchFamily="34" charset="0"/>
              </a:defRPr>
            </a:lvl1pPr>
            <a:lvl2pPr>
              <a:defRPr sz="800">
                <a:solidFill>
                  <a:schemeClr val="tx1"/>
                </a:solidFill>
              </a:defRPr>
            </a:lvl2pPr>
            <a:lvl3pPr>
              <a:defRPr sz="800">
                <a:solidFill>
                  <a:schemeClr val="tx1"/>
                </a:solidFill>
              </a:defRPr>
            </a:lvl3pPr>
            <a:lvl4pPr>
              <a:defRPr sz="800">
                <a:solidFill>
                  <a:schemeClr val="tx1"/>
                </a:solidFill>
              </a:defRPr>
            </a:lvl4pPr>
            <a:lvl5pPr marL="1828800" indent="0">
              <a:buNone/>
              <a:defRPr sz="800">
                <a:solidFill>
                  <a:schemeClr val="tx1"/>
                </a:solidFill>
              </a:defRPr>
            </a:lvl5pPr>
          </a:lstStyle>
          <a:p>
            <a:pPr lvl="0"/>
            <a:r>
              <a:rPr lang="en-GB" dirty="0"/>
              <a:t>Click to edit Master text styles</a:t>
            </a:r>
          </a:p>
        </p:txBody>
      </p:sp>
    </p:spTree>
    <p:extLst>
      <p:ext uri="{BB962C8B-B14F-4D97-AF65-F5344CB8AC3E}">
        <p14:creationId xmlns:p14="http://schemas.microsoft.com/office/powerpoint/2010/main" val="82749481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le Slide - alternativ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84612-5C8D-373E-6B5C-A4C1622155A3}"/>
              </a:ext>
            </a:extLst>
          </p:cNvPr>
          <p:cNvSpPr>
            <a:spLocks noGrp="1"/>
          </p:cNvSpPr>
          <p:nvPr>
            <p:ph type="ctrTitle"/>
          </p:nvPr>
        </p:nvSpPr>
        <p:spPr>
          <a:xfrm>
            <a:off x="1685677" y="1987825"/>
            <a:ext cx="6822220" cy="4062340"/>
          </a:xfrm>
          <a:prstGeom prst="rect">
            <a:avLst/>
          </a:prstGeom>
        </p:spPr>
        <p:txBody>
          <a:bodyPr anchor="t">
            <a:normAutofit/>
          </a:bodyPr>
          <a:lstStyle>
            <a:lvl1pPr algn="l">
              <a:lnSpc>
                <a:spcPct val="110000"/>
              </a:lnSpc>
              <a:defRPr sz="3400">
                <a:solidFill>
                  <a:schemeClr val="bg1"/>
                </a:solidFill>
              </a:defRPr>
            </a:lvl1pPr>
          </a:lstStyle>
          <a:p>
            <a:r>
              <a:rPr lang="en-GB" dirty="0"/>
              <a:t>Click to edit Master title style</a:t>
            </a:r>
            <a:endParaRPr lang="en-US" dirty="0"/>
          </a:p>
        </p:txBody>
      </p:sp>
      <p:pic>
        <p:nvPicPr>
          <p:cNvPr id="11" name="Picture 10">
            <a:extLst>
              <a:ext uri="{FF2B5EF4-FFF2-40B4-BE49-F238E27FC236}">
                <a16:creationId xmlns:a16="http://schemas.microsoft.com/office/drawing/2014/main" id="{849833D6-CA3F-3E49-BDBA-D44F48EE56C1}"/>
              </a:ext>
            </a:extLst>
          </p:cNvPr>
          <p:cNvPicPr>
            <a:picLocks noChangeAspect="1"/>
          </p:cNvPicPr>
          <p:nvPr userDrawn="1"/>
        </p:nvPicPr>
        <p:blipFill>
          <a:blip r:embed="rId3"/>
          <a:stretch>
            <a:fillRect/>
          </a:stretch>
        </p:blipFill>
        <p:spPr>
          <a:xfrm>
            <a:off x="550849" y="514270"/>
            <a:ext cx="1930400" cy="1028700"/>
          </a:xfrm>
          <a:prstGeom prst="rect">
            <a:avLst/>
          </a:prstGeom>
        </p:spPr>
      </p:pic>
    </p:spTree>
    <p:extLst>
      <p:ext uri="{BB962C8B-B14F-4D97-AF65-F5344CB8AC3E}">
        <p14:creationId xmlns:p14="http://schemas.microsoft.com/office/powerpoint/2010/main" val="80585299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ub-title Slide - alternativ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blue background with white circles">
            <a:extLst>
              <a:ext uri="{FF2B5EF4-FFF2-40B4-BE49-F238E27FC236}">
                <a16:creationId xmlns:a16="http://schemas.microsoft.com/office/drawing/2014/main" id="{85952EE7-97EC-8A17-E768-E024B49BD852}"/>
              </a:ext>
            </a:extLst>
          </p:cNvPr>
          <p:cNvPicPr>
            <a:picLocks noChangeAspect="1"/>
          </p:cNvPicPr>
          <p:nvPr userDrawn="1"/>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8984612-5C8D-373E-6B5C-A4C1622155A3}"/>
              </a:ext>
            </a:extLst>
          </p:cNvPr>
          <p:cNvSpPr>
            <a:spLocks noGrp="1"/>
          </p:cNvSpPr>
          <p:nvPr>
            <p:ph type="ctrTitle"/>
          </p:nvPr>
        </p:nvSpPr>
        <p:spPr>
          <a:xfrm>
            <a:off x="1685677" y="1987825"/>
            <a:ext cx="6822220" cy="4062340"/>
          </a:xfrm>
          <a:prstGeom prst="rect">
            <a:avLst/>
          </a:prstGeom>
        </p:spPr>
        <p:txBody>
          <a:bodyPr anchor="t">
            <a:normAutofit/>
          </a:bodyPr>
          <a:lstStyle>
            <a:lvl1pPr algn="l">
              <a:lnSpc>
                <a:spcPct val="110000"/>
              </a:lnSpc>
              <a:defRPr sz="3400">
                <a:solidFill>
                  <a:schemeClr val="bg1"/>
                </a:solidFill>
              </a:defRPr>
            </a:lvl1pPr>
          </a:lstStyle>
          <a:p>
            <a:r>
              <a:rPr lang="en-GB" dirty="0"/>
              <a:t>Click to edit Master title style</a:t>
            </a:r>
            <a:endParaRPr lang="en-US" dirty="0"/>
          </a:p>
        </p:txBody>
      </p:sp>
      <p:pic>
        <p:nvPicPr>
          <p:cNvPr id="11" name="Picture 10">
            <a:extLst>
              <a:ext uri="{FF2B5EF4-FFF2-40B4-BE49-F238E27FC236}">
                <a16:creationId xmlns:a16="http://schemas.microsoft.com/office/drawing/2014/main" id="{849833D6-CA3F-3E49-BDBA-D44F48EE56C1}"/>
              </a:ext>
            </a:extLst>
          </p:cNvPr>
          <p:cNvPicPr>
            <a:picLocks noChangeAspect="1"/>
          </p:cNvPicPr>
          <p:nvPr userDrawn="1"/>
        </p:nvPicPr>
        <p:blipFill>
          <a:blip r:embed="rId4"/>
          <a:stretch>
            <a:fillRect/>
          </a:stretch>
        </p:blipFill>
        <p:spPr>
          <a:xfrm>
            <a:off x="550849" y="514270"/>
            <a:ext cx="1930400" cy="1028700"/>
          </a:xfrm>
          <a:prstGeom prst="rect">
            <a:avLst/>
          </a:prstGeom>
        </p:spPr>
      </p:pic>
    </p:spTree>
    <p:extLst>
      <p:ext uri="{BB962C8B-B14F-4D97-AF65-F5344CB8AC3E}">
        <p14:creationId xmlns:p14="http://schemas.microsoft.com/office/powerpoint/2010/main" val="42548971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058287-A2BE-6377-E82D-D4701602F70E}"/>
              </a:ext>
            </a:extLst>
          </p:cNvPr>
          <p:cNvSpPr>
            <a:spLocks noGrp="1"/>
          </p:cNvSpPr>
          <p:nvPr>
            <p:ph idx="1"/>
          </p:nvPr>
        </p:nvSpPr>
        <p:spPr>
          <a:xfrm>
            <a:off x="693241" y="1514656"/>
            <a:ext cx="10801350" cy="4590166"/>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1" name="Text Placeholder 8">
            <a:extLst>
              <a:ext uri="{FF2B5EF4-FFF2-40B4-BE49-F238E27FC236}">
                <a16:creationId xmlns:a16="http://schemas.microsoft.com/office/drawing/2014/main" id="{CA90B80A-A8C3-E053-DDC6-813236E36EB4}"/>
              </a:ext>
            </a:extLst>
          </p:cNvPr>
          <p:cNvSpPr>
            <a:spLocks noGrp="1"/>
          </p:cNvSpPr>
          <p:nvPr>
            <p:ph type="body" sz="quarter" idx="16"/>
          </p:nvPr>
        </p:nvSpPr>
        <p:spPr>
          <a:xfrm>
            <a:off x="694592" y="6268470"/>
            <a:ext cx="9627577" cy="365125"/>
          </a:xfrm>
        </p:spPr>
        <p:txBody>
          <a:bodyPr anchor="b">
            <a:normAutofit/>
          </a:bodyPr>
          <a:lstStyle>
            <a:lvl1pPr marL="0" indent="0">
              <a:buNone/>
              <a:defRPr lang="en-US" sz="1000" kern="1200" dirty="0">
                <a:solidFill>
                  <a:schemeClr val="tx1">
                    <a:tint val="82000"/>
                  </a:schemeClr>
                </a:solidFill>
                <a:latin typeface="Arial" panose="020B0604020202020204" pitchFamily="34" charset="0"/>
                <a:ea typeface="+mn-ea"/>
                <a:cs typeface="Arial" panose="020B0604020202020204" pitchFamily="34" charset="0"/>
              </a:defRPr>
            </a:lvl1pPr>
          </a:lstStyle>
          <a:p>
            <a:pPr lvl="0"/>
            <a:r>
              <a:rPr lang="en-US" dirty="0"/>
              <a:t>Click to edit Master text styles</a:t>
            </a:r>
          </a:p>
        </p:txBody>
      </p:sp>
      <p:pic>
        <p:nvPicPr>
          <p:cNvPr id="12" name="Picture 11">
            <a:extLst>
              <a:ext uri="{FF2B5EF4-FFF2-40B4-BE49-F238E27FC236}">
                <a16:creationId xmlns:a16="http://schemas.microsoft.com/office/drawing/2014/main" id="{5B3788E3-CBFA-DE50-D33F-81C320AC5AE5}"/>
              </a:ext>
            </a:extLst>
          </p:cNvPr>
          <p:cNvPicPr>
            <a:picLocks noChangeAspect="1"/>
          </p:cNvPicPr>
          <p:nvPr userDrawn="1"/>
        </p:nvPicPr>
        <p:blipFill>
          <a:blip r:embed="rId2"/>
          <a:stretch>
            <a:fillRect/>
          </a:stretch>
        </p:blipFill>
        <p:spPr>
          <a:xfrm>
            <a:off x="10408257" y="5389204"/>
            <a:ext cx="1351721" cy="715618"/>
          </a:xfrm>
          <a:prstGeom prst="rect">
            <a:avLst/>
          </a:prstGeom>
        </p:spPr>
      </p:pic>
      <p:sp>
        <p:nvSpPr>
          <p:cNvPr id="4" name="Title Placeholder 1">
            <a:extLst>
              <a:ext uri="{FF2B5EF4-FFF2-40B4-BE49-F238E27FC236}">
                <a16:creationId xmlns:a16="http://schemas.microsoft.com/office/drawing/2014/main" id="{753902B0-C5AC-6FC5-C10D-33FF4E9AF3A9}"/>
              </a:ext>
            </a:extLst>
          </p:cNvPr>
          <p:cNvSpPr>
            <a:spLocks noGrp="1"/>
          </p:cNvSpPr>
          <p:nvPr>
            <p:ph type="title"/>
          </p:nvPr>
        </p:nvSpPr>
        <p:spPr>
          <a:xfrm>
            <a:off x="695325" y="357812"/>
            <a:ext cx="10801350" cy="890545"/>
          </a:xfrm>
          <a:prstGeom prst="rect">
            <a:avLst/>
          </a:prstGeom>
        </p:spPr>
        <p:txBody>
          <a:bodyPr vert="horz" lIns="0" tIns="0" rIns="0" bIns="0" rtlCol="0" anchor="b">
            <a:normAutofit/>
          </a:bodyPr>
          <a:lstStyle/>
          <a:p>
            <a:r>
              <a:rPr lang="en-GB" dirty="0"/>
              <a:t>Click to edit Master title style</a:t>
            </a:r>
            <a:endParaRPr lang="en-US" dirty="0"/>
          </a:p>
        </p:txBody>
      </p:sp>
    </p:spTree>
    <p:extLst>
      <p:ext uri="{BB962C8B-B14F-4D97-AF65-F5344CB8AC3E}">
        <p14:creationId xmlns:p14="http://schemas.microsoft.com/office/powerpoint/2010/main" val="3936993446"/>
      </p:ext>
    </p:extLst>
  </p:cSld>
  <p:clrMapOvr>
    <a:masterClrMapping/>
  </p:clrMapOvr>
  <p:extLst>
    <p:ext uri="{DCECCB84-F9BA-43D5-87BE-67443E8EF086}">
      <p15:sldGuideLst xmlns:p15="http://schemas.microsoft.com/office/powerpoint/2012/main">
        <p15:guide id="1" orient="horz" pos="2160">
          <p15:clr>
            <a:srgbClr val="FBAE40"/>
          </p15:clr>
        </p15:guide>
        <p15:guide id="2" pos="6494">
          <p15:clr>
            <a:srgbClr val="FBAE40"/>
          </p15:clr>
        </p15:guide>
        <p15:guide id="3" orient="horz" pos="383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3337697-5336-649D-43E1-739157F8298F}"/>
              </a:ext>
            </a:extLst>
          </p:cNvPr>
          <p:cNvPicPr>
            <a:picLocks noChangeAspect="1"/>
          </p:cNvPicPr>
          <p:nvPr userDrawn="1"/>
        </p:nvPicPr>
        <p:blipFill>
          <a:blip r:embed="rId2"/>
          <a:stretch>
            <a:fillRect/>
          </a:stretch>
        </p:blipFill>
        <p:spPr>
          <a:xfrm>
            <a:off x="10408257" y="5389204"/>
            <a:ext cx="1351721" cy="715618"/>
          </a:xfrm>
          <a:prstGeom prst="rect">
            <a:avLst/>
          </a:prstGeom>
        </p:spPr>
      </p:pic>
      <p:sp>
        <p:nvSpPr>
          <p:cNvPr id="3" name="Title 1">
            <a:extLst>
              <a:ext uri="{FF2B5EF4-FFF2-40B4-BE49-F238E27FC236}">
                <a16:creationId xmlns:a16="http://schemas.microsoft.com/office/drawing/2014/main" id="{A1AB1B6D-BA3E-BA21-EDD9-759A9798DC9D}"/>
              </a:ext>
            </a:extLst>
          </p:cNvPr>
          <p:cNvSpPr>
            <a:spLocks noGrp="1"/>
          </p:cNvSpPr>
          <p:nvPr>
            <p:ph type="title"/>
          </p:nvPr>
        </p:nvSpPr>
        <p:spPr>
          <a:xfrm>
            <a:off x="694591" y="357812"/>
            <a:ext cx="10800000" cy="890545"/>
          </a:xfrm>
          <a:prstGeom prst="rect">
            <a:avLst/>
          </a:prstGeom>
        </p:spPr>
        <p:txBody>
          <a:bodyPr/>
          <a:lstStyle/>
          <a:p>
            <a:r>
              <a:rPr lang="en-GB" dirty="0"/>
              <a:t>Click to edit Master title style</a:t>
            </a:r>
            <a:endParaRPr lang="en-US" dirty="0"/>
          </a:p>
        </p:txBody>
      </p:sp>
      <p:sp>
        <p:nvSpPr>
          <p:cNvPr id="4" name="Text Placeholder 8">
            <a:extLst>
              <a:ext uri="{FF2B5EF4-FFF2-40B4-BE49-F238E27FC236}">
                <a16:creationId xmlns:a16="http://schemas.microsoft.com/office/drawing/2014/main" id="{EF35297C-BBFD-F19F-3EFB-8D5040329977}"/>
              </a:ext>
            </a:extLst>
          </p:cNvPr>
          <p:cNvSpPr>
            <a:spLocks noGrp="1"/>
          </p:cNvSpPr>
          <p:nvPr>
            <p:ph type="body" sz="quarter" idx="16"/>
          </p:nvPr>
        </p:nvSpPr>
        <p:spPr>
          <a:xfrm>
            <a:off x="694592" y="6268470"/>
            <a:ext cx="9627577" cy="365125"/>
          </a:xfrm>
        </p:spPr>
        <p:txBody>
          <a:bodyPr anchor="b">
            <a:normAutofit/>
          </a:bodyPr>
          <a:lstStyle>
            <a:lvl1pPr marL="0" indent="0">
              <a:buNone/>
              <a:defRPr lang="en-US" sz="1000" kern="1200" dirty="0">
                <a:solidFill>
                  <a:schemeClr val="tx1">
                    <a:tint val="82000"/>
                  </a:schemeClr>
                </a:solidFill>
                <a:latin typeface="Arial" panose="020B0604020202020204" pitchFamily="34" charset="0"/>
                <a:ea typeface="+mn-ea"/>
                <a:cs typeface="Arial" panose="020B0604020202020204" pitchFamily="34" charset="0"/>
              </a:defRPr>
            </a:lvl1pPr>
          </a:lstStyle>
          <a:p>
            <a:pPr lvl="0"/>
            <a:r>
              <a:rPr lang="en-US" dirty="0"/>
              <a:t>Click to edit Master text styles</a:t>
            </a:r>
          </a:p>
        </p:txBody>
      </p:sp>
    </p:spTree>
    <p:extLst>
      <p:ext uri="{BB962C8B-B14F-4D97-AF65-F5344CB8AC3E}">
        <p14:creationId xmlns:p14="http://schemas.microsoft.com/office/powerpoint/2010/main" val="49227851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3337697-5336-649D-43E1-739157F8298F}"/>
              </a:ext>
            </a:extLst>
          </p:cNvPr>
          <p:cNvPicPr>
            <a:picLocks noChangeAspect="1"/>
          </p:cNvPicPr>
          <p:nvPr userDrawn="1"/>
        </p:nvPicPr>
        <p:blipFill>
          <a:blip r:embed="rId2"/>
          <a:stretch>
            <a:fillRect/>
          </a:stretch>
        </p:blipFill>
        <p:spPr>
          <a:xfrm>
            <a:off x="10408257" y="5389204"/>
            <a:ext cx="1351721" cy="715618"/>
          </a:xfrm>
          <a:prstGeom prst="rect">
            <a:avLst/>
          </a:prstGeom>
        </p:spPr>
      </p:pic>
      <p:sp>
        <p:nvSpPr>
          <p:cNvPr id="2" name="Text Placeholder 8">
            <a:extLst>
              <a:ext uri="{FF2B5EF4-FFF2-40B4-BE49-F238E27FC236}">
                <a16:creationId xmlns:a16="http://schemas.microsoft.com/office/drawing/2014/main" id="{78A109C6-DC9B-596D-DA3B-4DD5CDA32438}"/>
              </a:ext>
            </a:extLst>
          </p:cNvPr>
          <p:cNvSpPr>
            <a:spLocks noGrp="1"/>
          </p:cNvSpPr>
          <p:nvPr>
            <p:ph type="body" sz="quarter" idx="16"/>
          </p:nvPr>
        </p:nvSpPr>
        <p:spPr>
          <a:xfrm>
            <a:off x="695325" y="6268470"/>
            <a:ext cx="9626844" cy="365125"/>
          </a:xfrm>
        </p:spPr>
        <p:txBody>
          <a:bodyPr anchor="b">
            <a:normAutofit/>
          </a:bodyPr>
          <a:lstStyle>
            <a:lvl1pPr marL="0" indent="0">
              <a:buNone/>
              <a:defRPr lang="en-US" sz="1000" kern="1200" dirty="0">
                <a:solidFill>
                  <a:schemeClr val="tx1">
                    <a:tint val="82000"/>
                  </a:schemeClr>
                </a:solidFill>
                <a:latin typeface="Arial" panose="020B0604020202020204" pitchFamily="34" charset="0"/>
                <a:ea typeface="+mn-ea"/>
                <a:cs typeface="Arial" panose="020B0604020202020204" pitchFamily="34" charset="0"/>
              </a:defRPr>
            </a:lvl1pPr>
          </a:lstStyle>
          <a:p>
            <a:pPr lvl="0"/>
            <a:r>
              <a:rPr lang="en-US" dirty="0"/>
              <a:t>Click to edit Master text styles</a:t>
            </a:r>
          </a:p>
        </p:txBody>
      </p:sp>
      <p:sp>
        <p:nvSpPr>
          <p:cNvPr id="3" name="Title Placeholder 1">
            <a:extLst>
              <a:ext uri="{FF2B5EF4-FFF2-40B4-BE49-F238E27FC236}">
                <a16:creationId xmlns:a16="http://schemas.microsoft.com/office/drawing/2014/main" id="{DCF76D4F-57B0-F384-515F-BF9DFA733E97}"/>
              </a:ext>
            </a:extLst>
          </p:cNvPr>
          <p:cNvSpPr>
            <a:spLocks noGrp="1"/>
          </p:cNvSpPr>
          <p:nvPr>
            <p:ph type="title"/>
          </p:nvPr>
        </p:nvSpPr>
        <p:spPr>
          <a:xfrm>
            <a:off x="695325" y="357812"/>
            <a:ext cx="10801350" cy="890545"/>
          </a:xfrm>
          <a:prstGeom prst="rect">
            <a:avLst/>
          </a:prstGeom>
        </p:spPr>
        <p:txBody>
          <a:bodyPr vert="horz" lIns="0" tIns="0" rIns="0" bIns="0" rtlCol="0" anchor="b">
            <a:normAutofit/>
          </a:bodyPr>
          <a:lstStyle/>
          <a:p>
            <a:r>
              <a:rPr lang="en-GB" dirty="0"/>
              <a:t>Click to edit Master title style</a:t>
            </a:r>
            <a:endParaRPr lang="en-US" dirty="0"/>
          </a:p>
        </p:txBody>
      </p:sp>
    </p:spTree>
    <p:extLst>
      <p:ext uri="{BB962C8B-B14F-4D97-AF65-F5344CB8AC3E}">
        <p14:creationId xmlns:p14="http://schemas.microsoft.com/office/powerpoint/2010/main" val="189722866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with Callout_Turquoise">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8E184512-BB96-C1CD-A350-B0470735E8D8}"/>
              </a:ext>
            </a:extLst>
          </p:cNvPr>
          <p:cNvSpPr/>
          <p:nvPr userDrawn="1"/>
        </p:nvSpPr>
        <p:spPr>
          <a:xfrm>
            <a:off x="-446730" y="5365469"/>
            <a:ext cx="10505312" cy="788190"/>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14">
            <a:extLst>
              <a:ext uri="{FF2B5EF4-FFF2-40B4-BE49-F238E27FC236}">
                <a16:creationId xmlns:a16="http://schemas.microsoft.com/office/drawing/2014/main" id="{06E8B684-3488-C1F7-7BBB-631779DB53EA}"/>
              </a:ext>
            </a:extLst>
          </p:cNvPr>
          <p:cNvSpPr>
            <a:spLocks noGrp="1"/>
          </p:cNvSpPr>
          <p:nvPr>
            <p:ph type="body" sz="quarter" idx="15"/>
          </p:nvPr>
        </p:nvSpPr>
        <p:spPr>
          <a:xfrm>
            <a:off x="694590" y="5365468"/>
            <a:ext cx="8982069" cy="788191"/>
          </a:xfrm>
        </p:spPr>
        <p:txBody>
          <a:bodyPr anchor="ctr"/>
          <a:lstStyle>
            <a:lvl1pPr marL="0" indent="0" algn="l">
              <a:buNone/>
              <a:defRPr>
                <a:solidFill>
                  <a:schemeClr val="bg1"/>
                </a:solidFill>
              </a:defRPr>
            </a:lvl1pPr>
          </a:lstStyle>
          <a:p>
            <a:pPr lvl="0"/>
            <a:r>
              <a:rPr lang="en-US" dirty="0"/>
              <a:t>Click to edit Master text styles</a:t>
            </a:r>
          </a:p>
        </p:txBody>
      </p:sp>
      <p:sp>
        <p:nvSpPr>
          <p:cNvPr id="11" name="Text Placeholder 8">
            <a:extLst>
              <a:ext uri="{FF2B5EF4-FFF2-40B4-BE49-F238E27FC236}">
                <a16:creationId xmlns:a16="http://schemas.microsoft.com/office/drawing/2014/main" id="{48F34174-BBDB-3B11-69C4-CD61267E9D62}"/>
              </a:ext>
            </a:extLst>
          </p:cNvPr>
          <p:cNvSpPr>
            <a:spLocks noGrp="1"/>
          </p:cNvSpPr>
          <p:nvPr>
            <p:ph type="body" sz="quarter" idx="16"/>
          </p:nvPr>
        </p:nvSpPr>
        <p:spPr>
          <a:xfrm>
            <a:off x="694590" y="6268470"/>
            <a:ext cx="9627579" cy="365125"/>
          </a:xfrm>
        </p:spPr>
        <p:txBody>
          <a:bodyPr anchor="b">
            <a:normAutofit/>
          </a:bodyPr>
          <a:lstStyle>
            <a:lvl1pPr marL="0" indent="0">
              <a:buNone/>
              <a:defRPr lang="en-US" sz="1000" kern="1200" dirty="0">
                <a:solidFill>
                  <a:schemeClr val="tx1">
                    <a:tint val="82000"/>
                  </a:schemeClr>
                </a:solidFill>
                <a:latin typeface="Arial" panose="020B0604020202020204" pitchFamily="34" charset="0"/>
                <a:ea typeface="+mn-ea"/>
                <a:cs typeface="Arial" panose="020B0604020202020204" pitchFamily="34" charset="0"/>
              </a:defRPr>
            </a:lvl1pPr>
          </a:lstStyle>
          <a:p>
            <a:pPr lvl="0"/>
            <a:r>
              <a:rPr lang="en-US" dirty="0"/>
              <a:t>Click to edit Master text styles</a:t>
            </a:r>
          </a:p>
        </p:txBody>
      </p:sp>
      <p:pic>
        <p:nvPicPr>
          <p:cNvPr id="13" name="Picture 12">
            <a:extLst>
              <a:ext uri="{FF2B5EF4-FFF2-40B4-BE49-F238E27FC236}">
                <a16:creationId xmlns:a16="http://schemas.microsoft.com/office/drawing/2014/main" id="{862CFB33-CC69-2E7B-1ABF-1546F01DE06A}"/>
              </a:ext>
            </a:extLst>
          </p:cNvPr>
          <p:cNvPicPr>
            <a:picLocks noChangeAspect="1"/>
          </p:cNvPicPr>
          <p:nvPr userDrawn="1"/>
        </p:nvPicPr>
        <p:blipFill>
          <a:blip r:embed="rId2"/>
          <a:stretch>
            <a:fillRect/>
          </a:stretch>
        </p:blipFill>
        <p:spPr>
          <a:xfrm>
            <a:off x="10408257" y="5389204"/>
            <a:ext cx="1351721" cy="715618"/>
          </a:xfrm>
          <a:prstGeom prst="rect">
            <a:avLst/>
          </a:prstGeom>
        </p:spPr>
      </p:pic>
      <p:sp>
        <p:nvSpPr>
          <p:cNvPr id="4" name="Title 1">
            <a:extLst>
              <a:ext uri="{FF2B5EF4-FFF2-40B4-BE49-F238E27FC236}">
                <a16:creationId xmlns:a16="http://schemas.microsoft.com/office/drawing/2014/main" id="{9CE141A6-39CF-2BA9-3EC6-C9E20BE7E272}"/>
              </a:ext>
            </a:extLst>
          </p:cNvPr>
          <p:cNvSpPr>
            <a:spLocks noGrp="1"/>
          </p:cNvSpPr>
          <p:nvPr>
            <p:ph type="title"/>
          </p:nvPr>
        </p:nvSpPr>
        <p:spPr>
          <a:xfrm>
            <a:off x="694591" y="357812"/>
            <a:ext cx="10800000" cy="890545"/>
          </a:xfrm>
          <a:prstGeom prst="rect">
            <a:avLst/>
          </a:prstGeom>
        </p:spPr>
        <p:txBody>
          <a:bodyPr/>
          <a:lstStyle/>
          <a:p>
            <a:r>
              <a:rPr lang="en-GB" dirty="0"/>
              <a:t>Click to edit Master title style</a:t>
            </a:r>
            <a:endParaRPr lang="en-US" dirty="0"/>
          </a:p>
        </p:txBody>
      </p:sp>
      <p:sp>
        <p:nvSpPr>
          <p:cNvPr id="5" name="Content Placeholder 2">
            <a:extLst>
              <a:ext uri="{FF2B5EF4-FFF2-40B4-BE49-F238E27FC236}">
                <a16:creationId xmlns:a16="http://schemas.microsoft.com/office/drawing/2014/main" id="{5A52DBF5-2404-B989-D442-6BD3FF32A1D3}"/>
              </a:ext>
            </a:extLst>
          </p:cNvPr>
          <p:cNvSpPr>
            <a:spLocks noGrp="1"/>
          </p:cNvSpPr>
          <p:nvPr>
            <p:ph idx="1"/>
          </p:nvPr>
        </p:nvSpPr>
        <p:spPr>
          <a:xfrm>
            <a:off x="694591" y="1514656"/>
            <a:ext cx="10800000" cy="3850811"/>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415813791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058287-A2BE-6377-E82D-D4701602F70E}"/>
              </a:ext>
            </a:extLst>
          </p:cNvPr>
          <p:cNvSpPr>
            <a:spLocks noGrp="1"/>
          </p:cNvSpPr>
          <p:nvPr>
            <p:ph idx="1"/>
          </p:nvPr>
        </p:nvSpPr>
        <p:spPr>
          <a:xfrm>
            <a:off x="694590" y="1514656"/>
            <a:ext cx="5205277" cy="4590166"/>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0" name="Content Placeholder 9">
            <a:extLst>
              <a:ext uri="{FF2B5EF4-FFF2-40B4-BE49-F238E27FC236}">
                <a16:creationId xmlns:a16="http://schemas.microsoft.com/office/drawing/2014/main" id="{2EB635EA-EE54-0E38-860B-ECAF866A6BCA}"/>
              </a:ext>
            </a:extLst>
          </p:cNvPr>
          <p:cNvSpPr>
            <a:spLocks noGrp="1"/>
          </p:cNvSpPr>
          <p:nvPr>
            <p:ph sz="quarter" idx="13"/>
          </p:nvPr>
        </p:nvSpPr>
        <p:spPr>
          <a:xfrm>
            <a:off x="6289702" y="1514656"/>
            <a:ext cx="5204889" cy="4590166"/>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2" name="Text Placeholder 8">
            <a:extLst>
              <a:ext uri="{FF2B5EF4-FFF2-40B4-BE49-F238E27FC236}">
                <a16:creationId xmlns:a16="http://schemas.microsoft.com/office/drawing/2014/main" id="{C8B06F79-CEFE-9BEA-577D-6075772E6CB0}"/>
              </a:ext>
            </a:extLst>
          </p:cNvPr>
          <p:cNvSpPr>
            <a:spLocks noGrp="1"/>
          </p:cNvSpPr>
          <p:nvPr>
            <p:ph type="body" sz="quarter" idx="16"/>
          </p:nvPr>
        </p:nvSpPr>
        <p:spPr>
          <a:xfrm>
            <a:off x="694590" y="6268470"/>
            <a:ext cx="9627579" cy="365125"/>
          </a:xfrm>
        </p:spPr>
        <p:txBody>
          <a:bodyPr anchor="b">
            <a:normAutofit/>
          </a:bodyPr>
          <a:lstStyle>
            <a:lvl1pPr marL="0" indent="0">
              <a:buNone/>
              <a:defRPr lang="en-US" sz="1000" kern="1200" dirty="0">
                <a:solidFill>
                  <a:schemeClr val="tx1">
                    <a:tint val="82000"/>
                  </a:schemeClr>
                </a:solidFill>
                <a:latin typeface="Arial" panose="020B0604020202020204" pitchFamily="34" charset="0"/>
                <a:ea typeface="+mn-ea"/>
                <a:cs typeface="Arial" panose="020B0604020202020204" pitchFamily="34" charset="0"/>
              </a:defRPr>
            </a:lvl1pPr>
          </a:lstStyle>
          <a:p>
            <a:pPr lvl="0"/>
            <a:r>
              <a:rPr lang="en-US" dirty="0"/>
              <a:t>Click to edit Master text styles</a:t>
            </a:r>
          </a:p>
        </p:txBody>
      </p:sp>
      <p:pic>
        <p:nvPicPr>
          <p:cNvPr id="13" name="Picture 12">
            <a:extLst>
              <a:ext uri="{FF2B5EF4-FFF2-40B4-BE49-F238E27FC236}">
                <a16:creationId xmlns:a16="http://schemas.microsoft.com/office/drawing/2014/main" id="{5E818E0A-1067-0DF5-7E2C-A151D430DD53}"/>
              </a:ext>
            </a:extLst>
          </p:cNvPr>
          <p:cNvPicPr>
            <a:picLocks noChangeAspect="1"/>
          </p:cNvPicPr>
          <p:nvPr userDrawn="1"/>
        </p:nvPicPr>
        <p:blipFill>
          <a:blip r:embed="rId2"/>
          <a:stretch>
            <a:fillRect/>
          </a:stretch>
        </p:blipFill>
        <p:spPr>
          <a:xfrm>
            <a:off x="10408257" y="5389204"/>
            <a:ext cx="1351721" cy="715618"/>
          </a:xfrm>
          <a:prstGeom prst="rect">
            <a:avLst/>
          </a:prstGeom>
        </p:spPr>
      </p:pic>
      <p:sp>
        <p:nvSpPr>
          <p:cNvPr id="4" name="Title 1">
            <a:extLst>
              <a:ext uri="{FF2B5EF4-FFF2-40B4-BE49-F238E27FC236}">
                <a16:creationId xmlns:a16="http://schemas.microsoft.com/office/drawing/2014/main" id="{1294E4E4-4D88-74B5-5728-39EDEF307B1C}"/>
              </a:ext>
            </a:extLst>
          </p:cNvPr>
          <p:cNvSpPr>
            <a:spLocks noGrp="1"/>
          </p:cNvSpPr>
          <p:nvPr>
            <p:ph type="title"/>
          </p:nvPr>
        </p:nvSpPr>
        <p:spPr>
          <a:xfrm>
            <a:off x="694591" y="357812"/>
            <a:ext cx="10800000" cy="890545"/>
          </a:xfrm>
          <a:prstGeom prst="rect">
            <a:avLst/>
          </a:prstGeom>
        </p:spPr>
        <p:txBody>
          <a:bodyPr/>
          <a:lstStyle/>
          <a:p>
            <a:r>
              <a:rPr lang="en-GB" dirty="0"/>
              <a:t>Click to edit Master title style</a:t>
            </a:r>
            <a:endParaRPr lang="en-US" dirty="0"/>
          </a:p>
        </p:txBody>
      </p:sp>
    </p:spTree>
    <p:extLst>
      <p:ext uri="{BB962C8B-B14F-4D97-AF65-F5344CB8AC3E}">
        <p14:creationId xmlns:p14="http://schemas.microsoft.com/office/powerpoint/2010/main" val="75639713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FFAB5C3-BD0A-A3F7-88D2-EC556B8E4A89}"/>
              </a:ext>
            </a:extLst>
          </p:cNvPr>
          <p:cNvSpPr>
            <a:spLocks noGrp="1"/>
          </p:cNvSpPr>
          <p:nvPr>
            <p:ph type="body" idx="1"/>
          </p:nvPr>
        </p:nvSpPr>
        <p:spPr>
          <a:xfrm>
            <a:off x="691892" y="1514656"/>
            <a:ext cx="10800000" cy="3655384"/>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Footer Placeholder 4">
            <a:extLst>
              <a:ext uri="{FF2B5EF4-FFF2-40B4-BE49-F238E27FC236}">
                <a16:creationId xmlns:a16="http://schemas.microsoft.com/office/drawing/2014/main" id="{87296A45-EB14-1583-EF12-F5E4BE0289DA}"/>
              </a:ext>
            </a:extLst>
          </p:cNvPr>
          <p:cNvSpPr>
            <a:spLocks noGrp="1"/>
          </p:cNvSpPr>
          <p:nvPr>
            <p:ph type="ftr" sz="quarter" idx="3"/>
          </p:nvPr>
        </p:nvSpPr>
        <p:spPr>
          <a:xfrm>
            <a:off x="690543" y="6316595"/>
            <a:ext cx="10801350" cy="365125"/>
          </a:xfrm>
          <a:prstGeom prst="rect">
            <a:avLst/>
          </a:prstGeom>
        </p:spPr>
        <p:txBody>
          <a:bodyPr vert="horz" lIns="0" tIns="0" rIns="0" bIns="0" rtlCol="0" anchor="b"/>
          <a:lstStyle>
            <a:lvl1pPr algn="l">
              <a:defRPr sz="1000">
                <a:solidFill>
                  <a:schemeClr val="tx1">
                    <a:tint val="82000"/>
                  </a:schemeClr>
                </a:solidFill>
                <a:latin typeface="Arial" panose="020B0604020202020204" pitchFamily="34" charset="0"/>
                <a:cs typeface="Arial" panose="020B0604020202020204" pitchFamily="34" charset="0"/>
              </a:defRPr>
            </a:lvl1pPr>
          </a:lstStyle>
          <a:p>
            <a:endParaRPr lang="en-US" dirty="0"/>
          </a:p>
        </p:txBody>
      </p:sp>
      <p:sp>
        <p:nvSpPr>
          <p:cNvPr id="6" name="Title Placeholder 1">
            <a:extLst>
              <a:ext uri="{FF2B5EF4-FFF2-40B4-BE49-F238E27FC236}">
                <a16:creationId xmlns:a16="http://schemas.microsoft.com/office/drawing/2014/main" id="{2EE2B94B-1941-AFAC-D5C7-9EF222CEDB7F}"/>
              </a:ext>
            </a:extLst>
          </p:cNvPr>
          <p:cNvSpPr>
            <a:spLocks noGrp="1"/>
          </p:cNvSpPr>
          <p:nvPr>
            <p:ph type="title"/>
          </p:nvPr>
        </p:nvSpPr>
        <p:spPr>
          <a:xfrm>
            <a:off x="695325" y="357812"/>
            <a:ext cx="10801350" cy="890545"/>
          </a:xfrm>
          <a:prstGeom prst="rect">
            <a:avLst/>
          </a:prstGeom>
        </p:spPr>
        <p:txBody>
          <a:bodyPr vert="horz" lIns="0" tIns="0" rIns="0" bIns="0" rtlCol="0" anchor="b">
            <a:normAutofit/>
          </a:bodyPr>
          <a:lstStyle/>
          <a:p>
            <a:r>
              <a:rPr lang="en-GB" dirty="0"/>
              <a:t>Click to edit Master title style</a:t>
            </a:r>
            <a:endParaRPr lang="en-US" dirty="0"/>
          </a:p>
        </p:txBody>
      </p:sp>
    </p:spTree>
    <p:extLst>
      <p:ext uri="{BB962C8B-B14F-4D97-AF65-F5344CB8AC3E}">
        <p14:creationId xmlns:p14="http://schemas.microsoft.com/office/powerpoint/2010/main" val="20178861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lnSpc>
          <a:spcPct val="110000"/>
        </a:lnSpc>
        <a:spcBef>
          <a:spcPct val="0"/>
        </a:spcBef>
        <a:buNone/>
        <a:defRPr sz="2500" b="1" i="0"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10000"/>
        </a:lnSpc>
        <a:spcBef>
          <a:spcPts val="10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https://www.biomarin.com/terms-of-use/en-us/" TargetMode="External"/><Relationship Id="rId2" Type="http://schemas.openxmlformats.org/officeDocument/2006/relationships/hyperlink" Target="https://hcp.biomarin.com/en-gb/pku/expert/wp-content/uploads/sites/5/2024/07/Palynziq-API-INTL-April-2024.pdf?v=0.104" TargetMode="Externa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hyperlink" Target="mailto:drugsafety@bmrn.com" TargetMode="Externa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hyperlink" Target="https://www.biomarin.com/terms-of-use/en-us/" TargetMode="External"/><Relationship Id="rId2" Type="http://schemas.openxmlformats.org/officeDocument/2006/relationships/hyperlink" Target="https://hcp.biomarin.com/en-gb/pku/expert/wp-content/uploads/sites/5/2024/07/Kuvan-INTL-API.pdf?v=0.104" TargetMode="Externa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hyperlink" Target="mailto:drugsafety@bmrn.com" TargetMode="Externa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8.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ECB8B-093E-AE94-F567-1793EAFE62C5}"/>
              </a:ext>
            </a:extLst>
          </p:cNvPr>
          <p:cNvSpPr>
            <a:spLocks noGrp="1"/>
          </p:cNvSpPr>
          <p:nvPr>
            <p:ph type="ctrTitle"/>
          </p:nvPr>
        </p:nvSpPr>
        <p:spPr>
          <a:xfrm>
            <a:off x="688157" y="1953960"/>
            <a:ext cx="7819740" cy="1311965"/>
          </a:xfrm>
        </p:spPr>
        <p:txBody>
          <a:bodyPr>
            <a:normAutofit fontScale="90000"/>
          </a:bodyPr>
          <a:lstStyle/>
          <a:p>
            <a:r>
              <a:rPr lang="en-GB" sz="3200" dirty="0">
                <a:latin typeface="+mj-lt"/>
                <a:cs typeface="Calibri" panose="020F0502020204030204" pitchFamily="34" charset="0"/>
              </a:rPr>
              <a:t>Long-term comparative effectiveness of pegvaliase versus medical nutrition</a:t>
            </a:r>
            <a:br>
              <a:rPr lang="en-GB" sz="3200" dirty="0">
                <a:latin typeface="+mj-lt"/>
                <a:cs typeface="Calibri" panose="020F0502020204030204" pitchFamily="34" charset="0"/>
              </a:rPr>
            </a:br>
            <a:r>
              <a:rPr lang="en-GB" sz="3200" dirty="0">
                <a:latin typeface="+mj-lt"/>
                <a:cs typeface="Calibri" panose="020F0502020204030204" pitchFamily="34" charset="0"/>
              </a:rPr>
              <a:t>therapy with and without sapropterin in adults with phenylketonuria</a:t>
            </a:r>
            <a:endParaRPr lang="en-GB" dirty="0">
              <a:latin typeface="+mj-lt"/>
            </a:endParaRPr>
          </a:p>
        </p:txBody>
      </p:sp>
      <p:sp>
        <p:nvSpPr>
          <p:cNvPr id="3" name="Subtitle 2">
            <a:extLst>
              <a:ext uri="{FF2B5EF4-FFF2-40B4-BE49-F238E27FC236}">
                <a16:creationId xmlns:a16="http://schemas.microsoft.com/office/drawing/2014/main" id="{C0A4C189-5304-F2F7-1DEE-6064E66E8EDF}"/>
              </a:ext>
            </a:extLst>
          </p:cNvPr>
          <p:cNvSpPr>
            <a:spLocks noGrp="1"/>
          </p:cNvSpPr>
          <p:nvPr>
            <p:ph type="subTitle" idx="1"/>
          </p:nvPr>
        </p:nvSpPr>
        <p:spPr>
          <a:xfrm>
            <a:off x="687936" y="3884400"/>
            <a:ext cx="7819740" cy="1436400"/>
          </a:xfrm>
        </p:spPr>
        <p:txBody>
          <a:bodyPr>
            <a:normAutofit fontScale="92500"/>
          </a:bodyPr>
          <a:lstStyle/>
          <a:p>
            <a:r>
              <a:rPr lang="en-GB" dirty="0"/>
              <a:t>Burton BK, Clague GE, Harding CO, Kucuksayrac E, Levy DG, Lindstrom K, Longo N, Malliot F, Muntau AC, Rutsch F, Zori RT. </a:t>
            </a:r>
          </a:p>
          <a:p>
            <a:r>
              <a:rPr lang="en-GB" sz="2100" b="1" i="1" dirty="0">
                <a:latin typeface="+mn-lt"/>
                <a:cs typeface="Calibri Light" panose="020F0302020204030204" pitchFamily="34" charset="0"/>
              </a:rPr>
              <a:t>Mol. Genet. Metab. 2024;141:108114. </a:t>
            </a:r>
            <a:endParaRPr lang="en-GB" sz="2100" i="1" dirty="0"/>
          </a:p>
        </p:txBody>
      </p:sp>
      <p:sp>
        <p:nvSpPr>
          <p:cNvPr id="4" name="Text Placeholder 2">
            <a:extLst>
              <a:ext uri="{FF2B5EF4-FFF2-40B4-BE49-F238E27FC236}">
                <a16:creationId xmlns:a16="http://schemas.microsoft.com/office/drawing/2014/main" id="{233BF259-7798-F8D7-96E5-65099C544C5B}"/>
              </a:ext>
            </a:extLst>
          </p:cNvPr>
          <p:cNvSpPr>
            <a:spLocks noGrp="1"/>
          </p:cNvSpPr>
          <p:nvPr>
            <p:ph type="body" sz="quarter" idx="10"/>
          </p:nvPr>
        </p:nvSpPr>
        <p:spPr>
          <a:xfrm>
            <a:off x="2235200" y="6340475"/>
            <a:ext cx="9392920" cy="227013"/>
          </a:xfrm>
        </p:spPr>
        <p:txBody>
          <a:bodyPr/>
          <a:lstStyle/>
          <a:p>
            <a:r>
              <a:rPr lang="en-GB" sz="900" dirty="0"/>
              <a:t>PALYNZIQ</a:t>
            </a:r>
            <a:r>
              <a:rPr lang="en-GB" sz="900" baseline="30000" dirty="0"/>
              <a:t>®</a:t>
            </a:r>
            <a:r>
              <a:rPr lang="en-GB" sz="900" dirty="0"/>
              <a:t> (pegvaliase) is indicated for the treatment of patients with phenylketonuria (PKU) aged 16 years and older who have inadequate blood phenylalanine control (blood phenylalanine levels greater than 600µmol/l) despite prior management with available treatment options. Prescribing information can be found at the end of the presentation. Developed and funded by BioMarin. © 2024 BioMarin International Ltd. All Rights Reserved. For healthcare professionals only. EUCAN-PAL-00236 Date of preparation: September 2024 </a:t>
            </a:r>
          </a:p>
        </p:txBody>
      </p:sp>
    </p:spTree>
    <p:extLst>
      <p:ext uri="{BB962C8B-B14F-4D97-AF65-F5344CB8AC3E}">
        <p14:creationId xmlns:p14="http://schemas.microsoft.com/office/powerpoint/2010/main" val="31724469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2046C8B-0DAC-2A20-2666-F01FF28C2AE5}"/>
              </a:ext>
            </a:extLst>
          </p:cNvPr>
          <p:cNvSpPr>
            <a:spLocks noGrp="1"/>
          </p:cNvSpPr>
          <p:nvPr>
            <p:ph type="title"/>
          </p:nvPr>
        </p:nvSpPr>
        <p:spPr>
          <a:xfrm>
            <a:off x="819150" y="1996112"/>
            <a:ext cx="10801350" cy="1509088"/>
          </a:xfrm>
        </p:spPr>
        <p:txBody>
          <a:bodyPr>
            <a:normAutofit/>
          </a:bodyPr>
          <a:lstStyle/>
          <a:p>
            <a:r>
              <a:rPr lang="en-GB" sz="3200" dirty="0"/>
              <a:t>PKU.expert PALYNZIQ</a:t>
            </a:r>
            <a:r>
              <a:rPr lang="en-GB" sz="3200" baseline="30000" dirty="0"/>
              <a:t>®</a:t>
            </a:r>
            <a:r>
              <a:rPr lang="en-GB" sz="3200" baseline="30000" dirty="0">
                <a:solidFill>
                  <a:srgbClr val="000000"/>
                </a:solidFill>
              </a:rPr>
              <a:t> </a:t>
            </a:r>
            <a:r>
              <a:rPr lang="en-GB" sz="3200" dirty="0"/>
              <a:t>(pegvaliase)</a:t>
            </a:r>
            <a:br>
              <a:rPr lang="en-GB" sz="3200" dirty="0"/>
            </a:br>
            <a:r>
              <a:rPr lang="en-GB" sz="3200" dirty="0"/>
              <a:t>Prescribing Information Slide </a:t>
            </a:r>
          </a:p>
        </p:txBody>
      </p:sp>
      <p:sp>
        <p:nvSpPr>
          <p:cNvPr id="7" name="Subtitle 6">
            <a:extLst>
              <a:ext uri="{FF2B5EF4-FFF2-40B4-BE49-F238E27FC236}">
                <a16:creationId xmlns:a16="http://schemas.microsoft.com/office/drawing/2014/main" id="{AED68EDA-ACCE-0EE7-2918-E95FB0373466}"/>
              </a:ext>
            </a:extLst>
          </p:cNvPr>
          <p:cNvSpPr>
            <a:spLocks noGrp="1"/>
          </p:cNvSpPr>
          <p:nvPr>
            <p:ph type="body" sz="quarter" idx="16"/>
          </p:nvPr>
        </p:nvSpPr>
        <p:spPr/>
        <p:txBody>
          <a:bodyPr/>
          <a:lstStyle/>
          <a:p>
            <a:endParaRPr lang="en-GB" dirty="0"/>
          </a:p>
        </p:txBody>
      </p:sp>
    </p:spTree>
    <p:extLst>
      <p:ext uri="{BB962C8B-B14F-4D97-AF65-F5344CB8AC3E}">
        <p14:creationId xmlns:p14="http://schemas.microsoft.com/office/powerpoint/2010/main" val="9884274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EA550-03B7-4C44-BC35-72D273055D37}"/>
              </a:ext>
            </a:extLst>
          </p:cNvPr>
          <p:cNvSpPr>
            <a:spLocks noGrp="1"/>
          </p:cNvSpPr>
          <p:nvPr>
            <p:ph type="title"/>
          </p:nvPr>
        </p:nvSpPr>
        <p:spPr/>
        <p:txBody>
          <a:bodyPr>
            <a:normAutofit/>
          </a:bodyPr>
          <a:lstStyle/>
          <a:p>
            <a:r>
              <a:rPr lang="en-GB" dirty="0"/>
              <a:t>PALYNZIQ</a:t>
            </a:r>
            <a:r>
              <a:rPr lang="en-GB" baseline="30000" dirty="0"/>
              <a:t>®</a:t>
            </a:r>
            <a:r>
              <a:rPr lang="en-GB" baseline="30000" dirty="0">
                <a:solidFill>
                  <a:schemeClr val="bg2">
                    <a:lumMod val="10000"/>
                  </a:schemeClr>
                </a:solidFill>
              </a:rPr>
              <a:t> </a:t>
            </a:r>
            <a:r>
              <a:rPr lang="en-GB" dirty="0"/>
              <a:t>(pegvaliase) Prescribing Information</a:t>
            </a:r>
          </a:p>
        </p:txBody>
      </p:sp>
      <p:sp>
        <p:nvSpPr>
          <p:cNvPr id="3" name="Content Placeholder 2">
            <a:extLst>
              <a:ext uri="{FF2B5EF4-FFF2-40B4-BE49-F238E27FC236}">
                <a16:creationId xmlns:a16="http://schemas.microsoft.com/office/drawing/2014/main" id="{480C62D4-4E88-4C86-8171-1690F0EFE8A4}"/>
              </a:ext>
            </a:extLst>
          </p:cNvPr>
          <p:cNvSpPr>
            <a:spLocks noGrp="1"/>
          </p:cNvSpPr>
          <p:nvPr>
            <p:ph idx="1"/>
          </p:nvPr>
        </p:nvSpPr>
        <p:spPr/>
        <p:txBody>
          <a:bodyPr/>
          <a:lstStyle/>
          <a:p>
            <a:r>
              <a:rPr lang="en-GB" dirty="0"/>
              <a:t>PKU.expert contains promotional content on BioMarin products, in line with the prescribing information approved by the European Medicines Agency – EMA</a:t>
            </a:r>
          </a:p>
          <a:p>
            <a:r>
              <a:rPr lang="en-GB" dirty="0"/>
              <a:t>Access the latest aPI: PALYNZIQ</a:t>
            </a:r>
            <a:r>
              <a:rPr lang="en-GB" baseline="30000" dirty="0"/>
              <a:t>® </a:t>
            </a:r>
            <a:r>
              <a:rPr lang="en-GB" dirty="0"/>
              <a:t>(pegvaliase) </a:t>
            </a:r>
          </a:p>
          <a:p>
            <a:pPr lvl="1"/>
            <a:r>
              <a:rPr lang="en-GB" dirty="0"/>
              <a:t>Within your downloaded Zip File, you will find a copy of the latest </a:t>
            </a:r>
            <a:br>
              <a:rPr lang="en-GB" dirty="0"/>
            </a:br>
            <a:r>
              <a:rPr lang="en-GB" dirty="0"/>
              <a:t>Prescribing Information </a:t>
            </a:r>
          </a:p>
          <a:p>
            <a:pPr lvl="2"/>
            <a:r>
              <a:rPr lang="en-GB" dirty="0"/>
              <a:t>The latest aPI can also be accessed on </a:t>
            </a:r>
            <a:r>
              <a:rPr lang="en-GB" dirty="0">
                <a:hlinkClick r:id="rId2"/>
              </a:rPr>
              <a:t>PKU.expert - Prescribing Information</a:t>
            </a:r>
            <a:endParaRPr lang="en-GB" dirty="0"/>
          </a:p>
          <a:p>
            <a:pPr lvl="2"/>
            <a:r>
              <a:rPr lang="en-GB" dirty="0"/>
              <a:t>The prescribing information must form part of the promotional material and must not be separate from it</a:t>
            </a:r>
          </a:p>
          <a:p>
            <a:pPr lvl="1"/>
            <a:r>
              <a:rPr lang="en-GB" dirty="0">
                <a:hlinkClick r:id="rId3"/>
              </a:rPr>
              <a:t>PKU.expert Terms and Conditions</a:t>
            </a:r>
            <a:endParaRPr lang="en-GB" dirty="0"/>
          </a:p>
          <a:p>
            <a:endParaRPr lang="en-GB" dirty="0"/>
          </a:p>
          <a:p>
            <a:endParaRPr lang="en-GB" dirty="0"/>
          </a:p>
        </p:txBody>
      </p:sp>
      <p:sp>
        <p:nvSpPr>
          <p:cNvPr id="5" name="Text Placeholder 4">
            <a:extLst>
              <a:ext uri="{FF2B5EF4-FFF2-40B4-BE49-F238E27FC236}">
                <a16:creationId xmlns:a16="http://schemas.microsoft.com/office/drawing/2014/main" id="{59801580-B07A-7525-B4E0-847BAF6B14A5}"/>
              </a:ext>
            </a:extLst>
          </p:cNvPr>
          <p:cNvSpPr>
            <a:spLocks noGrp="1"/>
          </p:cNvSpPr>
          <p:nvPr>
            <p:ph type="body" sz="quarter" idx="16"/>
          </p:nvPr>
        </p:nvSpPr>
        <p:spPr/>
        <p:txBody>
          <a:bodyPr/>
          <a:lstStyle/>
          <a:p>
            <a:endParaRPr lang="en-GB"/>
          </a:p>
        </p:txBody>
      </p:sp>
    </p:spTree>
    <p:extLst>
      <p:ext uri="{BB962C8B-B14F-4D97-AF65-F5344CB8AC3E}">
        <p14:creationId xmlns:p14="http://schemas.microsoft.com/office/powerpoint/2010/main" val="26907648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9">
            <a:extLst>
              <a:ext uri="{FF2B5EF4-FFF2-40B4-BE49-F238E27FC236}">
                <a16:creationId xmlns:a16="http://schemas.microsoft.com/office/drawing/2014/main" id="{DA6D912A-866F-2F5D-EFF0-F14A037715BC}"/>
              </a:ext>
            </a:extLst>
          </p:cNvPr>
          <p:cNvSpPr txBox="1">
            <a:spLocks/>
          </p:cNvSpPr>
          <p:nvPr/>
        </p:nvSpPr>
        <p:spPr>
          <a:xfrm>
            <a:off x="694592" y="262445"/>
            <a:ext cx="5220000" cy="6509830"/>
          </a:xfrm>
          <a:prstGeom prst="rect">
            <a:avLst/>
          </a:prstGeom>
        </p:spPr>
        <p:txBody>
          <a:bodyPr wrap="square">
            <a:noAutofit/>
          </a:bodyPr>
          <a:lstStyle>
            <a:lvl1pPr marL="228600" indent="-228600" algn="l" defTabSz="914400" rtl="0" eaLnBrk="1" latinLnBrk="0" hangingPunct="1">
              <a:lnSpc>
                <a:spcPct val="110000"/>
              </a:lnSpc>
              <a:spcBef>
                <a:spcPts val="10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700" b="1" dirty="0"/>
              <a:t>Abbreviated Prescribing Information (PI) (INTL): PALYNZIQ</a:t>
            </a:r>
            <a:r>
              <a:rPr lang="en-GB" sz="700" b="1" baseline="30000" dirty="0"/>
              <a:t>®</a:t>
            </a:r>
            <a:r>
              <a:rPr lang="en-GB" sz="700" b="1" dirty="0"/>
              <a:t> (pegvaliase) </a:t>
            </a:r>
            <a:br>
              <a:rPr lang="en-GB" sz="700" b="1" dirty="0"/>
            </a:br>
            <a:r>
              <a:rPr lang="en-GB" sz="700" dirty="0"/>
              <a:t>Refer to Summary of Product Characteristics for full information. </a:t>
            </a:r>
            <a:r>
              <a:rPr lang="en-GB" sz="700" b="1" dirty="0"/>
              <a:t>Presentation: </a:t>
            </a:r>
            <a:r>
              <a:rPr lang="en-GB" sz="700" dirty="0"/>
              <a:t>2.5 mg solution for injection in pre-filled syringe containing Palynziq</a:t>
            </a:r>
            <a:r>
              <a:rPr lang="en-GB" sz="700" baseline="30000" dirty="0"/>
              <a:t>®</a:t>
            </a:r>
            <a:r>
              <a:rPr lang="en-GB" sz="700" dirty="0"/>
              <a:t> 2.5 mg pegvaliase in 0.5 ml solution. Palynziq</a:t>
            </a:r>
            <a:r>
              <a:rPr lang="en-GB" sz="700" baseline="30000" dirty="0"/>
              <a:t>®</a:t>
            </a:r>
            <a:r>
              <a:rPr lang="en-GB" sz="700" dirty="0"/>
              <a:t> 10 mg solution for injection in pre-filled syringe containing 10 mg pegvaliase in 0.5 ml solution. Palynziq</a:t>
            </a:r>
            <a:r>
              <a:rPr lang="en-GB" sz="700" baseline="30000" dirty="0"/>
              <a:t>®</a:t>
            </a:r>
            <a:r>
              <a:rPr lang="en-GB" sz="700" dirty="0"/>
              <a:t> 20 mg solution for injection in pre-filled syringe containing 20 mg pegvaliase in 1 ml solution. </a:t>
            </a:r>
            <a:r>
              <a:rPr lang="en-GB" sz="700" b="1" dirty="0"/>
              <a:t>Therapeutic indications: </a:t>
            </a:r>
            <a:r>
              <a:rPr lang="en-GB" sz="700" dirty="0"/>
              <a:t>Palynziq</a:t>
            </a:r>
            <a:r>
              <a:rPr lang="en-GB" sz="700" baseline="30000" dirty="0"/>
              <a:t>®</a:t>
            </a:r>
            <a:r>
              <a:rPr lang="en-GB" sz="700" dirty="0"/>
              <a:t> is indicated for the treatment of patients with phenylketonuria (PKU) aged 16 years and older who have inadequate blood phenylalanine control (blood phenylalanine levels greater than 600 </a:t>
            </a:r>
            <a:r>
              <a:rPr lang="en-GB" sz="700" dirty="0" err="1"/>
              <a:t>micromol</a:t>
            </a:r>
            <a:r>
              <a:rPr lang="en-GB" sz="700" dirty="0"/>
              <a:t>/l) despite prior management with available treatment options. </a:t>
            </a:r>
            <a:r>
              <a:rPr lang="en-GB" sz="700" b="1" dirty="0"/>
              <a:t>Posology: </a:t>
            </a:r>
            <a:r>
              <a:rPr lang="en-GB" sz="700" dirty="0"/>
              <a:t>Before initiating treatment, blood phenylalanine level must be obtained. Monitoring of blood phenylalanine level is recommended once a month. Dietary phenylalanine intake should remain consistent until a maintenance dose is established. Induction: The recommended starting dose of Palynziq</a:t>
            </a:r>
            <a:r>
              <a:rPr lang="en-GB" sz="700" baseline="30000" dirty="0"/>
              <a:t>®</a:t>
            </a:r>
            <a:r>
              <a:rPr lang="en-GB" sz="700" dirty="0"/>
              <a:t> is 2.5 mg administered once per week for 4 weeks. Titration: The dose should be escalated gradually based on tolerability to the daily maintenance dose required to achieve blood phenylalanine level of 120 to 600 </a:t>
            </a:r>
            <a:r>
              <a:rPr lang="en-GB" sz="700" dirty="0" err="1"/>
              <a:t>micromol</a:t>
            </a:r>
            <a:r>
              <a:rPr lang="en-GB" sz="700" dirty="0"/>
              <a:t>/l according to the table below. Maintenance: The maintenance dose is individualised to achieve patient’s blood phenylalanine control (i.e., a phenylalanine level between 120 to 600 </a:t>
            </a:r>
            <a:r>
              <a:rPr lang="en-GB" sz="700" dirty="0" err="1"/>
              <a:t>micromol</a:t>
            </a:r>
            <a:r>
              <a:rPr lang="en-GB" sz="700" dirty="0"/>
              <a:t>/l) taking into account patient tolerability to Palynziq</a:t>
            </a:r>
            <a:r>
              <a:rPr lang="en-GB" sz="700" baseline="30000" dirty="0"/>
              <a:t>®</a:t>
            </a:r>
            <a:r>
              <a:rPr lang="en-GB" sz="700" dirty="0"/>
              <a:t> and dietary protein intake (see table below). During titration and maintenance of Palynziq</a:t>
            </a:r>
            <a:r>
              <a:rPr lang="en-GB" sz="700" baseline="30000" dirty="0"/>
              <a:t>®</a:t>
            </a:r>
            <a:r>
              <a:rPr lang="en-GB" sz="700" dirty="0"/>
              <a:t> treatment, patients may develop blood phenylalanine levels below 30 </a:t>
            </a:r>
            <a:r>
              <a:rPr lang="en-GB" sz="700" dirty="0" err="1"/>
              <a:t>micromol</a:t>
            </a:r>
            <a:r>
              <a:rPr lang="en-GB" sz="700" dirty="0"/>
              <a:t>/l. To manage hypophenylalaninaemia, dietary protein intake should be increased to appropriate levels, and then, if needed, the dose of Palynziq</a:t>
            </a:r>
            <a:r>
              <a:rPr lang="en-GB" sz="700" baseline="30000" dirty="0"/>
              <a:t>®</a:t>
            </a:r>
            <a:r>
              <a:rPr lang="en-GB" sz="700" dirty="0"/>
              <a:t> should be reduced</a:t>
            </a:r>
            <a:br>
              <a:rPr lang="en-GB" sz="700" dirty="0"/>
            </a:br>
            <a:r>
              <a:rPr lang="en-GB" sz="700" b="1" dirty="0"/>
              <a:t>Recommended dosing regimen</a:t>
            </a:r>
          </a:p>
          <a:p>
            <a:pPr marL="0" indent="0">
              <a:buFont typeface="Arial" panose="020B0604020202020204" pitchFamily="34" charset="0"/>
              <a:buNone/>
            </a:pPr>
            <a:endParaRPr lang="en-GB" sz="700" b="1" dirty="0"/>
          </a:p>
          <a:p>
            <a:pPr marL="0" indent="0">
              <a:buFont typeface="Arial" panose="020B0604020202020204" pitchFamily="34" charset="0"/>
              <a:buNone/>
            </a:pPr>
            <a:endParaRPr lang="en-GB" sz="700" b="1" dirty="0"/>
          </a:p>
          <a:p>
            <a:pPr marL="0" indent="0">
              <a:buFont typeface="Arial" panose="020B0604020202020204" pitchFamily="34" charset="0"/>
              <a:buNone/>
            </a:pPr>
            <a:endParaRPr lang="en-GB" sz="700" b="1" dirty="0"/>
          </a:p>
          <a:p>
            <a:pPr marL="0" indent="0">
              <a:buFont typeface="Arial" panose="020B0604020202020204" pitchFamily="34" charset="0"/>
              <a:buNone/>
            </a:pPr>
            <a:endParaRPr lang="en-GB" sz="700" b="1" dirty="0"/>
          </a:p>
          <a:p>
            <a:pPr marL="0" indent="0">
              <a:buFont typeface="Arial" panose="020B0604020202020204" pitchFamily="34" charset="0"/>
              <a:buNone/>
            </a:pPr>
            <a:endParaRPr lang="en-GB" sz="700" b="1" dirty="0"/>
          </a:p>
          <a:p>
            <a:pPr marL="0" indent="0">
              <a:buFont typeface="Arial" panose="020B0604020202020204" pitchFamily="34" charset="0"/>
              <a:buNone/>
            </a:pPr>
            <a:endParaRPr lang="en-GB" sz="700" b="1" dirty="0"/>
          </a:p>
          <a:p>
            <a:pPr marL="0" indent="0">
              <a:buFont typeface="Arial" panose="020B0604020202020204" pitchFamily="34" charset="0"/>
              <a:buNone/>
            </a:pPr>
            <a:endParaRPr lang="en-GB" sz="700" b="1" dirty="0"/>
          </a:p>
          <a:p>
            <a:pPr marL="0" indent="0">
              <a:buFont typeface="Arial" panose="020B0604020202020204" pitchFamily="34" charset="0"/>
              <a:buNone/>
            </a:pPr>
            <a:br>
              <a:rPr lang="en-GB" sz="700" b="1" dirty="0"/>
            </a:br>
            <a:br>
              <a:rPr lang="en-GB" sz="700" b="1" dirty="0"/>
            </a:br>
            <a:br>
              <a:rPr lang="en-GB" sz="700" b="1" dirty="0"/>
            </a:br>
            <a:r>
              <a:rPr lang="en-GB" sz="700" dirty="0"/>
              <a:t>1 If blood phenylalanine levels are below 30 </a:t>
            </a:r>
            <a:r>
              <a:rPr lang="en-GB" sz="700" dirty="0" err="1"/>
              <a:t>micromol</a:t>
            </a:r>
            <a:r>
              <a:rPr lang="en-GB" sz="700" dirty="0"/>
              <a:t>/l, dietary protein intake should be increased to appropriate levels, and then, if needed, the dose of Palynziq</a:t>
            </a:r>
            <a:r>
              <a:rPr lang="en-GB" sz="700" baseline="30000" dirty="0"/>
              <a:t>® </a:t>
            </a:r>
            <a:r>
              <a:rPr lang="en-GB" sz="700" dirty="0"/>
              <a:t>should be reduced.</a:t>
            </a:r>
            <a:br>
              <a:rPr lang="en-GB" sz="700" dirty="0"/>
            </a:br>
            <a:r>
              <a:rPr lang="en-GB" sz="700" dirty="0"/>
              <a:t>2 Additional time may be required prior to each dose escalation based on patient tolerability with Palynziq</a:t>
            </a:r>
            <a:r>
              <a:rPr lang="en-GB" sz="700" baseline="30000" dirty="0"/>
              <a:t>®</a:t>
            </a:r>
            <a:r>
              <a:rPr lang="en-GB" sz="700" dirty="0"/>
              <a:t>.</a:t>
            </a:r>
            <a:br>
              <a:rPr lang="en-GB" sz="700" dirty="0"/>
            </a:br>
            <a:r>
              <a:rPr lang="en-GB" sz="700" dirty="0"/>
              <a:t>3 The maintenance dose is individualised to achieve blood phenylalanine levels between 120 to 600 </a:t>
            </a:r>
            <a:r>
              <a:rPr lang="en-GB" sz="700" dirty="0" err="1"/>
              <a:t>micromol</a:t>
            </a:r>
            <a:r>
              <a:rPr lang="en-GB" sz="700" dirty="0"/>
              <a:t>/l.</a:t>
            </a:r>
            <a:br>
              <a:rPr lang="en-GB" sz="700" dirty="0"/>
            </a:br>
            <a:r>
              <a:rPr lang="en-GB" sz="700" dirty="0"/>
              <a:t>4 If multiple injections are needed for a single dose, injections should be administered at the same time of day and injection sites should be at least 5 cm away from each other. Doses should not be divided over the course of the day.</a:t>
            </a:r>
          </a:p>
          <a:p>
            <a:pPr marL="0" indent="0">
              <a:buFont typeface="Arial" panose="020B0604020202020204" pitchFamily="34" charset="0"/>
              <a:buNone/>
            </a:pPr>
            <a:r>
              <a:rPr lang="en-GB" sz="700" b="1" dirty="0"/>
              <a:t>Administration: </a:t>
            </a:r>
            <a:r>
              <a:rPr lang="en-GB" sz="700" dirty="0"/>
              <a:t>Subcutaneous use. Each pre-filled syringe is for single use only. Prior to first dose of Palynziq</a:t>
            </a:r>
            <a:r>
              <a:rPr lang="en-GB" sz="700" baseline="30000" dirty="0"/>
              <a:t>®</a:t>
            </a:r>
            <a:r>
              <a:rPr lang="en-GB" sz="700" dirty="0"/>
              <a:t>, the patient should be trained by a healthcare professional on the signs and symptoms of an acute systemic hypersensitivity reaction and to seek immediate medical care if a reaction occurs, and how to properly administer adrenaline injection device. Due to the potential for an acute systemic hypersensitivity reaction, premedication prior to each dose is required during induction and titration (time prior to reaching blood phenylalanine levels less than 600 </a:t>
            </a:r>
            <a:r>
              <a:rPr lang="en-GB" sz="700" dirty="0" err="1"/>
              <a:t>micromol</a:t>
            </a:r>
            <a:r>
              <a:rPr lang="en-GB" sz="700" dirty="0"/>
              <a:t>/l while on a stable dose). Patients should be instructed to pre medicate with an H1 receptor antagonist, H2 receptor antagonist, and antipyretic. During maintenance, premedication may be reconsidered for subsequent injections based on patient tolerability to Palynziq</a:t>
            </a:r>
            <a:r>
              <a:rPr lang="en-GB" sz="700" baseline="30000" dirty="0"/>
              <a:t>®</a:t>
            </a:r>
            <a:r>
              <a:rPr lang="en-GB" sz="700" dirty="0"/>
              <a:t>. </a:t>
            </a:r>
            <a:r>
              <a:rPr lang="en-GB" sz="700" dirty="0" err="1"/>
              <a:t>Readministration</a:t>
            </a:r>
            <a:r>
              <a:rPr lang="en-GB" sz="700" dirty="0"/>
              <a:t> following mild to moderate acute systemic hypersensitivity reactions: The prescribing physician should consider the risks and benefits of readministering the medicinal product following resolution of the first mild to moderate acute systemic hypersensitivity reaction. </a:t>
            </a:r>
            <a:r>
              <a:rPr lang="en-GB" sz="700" dirty="0" err="1"/>
              <a:t>Readministration</a:t>
            </a:r>
            <a:r>
              <a:rPr lang="en-GB" sz="700" dirty="0"/>
              <a:t> for the first dose must be done under supervision of a healthcare professional with the ability to manage acute systemic hypersensitivity reactions.</a:t>
            </a:r>
            <a:endParaRPr lang="en-GB" sz="700" b="1" dirty="0"/>
          </a:p>
        </p:txBody>
      </p:sp>
      <p:graphicFrame>
        <p:nvGraphicFramePr>
          <p:cNvPr id="8" name="Table 7">
            <a:extLst>
              <a:ext uri="{FF2B5EF4-FFF2-40B4-BE49-F238E27FC236}">
                <a16:creationId xmlns:a16="http://schemas.microsoft.com/office/drawing/2014/main" id="{391344FE-E135-E6AC-EC5D-958BA6C4F209}"/>
              </a:ext>
            </a:extLst>
          </p:cNvPr>
          <p:cNvGraphicFramePr>
            <a:graphicFrameLocks noGrp="1"/>
          </p:cNvGraphicFramePr>
          <p:nvPr/>
        </p:nvGraphicFramePr>
        <p:xfrm>
          <a:off x="722947" y="2324848"/>
          <a:ext cx="4992053" cy="2090420"/>
        </p:xfrm>
        <a:graphic>
          <a:graphicData uri="http://schemas.openxmlformats.org/drawingml/2006/table">
            <a:tbl>
              <a:tblPr firstRow="1" firstCol="1" lastRow="1" lastCol="1" bandRow="1" bandCol="1">
                <a:tableStyleId>{2D5ABB26-0587-4C30-8999-92F81FD0307C}</a:tableStyleId>
              </a:tblPr>
              <a:tblGrid>
                <a:gridCol w="705803">
                  <a:extLst>
                    <a:ext uri="{9D8B030D-6E8A-4147-A177-3AD203B41FA5}">
                      <a16:colId xmlns:a16="http://schemas.microsoft.com/office/drawing/2014/main" val="1590391164"/>
                    </a:ext>
                  </a:extLst>
                </a:gridCol>
                <a:gridCol w="2143125">
                  <a:extLst>
                    <a:ext uri="{9D8B030D-6E8A-4147-A177-3AD203B41FA5}">
                      <a16:colId xmlns:a16="http://schemas.microsoft.com/office/drawing/2014/main" val="836664080"/>
                    </a:ext>
                  </a:extLst>
                </a:gridCol>
                <a:gridCol w="2143125">
                  <a:extLst>
                    <a:ext uri="{9D8B030D-6E8A-4147-A177-3AD203B41FA5}">
                      <a16:colId xmlns:a16="http://schemas.microsoft.com/office/drawing/2014/main" val="1270166701"/>
                    </a:ext>
                  </a:extLst>
                </a:gridCol>
              </a:tblGrid>
              <a:tr h="259715">
                <a:tc>
                  <a:txBody>
                    <a:bodyPr/>
                    <a:lstStyle/>
                    <a:p>
                      <a:pPr marL="36195">
                        <a:spcBef>
                          <a:spcPts val="100"/>
                        </a:spcBef>
                        <a:spcAft>
                          <a:spcPts val="0"/>
                        </a:spcAft>
                      </a:pPr>
                      <a:r>
                        <a:rPr lang="en-US" sz="700" dirty="0">
                          <a:effectLst/>
                        </a:rPr>
                        <a:t> </a:t>
                      </a:r>
                      <a:endParaRPr lang="en-GB" sz="7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dirty="0">
                          <a:effectLst/>
                        </a:rPr>
                        <a:t>Dose</a:t>
                      </a:r>
                      <a:r>
                        <a:rPr lang="en-US" sz="700" baseline="30000" dirty="0">
                          <a:effectLst/>
                        </a:rPr>
                        <a:t>1</a:t>
                      </a:r>
                      <a:r>
                        <a:rPr lang="en-US" sz="700" spc="70" dirty="0">
                          <a:effectLst/>
                        </a:rPr>
                        <a:t> </a:t>
                      </a:r>
                      <a:r>
                        <a:rPr lang="en-US" sz="700" dirty="0">
                          <a:effectLst/>
                        </a:rPr>
                        <a:t>administered</a:t>
                      </a:r>
                      <a:r>
                        <a:rPr lang="en-US" sz="700" spc="200" dirty="0">
                          <a:effectLst/>
                        </a:rPr>
                        <a:t> </a:t>
                      </a:r>
                      <a:r>
                        <a:rPr lang="en-US" sz="700" spc="-10" dirty="0">
                          <a:effectLst/>
                        </a:rPr>
                        <a:t>subcutaneously</a:t>
                      </a:r>
                      <a:endParaRPr lang="en-GB" sz="7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marR="113665">
                        <a:spcBef>
                          <a:spcPts val="215"/>
                        </a:spcBef>
                        <a:spcAft>
                          <a:spcPts val="0"/>
                        </a:spcAft>
                      </a:pPr>
                      <a:r>
                        <a:rPr lang="en-US" sz="700">
                          <a:effectLst/>
                        </a:rPr>
                        <a:t>Duration prior to</a:t>
                      </a:r>
                      <a:r>
                        <a:rPr lang="en-US" sz="700" spc="200">
                          <a:effectLst/>
                        </a:rPr>
                        <a:t> </a:t>
                      </a:r>
                      <a:r>
                        <a:rPr lang="en-US" sz="700">
                          <a:effectLst/>
                        </a:rPr>
                        <a:t>next dose increase</a:t>
                      </a:r>
                      <a:endParaRPr lang="en-GB" sz="7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92979353"/>
                  </a:ext>
                </a:extLst>
              </a:tr>
              <a:tr h="158115">
                <a:tc>
                  <a:txBody>
                    <a:bodyPr/>
                    <a:lstStyle/>
                    <a:p>
                      <a:pPr marL="66675">
                        <a:spcBef>
                          <a:spcPts val="215"/>
                        </a:spcBef>
                        <a:spcAft>
                          <a:spcPts val="0"/>
                        </a:spcAft>
                      </a:pPr>
                      <a:r>
                        <a:rPr lang="en-US" sz="700" spc="-10" dirty="0">
                          <a:effectLst/>
                        </a:rPr>
                        <a:t>Induction</a:t>
                      </a:r>
                      <a:endParaRPr lang="en-GB" sz="7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a:effectLst/>
                        </a:rPr>
                        <a:t>2.5</a:t>
                      </a:r>
                      <a:r>
                        <a:rPr lang="en-US" sz="700" spc="-10">
                          <a:effectLst/>
                        </a:rPr>
                        <a:t> </a:t>
                      </a:r>
                      <a:r>
                        <a:rPr lang="en-US" sz="700">
                          <a:effectLst/>
                        </a:rPr>
                        <a:t>mg</a:t>
                      </a:r>
                      <a:r>
                        <a:rPr lang="en-US" sz="700" spc="-5">
                          <a:effectLst/>
                        </a:rPr>
                        <a:t> </a:t>
                      </a:r>
                      <a:r>
                        <a:rPr lang="en-US" sz="700">
                          <a:effectLst/>
                        </a:rPr>
                        <a:t>once</a:t>
                      </a:r>
                      <a:r>
                        <a:rPr lang="en-US" sz="700" spc="-5">
                          <a:effectLst/>
                        </a:rPr>
                        <a:t> </a:t>
                      </a:r>
                      <a:r>
                        <a:rPr lang="en-US" sz="700" spc="-10">
                          <a:effectLst/>
                        </a:rPr>
                        <a:t>weekly</a:t>
                      </a:r>
                      <a:endParaRPr lang="en-GB" sz="7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dirty="0">
                          <a:effectLst/>
                        </a:rPr>
                        <a:t>4</a:t>
                      </a:r>
                      <a:r>
                        <a:rPr lang="en-US" sz="700" spc="-5" dirty="0">
                          <a:effectLst/>
                        </a:rPr>
                        <a:t> </a:t>
                      </a:r>
                      <a:r>
                        <a:rPr lang="en-US" sz="700" spc="-10" dirty="0">
                          <a:effectLst/>
                        </a:rPr>
                        <a:t>weeks</a:t>
                      </a:r>
                      <a:r>
                        <a:rPr lang="en-US" sz="700" spc="-10" baseline="30000" dirty="0">
                          <a:effectLst/>
                        </a:rPr>
                        <a:t>2</a:t>
                      </a:r>
                      <a:endParaRPr lang="en-GB" sz="700" baseline="300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80765837"/>
                  </a:ext>
                </a:extLst>
              </a:tr>
              <a:tr h="158115">
                <a:tc rowSpan="5">
                  <a:txBody>
                    <a:bodyPr/>
                    <a:lstStyle/>
                    <a:p>
                      <a:pPr marL="66675">
                        <a:spcBef>
                          <a:spcPts val="215"/>
                        </a:spcBef>
                        <a:spcAft>
                          <a:spcPts val="0"/>
                        </a:spcAft>
                      </a:pPr>
                      <a:r>
                        <a:rPr lang="en-US" sz="700" spc="-10" dirty="0">
                          <a:effectLst/>
                        </a:rPr>
                        <a:t>Titration</a:t>
                      </a:r>
                      <a:endParaRPr lang="en-GB" sz="7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dirty="0">
                          <a:effectLst/>
                        </a:rPr>
                        <a:t>2.5</a:t>
                      </a:r>
                      <a:r>
                        <a:rPr lang="en-US" sz="700" spc="5" dirty="0">
                          <a:effectLst/>
                        </a:rPr>
                        <a:t> </a:t>
                      </a:r>
                      <a:r>
                        <a:rPr lang="en-US" sz="700" dirty="0">
                          <a:effectLst/>
                        </a:rPr>
                        <a:t>mg</a:t>
                      </a:r>
                      <a:r>
                        <a:rPr lang="en-US" sz="700" spc="5" dirty="0">
                          <a:effectLst/>
                        </a:rPr>
                        <a:t> </a:t>
                      </a:r>
                      <a:r>
                        <a:rPr lang="en-US" sz="700" dirty="0">
                          <a:effectLst/>
                        </a:rPr>
                        <a:t>twice</a:t>
                      </a:r>
                      <a:r>
                        <a:rPr lang="en-US" sz="700" spc="5" dirty="0">
                          <a:effectLst/>
                        </a:rPr>
                        <a:t> </a:t>
                      </a:r>
                      <a:r>
                        <a:rPr lang="en-US" sz="700" spc="-10" dirty="0">
                          <a:effectLst/>
                        </a:rPr>
                        <a:t>weekly</a:t>
                      </a:r>
                      <a:endParaRPr lang="en-GB" sz="7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dirty="0">
                          <a:effectLst/>
                        </a:rPr>
                        <a:t>1</a:t>
                      </a:r>
                      <a:r>
                        <a:rPr lang="en-US" sz="700" spc="-5" dirty="0">
                          <a:effectLst/>
                        </a:rPr>
                        <a:t> </a:t>
                      </a:r>
                      <a:r>
                        <a:rPr lang="en-US" sz="700" spc="-10" dirty="0">
                          <a:effectLst/>
                        </a:rPr>
                        <a:t>week</a:t>
                      </a:r>
                      <a:r>
                        <a:rPr lang="en-US" sz="700" spc="-10" baseline="30000" dirty="0">
                          <a:effectLst/>
                        </a:rPr>
                        <a:t>2</a:t>
                      </a:r>
                      <a:endParaRPr lang="en-GB" sz="700" baseline="300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09577324"/>
                  </a:ext>
                </a:extLst>
              </a:tr>
              <a:tr h="158115">
                <a:tc vMerge="1">
                  <a:txBody>
                    <a:bodyPr/>
                    <a:lstStyle/>
                    <a:p>
                      <a:endParaRPr lang="en-GB"/>
                    </a:p>
                  </a:txBody>
                  <a:tcPr/>
                </a:tc>
                <a:tc>
                  <a:txBody>
                    <a:bodyPr/>
                    <a:lstStyle/>
                    <a:p>
                      <a:pPr marL="66675">
                        <a:spcBef>
                          <a:spcPts val="215"/>
                        </a:spcBef>
                        <a:spcAft>
                          <a:spcPts val="0"/>
                        </a:spcAft>
                      </a:pPr>
                      <a:r>
                        <a:rPr lang="en-US" sz="700" dirty="0">
                          <a:effectLst/>
                        </a:rPr>
                        <a:t>10</a:t>
                      </a:r>
                      <a:r>
                        <a:rPr lang="en-US" sz="700" spc="-15" dirty="0">
                          <a:effectLst/>
                        </a:rPr>
                        <a:t> </a:t>
                      </a:r>
                      <a:r>
                        <a:rPr lang="en-US" sz="700" dirty="0">
                          <a:effectLst/>
                        </a:rPr>
                        <a:t>mg</a:t>
                      </a:r>
                      <a:r>
                        <a:rPr lang="en-US" sz="700" spc="-10" dirty="0">
                          <a:effectLst/>
                        </a:rPr>
                        <a:t> </a:t>
                      </a:r>
                      <a:r>
                        <a:rPr lang="en-US" sz="700" dirty="0">
                          <a:effectLst/>
                        </a:rPr>
                        <a:t>once</a:t>
                      </a:r>
                      <a:r>
                        <a:rPr lang="en-US" sz="700" spc="-10" dirty="0">
                          <a:effectLst/>
                        </a:rPr>
                        <a:t> weekly</a:t>
                      </a:r>
                      <a:endParaRPr lang="en-GB" sz="7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dirty="0">
                          <a:effectLst/>
                        </a:rPr>
                        <a:t>1</a:t>
                      </a:r>
                      <a:r>
                        <a:rPr lang="en-US" sz="700" spc="-5" dirty="0">
                          <a:effectLst/>
                        </a:rPr>
                        <a:t> </a:t>
                      </a:r>
                      <a:r>
                        <a:rPr lang="en-US" sz="700" spc="-10" dirty="0">
                          <a:effectLst/>
                        </a:rPr>
                        <a:t>week</a:t>
                      </a:r>
                      <a:r>
                        <a:rPr lang="en-US" sz="700" spc="-10" baseline="30000" dirty="0">
                          <a:effectLst/>
                        </a:rPr>
                        <a:t>2</a:t>
                      </a:r>
                      <a:endParaRPr lang="en-GB" sz="700" baseline="300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39001612"/>
                  </a:ext>
                </a:extLst>
              </a:tr>
              <a:tr h="158115">
                <a:tc vMerge="1">
                  <a:txBody>
                    <a:bodyPr/>
                    <a:lstStyle/>
                    <a:p>
                      <a:endParaRPr lang="en-GB"/>
                    </a:p>
                  </a:txBody>
                  <a:tcPr/>
                </a:tc>
                <a:tc>
                  <a:txBody>
                    <a:bodyPr/>
                    <a:lstStyle/>
                    <a:p>
                      <a:pPr marL="66675">
                        <a:spcBef>
                          <a:spcPts val="215"/>
                        </a:spcBef>
                        <a:spcAft>
                          <a:spcPts val="0"/>
                        </a:spcAft>
                      </a:pPr>
                      <a:r>
                        <a:rPr lang="en-US" sz="700">
                          <a:effectLst/>
                        </a:rPr>
                        <a:t>10 mg twice </a:t>
                      </a:r>
                      <a:r>
                        <a:rPr lang="en-US" sz="700" spc="-10">
                          <a:effectLst/>
                        </a:rPr>
                        <a:t>weekly</a:t>
                      </a:r>
                      <a:endParaRPr lang="en-GB" sz="7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dirty="0">
                          <a:effectLst/>
                        </a:rPr>
                        <a:t>1</a:t>
                      </a:r>
                      <a:r>
                        <a:rPr lang="en-US" sz="700" spc="-5" dirty="0">
                          <a:effectLst/>
                        </a:rPr>
                        <a:t> </a:t>
                      </a:r>
                      <a:r>
                        <a:rPr lang="en-US" sz="700" spc="-10" dirty="0">
                          <a:effectLst/>
                        </a:rPr>
                        <a:t>week</a:t>
                      </a:r>
                      <a:r>
                        <a:rPr lang="en-US" sz="700" spc="-10" baseline="30000" dirty="0">
                          <a:effectLst/>
                        </a:rPr>
                        <a:t>2</a:t>
                      </a:r>
                      <a:endParaRPr lang="en-GB" sz="700" baseline="300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9277886"/>
                  </a:ext>
                </a:extLst>
              </a:tr>
              <a:tr h="158115">
                <a:tc vMerge="1">
                  <a:txBody>
                    <a:bodyPr/>
                    <a:lstStyle/>
                    <a:p>
                      <a:endParaRPr lang="en-GB"/>
                    </a:p>
                  </a:txBody>
                  <a:tcPr/>
                </a:tc>
                <a:tc>
                  <a:txBody>
                    <a:bodyPr/>
                    <a:lstStyle/>
                    <a:p>
                      <a:pPr marL="66675">
                        <a:spcBef>
                          <a:spcPts val="215"/>
                        </a:spcBef>
                        <a:spcAft>
                          <a:spcPts val="0"/>
                        </a:spcAft>
                      </a:pPr>
                      <a:r>
                        <a:rPr lang="en-US" sz="700" dirty="0">
                          <a:effectLst/>
                        </a:rPr>
                        <a:t>10</a:t>
                      </a:r>
                      <a:r>
                        <a:rPr lang="en-US" sz="700" spc="-25" dirty="0">
                          <a:effectLst/>
                        </a:rPr>
                        <a:t> </a:t>
                      </a:r>
                      <a:r>
                        <a:rPr lang="en-US" sz="700" dirty="0">
                          <a:effectLst/>
                        </a:rPr>
                        <a:t>mg</a:t>
                      </a:r>
                      <a:r>
                        <a:rPr lang="en-US" sz="700" spc="-20" dirty="0">
                          <a:effectLst/>
                        </a:rPr>
                        <a:t> </a:t>
                      </a:r>
                      <a:r>
                        <a:rPr lang="en-US" sz="700" dirty="0">
                          <a:effectLst/>
                        </a:rPr>
                        <a:t>four</a:t>
                      </a:r>
                      <a:r>
                        <a:rPr lang="en-US" sz="700" spc="-20" dirty="0">
                          <a:effectLst/>
                        </a:rPr>
                        <a:t> </a:t>
                      </a:r>
                      <a:r>
                        <a:rPr lang="en-US" sz="700" dirty="0">
                          <a:effectLst/>
                        </a:rPr>
                        <a:t>times</a:t>
                      </a:r>
                      <a:r>
                        <a:rPr lang="en-US" sz="700" spc="-20" dirty="0">
                          <a:effectLst/>
                        </a:rPr>
                        <a:t> </a:t>
                      </a:r>
                      <a:r>
                        <a:rPr lang="en-US" sz="700" dirty="0">
                          <a:effectLst/>
                        </a:rPr>
                        <a:t>a</a:t>
                      </a:r>
                      <a:r>
                        <a:rPr lang="en-US" sz="700" spc="-20" dirty="0">
                          <a:effectLst/>
                        </a:rPr>
                        <a:t> week</a:t>
                      </a:r>
                      <a:endParaRPr lang="en-GB" sz="7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dirty="0">
                          <a:effectLst/>
                        </a:rPr>
                        <a:t>1</a:t>
                      </a:r>
                      <a:r>
                        <a:rPr lang="en-US" sz="700" spc="-5" dirty="0">
                          <a:effectLst/>
                        </a:rPr>
                        <a:t> </a:t>
                      </a:r>
                      <a:r>
                        <a:rPr lang="en-US" sz="700" spc="-10" dirty="0">
                          <a:effectLst/>
                        </a:rPr>
                        <a:t>week</a:t>
                      </a:r>
                      <a:r>
                        <a:rPr lang="en-US" sz="700" spc="-10" baseline="30000" dirty="0">
                          <a:effectLst/>
                        </a:rPr>
                        <a:t>2</a:t>
                      </a:r>
                      <a:endParaRPr lang="en-GB" sz="700" baseline="300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85848213"/>
                  </a:ext>
                </a:extLst>
              </a:tr>
              <a:tr h="158115">
                <a:tc vMerge="1">
                  <a:txBody>
                    <a:bodyPr/>
                    <a:lstStyle/>
                    <a:p>
                      <a:endParaRPr lang="en-GB"/>
                    </a:p>
                  </a:txBody>
                  <a:tcPr/>
                </a:tc>
                <a:tc>
                  <a:txBody>
                    <a:bodyPr/>
                    <a:lstStyle/>
                    <a:p>
                      <a:pPr marL="66675">
                        <a:spcBef>
                          <a:spcPts val="215"/>
                        </a:spcBef>
                        <a:spcAft>
                          <a:spcPts val="0"/>
                        </a:spcAft>
                      </a:pPr>
                      <a:r>
                        <a:rPr lang="en-US" sz="700" dirty="0">
                          <a:effectLst/>
                        </a:rPr>
                        <a:t>10</a:t>
                      </a:r>
                      <a:r>
                        <a:rPr lang="en-US" sz="700" spc="-20" dirty="0">
                          <a:effectLst/>
                        </a:rPr>
                        <a:t> </a:t>
                      </a:r>
                      <a:r>
                        <a:rPr lang="en-US" sz="700" dirty="0">
                          <a:effectLst/>
                        </a:rPr>
                        <a:t>mg</a:t>
                      </a:r>
                      <a:r>
                        <a:rPr lang="en-US" sz="700" spc="-15" dirty="0">
                          <a:effectLst/>
                        </a:rPr>
                        <a:t> </a:t>
                      </a:r>
                      <a:r>
                        <a:rPr lang="en-US" sz="700" spc="-10" dirty="0">
                          <a:effectLst/>
                        </a:rPr>
                        <a:t>daily</a:t>
                      </a:r>
                      <a:endParaRPr lang="en-GB" sz="7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dirty="0">
                          <a:effectLst/>
                        </a:rPr>
                        <a:t>1</a:t>
                      </a:r>
                      <a:r>
                        <a:rPr lang="en-US" sz="700" spc="-5" dirty="0">
                          <a:effectLst/>
                        </a:rPr>
                        <a:t> </a:t>
                      </a:r>
                      <a:r>
                        <a:rPr lang="en-US" sz="700" spc="-10" dirty="0">
                          <a:effectLst/>
                        </a:rPr>
                        <a:t>week</a:t>
                      </a:r>
                      <a:r>
                        <a:rPr lang="en-US" sz="700" spc="-10" baseline="30000" dirty="0">
                          <a:effectLst/>
                        </a:rPr>
                        <a:t>2</a:t>
                      </a:r>
                      <a:endParaRPr lang="en-GB" sz="700" baseline="300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48368361"/>
                  </a:ext>
                </a:extLst>
              </a:tr>
              <a:tr h="158115">
                <a:tc rowSpan="3">
                  <a:txBody>
                    <a:bodyPr/>
                    <a:lstStyle/>
                    <a:p>
                      <a:pPr marL="66675">
                        <a:spcBef>
                          <a:spcPts val="215"/>
                        </a:spcBef>
                        <a:spcAft>
                          <a:spcPts val="0"/>
                        </a:spcAft>
                      </a:pPr>
                      <a:r>
                        <a:rPr lang="en-US" sz="700" spc="-10" dirty="0">
                          <a:effectLst/>
                        </a:rPr>
                        <a:t>Maintenance</a:t>
                      </a:r>
                      <a:r>
                        <a:rPr lang="en-US" sz="700" spc="-10" baseline="30000" dirty="0">
                          <a:effectLst/>
                        </a:rPr>
                        <a:t>3</a:t>
                      </a:r>
                      <a:endParaRPr lang="en-GB" sz="700" baseline="300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dirty="0">
                          <a:effectLst/>
                        </a:rPr>
                        <a:t>20</a:t>
                      </a:r>
                      <a:r>
                        <a:rPr lang="en-US" sz="700" spc="-5" dirty="0">
                          <a:effectLst/>
                        </a:rPr>
                        <a:t> </a:t>
                      </a:r>
                      <a:r>
                        <a:rPr lang="en-US" sz="700" dirty="0">
                          <a:effectLst/>
                        </a:rPr>
                        <a:t>mg </a:t>
                      </a:r>
                      <a:r>
                        <a:rPr lang="en-US" sz="700" spc="-10" dirty="0">
                          <a:effectLst/>
                        </a:rPr>
                        <a:t>daily</a:t>
                      </a:r>
                      <a:endParaRPr lang="en-GB" sz="7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dirty="0">
                          <a:effectLst/>
                        </a:rPr>
                        <a:t>12</a:t>
                      </a:r>
                      <a:r>
                        <a:rPr lang="en-US" sz="700" spc="-30" dirty="0">
                          <a:effectLst/>
                        </a:rPr>
                        <a:t> </a:t>
                      </a:r>
                      <a:r>
                        <a:rPr lang="en-US" sz="700" dirty="0">
                          <a:effectLst/>
                        </a:rPr>
                        <a:t>weeks</a:t>
                      </a:r>
                      <a:r>
                        <a:rPr lang="en-US" sz="700" spc="-25" dirty="0">
                          <a:effectLst/>
                        </a:rPr>
                        <a:t> </a:t>
                      </a:r>
                      <a:r>
                        <a:rPr lang="en-US" sz="700" dirty="0">
                          <a:effectLst/>
                        </a:rPr>
                        <a:t>to</a:t>
                      </a:r>
                      <a:r>
                        <a:rPr lang="en-US" sz="700" spc="-25" dirty="0">
                          <a:effectLst/>
                        </a:rPr>
                        <a:t> </a:t>
                      </a:r>
                      <a:r>
                        <a:rPr lang="en-US" sz="700" dirty="0">
                          <a:effectLst/>
                        </a:rPr>
                        <a:t>24</a:t>
                      </a:r>
                      <a:r>
                        <a:rPr lang="en-US" sz="700" spc="-25" dirty="0">
                          <a:effectLst/>
                        </a:rPr>
                        <a:t> </a:t>
                      </a:r>
                      <a:r>
                        <a:rPr lang="en-US" sz="700" spc="-10" dirty="0">
                          <a:effectLst/>
                        </a:rPr>
                        <a:t>weeks</a:t>
                      </a:r>
                      <a:r>
                        <a:rPr lang="en-US" sz="700" spc="-10" baseline="30000" dirty="0">
                          <a:effectLst/>
                        </a:rPr>
                        <a:t>2</a:t>
                      </a:r>
                      <a:endParaRPr lang="en-GB" sz="700" baseline="300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5459068"/>
                  </a:ext>
                </a:extLst>
              </a:tr>
              <a:tr h="361950">
                <a:tc vMerge="1">
                  <a:txBody>
                    <a:bodyPr/>
                    <a:lstStyle/>
                    <a:p>
                      <a:endParaRPr lang="en-GB"/>
                    </a:p>
                  </a:txBody>
                  <a:tcPr/>
                </a:tc>
                <a:tc>
                  <a:txBody>
                    <a:bodyPr/>
                    <a:lstStyle/>
                    <a:p>
                      <a:pPr marL="66675">
                        <a:spcBef>
                          <a:spcPts val="215"/>
                        </a:spcBef>
                        <a:spcAft>
                          <a:spcPts val="0"/>
                        </a:spcAft>
                      </a:pPr>
                      <a:r>
                        <a:rPr lang="en-US" sz="700" dirty="0">
                          <a:effectLst/>
                        </a:rPr>
                        <a:t>40 mg </a:t>
                      </a:r>
                      <a:r>
                        <a:rPr lang="en-US" sz="700" spc="-10" dirty="0">
                          <a:effectLst/>
                        </a:rPr>
                        <a:t>daily</a:t>
                      </a:r>
                      <a:endParaRPr lang="en-GB" sz="700" dirty="0">
                        <a:effectLst/>
                      </a:endParaRPr>
                    </a:p>
                    <a:p>
                      <a:pPr marL="66675" marR="111760">
                        <a:spcBef>
                          <a:spcPts val="100"/>
                        </a:spcBef>
                        <a:spcAft>
                          <a:spcPts val="0"/>
                        </a:spcAft>
                      </a:pPr>
                      <a:r>
                        <a:rPr lang="en-US" sz="700" dirty="0">
                          <a:effectLst/>
                        </a:rPr>
                        <a:t>(2</a:t>
                      </a:r>
                      <a:r>
                        <a:rPr lang="en-US" sz="700" spc="-50" dirty="0">
                          <a:effectLst/>
                        </a:rPr>
                        <a:t> </a:t>
                      </a:r>
                      <a:r>
                        <a:rPr lang="en-US" sz="700" dirty="0">
                          <a:effectLst/>
                        </a:rPr>
                        <a:t>consecutive</a:t>
                      </a:r>
                      <a:r>
                        <a:rPr lang="en-US" sz="700" spc="-50" dirty="0">
                          <a:effectLst/>
                        </a:rPr>
                        <a:t> </a:t>
                      </a:r>
                      <a:r>
                        <a:rPr lang="en-US" sz="700" dirty="0">
                          <a:effectLst/>
                        </a:rPr>
                        <a:t>injections</a:t>
                      </a:r>
                      <a:r>
                        <a:rPr lang="en-US" sz="700" spc="-45" dirty="0">
                          <a:effectLst/>
                        </a:rPr>
                        <a:t> </a:t>
                      </a:r>
                      <a:r>
                        <a:rPr lang="en-US" sz="700" dirty="0">
                          <a:effectLst/>
                        </a:rPr>
                        <a:t>of</a:t>
                      </a:r>
                      <a:r>
                        <a:rPr lang="en-US" sz="700" spc="-50" dirty="0">
                          <a:effectLst/>
                        </a:rPr>
                        <a:t> </a:t>
                      </a:r>
                      <a:r>
                        <a:rPr lang="en-US" sz="700" dirty="0">
                          <a:effectLst/>
                        </a:rPr>
                        <a:t>20</a:t>
                      </a:r>
                      <a:r>
                        <a:rPr lang="en-US" sz="700" spc="-50" dirty="0">
                          <a:effectLst/>
                        </a:rPr>
                        <a:t> </a:t>
                      </a:r>
                      <a:r>
                        <a:rPr lang="en-US" sz="700" dirty="0">
                          <a:effectLst/>
                        </a:rPr>
                        <a:t>mg</a:t>
                      </a:r>
                      <a:r>
                        <a:rPr lang="en-US" sz="700" spc="200" dirty="0">
                          <a:effectLst/>
                        </a:rPr>
                        <a:t> </a:t>
                      </a:r>
                      <a:r>
                        <a:rPr lang="en-US" sz="700" dirty="0">
                          <a:effectLst/>
                        </a:rPr>
                        <a:t>pre-filled</a:t>
                      </a:r>
                      <a:r>
                        <a:rPr lang="en-US" sz="700" spc="-10" dirty="0">
                          <a:effectLst/>
                        </a:rPr>
                        <a:t> </a:t>
                      </a:r>
                      <a:r>
                        <a:rPr lang="en-US" sz="700" dirty="0">
                          <a:effectLst/>
                        </a:rPr>
                        <a:t>syringe)</a:t>
                      </a:r>
                      <a:r>
                        <a:rPr lang="en-US" sz="700" baseline="30000" dirty="0">
                          <a:effectLst/>
                        </a:rPr>
                        <a:t>4</a:t>
                      </a:r>
                      <a:endParaRPr lang="en-GB" sz="700" baseline="300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dirty="0">
                          <a:effectLst/>
                        </a:rPr>
                        <a:t>16</a:t>
                      </a:r>
                      <a:r>
                        <a:rPr lang="en-US" sz="700" spc="-40" dirty="0">
                          <a:effectLst/>
                        </a:rPr>
                        <a:t> </a:t>
                      </a:r>
                      <a:r>
                        <a:rPr lang="en-US" sz="700" spc="-10" dirty="0">
                          <a:effectLst/>
                        </a:rPr>
                        <a:t>weeks</a:t>
                      </a:r>
                      <a:r>
                        <a:rPr lang="en-US" sz="700" spc="-10" baseline="30000" dirty="0">
                          <a:effectLst/>
                        </a:rPr>
                        <a:t>2</a:t>
                      </a:r>
                      <a:endParaRPr lang="en-GB" sz="700" baseline="300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54843702"/>
                  </a:ext>
                </a:extLst>
              </a:tr>
              <a:tr h="361950">
                <a:tc vMerge="1">
                  <a:txBody>
                    <a:bodyPr/>
                    <a:lstStyle/>
                    <a:p>
                      <a:endParaRPr lang="en-GB"/>
                    </a:p>
                  </a:txBody>
                  <a:tcPr/>
                </a:tc>
                <a:tc>
                  <a:txBody>
                    <a:bodyPr/>
                    <a:lstStyle/>
                    <a:p>
                      <a:pPr marL="66675">
                        <a:spcBef>
                          <a:spcPts val="215"/>
                        </a:spcBef>
                        <a:spcAft>
                          <a:spcPts val="0"/>
                        </a:spcAft>
                      </a:pPr>
                      <a:r>
                        <a:rPr lang="en-US" sz="700" dirty="0">
                          <a:effectLst/>
                        </a:rPr>
                        <a:t>60</a:t>
                      </a:r>
                      <a:r>
                        <a:rPr lang="en-US" sz="700" spc="5" dirty="0">
                          <a:effectLst/>
                        </a:rPr>
                        <a:t> </a:t>
                      </a:r>
                      <a:r>
                        <a:rPr lang="en-US" sz="700" dirty="0">
                          <a:effectLst/>
                        </a:rPr>
                        <a:t>mg</a:t>
                      </a:r>
                      <a:r>
                        <a:rPr lang="en-US" sz="700" spc="5" dirty="0">
                          <a:effectLst/>
                        </a:rPr>
                        <a:t> </a:t>
                      </a:r>
                      <a:r>
                        <a:rPr lang="en-US" sz="700" spc="-10" dirty="0">
                          <a:effectLst/>
                        </a:rPr>
                        <a:t>daily</a:t>
                      </a:r>
                      <a:endParaRPr lang="en-GB" sz="700" dirty="0">
                        <a:effectLst/>
                      </a:endParaRPr>
                    </a:p>
                    <a:p>
                      <a:pPr marL="66675" marR="111125">
                        <a:spcBef>
                          <a:spcPts val="100"/>
                        </a:spcBef>
                        <a:spcAft>
                          <a:spcPts val="0"/>
                        </a:spcAft>
                      </a:pPr>
                      <a:r>
                        <a:rPr lang="en-US" sz="700" dirty="0">
                          <a:effectLst/>
                        </a:rPr>
                        <a:t>(3</a:t>
                      </a:r>
                      <a:r>
                        <a:rPr lang="en-US" sz="700" spc="-50" dirty="0">
                          <a:effectLst/>
                        </a:rPr>
                        <a:t> </a:t>
                      </a:r>
                      <a:r>
                        <a:rPr lang="en-US" sz="700" dirty="0">
                          <a:effectLst/>
                        </a:rPr>
                        <a:t>consecutive</a:t>
                      </a:r>
                      <a:r>
                        <a:rPr lang="en-US" sz="700" spc="-45" dirty="0">
                          <a:effectLst/>
                        </a:rPr>
                        <a:t> </a:t>
                      </a:r>
                      <a:r>
                        <a:rPr lang="en-US" sz="700" dirty="0">
                          <a:effectLst/>
                        </a:rPr>
                        <a:t>injections</a:t>
                      </a:r>
                      <a:r>
                        <a:rPr lang="en-US" sz="700" spc="-50" dirty="0">
                          <a:effectLst/>
                        </a:rPr>
                        <a:t> </a:t>
                      </a:r>
                      <a:r>
                        <a:rPr lang="en-US" sz="700" dirty="0">
                          <a:effectLst/>
                        </a:rPr>
                        <a:t>of</a:t>
                      </a:r>
                      <a:r>
                        <a:rPr lang="en-US" sz="700" spc="-45" dirty="0">
                          <a:effectLst/>
                        </a:rPr>
                        <a:t> </a:t>
                      </a:r>
                      <a:r>
                        <a:rPr lang="en-US" sz="700" dirty="0">
                          <a:effectLst/>
                        </a:rPr>
                        <a:t>20</a:t>
                      </a:r>
                      <a:r>
                        <a:rPr lang="en-US" sz="700" spc="-50" dirty="0">
                          <a:effectLst/>
                        </a:rPr>
                        <a:t> </a:t>
                      </a:r>
                      <a:r>
                        <a:rPr lang="en-US" sz="700" dirty="0">
                          <a:effectLst/>
                        </a:rPr>
                        <a:t>mg</a:t>
                      </a:r>
                      <a:r>
                        <a:rPr lang="en-US" sz="700" spc="200" dirty="0">
                          <a:effectLst/>
                        </a:rPr>
                        <a:t> </a:t>
                      </a:r>
                      <a:r>
                        <a:rPr lang="en-US" sz="700" dirty="0">
                          <a:effectLst/>
                        </a:rPr>
                        <a:t>pre-filled</a:t>
                      </a:r>
                      <a:r>
                        <a:rPr lang="en-US" sz="700" spc="-10" dirty="0">
                          <a:effectLst/>
                        </a:rPr>
                        <a:t> </a:t>
                      </a:r>
                      <a:r>
                        <a:rPr lang="en-US" sz="700" dirty="0">
                          <a:effectLst/>
                        </a:rPr>
                        <a:t>syringe)</a:t>
                      </a:r>
                      <a:r>
                        <a:rPr lang="en-US" sz="700" baseline="30000" dirty="0">
                          <a:effectLst/>
                        </a:rPr>
                        <a:t>4</a:t>
                      </a:r>
                      <a:endParaRPr lang="en-GB" sz="700" baseline="300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marR="113665">
                        <a:spcBef>
                          <a:spcPts val="215"/>
                        </a:spcBef>
                        <a:spcAft>
                          <a:spcPts val="0"/>
                        </a:spcAft>
                      </a:pPr>
                      <a:r>
                        <a:rPr lang="en-US" sz="700" spc="-10" dirty="0">
                          <a:effectLst/>
                        </a:rPr>
                        <a:t>Maximum</a:t>
                      </a:r>
                      <a:r>
                        <a:rPr lang="en-US" sz="700" spc="200" dirty="0">
                          <a:effectLst/>
                        </a:rPr>
                        <a:t> </a:t>
                      </a:r>
                      <a:r>
                        <a:rPr lang="en-US" sz="700" dirty="0">
                          <a:effectLst/>
                        </a:rPr>
                        <a:t>recommended</a:t>
                      </a:r>
                      <a:r>
                        <a:rPr lang="en-US" sz="700" spc="-50" dirty="0">
                          <a:effectLst/>
                        </a:rPr>
                        <a:t> </a:t>
                      </a:r>
                      <a:r>
                        <a:rPr lang="en-US" sz="700" dirty="0">
                          <a:effectLst/>
                        </a:rPr>
                        <a:t>dose</a:t>
                      </a:r>
                      <a:endParaRPr lang="en-GB" sz="7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0850879"/>
                  </a:ext>
                </a:extLst>
              </a:tr>
            </a:tbl>
          </a:graphicData>
        </a:graphic>
      </p:graphicFrame>
      <p:sp>
        <p:nvSpPr>
          <p:cNvPr id="9" name="Content Placeholder 9">
            <a:extLst>
              <a:ext uri="{FF2B5EF4-FFF2-40B4-BE49-F238E27FC236}">
                <a16:creationId xmlns:a16="http://schemas.microsoft.com/office/drawing/2014/main" id="{B6E07DBF-3791-018F-F3D5-2CC1A7E713F9}"/>
              </a:ext>
            </a:extLst>
          </p:cNvPr>
          <p:cNvSpPr txBox="1">
            <a:spLocks/>
          </p:cNvSpPr>
          <p:nvPr/>
        </p:nvSpPr>
        <p:spPr>
          <a:xfrm>
            <a:off x="6247667" y="348170"/>
            <a:ext cx="5220000" cy="6509830"/>
          </a:xfrm>
          <a:prstGeom prst="rect">
            <a:avLst/>
          </a:prstGeom>
        </p:spPr>
        <p:txBody>
          <a:bodyPr wrap="square">
            <a:noAutofit/>
          </a:bodyPr>
          <a:lstStyle>
            <a:lvl1pPr marL="228600" indent="-228600" algn="l" defTabSz="914400" rtl="0" eaLnBrk="1" latinLnBrk="0" hangingPunct="1">
              <a:lnSpc>
                <a:spcPct val="110000"/>
              </a:lnSpc>
              <a:spcBef>
                <a:spcPts val="10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700" b="1" dirty="0"/>
              <a:t>Contraindications:</a:t>
            </a:r>
            <a:r>
              <a:rPr lang="en-GB" sz="700" dirty="0"/>
              <a:t> Severe systemic hypersensitivity reaction or recurrence of a mild to moderate acute systemic hypersensitivity reaction to pegvaliase, any of the excipients or another PEGylated medicinal product. </a:t>
            </a:r>
            <a:r>
              <a:rPr lang="en-GB" sz="700" b="1" dirty="0"/>
              <a:t>Warnings and precautions: </a:t>
            </a:r>
            <a:r>
              <a:rPr lang="en-GB" sz="700" dirty="0"/>
              <a:t>Hypersensitivity reactions, cover a group of terms that comprises acute systemic hypersensitivity reactions, other systemic hypersensitivity reactions such as angioedema and serum sickness which may have an acute or chronic presentation, and local hypersensitivity reactions such as injection site reactions or other skin reactions. Hypersensitivity reactions including anaphylaxis have been reported in patients treated with Palynziq</a:t>
            </a:r>
            <a:r>
              <a:rPr lang="en-GB" sz="700" baseline="30000" dirty="0"/>
              <a:t>®</a:t>
            </a:r>
            <a:r>
              <a:rPr lang="en-GB" sz="700" dirty="0"/>
              <a:t> and can occur at any time during treatment. Palynziq</a:t>
            </a:r>
            <a:r>
              <a:rPr lang="en-GB" sz="700" baseline="30000" dirty="0"/>
              <a:t>®</a:t>
            </a:r>
            <a:r>
              <a:rPr lang="en-GB" sz="700" dirty="0"/>
              <a:t> may also increase hypersensitivity to other PEGylated injectable medicinal products. The risk of a hypersensitivity reactions is 2.6 fold higher in induction/titration phase compared to the maintenance phase. Management of hypersensitivity reactions should be based on the severity of the reaction; in clinical trials, this has included dose adjustment, treatment interruption or discontinuation, additional antihistamines, antipyretics, and/or corticosteroids, adrenaline and/or oxygen. Acute systemic hypersensitivity reactions (Type III), The underlying mechanism for acute systemic hypersensitivity reactions observed in clinical trials was non </a:t>
            </a:r>
            <a:r>
              <a:rPr lang="en-GB" sz="700" dirty="0" err="1"/>
              <a:t>IgE</a:t>
            </a:r>
            <a:r>
              <a:rPr lang="en-GB" sz="700" dirty="0"/>
              <a:t> mediated Type III (immune complex mediated) hypersensitivity. Manifestations of acute systemic hypersensitivity reactions included a combination of the following acute signs and symptoms: syncope, hypotension, hypoxia, dyspnoea, wheezing, chest discomfort/chest tightness, tachycardia, angioedema (swelling of face, lips, eyes, and tongue), f lushing, rash, urticaria, pruritus, and gastrointestinal symptoms (vomiting, nausea, and diarrhoea). Acute systemic hypersensitivity reactions were considered severe based on the presence of cyanosis or oxygen saturation (SpO2) less than or equal to 92%, hypotension (systolic blood pressure below 90 mm Hg in adults) or syncope. Four out of 16 (1%, 4/285) patients experienced a total of 5 episodes of acute systemic hypersensitivity reactions that were considered severe. The risk of an acute systemic hypersensitivity reaction occurring is 6 fold higher in induction/titration phase compared to maintenance phase. Acute systemic hypersensitivity reactions require treatment with adrenaline and immediate medical care. An adrenaline injection device (auto injector or pre-filled syringe/pen) should be prescribed to patients receiving this medicinal product. Patients should be instructed to carry an adrenaline injection device with them at all times during Palynziq</a:t>
            </a:r>
            <a:r>
              <a:rPr lang="en-GB" sz="700" baseline="30000" dirty="0"/>
              <a:t>®</a:t>
            </a:r>
            <a:r>
              <a:rPr lang="en-GB" sz="700" dirty="0"/>
              <a:t> treatment. Patients and the observer should be instructed to recognise the signs and symptoms of acute systemic hypersensitivity reactions, in the proper emergency use of the adrenaline injection device, and the requirement to seek immediate medical care. The risks associated with adrenaline use should be reconsidered when prescribing Palynziq</a:t>
            </a:r>
            <a:r>
              <a:rPr lang="en-GB" sz="700" baseline="30000" dirty="0"/>
              <a:t>®</a:t>
            </a:r>
            <a:r>
              <a:rPr lang="en-GB" sz="700" dirty="0"/>
              <a:t>. Refer to the adrenaline product information for complete information. For recurrence of a mild to moderate acute systemic hypersensitivity reaction patients should seek immediate medical care and Palynziq</a:t>
            </a:r>
            <a:r>
              <a:rPr lang="en-GB" sz="700" baseline="30000" dirty="0"/>
              <a:t>®</a:t>
            </a:r>
            <a:r>
              <a:rPr lang="en-GB" sz="700" dirty="0"/>
              <a:t> should be permanently discontinued. Due to the potential for acute systemic hypersensitivity reactions, premedication prior to each dose is required during induction and titration (see section 4.2, Method of administration). Patients should be instructed to pre medicate with an H1 receptor antagonist, H2 receptor antagonist, and antipyretic. During maintenance, premedication may be considered for subsequent injections based on patient tolerability to Palynziq</a:t>
            </a:r>
            <a:r>
              <a:rPr lang="en-GB" sz="700" baseline="30000" dirty="0"/>
              <a:t>®</a:t>
            </a:r>
            <a:r>
              <a:rPr lang="en-GB" sz="700" dirty="0"/>
              <a:t>. For at least the first 6 months of treatment when the patient is </a:t>
            </a:r>
            <a:r>
              <a:rPr lang="en-GB" sz="700" dirty="0" err="1"/>
              <a:t>self injecting</a:t>
            </a:r>
            <a:r>
              <a:rPr lang="en-GB" sz="700" dirty="0"/>
              <a:t> (i.e. when administration is not under healthcare professional supervision), an observer must be present during and for at least 60 minutes after each administration. Other systemic hypersensitivity reactions. For other severe systemic hypersensitivity reactions (e.g., anaphylaxis, severe angioedema, severe serum sickness), patients should seek immediate medical care and Palynziq should be permanently discontinued. Re-administering following an acute systemic hypersensitivity reaction: the prescribing physician should consider the risks and benefits of readministering the medicinal product following resolution of the first mild to moderate acute systemic hypersensitivity reaction. Upon re-administration, the first dose must be administered with premedication under the supervision of a healthcare professional with the ability to manage acute systemic hypersensitivity reactions. The prescribing physician should continue or consider resuming use of premedication. Dose titration and time to achieve response: Time  to  response  (achieving  blood  phenylalanine  levels ≤ 600 </a:t>
            </a:r>
            <a:r>
              <a:rPr lang="en-GB" sz="700" dirty="0" err="1"/>
              <a:t>micromol</a:t>
            </a:r>
            <a:r>
              <a:rPr lang="en-GB" sz="700" dirty="0"/>
              <a:t>/l) varies among patients. The time to reach a response ranged from 0.5 to 54 months. </a:t>
            </a:r>
          </a:p>
        </p:txBody>
      </p:sp>
    </p:spTree>
    <p:extLst>
      <p:ext uri="{BB962C8B-B14F-4D97-AF65-F5344CB8AC3E}">
        <p14:creationId xmlns:p14="http://schemas.microsoft.com/office/powerpoint/2010/main" val="10414167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9">
            <a:extLst>
              <a:ext uri="{FF2B5EF4-FFF2-40B4-BE49-F238E27FC236}">
                <a16:creationId xmlns:a16="http://schemas.microsoft.com/office/drawing/2014/main" id="{B6E07DBF-3791-018F-F3D5-2CC1A7E713F9}"/>
              </a:ext>
            </a:extLst>
          </p:cNvPr>
          <p:cNvSpPr txBox="1">
            <a:spLocks/>
          </p:cNvSpPr>
          <p:nvPr/>
        </p:nvSpPr>
        <p:spPr>
          <a:xfrm>
            <a:off x="6247667" y="5181601"/>
            <a:ext cx="5220000" cy="1028700"/>
          </a:xfrm>
          <a:prstGeom prst="rect">
            <a:avLst/>
          </a:prstGeom>
        </p:spPr>
        <p:txBody>
          <a:bodyPr wrap="square">
            <a:noAutofit/>
          </a:bodyPr>
          <a:lstStyle>
            <a:lvl1pPr marL="228600" indent="-228600" algn="l" defTabSz="914400" rtl="0" eaLnBrk="1" latinLnBrk="0" hangingPunct="1">
              <a:lnSpc>
                <a:spcPct val="110000"/>
              </a:lnSpc>
              <a:spcBef>
                <a:spcPts val="10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700" dirty="0"/>
              <a:t>For a detailed description of the adverse events please consult the Summary of Product Characteristics. Special precautions for storage: Store in a refrigerator (2°C-8°C). Do not freeze. Palynziq® may be stored in its sealed tray outside the refrigerator (below 25°C) for a single period up to 30 days with protection from sources of heat. After removal from the refrigerator, the product must not be returned to the refrigerator. Marketing authorisation holder: BioMarin International Limited. Shanbally, Ringaskiddy, County Cork, Ireland Detailed information on this medicinal product is available on the website of the European Medicines Agency: http://www.ema. europa.eu/ Legal Classification: Prescription-only Medicine. Marketing authorisation number(s): EU/1/19/1362/001-EU/1/19/1362/002-EU/1/19/1362/003- EU/1/19/1362/004. Date of first authorisation: May 2019. Date of revision of the text: April 2024</a:t>
            </a:r>
          </a:p>
          <a:p>
            <a:pPr marL="0" indent="0">
              <a:buNone/>
            </a:pPr>
            <a:endParaRPr lang="en-GB" sz="700" dirty="0"/>
          </a:p>
        </p:txBody>
      </p:sp>
      <p:graphicFrame>
        <p:nvGraphicFramePr>
          <p:cNvPr id="2" name="Table 1">
            <a:extLst>
              <a:ext uri="{FF2B5EF4-FFF2-40B4-BE49-F238E27FC236}">
                <a16:creationId xmlns:a16="http://schemas.microsoft.com/office/drawing/2014/main" id="{90539B8F-8CD7-1459-60A7-9772FAAC4177}"/>
              </a:ext>
            </a:extLst>
          </p:cNvPr>
          <p:cNvGraphicFramePr>
            <a:graphicFrameLocks noGrp="1"/>
          </p:cNvGraphicFramePr>
          <p:nvPr/>
        </p:nvGraphicFramePr>
        <p:xfrm>
          <a:off x="6009478" y="197399"/>
          <a:ext cx="5487198" cy="4988422"/>
        </p:xfrm>
        <a:graphic>
          <a:graphicData uri="http://schemas.openxmlformats.org/drawingml/2006/table">
            <a:tbl>
              <a:tblPr firstRow="1" firstCol="1" lastRow="1" lastCol="1" bandRow="1" bandCol="1">
                <a:tableStyleId>{2D5ABB26-0587-4C30-8999-92F81FD0307C}</a:tableStyleId>
              </a:tblPr>
              <a:tblGrid>
                <a:gridCol w="1172372">
                  <a:extLst>
                    <a:ext uri="{9D8B030D-6E8A-4147-A177-3AD203B41FA5}">
                      <a16:colId xmlns:a16="http://schemas.microsoft.com/office/drawing/2014/main" val="256482365"/>
                    </a:ext>
                  </a:extLst>
                </a:gridCol>
                <a:gridCol w="1733550">
                  <a:extLst>
                    <a:ext uri="{9D8B030D-6E8A-4147-A177-3AD203B41FA5}">
                      <a16:colId xmlns:a16="http://schemas.microsoft.com/office/drawing/2014/main" val="4069726145"/>
                    </a:ext>
                  </a:extLst>
                </a:gridCol>
                <a:gridCol w="1290638">
                  <a:extLst>
                    <a:ext uri="{9D8B030D-6E8A-4147-A177-3AD203B41FA5}">
                      <a16:colId xmlns:a16="http://schemas.microsoft.com/office/drawing/2014/main" val="1741521805"/>
                    </a:ext>
                  </a:extLst>
                </a:gridCol>
                <a:gridCol w="1290638">
                  <a:extLst>
                    <a:ext uri="{9D8B030D-6E8A-4147-A177-3AD203B41FA5}">
                      <a16:colId xmlns:a16="http://schemas.microsoft.com/office/drawing/2014/main" val="2241967287"/>
                    </a:ext>
                  </a:extLst>
                </a:gridCol>
              </a:tblGrid>
              <a:tr h="153061">
                <a:tc>
                  <a:txBody>
                    <a:bodyPr/>
                    <a:lstStyle/>
                    <a:p>
                      <a:pPr marL="35560" marR="71120">
                        <a:spcBef>
                          <a:spcPts val="100"/>
                        </a:spcBef>
                        <a:spcAft>
                          <a:spcPts val="0"/>
                        </a:spcAft>
                      </a:pPr>
                      <a:r>
                        <a:rPr lang="en-US" sz="700">
                          <a:effectLst/>
                        </a:rPr>
                        <a:t>System</a:t>
                      </a:r>
                      <a:r>
                        <a:rPr lang="en-US" sz="700" spc="-30">
                          <a:effectLst/>
                        </a:rPr>
                        <a:t> </a:t>
                      </a:r>
                      <a:r>
                        <a:rPr lang="en-US" sz="700">
                          <a:effectLst/>
                        </a:rPr>
                        <a:t>organ</a:t>
                      </a:r>
                      <a:r>
                        <a:rPr lang="en-US" sz="700" spc="200">
                          <a:effectLst/>
                        </a:rPr>
                        <a:t> </a:t>
                      </a:r>
                      <a:r>
                        <a:rPr lang="en-US" sz="700" spc="-10">
                          <a:effectLst/>
                        </a:rPr>
                        <a:t>class</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5560" marR="94615">
                        <a:spcBef>
                          <a:spcPts val="100"/>
                        </a:spcBef>
                        <a:spcAft>
                          <a:spcPts val="0"/>
                        </a:spcAft>
                      </a:pPr>
                      <a:r>
                        <a:rPr lang="en-US" sz="700" spc="-10" dirty="0">
                          <a:effectLst/>
                        </a:rPr>
                        <a:t>Adverse</a:t>
                      </a:r>
                      <a:r>
                        <a:rPr lang="en-US" sz="700" spc="200" dirty="0">
                          <a:effectLst/>
                        </a:rPr>
                        <a:t> </a:t>
                      </a:r>
                      <a:r>
                        <a:rPr lang="en-US" sz="700" spc="-10" dirty="0">
                          <a:effectLst/>
                        </a:rPr>
                        <a:t>reaction(s)</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5560" marR="135890">
                        <a:spcBef>
                          <a:spcPts val="100"/>
                        </a:spcBef>
                        <a:spcAft>
                          <a:spcPts val="0"/>
                        </a:spcAft>
                      </a:pPr>
                      <a:r>
                        <a:rPr lang="en-US" sz="700" spc="-10">
                          <a:effectLst/>
                        </a:rPr>
                        <a:t>Induction/</a:t>
                      </a:r>
                      <a:r>
                        <a:rPr lang="en-US" sz="700" spc="200">
                          <a:effectLst/>
                        </a:rPr>
                        <a:t> </a:t>
                      </a:r>
                      <a:r>
                        <a:rPr lang="en-US" sz="700" spc="-10">
                          <a:effectLst/>
                        </a:rPr>
                        <a:t>Titration</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100"/>
                        </a:spcBef>
                      </a:pPr>
                      <a:r>
                        <a:rPr lang="en-US" sz="700" spc="-10">
                          <a:effectLst/>
                        </a:rPr>
                        <a:t>Maintenance</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2337811"/>
                  </a:ext>
                </a:extLst>
              </a:tr>
              <a:tr h="153061">
                <a:tc>
                  <a:txBody>
                    <a:bodyPr/>
                    <a:lstStyle/>
                    <a:p>
                      <a:pPr marL="35560">
                        <a:spcBef>
                          <a:spcPts val="100"/>
                        </a:spcBef>
                      </a:pPr>
                      <a:r>
                        <a:rPr lang="en-US" sz="700">
                          <a:effectLst/>
                        </a:rPr>
                        <a:t>Blood</a:t>
                      </a:r>
                      <a:r>
                        <a:rPr lang="en-US" sz="700" spc="-50">
                          <a:effectLst/>
                        </a:rPr>
                        <a:t> </a:t>
                      </a:r>
                      <a:r>
                        <a:rPr lang="en-US" sz="700">
                          <a:effectLst/>
                        </a:rPr>
                        <a:t>and</a:t>
                      </a:r>
                      <a:r>
                        <a:rPr lang="en-US" sz="700" spc="-50">
                          <a:effectLst/>
                        </a:rPr>
                        <a:t> </a:t>
                      </a:r>
                      <a:r>
                        <a:rPr lang="en-US" sz="700">
                          <a:effectLst/>
                        </a:rPr>
                        <a:t>lymphatic</a:t>
                      </a:r>
                      <a:r>
                        <a:rPr lang="en-US" sz="700" spc="200">
                          <a:effectLst/>
                        </a:rPr>
                        <a:t> </a:t>
                      </a:r>
                      <a:r>
                        <a:rPr lang="en-US" sz="700">
                          <a:effectLst/>
                        </a:rPr>
                        <a:t>system</a:t>
                      </a:r>
                      <a:r>
                        <a:rPr lang="en-US" sz="700" spc="-15">
                          <a:effectLst/>
                        </a:rPr>
                        <a:t> </a:t>
                      </a:r>
                      <a:r>
                        <a:rPr lang="en-US" sz="700">
                          <a:effectLst/>
                        </a:rPr>
                        <a:t>disorders</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5560">
                        <a:spcBef>
                          <a:spcPts val="100"/>
                        </a:spcBef>
                      </a:pPr>
                      <a:r>
                        <a:rPr lang="en-US" sz="700" spc="-10" dirty="0">
                          <a:effectLst/>
                        </a:rPr>
                        <a:t>Lymphadenopathy</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5560" marR="135890">
                        <a:spcBef>
                          <a:spcPts val="100"/>
                        </a:spcBef>
                        <a:spcAft>
                          <a:spcPts val="0"/>
                        </a:spcAft>
                      </a:pPr>
                      <a:r>
                        <a:rPr lang="en-US" sz="700" spc="-10" dirty="0">
                          <a:effectLst/>
                        </a:rPr>
                        <a:t>Common</a:t>
                      </a:r>
                      <a:r>
                        <a:rPr lang="en-US" sz="700" spc="200" dirty="0">
                          <a:effectLst/>
                        </a:rPr>
                        <a:t> </a:t>
                      </a:r>
                      <a:r>
                        <a:rPr lang="en-US" sz="700" spc="-10" dirty="0">
                          <a:effectLst/>
                        </a:rPr>
                        <a:t>(9.8%)</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a:effectLst/>
                        </a:rPr>
                        <a:t>Very</a:t>
                      </a:r>
                      <a:r>
                        <a:rPr lang="en-US" sz="700" spc="-50">
                          <a:effectLst/>
                        </a:rPr>
                        <a:t> </a:t>
                      </a:r>
                      <a:r>
                        <a:rPr lang="en-US" sz="700">
                          <a:effectLst/>
                        </a:rPr>
                        <a:t>common</a:t>
                      </a:r>
                      <a:r>
                        <a:rPr lang="en-US" sz="700" spc="200">
                          <a:effectLst/>
                        </a:rPr>
                        <a:t> </a:t>
                      </a:r>
                      <a:r>
                        <a:rPr lang="en-US" sz="700" spc="-10">
                          <a:effectLst/>
                        </a:rPr>
                        <a:t>(16%)</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0403545"/>
                  </a:ext>
                </a:extLst>
              </a:tr>
              <a:tr h="153061">
                <a:tc rowSpan="4">
                  <a:txBody>
                    <a:bodyPr/>
                    <a:lstStyle/>
                    <a:p>
                      <a:pPr marL="35560" marR="71120">
                        <a:spcBef>
                          <a:spcPts val="100"/>
                        </a:spcBef>
                        <a:spcAft>
                          <a:spcPts val="0"/>
                        </a:spcAft>
                      </a:pPr>
                      <a:r>
                        <a:rPr lang="en-US" sz="700" spc="-10" dirty="0">
                          <a:effectLst/>
                        </a:rPr>
                        <a:t>Immune</a:t>
                      </a:r>
                      <a:r>
                        <a:rPr lang="en-US" sz="700" spc="-40" dirty="0">
                          <a:effectLst/>
                        </a:rPr>
                        <a:t> </a:t>
                      </a:r>
                      <a:r>
                        <a:rPr lang="en-US" sz="700" spc="-10" dirty="0">
                          <a:effectLst/>
                        </a:rPr>
                        <a:t>system</a:t>
                      </a:r>
                      <a:r>
                        <a:rPr lang="en-US" sz="700" spc="200" dirty="0">
                          <a:effectLst/>
                        </a:rPr>
                        <a:t> </a:t>
                      </a:r>
                      <a:r>
                        <a:rPr lang="en-US" sz="700" spc="-10" dirty="0">
                          <a:effectLst/>
                        </a:rPr>
                        <a:t>disorders</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94615">
                        <a:spcBef>
                          <a:spcPts val="100"/>
                        </a:spcBef>
                      </a:pPr>
                      <a:r>
                        <a:rPr lang="en-US" sz="700" spc="-10" dirty="0">
                          <a:effectLst/>
                        </a:rPr>
                        <a:t>Hypersensitivity</a:t>
                      </a:r>
                      <a:r>
                        <a:rPr lang="en-US" sz="700" spc="200" dirty="0">
                          <a:effectLst/>
                        </a:rPr>
                        <a:t> </a:t>
                      </a:r>
                      <a:r>
                        <a:rPr lang="en-US" sz="700" spc="-10" dirty="0">
                          <a:effectLst/>
                        </a:rPr>
                        <a:t>reaction</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a:effectLst/>
                        </a:rPr>
                        <a:t>Very</a:t>
                      </a:r>
                      <a:r>
                        <a:rPr lang="en-US" sz="700" spc="-50">
                          <a:effectLst/>
                        </a:rPr>
                        <a:t> </a:t>
                      </a:r>
                      <a:r>
                        <a:rPr lang="en-US" sz="700">
                          <a:effectLst/>
                        </a:rPr>
                        <a:t>common</a:t>
                      </a:r>
                      <a:r>
                        <a:rPr lang="en-US" sz="700" spc="200">
                          <a:effectLst/>
                        </a:rPr>
                        <a:t> </a:t>
                      </a:r>
                      <a:r>
                        <a:rPr lang="en-US" sz="700" spc="-10">
                          <a:effectLst/>
                        </a:rPr>
                        <a:t>(65%)</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(60%)</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0013640"/>
                  </a:ext>
                </a:extLst>
              </a:tr>
              <a:tr h="215695">
                <a:tc vMerge="1">
                  <a:txBody>
                    <a:bodyPr/>
                    <a:lstStyle/>
                    <a:p>
                      <a:endParaRPr lang="en-GB"/>
                    </a:p>
                  </a:txBody>
                  <a:tcPr/>
                </a:tc>
                <a:tc>
                  <a:txBody>
                    <a:bodyPr/>
                    <a:lstStyle/>
                    <a:p>
                      <a:pPr marL="36195" marR="258445" algn="just">
                        <a:spcBef>
                          <a:spcPts val="100"/>
                        </a:spcBef>
                      </a:pPr>
                      <a:r>
                        <a:rPr lang="en-US" sz="700" dirty="0">
                          <a:effectLst/>
                        </a:rPr>
                        <a:t>Acute</a:t>
                      </a:r>
                      <a:r>
                        <a:rPr lang="en-US" sz="700" spc="-50" dirty="0">
                          <a:effectLst/>
                        </a:rPr>
                        <a:t> </a:t>
                      </a:r>
                      <a:r>
                        <a:rPr lang="en-US" sz="700" dirty="0">
                          <a:effectLst/>
                        </a:rPr>
                        <a:t>systemic</a:t>
                      </a:r>
                      <a:r>
                        <a:rPr lang="en-US" sz="700" spc="200" dirty="0">
                          <a:effectLst/>
                        </a:rPr>
                        <a:t> </a:t>
                      </a:r>
                      <a:r>
                        <a:rPr lang="en-US" sz="700" spc="-10" dirty="0">
                          <a:effectLst/>
                        </a:rPr>
                        <a:t>hypersensitivity</a:t>
                      </a:r>
                      <a:r>
                        <a:rPr lang="en-US" sz="700" spc="200" dirty="0">
                          <a:effectLst/>
                        </a:rPr>
                        <a:t> </a:t>
                      </a:r>
                      <a:r>
                        <a:rPr lang="en-US" sz="700" spc="-10" dirty="0">
                          <a:effectLst/>
                        </a:rPr>
                        <a:t>reaction</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spc="-10">
                          <a:effectLst/>
                        </a:rPr>
                        <a:t>Common</a:t>
                      </a:r>
                      <a:r>
                        <a:rPr lang="en-US" sz="700" spc="200">
                          <a:effectLst/>
                        </a:rPr>
                        <a:t> </a:t>
                      </a:r>
                      <a:r>
                        <a:rPr lang="en-US" sz="700" spc="-10">
                          <a:effectLst/>
                        </a:rPr>
                        <a:t>(4.6%)</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spc="-10">
                          <a:effectLst/>
                        </a:rPr>
                        <a:t>Common</a:t>
                      </a:r>
                      <a:r>
                        <a:rPr lang="en-US" sz="700" spc="200">
                          <a:effectLst/>
                        </a:rPr>
                        <a:t> </a:t>
                      </a:r>
                      <a:r>
                        <a:rPr lang="en-US" sz="700" spc="-10">
                          <a:effectLst/>
                        </a:rPr>
                        <a:t>(1.7%)</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1074911"/>
                  </a:ext>
                </a:extLst>
              </a:tr>
              <a:tr h="153061">
                <a:tc vMerge="1">
                  <a:txBody>
                    <a:bodyPr/>
                    <a:lstStyle/>
                    <a:p>
                      <a:endParaRPr lang="en-GB"/>
                    </a:p>
                  </a:txBody>
                  <a:tcPr/>
                </a:tc>
                <a:tc>
                  <a:txBody>
                    <a:bodyPr/>
                    <a:lstStyle/>
                    <a:p>
                      <a:pPr marL="36195">
                        <a:spcBef>
                          <a:spcPts val="100"/>
                        </a:spcBef>
                      </a:pPr>
                      <a:r>
                        <a:rPr lang="en-US" sz="700" spc="-10" dirty="0">
                          <a:effectLst/>
                        </a:rPr>
                        <a:t>Angioedema</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spc="-10" dirty="0">
                          <a:effectLst/>
                        </a:rPr>
                        <a:t>Common</a:t>
                      </a:r>
                      <a:r>
                        <a:rPr lang="en-US" sz="700" spc="200" dirty="0">
                          <a:effectLst/>
                        </a:rPr>
                        <a:t> </a:t>
                      </a:r>
                      <a:r>
                        <a:rPr lang="en-US" sz="700" spc="-10" dirty="0">
                          <a:effectLst/>
                        </a:rPr>
                        <a:t>(5.6%)</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spc="-10">
                          <a:effectLst/>
                        </a:rPr>
                        <a:t>Common</a:t>
                      </a:r>
                      <a:r>
                        <a:rPr lang="en-US" sz="700" spc="200">
                          <a:effectLst/>
                        </a:rPr>
                        <a:t> </a:t>
                      </a:r>
                      <a:r>
                        <a:rPr lang="en-US" sz="700" spc="-10">
                          <a:effectLst/>
                        </a:rPr>
                        <a:t>(2.89%)</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59194172"/>
                  </a:ext>
                </a:extLst>
              </a:tr>
              <a:tr h="153061">
                <a:tc vMerge="1">
                  <a:txBody>
                    <a:bodyPr/>
                    <a:lstStyle/>
                    <a:p>
                      <a:endParaRPr lang="en-GB"/>
                    </a:p>
                  </a:txBody>
                  <a:tcPr/>
                </a:tc>
                <a:tc>
                  <a:txBody>
                    <a:bodyPr/>
                    <a:lstStyle/>
                    <a:p>
                      <a:pPr marL="36195">
                        <a:spcBef>
                          <a:spcPts val="100"/>
                        </a:spcBef>
                      </a:pPr>
                      <a:r>
                        <a:rPr lang="en-US" sz="700">
                          <a:effectLst/>
                        </a:rPr>
                        <a:t>Serum</a:t>
                      </a:r>
                      <a:r>
                        <a:rPr lang="en-US" sz="700" spc="-45">
                          <a:effectLst/>
                        </a:rPr>
                        <a:t> </a:t>
                      </a:r>
                      <a:r>
                        <a:rPr lang="en-US" sz="700" spc="-10">
                          <a:effectLst/>
                        </a:rPr>
                        <a:t>sickness</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spc="-10">
                          <a:effectLst/>
                        </a:rPr>
                        <a:t>Common</a:t>
                      </a:r>
                      <a:r>
                        <a:rPr lang="en-US" sz="700" spc="200">
                          <a:effectLst/>
                        </a:rPr>
                        <a:t> </a:t>
                      </a:r>
                      <a:r>
                        <a:rPr lang="en-US" sz="700" spc="-10">
                          <a:effectLst/>
                        </a:rPr>
                        <a:t>(2.1%)</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100"/>
                        </a:spcBef>
                      </a:pPr>
                      <a:r>
                        <a:rPr lang="en-US" sz="700" spc="-10">
                          <a:effectLst/>
                        </a:rPr>
                        <a:t>Uncommon</a:t>
                      </a:r>
                      <a:r>
                        <a:rPr lang="en-US" sz="700" spc="200">
                          <a:effectLst/>
                        </a:rPr>
                        <a:t> </a:t>
                      </a:r>
                      <a:r>
                        <a:rPr lang="en-US" sz="700" spc="-10">
                          <a:effectLst/>
                        </a:rPr>
                        <a:t>(0.6%)</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52498507"/>
                  </a:ext>
                </a:extLst>
              </a:tr>
              <a:tr h="97473">
                <a:tc>
                  <a:txBody>
                    <a:bodyPr/>
                    <a:lstStyle/>
                    <a:p>
                      <a:pPr marL="36195">
                        <a:spcBef>
                          <a:spcPts val="100"/>
                        </a:spcBef>
                        <a:spcAft>
                          <a:spcPts val="0"/>
                        </a:spcAft>
                      </a:pPr>
                      <a:r>
                        <a:rPr lang="en-US" sz="700">
                          <a:effectLst/>
                        </a:rPr>
                        <a:t> </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100"/>
                        </a:spcBef>
                      </a:pPr>
                      <a:r>
                        <a:rPr lang="en-US" sz="700" spc="-10" dirty="0">
                          <a:effectLst/>
                        </a:rPr>
                        <a:t>Anaphylaxis</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100"/>
                        </a:spcBef>
                      </a:pPr>
                      <a:r>
                        <a:rPr lang="en-US" sz="700" spc="-10">
                          <a:effectLst/>
                        </a:rPr>
                        <a:t>Unknown</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100"/>
                        </a:spcBef>
                      </a:pPr>
                      <a:r>
                        <a:rPr lang="en-US" sz="700" spc="-10" dirty="0">
                          <a:effectLst/>
                        </a:rPr>
                        <a:t>Unknown</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12187286"/>
                  </a:ext>
                </a:extLst>
              </a:tr>
              <a:tr h="153061">
                <a:tc>
                  <a:txBody>
                    <a:bodyPr/>
                    <a:lstStyle/>
                    <a:p>
                      <a:pPr marL="36195" marR="71120">
                        <a:spcBef>
                          <a:spcPts val="100"/>
                        </a:spcBef>
                      </a:pPr>
                      <a:r>
                        <a:rPr lang="en-US" sz="700" spc="-10">
                          <a:effectLst/>
                        </a:rPr>
                        <a:t>Nervous</a:t>
                      </a:r>
                      <a:r>
                        <a:rPr lang="en-US" sz="700" spc="-40">
                          <a:effectLst/>
                        </a:rPr>
                        <a:t> </a:t>
                      </a:r>
                      <a:r>
                        <a:rPr lang="en-US" sz="700" spc="-10">
                          <a:effectLst/>
                        </a:rPr>
                        <a:t>system</a:t>
                      </a:r>
                      <a:r>
                        <a:rPr lang="en-US" sz="700" spc="200">
                          <a:effectLst/>
                        </a:rPr>
                        <a:t> </a:t>
                      </a:r>
                      <a:r>
                        <a:rPr lang="en-US" sz="700" spc="-10">
                          <a:effectLst/>
                        </a:rPr>
                        <a:t>disorders</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100"/>
                        </a:spcBef>
                      </a:pPr>
                      <a:r>
                        <a:rPr lang="en-US" sz="700" spc="-10">
                          <a:effectLst/>
                        </a:rPr>
                        <a:t>Headache</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(42%)</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a:effectLst/>
                        </a:rPr>
                        <a:t>Very</a:t>
                      </a:r>
                      <a:r>
                        <a:rPr lang="en-US" sz="700" spc="-50">
                          <a:effectLst/>
                        </a:rPr>
                        <a:t> </a:t>
                      </a:r>
                      <a:r>
                        <a:rPr lang="en-US" sz="700">
                          <a:effectLst/>
                        </a:rPr>
                        <a:t>common</a:t>
                      </a:r>
                      <a:r>
                        <a:rPr lang="en-US" sz="700" spc="200">
                          <a:effectLst/>
                        </a:rPr>
                        <a:t> </a:t>
                      </a:r>
                      <a:r>
                        <a:rPr lang="en-US" sz="700" spc="-10">
                          <a:effectLst/>
                        </a:rPr>
                        <a:t>(47%)</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29763836"/>
                  </a:ext>
                </a:extLst>
              </a:tr>
              <a:tr h="153061">
                <a:tc rowSpan="2">
                  <a:txBody>
                    <a:bodyPr/>
                    <a:lstStyle/>
                    <a:p>
                      <a:pPr marL="36195">
                        <a:spcBef>
                          <a:spcPts val="100"/>
                        </a:spcBef>
                      </a:pPr>
                      <a:r>
                        <a:rPr lang="en-US" sz="700" spc="-10" dirty="0">
                          <a:effectLst/>
                        </a:rPr>
                        <a:t>Respiratory, thoracic</a:t>
                      </a:r>
                      <a:r>
                        <a:rPr lang="en-US" sz="700" spc="200" dirty="0">
                          <a:effectLst/>
                        </a:rPr>
                        <a:t> </a:t>
                      </a:r>
                      <a:r>
                        <a:rPr lang="en-US" sz="700" dirty="0">
                          <a:effectLst/>
                        </a:rPr>
                        <a:t>and</a:t>
                      </a:r>
                      <a:r>
                        <a:rPr lang="en-US" sz="700" spc="-10" dirty="0">
                          <a:effectLst/>
                        </a:rPr>
                        <a:t> </a:t>
                      </a:r>
                      <a:r>
                        <a:rPr lang="en-US" sz="700" dirty="0">
                          <a:effectLst/>
                        </a:rPr>
                        <a:t>mediastinal</a:t>
                      </a:r>
                      <a:r>
                        <a:rPr lang="en-US" sz="700" spc="200" dirty="0">
                          <a:effectLst/>
                        </a:rPr>
                        <a:t> </a:t>
                      </a:r>
                      <a:r>
                        <a:rPr lang="en-US" sz="700" spc="-10" dirty="0">
                          <a:effectLst/>
                        </a:rPr>
                        <a:t>disorders</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100"/>
                        </a:spcBef>
                      </a:pPr>
                      <a:r>
                        <a:rPr lang="en-US" sz="700" spc="-10">
                          <a:effectLst/>
                        </a:rPr>
                        <a:t>Cough</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(19%)</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100"/>
                        </a:spcBef>
                      </a:pPr>
                      <a:r>
                        <a:rPr lang="en-US" sz="700" spc="-10">
                          <a:effectLst/>
                        </a:rPr>
                        <a:t>Very</a:t>
                      </a:r>
                      <a:r>
                        <a:rPr lang="en-US" sz="700" spc="-40">
                          <a:effectLst/>
                        </a:rPr>
                        <a:t> </a:t>
                      </a:r>
                      <a:r>
                        <a:rPr lang="en-US" sz="700" spc="-10">
                          <a:effectLst/>
                        </a:rPr>
                        <a:t>common</a:t>
                      </a:r>
                      <a:r>
                        <a:rPr lang="en-US" sz="700" spc="200">
                          <a:effectLst/>
                        </a:rPr>
                        <a:t> </a:t>
                      </a:r>
                      <a:r>
                        <a:rPr lang="en-US" sz="700" spc="-10">
                          <a:effectLst/>
                        </a:rPr>
                        <a:t>(24%)</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1789211"/>
                  </a:ext>
                </a:extLst>
              </a:tr>
              <a:tr h="153061">
                <a:tc vMerge="1">
                  <a:txBody>
                    <a:bodyPr/>
                    <a:lstStyle/>
                    <a:p>
                      <a:endParaRPr lang="en-GB"/>
                    </a:p>
                  </a:txBody>
                  <a:tcPr/>
                </a:tc>
                <a:tc>
                  <a:txBody>
                    <a:bodyPr/>
                    <a:lstStyle/>
                    <a:p>
                      <a:pPr marL="36195">
                        <a:spcBef>
                          <a:spcPts val="100"/>
                        </a:spcBef>
                      </a:pPr>
                      <a:r>
                        <a:rPr lang="en-US" sz="700" spc="-10">
                          <a:effectLst/>
                        </a:rPr>
                        <a:t>Dyspnoea</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spc="-10" dirty="0">
                          <a:effectLst/>
                        </a:rPr>
                        <a:t>Common</a:t>
                      </a:r>
                      <a:r>
                        <a:rPr lang="en-US" sz="700" spc="200" dirty="0">
                          <a:effectLst/>
                        </a:rPr>
                        <a:t> </a:t>
                      </a:r>
                      <a:r>
                        <a:rPr lang="en-US" sz="700" spc="-10" dirty="0">
                          <a:effectLst/>
                        </a:rPr>
                        <a:t>(4.2%)</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spc="-10">
                          <a:effectLst/>
                        </a:rPr>
                        <a:t>Common</a:t>
                      </a:r>
                      <a:r>
                        <a:rPr lang="en-US" sz="700" spc="200">
                          <a:effectLst/>
                        </a:rPr>
                        <a:t> </a:t>
                      </a:r>
                      <a:r>
                        <a:rPr lang="en-US" sz="700" spc="-10">
                          <a:effectLst/>
                        </a:rPr>
                        <a:t>(7.3%)</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89884751"/>
                  </a:ext>
                </a:extLst>
              </a:tr>
              <a:tr h="153061">
                <a:tc rowSpan="4">
                  <a:txBody>
                    <a:bodyPr/>
                    <a:lstStyle/>
                    <a:p>
                      <a:pPr marL="36195" marR="71120">
                        <a:spcBef>
                          <a:spcPts val="100"/>
                        </a:spcBef>
                      </a:pPr>
                      <a:r>
                        <a:rPr lang="en-US" sz="700" spc="-10" dirty="0">
                          <a:effectLst/>
                        </a:rPr>
                        <a:t>Gastrointestinal</a:t>
                      </a:r>
                      <a:r>
                        <a:rPr lang="en-US" sz="700" spc="200" dirty="0">
                          <a:effectLst/>
                        </a:rPr>
                        <a:t> </a:t>
                      </a:r>
                      <a:r>
                        <a:rPr lang="en-US" sz="700" spc="-10" dirty="0">
                          <a:effectLst/>
                        </a:rPr>
                        <a:t>disorders</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100"/>
                        </a:spcBef>
                      </a:pPr>
                      <a:r>
                        <a:rPr lang="en-US" sz="700">
                          <a:effectLst/>
                        </a:rPr>
                        <a:t>Abdominal</a:t>
                      </a:r>
                      <a:r>
                        <a:rPr lang="en-US" sz="700" spc="-40">
                          <a:effectLst/>
                        </a:rPr>
                        <a:t> </a:t>
                      </a:r>
                      <a:r>
                        <a:rPr lang="en-US" sz="700" spc="-20">
                          <a:effectLst/>
                        </a:rPr>
                        <a:t>pain</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(19%)</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(30%)</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75524587"/>
                  </a:ext>
                </a:extLst>
              </a:tr>
              <a:tr h="153061">
                <a:tc vMerge="1">
                  <a:txBody>
                    <a:bodyPr/>
                    <a:lstStyle/>
                    <a:p>
                      <a:endParaRPr lang="en-GB"/>
                    </a:p>
                  </a:txBody>
                  <a:tcPr/>
                </a:tc>
                <a:tc>
                  <a:txBody>
                    <a:bodyPr/>
                    <a:lstStyle/>
                    <a:p>
                      <a:pPr marL="36195">
                        <a:spcBef>
                          <a:spcPts val="100"/>
                        </a:spcBef>
                      </a:pPr>
                      <a:r>
                        <a:rPr lang="en-US" sz="700" spc="-10">
                          <a:effectLst/>
                        </a:rPr>
                        <a:t>Nausea</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a:effectLst/>
                        </a:rPr>
                        <a:t>Very</a:t>
                      </a:r>
                      <a:r>
                        <a:rPr lang="en-US" sz="700" spc="-50">
                          <a:effectLst/>
                        </a:rPr>
                        <a:t> </a:t>
                      </a:r>
                      <a:r>
                        <a:rPr lang="en-US" sz="700">
                          <a:effectLst/>
                        </a:rPr>
                        <a:t>common</a:t>
                      </a:r>
                      <a:r>
                        <a:rPr lang="en-US" sz="700" spc="200">
                          <a:effectLst/>
                        </a:rPr>
                        <a:t> </a:t>
                      </a:r>
                      <a:r>
                        <a:rPr lang="en-US" sz="700" spc="-10">
                          <a:effectLst/>
                        </a:rPr>
                        <a:t>(25%)</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(28%)</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8294803"/>
                  </a:ext>
                </a:extLst>
              </a:tr>
              <a:tr h="153061">
                <a:tc vMerge="1">
                  <a:txBody>
                    <a:bodyPr/>
                    <a:lstStyle/>
                    <a:p>
                      <a:endParaRPr lang="en-GB"/>
                    </a:p>
                  </a:txBody>
                  <a:tcPr/>
                </a:tc>
                <a:tc>
                  <a:txBody>
                    <a:bodyPr/>
                    <a:lstStyle/>
                    <a:p>
                      <a:pPr marL="36195">
                        <a:spcBef>
                          <a:spcPts val="100"/>
                        </a:spcBef>
                      </a:pPr>
                      <a:r>
                        <a:rPr lang="en-US" sz="700" spc="-10">
                          <a:effectLst/>
                        </a:rPr>
                        <a:t>Vomiting</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a:effectLst/>
                        </a:rPr>
                        <a:t>Very</a:t>
                      </a:r>
                      <a:r>
                        <a:rPr lang="en-US" sz="700" spc="-50">
                          <a:effectLst/>
                        </a:rPr>
                        <a:t> </a:t>
                      </a:r>
                      <a:r>
                        <a:rPr lang="en-US" sz="700">
                          <a:effectLst/>
                        </a:rPr>
                        <a:t>common</a:t>
                      </a:r>
                      <a:r>
                        <a:rPr lang="en-US" sz="700" spc="200">
                          <a:effectLst/>
                        </a:rPr>
                        <a:t> </a:t>
                      </a:r>
                      <a:r>
                        <a:rPr lang="en-US" sz="700" spc="-10">
                          <a:effectLst/>
                        </a:rPr>
                        <a:t>(19%)</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(27%)</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3898954"/>
                  </a:ext>
                </a:extLst>
              </a:tr>
              <a:tr h="153061">
                <a:tc vMerge="1">
                  <a:txBody>
                    <a:bodyPr/>
                    <a:lstStyle/>
                    <a:p>
                      <a:endParaRPr lang="en-GB"/>
                    </a:p>
                  </a:txBody>
                  <a:tcPr/>
                </a:tc>
                <a:tc>
                  <a:txBody>
                    <a:bodyPr/>
                    <a:lstStyle/>
                    <a:p>
                      <a:pPr marL="36195">
                        <a:spcBef>
                          <a:spcPts val="100"/>
                        </a:spcBef>
                      </a:pPr>
                      <a:r>
                        <a:rPr lang="en-US" sz="700" spc="-10">
                          <a:effectLst/>
                        </a:rPr>
                        <a:t>Diarrhoea</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a:effectLst/>
                        </a:rPr>
                        <a:t>Very</a:t>
                      </a:r>
                      <a:r>
                        <a:rPr lang="en-US" sz="700" spc="-50">
                          <a:effectLst/>
                        </a:rPr>
                        <a:t> </a:t>
                      </a:r>
                      <a:r>
                        <a:rPr lang="en-US" sz="700">
                          <a:effectLst/>
                        </a:rPr>
                        <a:t>common</a:t>
                      </a:r>
                      <a:r>
                        <a:rPr lang="en-US" sz="700" spc="200">
                          <a:effectLst/>
                        </a:rPr>
                        <a:t> </a:t>
                      </a:r>
                      <a:r>
                        <a:rPr lang="en-US" sz="700" spc="-10">
                          <a:effectLst/>
                        </a:rPr>
                        <a:t>(13%)</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(28%)</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37300395"/>
                  </a:ext>
                </a:extLst>
              </a:tr>
              <a:tr h="153061">
                <a:tc rowSpan="7">
                  <a:txBody>
                    <a:bodyPr/>
                    <a:lstStyle/>
                    <a:p>
                      <a:pPr marL="36195">
                        <a:spcBef>
                          <a:spcPts val="100"/>
                        </a:spcBef>
                      </a:pPr>
                      <a:r>
                        <a:rPr lang="en-US" sz="700">
                          <a:effectLst/>
                        </a:rPr>
                        <a:t>Skin</a:t>
                      </a:r>
                      <a:r>
                        <a:rPr lang="en-US" sz="700" spc="-10">
                          <a:effectLst/>
                        </a:rPr>
                        <a:t> </a:t>
                      </a:r>
                      <a:r>
                        <a:rPr lang="en-US" sz="700">
                          <a:effectLst/>
                        </a:rPr>
                        <a:t>and</a:t>
                      </a:r>
                      <a:r>
                        <a:rPr lang="en-US" sz="700" spc="200">
                          <a:effectLst/>
                        </a:rPr>
                        <a:t> </a:t>
                      </a:r>
                      <a:r>
                        <a:rPr lang="en-US" sz="700">
                          <a:effectLst/>
                        </a:rPr>
                        <a:t>subcutaneous</a:t>
                      </a:r>
                      <a:r>
                        <a:rPr lang="en-US" sz="700" spc="-50">
                          <a:effectLst/>
                        </a:rPr>
                        <a:t> </a:t>
                      </a:r>
                      <a:r>
                        <a:rPr lang="en-US" sz="700">
                          <a:effectLst/>
                        </a:rPr>
                        <a:t>tissue</a:t>
                      </a:r>
                      <a:r>
                        <a:rPr lang="en-US" sz="700" spc="200">
                          <a:effectLst/>
                        </a:rPr>
                        <a:t> </a:t>
                      </a:r>
                      <a:r>
                        <a:rPr lang="en-US" sz="700" spc="-10">
                          <a:effectLst/>
                        </a:rPr>
                        <a:t>disorders</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100"/>
                        </a:spcBef>
                      </a:pPr>
                      <a:r>
                        <a:rPr lang="en-US" sz="700" spc="-10">
                          <a:effectLst/>
                        </a:rPr>
                        <a:t>Alopecia</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spc="-10" dirty="0">
                          <a:effectLst/>
                        </a:rPr>
                        <a:t>Common</a:t>
                      </a:r>
                      <a:r>
                        <a:rPr lang="en-US" sz="700" spc="200" dirty="0">
                          <a:effectLst/>
                        </a:rPr>
                        <a:t> </a:t>
                      </a:r>
                      <a:r>
                        <a:rPr lang="en-US" sz="700" spc="-10" dirty="0">
                          <a:effectLst/>
                        </a:rPr>
                        <a:t>(6.7%)</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a:effectLst/>
                        </a:rPr>
                        <a:t>Very</a:t>
                      </a:r>
                      <a:r>
                        <a:rPr lang="en-US" sz="700" spc="-50">
                          <a:effectLst/>
                        </a:rPr>
                        <a:t> </a:t>
                      </a:r>
                      <a:r>
                        <a:rPr lang="en-US" sz="700">
                          <a:effectLst/>
                        </a:rPr>
                        <a:t>common</a:t>
                      </a:r>
                      <a:r>
                        <a:rPr lang="en-US" sz="700" spc="200">
                          <a:effectLst/>
                        </a:rPr>
                        <a:t> </a:t>
                      </a:r>
                      <a:r>
                        <a:rPr lang="en-US" sz="700" spc="-10">
                          <a:effectLst/>
                        </a:rPr>
                        <a:t>(21%)</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50115677"/>
                  </a:ext>
                </a:extLst>
              </a:tr>
              <a:tr h="153061">
                <a:tc vMerge="1">
                  <a:txBody>
                    <a:bodyPr/>
                    <a:lstStyle/>
                    <a:p>
                      <a:endParaRPr lang="en-GB"/>
                    </a:p>
                  </a:txBody>
                  <a:tcPr/>
                </a:tc>
                <a:tc>
                  <a:txBody>
                    <a:bodyPr/>
                    <a:lstStyle/>
                    <a:p>
                      <a:pPr marL="36195">
                        <a:spcBef>
                          <a:spcPts val="100"/>
                        </a:spcBef>
                      </a:pPr>
                      <a:r>
                        <a:rPr lang="en-US" sz="700" spc="-10">
                          <a:effectLst/>
                        </a:rPr>
                        <a:t>Urticaria</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spc="-10">
                          <a:effectLst/>
                        </a:rPr>
                        <a:t>Very</a:t>
                      </a:r>
                      <a:r>
                        <a:rPr lang="en-US" sz="700" spc="-40">
                          <a:effectLst/>
                        </a:rPr>
                        <a:t> </a:t>
                      </a:r>
                      <a:r>
                        <a:rPr lang="en-US" sz="700" spc="-10">
                          <a:effectLst/>
                        </a:rPr>
                        <a:t>common</a:t>
                      </a:r>
                      <a:r>
                        <a:rPr lang="en-US" sz="700" spc="200">
                          <a:effectLst/>
                        </a:rPr>
                        <a:t> </a:t>
                      </a:r>
                      <a:r>
                        <a:rPr lang="en-US" sz="700" spc="-10">
                          <a:effectLst/>
                        </a:rPr>
                        <a:t>(25%)</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a:effectLst/>
                        </a:rPr>
                        <a:t>Very</a:t>
                      </a:r>
                      <a:r>
                        <a:rPr lang="en-US" sz="700" spc="-50">
                          <a:effectLst/>
                        </a:rPr>
                        <a:t> </a:t>
                      </a:r>
                      <a:r>
                        <a:rPr lang="en-US" sz="700">
                          <a:effectLst/>
                        </a:rPr>
                        <a:t>common</a:t>
                      </a:r>
                      <a:r>
                        <a:rPr lang="en-US" sz="700" spc="200">
                          <a:effectLst/>
                        </a:rPr>
                        <a:t> </a:t>
                      </a:r>
                      <a:r>
                        <a:rPr lang="en-US" sz="700" spc="-10">
                          <a:effectLst/>
                        </a:rPr>
                        <a:t>(24%)</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9157626"/>
                  </a:ext>
                </a:extLst>
              </a:tr>
              <a:tr h="153061">
                <a:tc vMerge="1">
                  <a:txBody>
                    <a:bodyPr/>
                    <a:lstStyle/>
                    <a:p>
                      <a:endParaRPr lang="en-GB"/>
                    </a:p>
                  </a:txBody>
                  <a:tcPr/>
                </a:tc>
                <a:tc>
                  <a:txBody>
                    <a:bodyPr/>
                    <a:lstStyle/>
                    <a:p>
                      <a:pPr marL="36195">
                        <a:spcBef>
                          <a:spcPts val="100"/>
                        </a:spcBef>
                      </a:pPr>
                      <a:r>
                        <a:rPr lang="en-US" sz="700" spc="-20">
                          <a:effectLst/>
                        </a:rPr>
                        <a:t>Rash</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spc="-10">
                          <a:effectLst/>
                        </a:rPr>
                        <a:t>Very</a:t>
                      </a:r>
                      <a:r>
                        <a:rPr lang="en-US" sz="700" spc="-40">
                          <a:effectLst/>
                        </a:rPr>
                        <a:t> </a:t>
                      </a:r>
                      <a:r>
                        <a:rPr lang="en-US" sz="700" spc="-10">
                          <a:effectLst/>
                        </a:rPr>
                        <a:t>common</a:t>
                      </a:r>
                      <a:r>
                        <a:rPr lang="en-US" sz="700" spc="200">
                          <a:effectLst/>
                        </a:rPr>
                        <a:t> </a:t>
                      </a:r>
                      <a:r>
                        <a:rPr lang="en-US" sz="700" spc="-10">
                          <a:effectLst/>
                        </a:rPr>
                        <a:t>(33%)</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a:effectLst/>
                        </a:rPr>
                        <a:t>Very</a:t>
                      </a:r>
                      <a:r>
                        <a:rPr lang="en-US" sz="700" spc="-50">
                          <a:effectLst/>
                        </a:rPr>
                        <a:t> </a:t>
                      </a:r>
                      <a:r>
                        <a:rPr lang="en-US" sz="700">
                          <a:effectLst/>
                        </a:rPr>
                        <a:t>common</a:t>
                      </a:r>
                      <a:r>
                        <a:rPr lang="en-US" sz="700" spc="200">
                          <a:effectLst/>
                        </a:rPr>
                        <a:t> </a:t>
                      </a:r>
                      <a:r>
                        <a:rPr lang="en-US" sz="700" spc="-10">
                          <a:effectLst/>
                        </a:rPr>
                        <a:t>(24%)</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20944865"/>
                  </a:ext>
                </a:extLst>
              </a:tr>
              <a:tr h="153061">
                <a:tc vMerge="1">
                  <a:txBody>
                    <a:bodyPr/>
                    <a:lstStyle/>
                    <a:p>
                      <a:endParaRPr lang="en-GB"/>
                    </a:p>
                  </a:txBody>
                  <a:tcPr/>
                </a:tc>
                <a:tc>
                  <a:txBody>
                    <a:bodyPr/>
                    <a:lstStyle/>
                    <a:p>
                      <a:pPr marL="36195">
                        <a:spcBef>
                          <a:spcPts val="100"/>
                        </a:spcBef>
                      </a:pPr>
                      <a:r>
                        <a:rPr lang="en-US" sz="700" spc="-10" dirty="0">
                          <a:effectLst/>
                        </a:rPr>
                        <a:t>Pruritus</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spc="-10">
                          <a:effectLst/>
                        </a:rPr>
                        <a:t>Very</a:t>
                      </a:r>
                      <a:r>
                        <a:rPr lang="en-US" sz="700" spc="-40">
                          <a:effectLst/>
                        </a:rPr>
                        <a:t> </a:t>
                      </a:r>
                      <a:r>
                        <a:rPr lang="en-US" sz="700" spc="-10">
                          <a:effectLst/>
                        </a:rPr>
                        <a:t>common</a:t>
                      </a:r>
                      <a:r>
                        <a:rPr lang="en-US" sz="700" spc="200">
                          <a:effectLst/>
                        </a:rPr>
                        <a:t> </a:t>
                      </a:r>
                      <a:r>
                        <a:rPr lang="en-US" sz="700" spc="-10">
                          <a:effectLst/>
                        </a:rPr>
                        <a:t>(25%)</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a:effectLst/>
                        </a:rPr>
                        <a:t>Very</a:t>
                      </a:r>
                      <a:r>
                        <a:rPr lang="en-US" sz="700" spc="-50">
                          <a:effectLst/>
                        </a:rPr>
                        <a:t> </a:t>
                      </a:r>
                      <a:r>
                        <a:rPr lang="en-US" sz="700">
                          <a:effectLst/>
                        </a:rPr>
                        <a:t>common</a:t>
                      </a:r>
                      <a:r>
                        <a:rPr lang="en-US" sz="700" spc="200">
                          <a:effectLst/>
                        </a:rPr>
                        <a:t> </a:t>
                      </a:r>
                      <a:r>
                        <a:rPr lang="en-US" sz="700" spc="-10">
                          <a:effectLst/>
                        </a:rPr>
                        <a:t>(23%)</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37012415"/>
                  </a:ext>
                </a:extLst>
              </a:tr>
              <a:tr h="153061">
                <a:tc vMerge="1">
                  <a:txBody>
                    <a:bodyPr/>
                    <a:lstStyle/>
                    <a:p>
                      <a:endParaRPr lang="en-GB"/>
                    </a:p>
                  </a:txBody>
                  <a:tcPr/>
                </a:tc>
                <a:tc>
                  <a:txBody>
                    <a:bodyPr/>
                    <a:lstStyle/>
                    <a:p>
                      <a:pPr marL="36195">
                        <a:spcBef>
                          <a:spcPts val="100"/>
                        </a:spcBef>
                      </a:pPr>
                      <a:r>
                        <a:rPr lang="en-US" sz="700" spc="-10">
                          <a:effectLst/>
                        </a:rPr>
                        <a:t>Erythema</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spc="-10" dirty="0">
                          <a:effectLst/>
                        </a:rPr>
                        <a:t>Very</a:t>
                      </a:r>
                      <a:r>
                        <a:rPr lang="en-US" sz="700" spc="-40" dirty="0">
                          <a:effectLst/>
                        </a:rPr>
                        <a:t> </a:t>
                      </a:r>
                      <a:r>
                        <a:rPr lang="en-US" sz="700" spc="-10" dirty="0">
                          <a:effectLst/>
                        </a:rPr>
                        <a:t>common</a:t>
                      </a:r>
                      <a:r>
                        <a:rPr lang="en-US" sz="700" spc="200" dirty="0">
                          <a:effectLst/>
                        </a:rPr>
                        <a:t> </a:t>
                      </a:r>
                      <a:r>
                        <a:rPr lang="en-US" sz="700" spc="-10" dirty="0">
                          <a:effectLst/>
                        </a:rPr>
                        <a:t>(11%)</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spc="-10">
                          <a:effectLst/>
                        </a:rPr>
                        <a:t>Common</a:t>
                      </a:r>
                      <a:r>
                        <a:rPr lang="en-US" sz="700" spc="200">
                          <a:effectLst/>
                        </a:rPr>
                        <a:t> </a:t>
                      </a:r>
                      <a:r>
                        <a:rPr lang="en-US" sz="700" spc="-10">
                          <a:effectLst/>
                        </a:rPr>
                        <a:t>(6.7%)</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03415071"/>
                  </a:ext>
                </a:extLst>
              </a:tr>
              <a:tr h="153061">
                <a:tc vMerge="1">
                  <a:txBody>
                    <a:bodyPr/>
                    <a:lstStyle/>
                    <a:p>
                      <a:endParaRPr lang="en-GB"/>
                    </a:p>
                  </a:txBody>
                  <a:tcPr/>
                </a:tc>
                <a:tc>
                  <a:txBody>
                    <a:bodyPr/>
                    <a:lstStyle/>
                    <a:p>
                      <a:pPr marL="36195">
                        <a:spcBef>
                          <a:spcPts val="95"/>
                        </a:spcBef>
                      </a:pPr>
                      <a:r>
                        <a:rPr lang="en-US" sz="700">
                          <a:effectLst/>
                        </a:rPr>
                        <a:t>Skin</a:t>
                      </a:r>
                      <a:r>
                        <a:rPr lang="en-US" sz="700" spc="-40">
                          <a:effectLst/>
                        </a:rPr>
                        <a:t> </a:t>
                      </a:r>
                      <a:r>
                        <a:rPr lang="en-US" sz="700" spc="-10">
                          <a:effectLst/>
                        </a:rPr>
                        <a:t>exfoliation</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spc="-10">
                          <a:effectLst/>
                        </a:rPr>
                        <a:t>Uncommon</a:t>
                      </a:r>
                      <a:r>
                        <a:rPr lang="en-US" sz="700" spc="200">
                          <a:effectLst/>
                        </a:rPr>
                        <a:t> </a:t>
                      </a:r>
                      <a:r>
                        <a:rPr lang="en-US" sz="700" spc="-10">
                          <a:effectLst/>
                        </a:rPr>
                        <a:t>(0.4%)</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95"/>
                        </a:spcBef>
                        <a:spcAft>
                          <a:spcPts val="0"/>
                        </a:spcAft>
                      </a:pPr>
                      <a:r>
                        <a:rPr lang="en-US" sz="700" spc="-10">
                          <a:effectLst/>
                        </a:rPr>
                        <a:t>Common</a:t>
                      </a:r>
                      <a:r>
                        <a:rPr lang="en-US" sz="700" spc="200">
                          <a:effectLst/>
                        </a:rPr>
                        <a:t> </a:t>
                      </a:r>
                      <a:r>
                        <a:rPr lang="en-US" sz="700" spc="-10">
                          <a:effectLst/>
                        </a:rPr>
                        <a:t>(1.7%)</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37814083"/>
                  </a:ext>
                </a:extLst>
              </a:tr>
              <a:tr h="153061">
                <a:tc vMerge="1">
                  <a:txBody>
                    <a:bodyPr/>
                    <a:lstStyle/>
                    <a:p>
                      <a:endParaRPr lang="en-GB"/>
                    </a:p>
                  </a:txBody>
                  <a:tcPr/>
                </a:tc>
                <a:tc>
                  <a:txBody>
                    <a:bodyPr/>
                    <a:lstStyle/>
                    <a:p>
                      <a:pPr marL="36195">
                        <a:spcBef>
                          <a:spcPts val="95"/>
                        </a:spcBef>
                      </a:pPr>
                      <a:r>
                        <a:rPr lang="en-US" sz="700">
                          <a:effectLst/>
                        </a:rPr>
                        <a:t>Maculopapular</a:t>
                      </a:r>
                      <a:r>
                        <a:rPr lang="en-US" sz="700" spc="-30">
                          <a:effectLst/>
                        </a:rPr>
                        <a:t> </a:t>
                      </a:r>
                      <a:r>
                        <a:rPr lang="en-US" sz="700" spc="-20">
                          <a:effectLst/>
                        </a:rPr>
                        <a:t>rash</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spc="-10" dirty="0">
                          <a:effectLst/>
                        </a:rPr>
                        <a:t>Common</a:t>
                      </a:r>
                      <a:r>
                        <a:rPr lang="en-US" sz="700" spc="200" dirty="0">
                          <a:effectLst/>
                        </a:rPr>
                        <a:t> </a:t>
                      </a:r>
                      <a:r>
                        <a:rPr lang="en-US" sz="700" spc="-10" dirty="0">
                          <a:effectLst/>
                        </a:rPr>
                        <a:t>(3.5%)</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95"/>
                        </a:spcBef>
                        <a:spcAft>
                          <a:spcPts val="0"/>
                        </a:spcAft>
                      </a:pPr>
                      <a:r>
                        <a:rPr lang="en-US" sz="700" spc="-10">
                          <a:effectLst/>
                        </a:rPr>
                        <a:t>Common</a:t>
                      </a:r>
                      <a:r>
                        <a:rPr lang="en-US" sz="700" spc="200">
                          <a:effectLst/>
                        </a:rPr>
                        <a:t> </a:t>
                      </a:r>
                      <a:r>
                        <a:rPr lang="en-US" sz="700" spc="-10">
                          <a:effectLst/>
                        </a:rPr>
                        <a:t>(1.79%)</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09160627"/>
                  </a:ext>
                </a:extLst>
              </a:tr>
              <a:tr h="153061">
                <a:tc rowSpan="5">
                  <a:txBody>
                    <a:bodyPr/>
                    <a:lstStyle/>
                    <a:p>
                      <a:pPr marL="36195" marR="46355">
                        <a:spcBef>
                          <a:spcPts val="95"/>
                        </a:spcBef>
                        <a:spcAft>
                          <a:spcPts val="0"/>
                        </a:spcAft>
                      </a:pPr>
                      <a:r>
                        <a:rPr lang="en-US" sz="700">
                          <a:effectLst/>
                        </a:rPr>
                        <a:t>Musculoskeletal</a:t>
                      </a:r>
                      <a:r>
                        <a:rPr lang="en-US" sz="700" spc="-50">
                          <a:effectLst/>
                        </a:rPr>
                        <a:t> </a:t>
                      </a:r>
                      <a:r>
                        <a:rPr lang="en-US" sz="700">
                          <a:effectLst/>
                        </a:rPr>
                        <a:t>and</a:t>
                      </a:r>
                      <a:r>
                        <a:rPr lang="en-US" sz="700" spc="200">
                          <a:effectLst/>
                        </a:rPr>
                        <a:t> </a:t>
                      </a:r>
                      <a:r>
                        <a:rPr lang="en-US" sz="700">
                          <a:effectLst/>
                        </a:rPr>
                        <a:t>connective</a:t>
                      </a:r>
                      <a:r>
                        <a:rPr lang="en-US" sz="700" spc="-10">
                          <a:effectLst/>
                        </a:rPr>
                        <a:t> </a:t>
                      </a:r>
                      <a:r>
                        <a:rPr lang="en-US" sz="700">
                          <a:effectLst/>
                        </a:rPr>
                        <a:t>tissue</a:t>
                      </a:r>
                      <a:r>
                        <a:rPr lang="en-US" sz="700" spc="200">
                          <a:effectLst/>
                        </a:rPr>
                        <a:t> </a:t>
                      </a:r>
                      <a:r>
                        <a:rPr lang="en-US" sz="700" spc="-10">
                          <a:effectLst/>
                        </a:rPr>
                        <a:t>disorders</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95"/>
                        </a:spcBef>
                      </a:pPr>
                      <a:r>
                        <a:rPr lang="en-US" sz="700" spc="-10">
                          <a:effectLst/>
                        </a:rPr>
                        <a:t>Arthralgia</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a:effectLst/>
                        </a:rPr>
                        <a:t>Very</a:t>
                      </a:r>
                      <a:r>
                        <a:rPr lang="en-US" sz="700" spc="-50">
                          <a:effectLst/>
                        </a:rPr>
                        <a:t> </a:t>
                      </a:r>
                      <a:r>
                        <a:rPr lang="en-US" sz="700">
                          <a:effectLst/>
                        </a:rPr>
                        <a:t>common</a:t>
                      </a:r>
                      <a:r>
                        <a:rPr lang="en-US" sz="700" spc="200">
                          <a:effectLst/>
                        </a:rPr>
                        <a:t> </a:t>
                      </a:r>
                      <a:r>
                        <a:rPr lang="en-US" sz="700" spc="-10">
                          <a:effectLst/>
                        </a:rPr>
                        <a:t>(79%)</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95"/>
                        </a:spcBef>
                        <a:spcAft>
                          <a:spcPts val="0"/>
                        </a:spcAft>
                      </a:pPr>
                      <a:r>
                        <a:rPr lang="en-US" sz="700">
                          <a:effectLst/>
                        </a:rPr>
                        <a:t>Very</a:t>
                      </a:r>
                      <a:r>
                        <a:rPr lang="en-US" sz="700" spc="-50">
                          <a:effectLst/>
                        </a:rPr>
                        <a:t> </a:t>
                      </a:r>
                      <a:r>
                        <a:rPr lang="en-US" sz="700">
                          <a:effectLst/>
                        </a:rPr>
                        <a:t>common</a:t>
                      </a:r>
                      <a:r>
                        <a:rPr lang="en-US" sz="700" spc="200">
                          <a:effectLst/>
                        </a:rPr>
                        <a:t> </a:t>
                      </a:r>
                      <a:r>
                        <a:rPr lang="en-US" sz="700" spc="-10">
                          <a:effectLst/>
                        </a:rPr>
                        <a:t>(67%)</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59214879"/>
                  </a:ext>
                </a:extLst>
              </a:tr>
              <a:tr h="153061">
                <a:tc vMerge="1">
                  <a:txBody>
                    <a:bodyPr/>
                    <a:lstStyle/>
                    <a:p>
                      <a:endParaRPr lang="en-GB"/>
                    </a:p>
                  </a:txBody>
                  <a:tcPr/>
                </a:tc>
                <a:tc>
                  <a:txBody>
                    <a:bodyPr/>
                    <a:lstStyle/>
                    <a:p>
                      <a:pPr marL="36195">
                        <a:spcBef>
                          <a:spcPts val="95"/>
                        </a:spcBef>
                      </a:pPr>
                      <a:r>
                        <a:rPr lang="en-US" sz="700" spc="-10">
                          <a:effectLst/>
                        </a:rPr>
                        <a:t>Myalgia</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a:effectLst/>
                        </a:rPr>
                        <a:t>Very</a:t>
                      </a:r>
                      <a:r>
                        <a:rPr lang="en-US" sz="700" spc="-50">
                          <a:effectLst/>
                        </a:rPr>
                        <a:t> </a:t>
                      </a:r>
                      <a:r>
                        <a:rPr lang="en-US" sz="700">
                          <a:effectLst/>
                        </a:rPr>
                        <a:t>common</a:t>
                      </a:r>
                      <a:r>
                        <a:rPr lang="en-US" sz="700" spc="200">
                          <a:effectLst/>
                        </a:rPr>
                        <a:t> </a:t>
                      </a:r>
                      <a:r>
                        <a:rPr lang="en-US" sz="700" spc="-10">
                          <a:effectLst/>
                        </a:rPr>
                        <a:t>(11%)</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95"/>
                        </a:spcBef>
                        <a:spcAft>
                          <a:spcPts val="0"/>
                        </a:spcAft>
                      </a:pPr>
                      <a:r>
                        <a:rPr lang="en-US" sz="700">
                          <a:effectLst/>
                        </a:rPr>
                        <a:t>Very</a:t>
                      </a:r>
                      <a:r>
                        <a:rPr lang="en-US" sz="700" spc="-50">
                          <a:effectLst/>
                        </a:rPr>
                        <a:t> </a:t>
                      </a:r>
                      <a:r>
                        <a:rPr lang="en-US" sz="700">
                          <a:effectLst/>
                        </a:rPr>
                        <a:t>common</a:t>
                      </a:r>
                      <a:r>
                        <a:rPr lang="en-US" sz="700" spc="200">
                          <a:effectLst/>
                        </a:rPr>
                        <a:t> </a:t>
                      </a:r>
                      <a:r>
                        <a:rPr lang="en-US" sz="700" spc="-10">
                          <a:effectLst/>
                        </a:rPr>
                        <a:t>(12%)</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47945796"/>
                  </a:ext>
                </a:extLst>
              </a:tr>
              <a:tr h="153061">
                <a:tc vMerge="1">
                  <a:txBody>
                    <a:bodyPr/>
                    <a:lstStyle/>
                    <a:p>
                      <a:endParaRPr lang="en-GB"/>
                    </a:p>
                  </a:txBody>
                  <a:tcPr/>
                </a:tc>
                <a:tc>
                  <a:txBody>
                    <a:bodyPr/>
                    <a:lstStyle/>
                    <a:p>
                      <a:pPr marL="36195">
                        <a:spcBef>
                          <a:spcPts val="95"/>
                        </a:spcBef>
                      </a:pPr>
                      <a:r>
                        <a:rPr lang="en-US" sz="700">
                          <a:effectLst/>
                        </a:rPr>
                        <a:t>Joint</a:t>
                      </a:r>
                      <a:r>
                        <a:rPr lang="en-US" sz="700" spc="-5">
                          <a:effectLst/>
                        </a:rPr>
                        <a:t> </a:t>
                      </a:r>
                      <a:r>
                        <a:rPr lang="en-US" sz="700" spc="-10">
                          <a:effectLst/>
                        </a:rPr>
                        <a:t>swelling</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spc="-10">
                          <a:effectLst/>
                        </a:rPr>
                        <a:t>Common</a:t>
                      </a:r>
                      <a:r>
                        <a:rPr lang="en-US" sz="700" spc="200">
                          <a:effectLst/>
                        </a:rPr>
                        <a:t> </a:t>
                      </a:r>
                      <a:r>
                        <a:rPr lang="en-US" sz="700" spc="-10">
                          <a:effectLst/>
                        </a:rPr>
                        <a:t>(6.0%)</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95"/>
                        </a:spcBef>
                        <a:spcAft>
                          <a:spcPts val="0"/>
                        </a:spcAft>
                      </a:pPr>
                      <a:r>
                        <a:rPr lang="en-US" sz="700" spc="-10" dirty="0">
                          <a:effectLst/>
                        </a:rPr>
                        <a:t>Common</a:t>
                      </a:r>
                      <a:r>
                        <a:rPr lang="en-US" sz="700" spc="200" dirty="0">
                          <a:effectLst/>
                        </a:rPr>
                        <a:t> </a:t>
                      </a:r>
                      <a:r>
                        <a:rPr lang="en-US" sz="700" spc="-10" dirty="0">
                          <a:effectLst/>
                        </a:rPr>
                        <a:t>(3.94%)</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48341524"/>
                  </a:ext>
                </a:extLst>
              </a:tr>
              <a:tr h="153061">
                <a:tc vMerge="1">
                  <a:txBody>
                    <a:bodyPr/>
                    <a:lstStyle/>
                    <a:p>
                      <a:endParaRPr lang="en-GB"/>
                    </a:p>
                  </a:txBody>
                  <a:tcPr/>
                </a:tc>
                <a:tc>
                  <a:txBody>
                    <a:bodyPr/>
                    <a:lstStyle/>
                    <a:p>
                      <a:pPr marL="36195" marR="94615">
                        <a:spcBef>
                          <a:spcPts val="95"/>
                        </a:spcBef>
                        <a:spcAft>
                          <a:spcPts val="0"/>
                        </a:spcAft>
                      </a:pPr>
                      <a:r>
                        <a:rPr lang="en-US" sz="700" spc="-10">
                          <a:effectLst/>
                        </a:rPr>
                        <a:t>Musculoskeletal</a:t>
                      </a:r>
                      <a:r>
                        <a:rPr lang="en-US" sz="700" spc="200">
                          <a:effectLst/>
                        </a:rPr>
                        <a:t> </a:t>
                      </a:r>
                      <a:r>
                        <a:rPr lang="en-US" sz="700" spc="-10">
                          <a:effectLst/>
                        </a:rPr>
                        <a:t>stiffness</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spc="-10">
                          <a:effectLst/>
                        </a:rPr>
                        <a:t>Common</a:t>
                      </a:r>
                      <a:r>
                        <a:rPr lang="en-US" sz="700" spc="200">
                          <a:effectLst/>
                        </a:rPr>
                        <a:t> </a:t>
                      </a:r>
                      <a:r>
                        <a:rPr lang="en-US" sz="700" spc="-10">
                          <a:effectLst/>
                        </a:rPr>
                        <a:t>(4.2%)</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95"/>
                        </a:spcBef>
                        <a:spcAft>
                          <a:spcPts val="0"/>
                        </a:spcAft>
                      </a:pPr>
                      <a:r>
                        <a:rPr lang="en-US" sz="700" spc="-10">
                          <a:effectLst/>
                        </a:rPr>
                        <a:t>Common</a:t>
                      </a:r>
                      <a:r>
                        <a:rPr lang="en-US" sz="700" spc="200">
                          <a:effectLst/>
                        </a:rPr>
                        <a:t> </a:t>
                      </a:r>
                      <a:r>
                        <a:rPr lang="en-US" sz="700" spc="-10">
                          <a:effectLst/>
                        </a:rPr>
                        <a:t>(5.6%)</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20795889"/>
                  </a:ext>
                </a:extLst>
              </a:tr>
              <a:tr h="153061">
                <a:tc vMerge="1">
                  <a:txBody>
                    <a:bodyPr/>
                    <a:lstStyle/>
                    <a:p>
                      <a:endParaRPr lang="en-GB"/>
                    </a:p>
                  </a:txBody>
                  <a:tcPr/>
                </a:tc>
                <a:tc>
                  <a:txBody>
                    <a:bodyPr/>
                    <a:lstStyle/>
                    <a:p>
                      <a:pPr marL="36195">
                        <a:spcBef>
                          <a:spcPts val="95"/>
                        </a:spcBef>
                      </a:pPr>
                      <a:r>
                        <a:rPr lang="en-US" sz="700">
                          <a:effectLst/>
                        </a:rPr>
                        <a:t>Joint </a:t>
                      </a:r>
                      <a:r>
                        <a:rPr lang="en-US" sz="700" spc="-10">
                          <a:effectLst/>
                        </a:rPr>
                        <a:t>stiffness</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spc="-10">
                          <a:effectLst/>
                        </a:rPr>
                        <a:t>Common</a:t>
                      </a:r>
                      <a:r>
                        <a:rPr lang="en-US" sz="700" spc="200">
                          <a:effectLst/>
                        </a:rPr>
                        <a:t> </a:t>
                      </a:r>
                      <a:r>
                        <a:rPr lang="en-US" sz="700" spc="-10">
                          <a:effectLst/>
                        </a:rPr>
                        <a:t>(6.3%)</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95"/>
                        </a:spcBef>
                        <a:spcAft>
                          <a:spcPts val="0"/>
                        </a:spcAft>
                      </a:pPr>
                      <a:r>
                        <a:rPr lang="en-US" sz="700" spc="-10" dirty="0">
                          <a:effectLst/>
                        </a:rPr>
                        <a:t>Common</a:t>
                      </a:r>
                      <a:r>
                        <a:rPr lang="en-US" sz="700" spc="200" dirty="0">
                          <a:effectLst/>
                        </a:rPr>
                        <a:t> </a:t>
                      </a:r>
                      <a:r>
                        <a:rPr lang="en-US" sz="700" spc="-10" dirty="0">
                          <a:effectLst/>
                        </a:rPr>
                        <a:t>(2.2%)</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6616582"/>
                  </a:ext>
                </a:extLst>
              </a:tr>
              <a:tr h="159324">
                <a:tc rowSpan="2">
                  <a:txBody>
                    <a:bodyPr/>
                    <a:lstStyle/>
                    <a:p>
                      <a:pPr marL="36195" marR="130175" algn="just">
                        <a:spcBef>
                          <a:spcPts val="95"/>
                        </a:spcBef>
                        <a:spcAft>
                          <a:spcPts val="0"/>
                        </a:spcAft>
                      </a:pPr>
                      <a:r>
                        <a:rPr lang="en-US" sz="700">
                          <a:effectLst/>
                        </a:rPr>
                        <a:t>General</a:t>
                      </a:r>
                      <a:r>
                        <a:rPr lang="en-US" sz="700" spc="-30">
                          <a:effectLst/>
                        </a:rPr>
                        <a:t> </a:t>
                      </a:r>
                      <a:r>
                        <a:rPr lang="en-US" sz="700">
                          <a:effectLst/>
                        </a:rPr>
                        <a:t>disorders</a:t>
                      </a:r>
                      <a:r>
                        <a:rPr lang="en-US" sz="700" spc="200">
                          <a:effectLst/>
                        </a:rPr>
                        <a:t> </a:t>
                      </a:r>
                      <a:r>
                        <a:rPr lang="en-US" sz="700">
                          <a:effectLst/>
                        </a:rPr>
                        <a:t>and</a:t>
                      </a:r>
                      <a:r>
                        <a:rPr lang="en-US" sz="700" spc="-50">
                          <a:effectLst/>
                        </a:rPr>
                        <a:t> </a:t>
                      </a:r>
                      <a:r>
                        <a:rPr lang="en-US" sz="700">
                          <a:effectLst/>
                        </a:rPr>
                        <a:t>administration</a:t>
                      </a:r>
                      <a:r>
                        <a:rPr lang="en-US" sz="700" spc="200">
                          <a:effectLst/>
                        </a:rPr>
                        <a:t> </a:t>
                      </a:r>
                      <a:r>
                        <a:rPr lang="en-US" sz="700">
                          <a:effectLst/>
                        </a:rPr>
                        <a:t>site</a:t>
                      </a:r>
                      <a:r>
                        <a:rPr lang="en-US" sz="700" spc="-10">
                          <a:effectLst/>
                        </a:rPr>
                        <a:t> </a:t>
                      </a:r>
                      <a:r>
                        <a:rPr lang="en-US" sz="700">
                          <a:effectLst/>
                        </a:rPr>
                        <a:t>conditions</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95"/>
                        </a:spcBef>
                      </a:pPr>
                      <a:r>
                        <a:rPr lang="en-US" sz="700">
                          <a:effectLst/>
                        </a:rPr>
                        <a:t>Injection</a:t>
                      </a:r>
                      <a:r>
                        <a:rPr lang="en-US" sz="700" spc="-50">
                          <a:effectLst/>
                        </a:rPr>
                        <a:t> </a:t>
                      </a:r>
                      <a:r>
                        <a:rPr lang="en-US" sz="700">
                          <a:effectLst/>
                        </a:rPr>
                        <a:t>site</a:t>
                      </a:r>
                      <a:r>
                        <a:rPr lang="en-US" sz="700" spc="-45">
                          <a:effectLst/>
                        </a:rPr>
                        <a:t> </a:t>
                      </a:r>
                      <a:r>
                        <a:rPr lang="en-US" sz="700" spc="-10">
                          <a:effectLst/>
                        </a:rPr>
                        <a:t>reaction</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a:effectLst/>
                        </a:rPr>
                        <a:t>Very</a:t>
                      </a:r>
                      <a:r>
                        <a:rPr lang="en-US" sz="700" spc="-50">
                          <a:effectLst/>
                        </a:rPr>
                        <a:t> </a:t>
                      </a:r>
                      <a:r>
                        <a:rPr lang="en-US" sz="700">
                          <a:effectLst/>
                        </a:rPr>
                        <a:t>common</a:t>
                      </a:r>
                      <a:r>
                        <a:rPr lang="en-US" sz="700" spc="200">
                          <a:effectLst/>
                        </a:rPr>
                        <a:t> </a:t>
                      </a:r>
                      <a:r>
                        <a:rPr lang="en-US" sz="700" spc="-10">
                          <a:effectLst/>
                        </a:rPr>
                        <a:t>(90%)</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830" marR="100330">
                        <a:spcBef>
                          <a:spcPts val="95"/>
                        </a:spcBef>
                        <a:spcAft>
                          <a:spcPts val="0"/>
                        </a:spcAft>
                      </a:pPr>
                      <a:r>
                        <a:rPr lang="en-US" sz="700">
                          <a:effectLst/>
                        </a:rPr>
                        <a:t>Very</a:t>
                      </a:r>
                      <a:r>
                        <a:rPr lang="en-US" sz="700" spc="-50">
                          <a:effectLst/>
                        </a:rPr>
                        <a:t> </a:t>
                      </a:r>
                      <a:r>
                        <a:rPr lang="en-US" sz="700">
                          <a:effectLst/>
                        </a:rPr>
                        <a:t>common</a:t>
                      </a:r>
                      <a:r>
                        <a:rPr lang="en-US" sz="700" spc="200">
                          <a:effectLst/>
                        </a:rPr>
                        <a:t> </a:t>
                      </a:r>
                      <a:r>
                        <a:rPr lang="en-US" sz="700" spc="-10">
                          <a:effectLst/>
                        </a:rPr>
                        <a:t>(66%)</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88814209"/>
                  </a:ext>
                </a:extLst>
              </a:tr>
              <a:tr h="159324">
                <a:tc vMerge="1">
                  <a:txBody>
                    <a:bodyPr/>
                    <a:lstStyle/>
                    <a:p>
                      <a:endParaRPr lang="en-GB"/>
                    </a:p>
                  </a:txBody>
                  <a:tcPr/>
                </a:tc>
                <a:tc>
                  <a:txBody>
                    <a:bodyPr/>
                    <a:lstStyle/>
                    <a:p>
                      <a:pPr marL="36195">
                        <a:spcBef>
                          <a:spcPts val="95"/>
                        </a:spcBef>
                      </a:pPr>
                      <a:r>
                        <a:rPr lang="en-US" sz="700" spc="-10" dirty="0">
                          <a:effectLst/>
                        </a:rPr>
                        <a:t>Fatigue</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a:effectLst/>
                        </a:rPr>
                        <a:t>Very</a:t>
                      </a:r>
                      <a:r>
                        <a:rPr lang="en-US" sz="700" spc="-50">
                          <a:effectLst/>
                        </a:rPr>
                        <a:t> </a:t>
                      </a:r>
                      <a:r>
                        <a:rPr lang="en-US" sz="700">
                          <a:effectLst/>
                        </a:rPr>
                        <a:t>common</a:t>
                      </a:r>
                      <a:r>
                        <a:rPr lang="en-US" sz="700" spc="200">
                          <a:effectLst/>
                        </a:rPr>
                        <a:t> </a:t>
                      </a:r>
                      <a:r>
                        <a:rPr lang="en-US" sz="700" spc="-10">
                          <a:effectLst/>
                        </a:rPr>
                        <a:t>(16%)</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830" marR="100330">
                        <a:spcBef>
                          <a:spcPts val="95"/>
                        </a:spcBef>
                        <a:spcAft>
                          <a:spcPts val="0"/>
                        </a:spcAft>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(24%)</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5903914"/>
                  </a:ext>
                </a:extLst>
              </a:tr>
              <a:tr h="153061">
                <a:tc rowSpan="4">
                  <a:txBody>
                    <a:bodyPr/>
                    <a:lstStyle/>
                    <a:p>
                      <a:pPr marL="36195">
                        <a:spcBef>
                          <a:spcPts val="95"/>
                        </a:spcBef>
                      </a:pPr>
                      <a:r>
                        <a:rPr lang="en-US" sz="700" spc="-10">
                          <a:effectLst/>
                        </a:rPr>
                        <a:t>Investigations</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95"/>
                        </a:spcBef>
                      </a:pPr>
                      <a:r>
                        <a:rPr lang="en-US" sz="700" spc="-10">
                          <a:effectLst/>
                        </a:rPr>
                        <a:t>Hypophenylalaninae-</a:t>
                      </a:r>
                      <a:r>
                        <a:rPr lang="en-US" sz="700" spc="200">
                          <a:effectLst/>
                        </a:rPr>
                        <a:t> </a:t>
                      </a:r>
                      <a:r>
                        <a:rPr lang="en-US" sz="700" spc="-20">
                          <a:effectLst/>
                        </a:rPr>
                        <a:t>mia</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a:effectLst/>
                        </a:rPr>
                        <a:t>Very</a:t>
                      </a:r>
                      <a:r>
                        <a:rPr lang="en-US" sz="700" spc="-50">
                          <a:effectLst/>
                        </a:rPr>
                        <a:t> </a:t>
                      </a:r>
                      <a:r>
                        <a:rPr lang="en-US" sz="700">
                          <a:effectLst/>
                        </a:rPr>
                        <a:t>common</a:t>
                      </a:r>
                      <a:r>
                        <a:rPr lang="en-US" sz="700" spc="200">
                          <a:effectLst/>
                        </a:rPr>
                        <a:t> </a:t>
                      </a:r>
                      <a:r>
                        <a:rPr lang="en-US" sz="700" spc="-10">
                          <a:effectLst/>
                        </a:rPr>
                        <a:t>(15%)</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830" marR="100330">
                        <a:spcBef>
                          <a:spcPts val="95"/>
                        </a:spcBef>
                        <a:spcAft>
                          <a:spcPts val="0"/>
                        </a:spcAft>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(65%)</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9038119"/>
                  </a:ext>
                </a:extLst>
              </a:tr>
              <a:tr h="153061">
                <a:tc vMerge="1">
                  <a:txBody>
                    <a:bodyPr/>
                    <a:lstStyle/>
                    <a:p>
                      <a:endParaRPr lang="en-GB"/>
                    </a:p>
                  </a:txBody>
                  <a:tcPr/>
                </a:tc>
                <a:tc>
                  <a:txBody>
                    <a:bodyPr/>
                    <a:lstStyle/>
                    <a:p>
                      <a:pPr marL="36195" marR="94615">
                        <a:spcBef>
                          <a:spcPts val="95"/>
                        </a:spcBef>
                        <a:spcAft>
                          <a:spcPts val="0"/>
                        </a:spcAft>
                      </a:pPr>
                      <a:r>
                        <a:rPr lang="en-US" sz="700">
                          <a:effectLst/>
                        </a:rPr>
                        <a:t>Complement</a:t>
                      </a:r>
                      <a:r>
                        <a:rPr lang="en-US" sz="700" spc="-50">
                          <a:effectLst/>
                        </a:rPr>
                        <a:t> </a:t>
                      </a:r>
                      <a:r>
                        <a:rPr lang="en-US" sz="700">
                          <a:effectLst/>
                        </a:rPr>
                        <a:t>factor</a:t>
                      </a:r>
                      <a:r>
                        <a:rPr lang="en-US" sz="700" spc="200">
                          <a:effectLst/>
                        </a:rPr>
                        <a:t> </a:t>
                      </a:r>
                      <a:r>
                        <a:rPr lang="en-US" sz="700">
                          <a:effectLst/>
                        </a:rPr>
                        <a:t>C3</a:t>
                      </a:r>
                      <a:r>
                        <a:rPr lang="en-US" sz="700" spc="-10">
                          <a:effectLst/>
                        </a:rPr>
                        <a:t> </a:t>
                      </a:r>
                      <a:r>
                        <a:rPr lang="en-US" sz="700">
                          <a:effectLst/>
                        </a:rPr>
                        <a:t>decreased</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a:effectLst/>
                        </a:rPr>
                        <a:t>Very</a:t>
                      </a:r>
                      <a:r>
                        <a:rPr lang="en-US" sz="700" spc="-50">
                          <a:effectLst/>
                        </a:rPr>
                        <a:t> </a:t>
                      </a:r>
                      <a:r>
                        <a:rPr lang="en-US" sz="700">
                          <a:effectLst/>
                        </a:rPr>
                        <a:t>common</a:t>
                      </a:r>
                      <a:r>
                        <a:rPr lang="en-US" sz="700" spc="200">
                          <a:effectLst/>
                        </a:rPr>
                        <a:t> </a:t>
                      </a:r>
                      <a:r>
                        <a:rPr lang="en-US" sz="700" spc="-10">
                          <a:effectLst/>
                        </a:rPr>
                        <a:t>(66%)</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830" marR="100330">
                        <a:spcBef>
                          <a:spcPts val="95"/>
                        </a:spcBef>
                        <a:spcAft>
                          <a:spcPts val="0"/>
                        </a:spcAft>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(73%)</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5857657"/>
                  </a:ext>
                </a:extLst>
              </a:tr>
              <a:tr h="153061">
                <a:tc vMerge="1">
                  <a:txBody>
                    <a:bodyPr/>
                    <a:lstStyle/>
                    <a:p>
                      <a:endParaRPr lang="en-GB"/>
                    </a:p>
                  </a:txBody>
                  <a:tcPr/>
                </a:tc>
                <a:tc>
                  <a:txBody>
                    <a:bodyPr/>
                    <a:lstStyle/>
                    <a:p>
                      <a:pPr marL="36195" marR="94615">
                        <a:spcBef>
                          <a:spcPts val="95"/>
                        </a:spcBef>
                        <a:spcAft>
                          <a:spcPts val="0"/>
                        </a:spcAft>
                      </a:pPr>
                      <a:r>
                        <a:rPr lang="en-US" sz="700">
                          <a:effectLst/>
                        </a:rPr>
                        <a:t>Complement</a:t>
                      </a:r>
                      <a:r>
                        <a:rPr lang="en-US" sz="700" spc="-50">
                          <a:effectLst/>
                        </a:rPr>
                        <a:t> </a:t>
                      </a:r>
                      <a:r>
                        <a:rPr lang="en-US" sz="700">
                          <a:effectLst/>
                        </a:rPr>
                        <a:t>factor</a:t>
                      </a:r>
                      <a:r>
                        <a:rPr lang="en-US" sz="700" spc="200">
                          <a:effectLst/>
                        </a:rPr>
                        <a:t> </a:t>
                      </a:r>
                      <a:r>
                        <a:rPr lang="en-US" sz="700">
                          <a:effectLst/>
                        </a:rPr>
                        <a:t>C4</a:t>
                      </a:r>
                      <a:r>
                        <a:rPr lang="en-US" sz="700" spc="-10">
                          <a:effectLst/>
                        </a:rPr>
                        <a:t> </a:t>
                      </a:r>
                      <a:r>
                        <a:rPr lang="en-US" sz="700">
                          <a:effectLst/>
                        </a:rPr>
                        <a:t>decreased</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a:effectLst/>
                        </a:rPr>
                        <a:t>Very</a:t>
                      </a:r>
                      <a:r>
                        <a:rPr lang="en-US" sz="700" spc="-50">
                          <a:effectLst/>
                        </a:rPr>
                        <a:t> </a:t>
                      </a:r>
                      <a:r>
                        <a:rPr lang="en-US" sz="700">
                          <a:effectLst/>
                        </a:rPr>
                        <a:t>common</a:t>
                      </a:r>
                      <a:r>
                        <a:rPr lang="en-US" sz="700" spc="200">
                          <a:effectLst/>
                        </a:rPr>
                        <a:t> </a:t>
                      </a:r>
                      <a:r>
                        <a:rPr lang="en-US" sz="700" spc="-10">
                          <a:effectLst/>
                        </a:rPr>
                        <a:t>(64%)</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830" marR="100330">
                        <a:spcBef>
                          <a:spcPts val="95"/>
                        </a:spcBef>
                        <a:spcAft>
                          <a:spcPts val="0"/>
                        </a:spcAft>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(39%)</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8760410"/>
                  </a:ext>
                </a:extLst>
              </a:tr>
              <a:tr h="153061">
                <a:tc vMerge="1">
                  <a:txBody>
                    <a:bodyPr/>
                    <a:lstStyle/>
                    <a:p>
                      <a:endParaRPr lang="en-GB"/>
                    </a:p>
                  </a:txBody>
                  <a:tcPr/>
                </a:tc>
                <a:tc>
                  <a:txBody>
                    <a:bodyPr/>
                    <a:lstStyle/>
                    <a:p>
                      <a:pPr marL="36195">
                        <a:spcBef>
                          <a:spcPts val="95"/>
                        </a:spcBef>
                      </a:pPr>
                      <a:r>
                        <a:rPr lang="en-US" sz="700" spc="-10" dirty="0">
                          <a:effectLst/>
                        </a:rPr>
                        <a:t>High</a:t>
                      </a:r>
                      <a:r>
                        <a:rPr lang="en-US" sz="700" spc="-40" dirty="0">
                          <a:effectLst/>
                        </a:rPr>
                        <a:t> </a:t>
                      </a:r>
                      <a:r>
                        <a:rPr lang="en-US" sz="700" spc="-10" dirty="0">
                          <a:effectLst/>
                        </a:rPr>
                        <a:t>sensitivity</a:t>
                      </a:r>
                      <a:r>
                        <a:rPr lang="en-US" sz="700" spc="-40" dirty="0">
                          <a:effectLst/>
                        </a:rPr>
                        <a:t> </a:t>
                      </a:r>
                      <a:r>
                        <a:rPr lang="en-US" sz="700" spc="-10" dirty="0">
                          <a:effectLst/>
                        </a:rPr>
                        <a:t>CRP</a:t>
                      </a:r>
                      <a:r>
                        <a:rPr lang="en-US" sz="700" spc="200" dirty="0">
                          <a:effectLst/>
                        </a:rPr>
                        <a:t> </a:t>
                      </a:r>
                      <a:r>
                        <a:rPr lang="en-US" sz="700" dirty="0">
                          <a:effectLst/>
                        </a:rPr>
                        <a:t>levels</a:t>
                      </a:r>
                      <a:r>
                        <a:rPr lang="en-US" sz="700" spc="-10" dirty="0">
                          <a:effectLst/>
                        </a:rPr>
                        <a:t> </a:t>
                      </a:r>
                      <a:r>
                        <a:rPr lang="en-US" sz="700" dirty="0">
                          <a:effectLst/>
                        </a:rPr>
                        <a:t>increased</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a:effectLst/>
                        </a:rPr>
                        <a:t>Very</a:t>
                      </a:r>
                      <a:r>
                        <a:rPr lang="en-US" sz="700" spc="-50">
                          <a:effectLst/>
                        </a:rPr>
                        <a:t> </a:t>
                      </a:r>
                      <a:r>
                        <a:rPr lang="en-US" sz="700">
                          <a:effectLst/>
                        </a:rPr>
                        <a:t>common</a:t>
                      </a:r>
                      <a:r>
                        <a:rPr lang="en-US" sz="700" spc="200">
                          <a:effectLst/>
                        </a:rPr>
                        <a:t> </a:t>
                      </a:r>
                      <a:r>
                        <a:rPr lang="en-US" sz="700" spc="-10">
                          <a:effectLst/>
                        </a:rPr>
                        <a:t>(17%)</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830" marR="100965">
                        <a:spcBef>
                          <a:spcPts val="95"/>
                        </a:spcBef>
                        <a:spcAft>
                          <a:spcPts val="0"/>
                        </a:spcAft>
                      </a:pPr>
                      <a:r>
                        <a:rPr lang="en-US" sz="700" spc="-10" dirty="0">
                          <a:effectLst/>
                        </a:rPr>
                        <a:t>Common</a:t>
                      </a:r>
                      <a:r>
                        <a:rPr lang="en-US" sz="700" spc="200" dirty="0">
                          <a:effectLst/>
                        </a:rPr>
                        <a:t> </a:t>
                      </a:r>
                      <a:r>
                        <a:rPr lang="en-US" sz="700" spc="-10" dirty="0">
                          <a:effectLst/>
                        </a:rPr>
                        <a:t>(13%)</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36303035"/>
                  </a:ext>
                </a:extLst>
              </a:tr>
            </a:tbl>
          </a:graphicData>
        </a:graphic>
      </p:graphicFrame>
      <p:sp>
        <p:nvSpPr>
          <p:cNvPr id="3" name="Content Placeholder 9">
            <a:extLst>
              <a:ext uri="{FF2B5EF4-FFF2-40B4-BE49-F238E27FC236}">
                <a16:creationId xmlns:a16="http://schemas.microsoft.com/office/drawing/2014/main" id="{BABC28F8-0DE7-173A-FB32-BDBDAF6B487B}"/>
              </a:ext>
            </a:extLst>
          </p:cNvPr>
          <p:cNvSpPr txBox="1">
            <a:spLocks/>
          </p:cNvSpPr>
          <p:nvPr/>
        </p:nvSpPr>
        <p:spPr>
          <a:xfrm>
            <a:off x="704117" y="262444"/>
            <a:ext cx="5220000" cy="5814505"/>
          </a:xfrm>
          <a:prstGeom prst="rect">
            <a:avLst/>
          </a:prstGeom>
        </p:spPr>
        <p:txBody>
          <a:bodyPr wrap="square">
            <a:noAutofit/>
          </a:bodyPr>
          <a:lstStyle>
            <a:lvl1pPr marL="228600" indent="-228600" algn="l" defTabSz="914400" rtl="0" eaLnBrk="1" latinLnBrk="0" hangingPunct="1">
              <a:lnSpc>
                <a:spcPct val="110000"/>
              </a:lnSpc>
              <a:spcBef>
                <a:spcPts val="10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700" dirty="0"/>
              <a:t>The majority of patients (67%) reached a response by 18 months of total treatment. An additional 8% of patients responded to Palynziq</a:t>
            </a:r>
            <a:r>
              <a:rPr lang="en-GB" sz="700" baseline="30000" dirty="0"/>
              <a:t>®</a:t>
            </a:r>
            <a:r>
              <a:rPr lang="en-GB" sz="700" dirty="0"/>
              <a:t> after 18 months of treatment. If a patient does not reach a clinically relevant blood phenylalanine reduction after 18 months of treatment, continuation should be reconsidered. The physician may decide, with the patient, to continue Palynziq</a:t>
            </a:r>
            <a:r>
              <a:rPr lang="en-GB" sz="700" baseline="30000" dirty="0"/>
              <a:t>®</a:t>
            </a:r>
            <a:r>
              <a:rPr lang="en-GB" sz="700" dirty="0"/>
              <a:t> treatment in those patients who show other beneficial effects (e.g. ability to increase protein intake from intact food or improvement of neurocognitive symptoms). Hypophenylalaninaemia: in clinical trials, 46% of the patients developed hypophenylalaninaemia (blood phenylalanine levels below 30 </a:t>
            </a:r>
            <a:r>
              <a:rPr lang="en-GB" sz="700" dirty="0" err="1"/>
              <a:t>micromol</a:t>
            </a:r>
            <a:r>
              <a:rPr lang="en-GB" sz="700" dirty="0"/>
              <a:t>/l on two consecutive measurements). The risk of hypophenylalaninaemia occurring is 2.1 fold higher in the maintenance phase compared to the induction/titration phase (see section 4.8). Monitoring of blood phenylalanine level is recommended once a month. If a patient has a confirmed phenylalanine level below 30 </a:t>
            </a:r>
            <a:r>
              <a:rPr lang="en-GB" sz="700" dirty="0" err="1"/>
              <a:t>micromol</a:t>
            </a:r>
            <a:r>
              <a:rPr lang="en-GB" sz="700" dirty="0"/>
              <a:t>/l, dietary protein intake should be increased to appropriate levels, and then, if needed, the dose of Palynziq</a:t>
            </a:r>
            <a:r>
              <a:rPr lang="en-GB" sz="700" baseline="30000" dirty="0"/>
              <a:t>®</a:t>
            </a:r>
            <a:r>
              <a:rPr lang="en-GB" sz="700" dirty="0"/>
              <a:t> should be reduced. In patients experiencing hypophenylalaninaemia despite appropriate levels of protein intake, dose reductions are expected to be most effective in managing hypophenylalaninaemia. Patients who develop hypophenylalaninaemia should be monitored every 2 weeks until blood phenylalanine level is within a clinically acceptable range. The long term clinical consequences of chronic hypophenylalaninaemia are unknown. Blood phenylalanine levels should be monitored more frequently prior to and during pregnancy</a:t>
            </a:r>
          </a:p>
          <a:p>
            <a:pPr marL="0" indent="0">
              <a:buNone/>
            </a:pPr>
            <a:r>
              <a:rPr lang="en-GB" sz="700" b="1" dirty="0"/>
              <a:t>Interaction with other medicinal products: </a:t>
            </a:r>
            <a:r>
              <a:rPr lang="en-GB" sz="700" dirty="0"/>
              <a:t>PEGylated proteins have the potential to elicit an immune response. Because antibodies bind to the PEG portion of pegvaliase, there may be potential for binding with other PEGylated therapeutics and increased hypersensitivity to other PEGylated injectables. </a:t>
            </a:r>
            <a:r>
              <a:rPr lang="en-GB" sz="700" b="1" dirty="0"/>
              <a:t>Pregnancy and lactation: </a:t>
            </a:r>
            <a:r>
              <a:rPr lang="en-GB" sz="700" dirty="0"/>
              <a:t>Palynziq</a:t>
            </a:r>
            <a:r>
              <a:rPr lang="en-GB" sz="700" baseline="30000" dirty="0"/>
              <a:t>®</a:t>
            </a:r>
            <a:r>
              <a:rPr lang="en-GB" sz="700" dirty="0"/>
              <a:t> is not recommended during pregnancy, unless the clinical condition of the woman requires treatment with pegvaliase and alternative strategies to control phenylalanine levels have been exhausted should only be administered to breast-feeding women if the potential benefit is considered to outweigh the potential risk to the infant. </a:t>
            </a:r>
            <a:r>
              <a:rPr lang="en-GB" sz="700" b="1" dirty="0"/>
              <a:t>Effects on ability to drive and use machines: </a:t>
            </a:r>
            <a:r>
              <a:rPr lang="en-GB" sz="700" dirty="0"/>
              <a:t>Palynziq</a:t>
            </a:r>
            <a:r>
              <a:rPr lang="en-GB" sz="700" baseline="30000" dirty="0"/>
              <a:t>®</a:t>
            </a:r>
            <a:r>
              <a:rPr lang="en-GB" sz="700" dirty="0"/>
              <a:t> has a minor influence on the ability to drive and use machines. Hypersensitivity reactions that include symptoms such as dizziness or syncope may affect the ability to drive and use machines. </a:t>
            </a:r>
            <a:r>
              <a:rPr lang="en-GB" sz="700" b="1" dirty="0"/>
              <a:t>Overdose:</a:t>
            </a:r>
            <a:r>
              <a:rPr lang="en-GB" sz="700" dirty="0"/>
              <a:t> In clinical trials, doses of pegvaliase were explored up to 150 mg/ day and no specific signs or symptoms were identified following these higher doses. No differences in the safety profile were observed. </a:t>
            </a:r>
            <a:r>
              <a:rPr lang="en-GB" sz="700" b="1" dirty="0"/>
              <a:t>Summary of the safety profile: </a:t>
            </a:r>
            <a:r>
              <a:rPr lang="en-GB" sz="700" dirty="0"/>
              <a:t>In clinical trials, the majority of patients experienced injection site reactions (90%), arthralgia (86%), and hypersensitivity reactions (75%). The most clinically significant hypersensitivity reactions include acute systemic hypersensitivity reaction (6%), angioedema (7%), and serum sickness (2%) In clinical trials, adverse reaction rates were highest in induction and titration phases (time prior to reaching blood phenylalanine levels less than 600 </a:t>
            </a:r>
            <a:r>
              <a:rPr lang="en-GB" sz="700" dirty="0" err="1"/>
              <a:t>micromol</a:t>
            </a:r>
            <a:r>
              <a:rPr lang="en-GB" sz="700" dirty="0"/>
              <a:t>/l while on a stable dose) coinciding with the period when titres of IgM and anti-PEG antibodies were highest. Rates decreased over time as the immune response matured </a:t>
            </a:r>
            <a:r>
              <a:rPr lang="en-GB" sz="700" b="1" dirty="0"/>
              <a:t>Tabulated list of adverse reactions: </a:t>
            </a:r>
            <a:r>
              <a:rPr lang="en-GB" sz="700" dirty="0"/>
              <a:t>Frequencies are defined as: very common (≥ 1/10), common (≥ 1/100 to &lt; 1/10), uncommon (≥ 1/1000 to &lt; 1/100), rare (≥ 1/10,000 to &lt; 1/1,000), very rare (&lt; 1/10,000) and not known (cannot be estimated from the available data). Within each frequency grouping, adverse reactions are presented in order of decreasing seriousness.</a:t>
            </a:r>
          </a:p>
          <a:p>
            <a:pPr marL="0" indent="0">
              <a:buNone/>
            </a:pPr>
            <a:endParaRPr lang="en-GB" sz="700" dirty="0"/>
          </a:p>
        </p:txBody>
      </p:sp>
      <p:sp>
        <p:nvSpPr>
          <p:cNvPr id="4" name="Textbox 1">
            <a:extLst>
              <a:ext uri="{FF2B5EF4-FFF2-40B4-BE49-F238E27FC236}">
                <a16:creationId xmlns:a16="http://schemas.microsoft.com/office/drawing/2014/main" id="{683273DE-E522-BF94-930A-82FAA9FC89B7}"/>
              </a:ext>
            </a:extLst>
          </p:cNvPr>
          <p:cNvSpPr txBox="1">
            <a:spLocks/>
          </p:cNvSpPr>
          <p:nvPr/>
        </p:nvSpPr>
        <p:spPr>
          <a:xfrm>
            <a:off x="7233972" y="6192838"/>
            <a:ext cx="3247390" cy="625475"/>
          </a:xfrm>
          <a:prstGeom prst="rect">
            <a:avLst/>
          </a:prstGeom>
          <a:ln w="6350">
            <a:solidFill>
              <a:srgbClr val="000000"/>
            </a:solidFill>
            <a:prstDash val="solid"/>
          </a:ln>
        </p:spPr>
        <p:txBody>
          <a:bodyPr wrap="square" lIns="0" tIns="0" rIns="0" bIns="0" rtlCol="0">
            <a:noAutofit/>
          </a:bodyPr>
          <a:lstStyle/>
          <a:p>
            <a:pPr marL="189865" marR="188595" algn="ctr">
              <a:lnSpc>
                <a:spcPct val="96000"/>
              </a:lnSpc>
              <a:spcBef>
                <a:spcPts val="400"/>
              </a:spcBef>
              <a:spcAft>
                <a:spcPts val="0"/>
              </a:spcAft>
            </a:pPr>
            <a:r>
              <a:rPr lang="en-US" sz="850" b="1" dirty="0">
                <a:solidFill>
                  <a:srgbClr val="3C3C3B"/>
                </a:solidFill>
                <a:effectLst/>
                <a:latin typeface="Arial" panose="020B0604020202020204" pitchFamily="34" charset="0"/>
                <a:ea typeface="Arial" panose="020B0604020202020204" pitchFamily="34" charset="0"/>
              </a:rPr>
              <a:t>Healthcare</a:t>
            </a:r>
            <a:r>
              <a:rPr lang="en-US" sz="850" b="1" spc="-4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professionals</a:t>
            </a:r>
            <a:r>
              <a:rPr lang="en-US" sz="850" b="1" spc="-4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should</a:t>
            </a:r>
            <a:r>
              <a:rPr lang="en-US" sz="850" b="1" spc="-4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report</a:t>
            </a:r>
            <a:r>
              <a:rPr lang="en-US" sz="850" b="1" spc="-4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adverse</a:t>
            </a:r>
            <a:r>
              <a:rPr lang="en-US" sz="850" b="1" spc="-4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events in accordance with their local requirements.</a:t>
            </a:r>
            <a:endParaRPr lang="en-GB" sz="1100" dirty="0">
              <a:effectLst/>
              <a:latin typeface="Arial" panose="020B0604020202020204" pitchFamily="34" charset="0"/>
              <a:ea typeface="Arial" panose="020B0604020202020204" pitchFamily="34" charset="0"/>
            </a:endParaRPr>
          </a:p>
          <a:p>
            <a:pPr marL="245745" marR="244475" algn="ctr">
              <a:lnSpc>
                <a:spcPct val="96000"/>
              </a:lnSpc>
              <a:spcBef>
                <a:spcPts val="285"/>
              </a:spcBef>
              <a:spcAft>
                <a:spcPts val="0"/>
              </a:spcAft>
            </a:pPr>
            <a:r>
              <a:rPr lang="en-US" sz="850" b="1" dirty="0">
                <a:solidFill>
                  <a:srgbClr val="3C3C3B"/>
                </a:solidFill>
                <a:effectLst/>
                <a:latin typeface="Arial" panose="020B0604020202020204" pitchFamily="34" charset="0"/>
                <a:ea typeface="Arial" panose="020B0604020202020204" pitchFamily="34" charset="0"/>
              </a:rPr>
              <a:t>Adverse</a:t>
            </a:r>
            <a:r>
              <a:rPr lang="en-US" sz="850" b="1" spc="-3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events</a:t>
            </a:r>
            <a:r>
              <a:rPr lang="en-US" sz="850" b="1" spc="-3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should</a:t>
            </a:r>
            <a:r>
              <a:rPr lang="en-US" sz="850" b="1" spc="-3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also</a:t>
            </a:r>
            <a:r>
              <a:rPr lang="en-US" sz="850" b="1" spc="-3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be</a:t>
            </a:r>
            <a:r>
              <a:rPr lang="en-US" sz="850" b="1" spc="-3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reported</a:t>
            </a:r>
            <a:r>
              <a:rPr lang="en-US" sz="850" b="1" spc="-3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to</a:t>
            </a:r>
            <a:r>
              <a:rPr lang="en-US" sz="850" b="1" spc="-3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BioMarin on + 1 415 506 6179 or </a:t>
            </a:r>
            <a:r>
              <a:rPr lang="en-US" sz="850" b="1" u="none" strike="noStrike" dirty="0">
                <a:solidFill>
                  <a:srgbClr val="3C3C3B"/>
                </a:solidFill>
                <a:effectLst/>
                <a:latin typeface="Arial" panose="020B0604020202020204" pitchFamily="34" charset="0"/>
                <a:ea typeface="Arial" panose="020B0604020202020204" pitchFamily="34" charset="0"/>
                <a:hlinkClick r:id="rId2"/>
              </a:rPr>
              <a:t>drugsafety@bmrn.com</a:t>
            </a:r>
            <a:endParaRPr lang="en-GB" sz="11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27973010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2046C8B-0DAC-2A20-2666-F01FF28C2AE5}"/>
              </a:ext>
            </a:extLst>
          </p:cNvPr>
          <p:cNvSpPr>
            <a:spLocks noGrp="1"/>
          </p:cNvSpPr>
          <p:nvPr>
            <p:ph type="title"/>
          </p:nvPr>
        </p:nvSpPr>
        <p:spPr>
          <a:xfrm>
            <a:off x="819150" y="1996112"/>
            <a:ext cx="10801350" cy="1509088"/>
          </a:xfrm>
        </p:spPr>
        <p:txBody>
          <a:bodyPr>
            <a:normAutofit/>
          </a:bodyPr>
          <a:lstStyle/>
          <a:p>
            <a:r>
              <a:rPr lang="en-GB" sz="3200" dirty="0" err="1"/>
              <a:t>PKU.</a:t>
            </a:r>
            <a:r>
              <a:rPr lang="en-GB" sz="3200" err="1"/>
              <a:t>expert</a:t>
            </a:r>
            <a:r>
              <a:rPr lang="en-GB" sz="3200"/>
              <a:t> KUVAN</a:t>
            </a:r>
            <a:r>
              <a:rPr lang="en-GB" sz="3200" baseline="30000"/>
              <a:t>®</a:t>
            </a:r>
            <a:r>
              <a:rPr lang="en-GB" sz="3200" baseline="30000">
                <a:solidFill>
                  <a:srgbClr val="000000"/>
                </a:solidFill>
              </a:rPr>
              <a:t> </a:t>
            </a:r>
            <a:r>
              <a:rPr lang="en-GB" sz="3200"/>
              <a:t>(</a:t>
            </a:r>
            <a:r>
              <a:rPr lang="en-GB" sz="3200" dirty="0"/>
              <a:t>sapropterin dihydrochloride)</a:t>
            </a:r>
            <a:br>
              <a:rPr lang="en-GB" sz="3200" dirty="0"/>
            </a:br>
            <a:r>
              <a:rPr lang="en-GB" sz="3200" dirty="0"/>
              <a:t>Prescribing Information Slide </a:t>
            </a:r>
          </a:p>
        </p:txBody>
      </p:sp>
      <p:sp>
        <p:nvSpPr>
          <p:cNvPr id="7" name="Subtitle 6">
            <a:extLst>
              <a:ext uri="{FF2B5EF4-FFF2-40B4-BE49-F238E27FC236}">
                <a16:creationId xmlns:a16="http://schemas.microsoft.com/office/drawing/2014/main" id="{AED68EDA-ACCE-0EE7-2918-E95FB0373466}"/>
              </a:ext>
            </a:extLst>
          </p:cNvPr>
          <p:cNvSpPr>
            <a:spLocks noGrp="1"/>
          </p:cNvSpPr>
          <p:nvPr>
            <p:ph type="body" sz="quarter" idx="16"/>
          </p:nvPr>
        </p:nvSpPr>
        <p:spPr/>
        <p:txBody>
          <a:bodyPr/>
          <a:lstStyle/>
          <a:p>
            <a:endParaRPr lang="en-GB" dirty="0"/>
          </a:p>
        </p:txBody>
      </p:sp>
    </p:spTree>
    <p:extLst>
      <p:ext uri="{BB962C8B-B14F-4D97-AF65-F5344CB8AC3E}">
        <p14:creationId xmlns:p14="http://schemas.microsoft.com/office/powerpoint/2010/main" val="36403087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EA550-03B7-4C44-BC35-72D273055D37}"/>
              </a:ext>
            </a:extLst>
          </p:cNvPr>
          <p:cNvSpPr>
            <a:spLocks noGrp="1"/>
          </p:cNvSpPr>
          <p:nvPr>
            <p:ph type="title"/>
          </p:nvPr>
        </p:nvSpPr>
        <p:spPr/>
        <p:txBody>
          <a:bodyPr>
            <a:normAutofit/>
          </a:bodyPr>
          <a:lstStyle/>
          <a:p>
            <a:r>
              <a:rPr lang="en-GB" sz="2800"/>
              <a:t>KUVAN</a:t>
            </a:r>
            <a:r>
              <a:rPr lang="en-GB" sz="2800" baseline="30000"/>
              <a:t>®</a:t>
            </a:r>
            <a:r>
              <a:rPr lang="en-GB" sz="2800" baseline="30000">
                <a:solidFill>
                  <a:srgbClr val="000000"/>
                </a:solidFill>
              </a:rPr>
              <a:t> </a:t>
            </a:r>
            <a:r>
              <a:rPr lang="en-GB" sz="2800"/>
              <a:t>(</a:t>
            </a:r>
            <a:r>
              <a:rPr lang="en-GB" sz="2800" dirty="0"/>
              <a:t>sapropterin dihydrochloride) </a:t>
            </a:r>
            <a:r>
              <a:rPr lang="en-GB" dirty="0"/>
              <a:t>Prescribing Information</a:t>
            </a:r>
          </a:p>
        </p:txBody>
      </p:sp>
      <p:sp>
        <p:nvSpPr>
          <p:cNvPr id="3" name="Content Placeholder 2">
            <a:extLst>
              <a:ext uri="{FF2B5EF4-FFF2-40B4-BE49-F238E27FC236}">
                <a16:creationId xmlns:a16="http://schemas.microsoft.com/office/drawing/2014/main" id="{480C62D4-4E88-4C86-8171-1690F0EFE8A4}"/>
              </a:ext>
            </a:extLst>
          </p:cNvPr>
          <p:cNvSpPr>
            <a:spLocks noGrp="1"/>
          </p:cNvSpPr>
          <p:nvPr>
            <p:ph idx="1"/>
          </p:nvPr>
        </p:nvSpPr>
        <p:spPr/>
        <p:txBody>
          <a:bodyPr/>
          <a:lstStyle/>
          <a:p>
            <a:r>
              <a:rPr lang="en-GB" dirty="0"/>
              <a:t>PKU.expert contains promotional content on BioMarin products, in line with the prescribing information approved by the European Medicines Agency – EMA</a:t>
            </a:r>
          </a:p>
          <a:p>
            <a:r>
              <a:rPr lang="en-GB" dirty="0"/>
              <a:t>Access the latest aPI: </a:t>
            </a:r>
            <a:r>
              <a:rPr lang="en-GB" sz="1800" dirty="0"/>
              <a:t>KUVAN</a:t>
            </a:r>
            <a:r>
              <a:rPr lang="en-GB" sz="1800" baseline="30000" dirty="0"/>
              <a:t>®</a:t>
            </a:r>
            <a:r>
              <a:rPr lang="en-GB" sz="1800" baseline="30000" dirty="0">
                <a:solidFill>
                  <a:srgbClr val="000000"/>
                </a:solidFill>
              </a:rPr>
              <a:t> </a:t>
            </a:r>
            <a:r>
              <a:rPr lang="en-GB" sz="1800" dirty="0"/>
              <a:t>(sapropterin dihydrochloride)</a:t>
            </a:r>
            <a:endParaRPr lang="en-GB" dirty="0"/>
          </a:p>
          <a:p>
            <a:pPr lvl="1"/>
            <a:r>
              <a:rPr lang="en-GB" dirty="0"/>
              <a:t>Within your downloaded Zip File, you will find a copy of the latest </a:t>
            </a:r>
            <a:br>
              <a:rPr lang="en-GB" dirty="0"/>
            </a:br>
            <a:r>
              <a:rPr lang="en-GB" dirty="0"/>
              <a:t>Prescribing Information </a:t>
            </a:r>
          </a:p>
          <a:p>
            <a:pPr lvl="2"/>
            <a:r>
              <a:rPr lang="en-GB" dirty="0"/>
              <a:t>The latest aPI can also be accessed on </a:t>
            </a:r>
            <a:r>
              <a:rPr lang="en-GB" dirty="0">
                <a:hlinkClick r:id="rId2"/>
              </a:rPr>
              <a:t>PKU.expert - Prescribing Information</a:t>
            </a:r>
            <a:endParaRPr lang="en-GB" dirty="0"/>
          </a:p>
          <a:p>
            <a:pPr lvl="2"/>
            <a:r>
              <a:rPr lang="en-GB" dirty="0"/>
              <a:t>The prescribing information must form part of the promotional material and must not be separate from it</a:t>
            </a:r>
          </a:p>
          <a:p>
            <a:pPr lvl="1"/>
            <a:r>
              <a:rPr lang="en-GB" dirty="0">
                <a:hlinkClick r:id="rId3"/>
              </a:rPr>
              <a:t>PKU.expert Terms and Conditions</a:t>
            </a:r>
            <a:endParaRPr lang="en-GB" dirty="0"/>
          </a:p>
          <a:p>
            <a:endParaRPr lang="en-GB" dirty="0"/>
          </a:p>
          <a:p>
            <a:endParaRPr lang="en-GB" dirty="0"/>
          </a:p>
        </p:txBody>
      </p:sp>
      <p:sp>
        <p:nvSpPr>
          <p:cNvPr id="5" name="Text Placeholder 4">
            <a:extLst>
              <a:ext uri="{FF2B5EF4-FFF2-40B4-BE49-F238E27FC236}">
                <a16:creationId xmlns:a16="http://schemas.microsoft.com/office/drawing/2014/main" id="{59801580-B07A-7525-B4E0-847BAF6B14A5}"/>
              </a:ext>
            </a:extLst>
          </p:cNvPr>
          <p:cNvSpPr>
            <a:spLocks noGrp="1"/>
          </p:cNvSpPr>
          <p:nvPr>
            <p:ph type="body" sz="quarter" idx="16"/>
          </p:nvPr>
        </p:nvSpPr>
        <p:spPr/>
        <p:txBody>
          <a:bodyPr/>
          <a:lstStyle/>
          <a:p>
            <a:endParaRPr lang="en-GB"/>
          </a:p>
        </p:txBody>
      </p:sp>
    </p:spTree>
    <p:extLst>
      <p:ext uri="{BB962C8B-B14F-4D97-AF65-F5344CB8AC3E}">
        <p14:creationId xmlns:p14="http://schemas.microsoft.com/office/powerpoint/2010/main" val="38897451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9">
            <a:extLst>
              <a:ext uri="{FF2B5EF4-FFF2-40B4-BE49-F238E27FC236}">
                <a16:creationId xmlns:a16="http://schemas.microsoft.com/office/drawing/2014/main" id="{DA6D912A-866F-2F5D-EFF0-F14A037715BC}"/>
              </a:ext>
            </a:extLst>
          </p:cNvPr>
          <p:cNvSpPr txBox="1">
            <a:spLocks/>
          </p:cNvSpPr>
          <p:nvPr/>
        </p:nvSpPr>
        <p:spPr>
          <a:xfrm>
            <a:off x="694592" y="262445"/>
            <a:ext cx="5220000" cy="6509830"/>
          </a:xfrm>
          <a:prstGeom prst="rect">
            <a:avLst/>
          </a:prstGeom>
        </p:spPr>
        <p:txBody>
          <a:bodyPr wrap="square">
            <a:noAutofit/>
          </a:bodyPr>
          <a:lstStyle>
            <a:lvl1pPr marL="228600" indent="-228600" algn="l" defTabSz="914400" rtl="0" eaLnBrk="1" latinLnBrk="0" hangingPunct="1">
              <a:lnSpc>
                <a:spcPct val="110000"/>
              </a:lnSpc>
              <a:spcBef>
                <a:spcPts val="10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1000"/>
              </a:spcBef>
              <a:spcAft>
                <a:spcPts val="0"/>
              </a:spcAft>
              <a:buClr>
                <a:srgbClr val="28509C"/>
              </a:buClr>
              <a:buSzTx/>
              <a:buFont typeface="Arial" panose="020B0604020202020204" pitchFamily="34" charset="0"/>
              <a:buNone/>
              <a:tabLst/>
              <a:defRPr/>
            </a:pPr>
            <a:r>
              <a:rPr kumimoji="0" lang="en-GB" sz="700" b="1"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Abbreviated Prescribing Information (PI) (INTL): KUVAN</a:t>
            </a:r>
            <a:r>
              <a:rPr kumimoji="0" lang="en-GB" sz="700" b="1" i="0" u="none" strike="noStrike" kern="1200" cap="none" spc="0" normalizeH="0" baseline="30000" noProof="0" dirty="0">
                <a:ln>
                  <a:noFill/>
                </a:ln>
                <a:solidFill>
                  <a:srgbClr val="505050"/>
                </a:solidFill>
                <a:effectLst/>
                <a:uLnTx/>
                <a:uFillTx/>
                <a:latin typeface="Arial" panose="020B0604020202020204" pitchFamily="34" charset="0"/>
                <a:ea typeface="+mn-ea"/>
                <a:cs typeface="Arial" panose="020B0604020202020204" pitchFamily="34" charset="0"/>
              </a:rPr>
              <a:t>®</a:t>
            </a:r>
            <a:r>
              <a:rPr kumimoji="0" lang="en-GB" sz="700" b="1"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(sapropterin dihydrochloride)</a:t>
            </a:r>
          </a:p>
          <a:p>
            <a:pPr marL="0" marR="0" lvl="0" indent="0" algn="l" defTabSz="914400" rtl="0" eaLnBrk="1" fontAlgn="auto" latinLnBrk="0" hangingPunct="1">
              <a:lnSpc>
                <a:spcPct val="110000"/>
              </a:lnSpc>
              <a:spcBef>
                <a:spcPts val="1000"/>
              </a:spcBef>
              <a:spcAft>
                <a:spcPts val="0"/>
              </a:spcAft>
              <a:buClr>
                <a:srgbClr val="28509C"/>
              </a:buClr>
              <a:buSzTx/>
              <a:buFont typeface="Arial" panose="020B0604020202020204" pitchFamily="34" charset="0"/>
              <a:buNone/>
              <a:tabLst/>
              <a:defRPr/>
            </a:pP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Refer to Summary of Product Characteristics for full information. </a:t>
            </a:r>
            <a:r>
              <a:rPr kumimoji="0" lang="en-GB" sz="700" b="1"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Presentation</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KUVAN</a:t>
            </a:r>
            <a:r>
              <a:rPr kumimoji="0" lang="en-GB" sz="700" i="0" u="none" strike="noStrike" kern="1200" cap="none" spc="0" normalizeH="0" baseline="30000" noProof="0" dirty="0">
                <a:ln>
                  <a:noFill/>
                </a:ln>
                <a:solidFill>
                  <a:srgbClr val="505050"/>
                </a:solidFill>
                <a:effectLst/>
                <a:uLnTx/>
                <a:uFillTx/>
                <a:latin typeface="Arial" panose="020B0604020202020204" pitchFamily="34" charset="0"/>
                <a:ea typeface="+mn-ea"/>
                <a:cs typeface="Arial" panose="020B0604020202020204" pitchFamily="34" charset="0"/>
              </a:rPr>
              <a:t>®</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100 mg soluble tablets. Each soluble tablet contains 100 mg of sapropterin dihydrochloride (equivalent to 77 mg of sapropterin) + excipients (mannitol (E421), calcium hydrogen phosphate (anhydrous), </a:t>
            </a:r>
            <a:r>
              <a:rPr kumimoji="0" lang="en-GB" sz="700" i="0" u="none" strike="noStrike" kern="1200" cap="none" spc="0" normalizeH="0" baseline="0" noProof="0" dirty="0" err="1">
                <a:ln>
                  <a:noFill/>
                </a:ln>
                <a:solidFill>
                  <a:srgbClr val="505050"/>
                </a:solidFill>
                <a:effectLst/>
                <a:uLnTx/>
                <a:uFillTx/>
                <a:latin typeface="Arial" panose="020B0604020202020204" pitchFamily="34" charset="0"/>
                <a:ea typeface="+mn-ea"/>
                <a:cs typeface="Arial" panose="020B0604020202020204" pitchFamily="34" charset="0"/>
              </a:rPr>
              <a:t>crospovidone</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type A, ascorbic acid (E300), sodium stearyl fumarate and riboflavin (E101). KUVAN</a:t>
            </a:r>
            <a:r>
              <a:rPr kumimoji="0" lang="en-GB" sz="700" i="0" u="none" strike="noStrike" kern="1200" cap="none" spc="0" normalizeH="0" baseline="30000" noProof="0" dirty="0">
                <a:ln>
                  <a:noFill/>
                </a:ln>
                <a:solidFill>
                  <a:srgbClr val="505050"/>
                </a:solidFill>
                <a:effectLst/>
                <a:uLnTx/>
                <a:uFillTx/>
                <a:latin typeface="Arial" panose="020B0604020202020204" pitchFamily="34" charset="0"/>
                <a:ea typeface="+mn-ea"/>
                <a:cs typeface="Arial" panose="020B0604020202020204" pitchFamily="34" charset="0"/>
              </a:rPr>
              <a:t>®</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100 mg powder for oral solution. Each sachet contains 100 mg of sapropterin dihydrochloride (equivalent to 77 mg of sapropterin) + excipients (mannitol (E421), potassium citrate (E332), sucralose (E955) and ascorbic acid (E300). KUVAN</a:t>
            </a:r>
            <a:r>
              <a:rPr kumimoji="0" lang="en-GB" sz="700" i="0" u="none" strike="noStrike" kern="1200" cap="none" spc="0" normalizeH="0" baseline="30000" noProof="0" dirty="0">
                <a:ln>
                  <a:noFill/>
                </a:ln>
                <a:solidFill>
                  <a:srgbClr val="505050"/>
                </a:solidFill>
                <a:effectLst/>
                <a:uLnTx/>
                <a:uFillTx/>
                <a:latin typeface="Arial" panose="020B0604020202020204" pitchFamily="34" charset="0"/>
                <a:ea typeface="+mn-ea"/>
                <a:cs typeface="Arial" panose="020B0604020202020204" pitchFamily="34" charset="0"/>
              </a:rPr>
              <a:t>®</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500 mg powder for oral solution. Each sachet contains 500 mg of sapropterin dihydrochloride (equivalent to 384 mg of sapropterin) + excipients (mannitol (E421), potassium citrate (E332), sucralose (E955) and ascorbic acid (E300). </a:t>
            </a:r>
            <a:r>
              <a:rPr kumimoji="0" lang="en-GB" sz="700" b="1"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Therapeutic indications</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Treatment of </a:t>
            </a:r>
            <a:r>
              <a:rPr kumimoji="0" lang="en-GB" sz="700" i="0" u="none" strike="noStrike" kern="1200" cap="none" spc="0" normalizeH="0" baseline="0" noProof="0" dirty="0" err="1">
                <a:ln>
                  <a:noFill/>
                </a:ln>
                <a:solidFill>
                  <a:srgbClr val="505050"/>
                </a:solidFill>
                <a:effectLst/>
                <a:uLnTx/>
                <a:uFillTx/>
                <a:latin typeface="Arial" panose="020B0604020202020204" pitchFamily="34" charset="0"/>
                <a:ea typeface="+mn-ea"/>
                <a:cs typeface="Arial" panose="020B0604020202020204" pitchFamily="34" charset="0"/>
              </a:rPr>
              <a:t>hyperphenylalaninaemia</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(HPA) in adults and paediatric patients of all ages with phenylketonuria (PKU) who have been shown to be responsive to such treatment. KUVAN</a:t>
            </a:r>
            <a:r>
              <a:rPr kumimoji="0" lang="en-GB" sz="700" i="0" u="none" strike="noStrike" kern="1200" cap="none" spc="0" normalizeH="0" baseline="30000" noProof="0" dirty="0">
                <a:ln>
                  <a:noFill/>
                </a:ln>
                <a:solidFill>
                  <a:srgbClr val="505050"/>
                </a:solidFill>
                <a:effectLst/>
                <a:uLnTx/>
                <a:uFillTx/>
                <a:latin typeface="Arial" panose="020B0604020202020204" pitchFamily="34" charset="0"/>
                <a:ea typeface="+mn-ea"/>
                <a:cs typeface="Arial" panose="020B0604020202020204" pitchFamily="34" charset="0"/>
              </a:rPr>
              <a:t>®</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is also indicated for the treatment of HPA in adults and paediatric patients of all ages with tetrahydrobiopterin (BH4) deficiency who have been shown to be responsive to such treatment. </a:t>
            </a:r>
            <a:r>
              <a:rPr kumimoji="0" lang="en-GB" sz="700" b="1"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Dosage</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The calculated daily dose should be rounded to the nearest multiple of 100. The starting dose in adult and paediatric patients with PKU is 10 mg /kg once daily. The dose can be adjusted between 5 and 20 mg /kg /day. The starting dose in adult and paediatric patients with BH4 deficiency is 2 to 5 mg /kg total daily dose. Doses may be adjusted up to a total of 20 mg /kg /day. </a:t>
            </a:r>
            <a:r>
              <a:rPr kumimoji="0" lang="en-GB" sz="700" b="1"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Determination of response</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Response to treatment is determined by a decrease in blood phenylalanine (</a:t>
            </a:r>
            <a:r>
              <a:rPr kumimoji="0" lang="en-GB" sz="700" i="0" u="none" strike="noStrike" kern="1200" cap="none" spc="0" normalizeH="0" baseline="0" noProof="0" dirty="0" err="1">
                <a:ln>
                  <a:noFill/>
                </a:ln>
                <a:solidFill>
                  <a:srgbClr val="505050"/>
                </a:solidFill>
                <a:effectLst/>
                <a:uLnTx/>
                <a:uFillTx/>
                <a:latin typeface="Arial" panose="020B0604020202020204" pitchFamily="34" charset="0"/>
                <a:ea typeface="+mn-ea"/>
                <a:cs typeface="Arial" panose="020B0604020202020204" pitchFamily="34" charset="0"/>
              </a:rPr>
              <a:t>Phe</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following treatment with KUVAN</a:t>
            </a:r>
            <a:r>
              <a:rPr kumimoji="0" lang="en-GB" sz="700" i="0" u="none" strike="noStrike" kern="1200" cap="none" spc="0" normalizeH="0" baseline="30000" noProof="0" dirty="0">
                <a:ln>
                  <a:noFill/>
                </a:ln>
                <a:solidFill>
                  <a:srgbClr val="505050"/>
                </a:solidFill>
                <a:effectLst/>
                <a:uLnTx/>
                <a:uFillTx/>
                <a:latin typeface="Arial" panose="020B0604020202020204" pitchFamily="34" charset="0"/>
                <a:ea typeface="+mn-ea"/>
                <a:cs typeface="Arial" panose="020B0604020202020204" pitchFamily="34" charset="0"/>
              </a:rPr>
              <a:t>®</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Blood </a:t>
            </a:r>
            <a:r>
              <a:rPr kumimoji="0" lang="en-GB" sz="700" i="0" u="none" strike="noStrike" kern="1200" cap="none" spc="0" normalizeH="0" baseline="0" noProof="0" dirty="0" err="1">
                <a:ln>
                  <a:noFill/>
                </a:ln>
                <a:solidFill>
                  <a:srgbClr val="505050"/>
                </a:solidFill>
                <a:effectLst/>
                <a:uLnTx/>
                <a:uFillTx/>
                <a:latin typeface="Arial" panose="020B0604020202020204" pitchFamily="34" charset="0"/>
                <a:ea typeface="+mn-ea"/>
                <a:cs typeface="Arial" panose="020B0604020202020204" pitchFamily="34" charset="0"/>
              </a:rPr>
              <a:t>Phe</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levels are checked before treatment and after 1 week of treatment with KUVAN® at the recommended starting dose. If an unsatisfactory response is observed, the dose can be increased weekly to a maximum of 20 mg /kg /day, with continued weekly monitoring of </a:t>
            </a:r>
            <a:r>
              <a:rPr kumimoji="0" lang="en-GB" sz="700" i="0" u="none" strike="noStrike" kern="1200" cap="none" spc="0" normalizeH="0" baseline="0" noProof="0" dirty="0" err="1">
                <a:ln>
                  <a:noFill/>
                </a:ln>
                <a:solidFill>
                  <a:srgbClr val="505050"/>
                </a:solidFill>
                <a:effectLst/>
                <a:uLnTx/>
                <a:uFillTx/>
                <a:latin typeface="Arial" panose="020B0604020202020204" pitchFamily="34" charset="0"/>
                <a:ea typeface="+mn-ea"/>
                <a:cs typeface="Arial" panose="020B0604020202020204" pitchFamily="34" charset="0"/>
              </a:rPr>
              <a:t>Phe</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levels up to 1 month. The dietary </a:t>
            </a:r>
            <a:r>
              <a:rPr kumimoji="0" lang="en-GB" sz="700" i="0" u="none" strike="noStrike" kern="1200" cap="none" spc="0" normalizeH="0" baseline="0" noProof="0" dirty="0" err="1">
                <a:ln>
                  <a:noFill/>
                </a:ln>
                <a:solidFill>
                  <a:srgbClr val="505050"/>
                </a:solidFill>
                <a:effectLst/>
                <a:uLnTx/>
                <a:uFillTx/>
                <a:latin typeface="Arial" panose="020B0604020202020204" pitchFamily="34" charset="0"/>
                <a:ea typeface="+mn-ea"/>
                <a:cs typeface="Arial" panose="020B0604020202020204" pitchFamily="34" charset="0"/>
              </a:rPr>
              <a:t>Phe</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should be kept constant during this period. A satisfactory response is defined as a ≥30 percent reduction in blood </a:t>
            </a:r>
            <a:r>
              <a:rPr kumimoji="0" lang="en-GB" sz="700" i="0" u="none" strike="noStrike" kern="1200" cap="none" spc="0" normalizeH="0" baseline="0" noProof="0" dirty="0" err="1">
                <a:ln>
                  <a:noFill/>
                </a:ln>
                <a:solidFill>
                  <a:srgbClr val="505050"/>
                </a:solidFill>
                <a:effectLst/>
                <a:uLnTx/>
                <a:uFillTx/>
                <a:latin typeface="Arial" panose="020B0604020202020204" pitchFamily="34" charset="0"/>
                <a:ea typeface="+mn-ea"/>
                <a:cs typeface="Arial" panose="020B0604020202020204" pitchFamily="34" charset="0"/>
              </a:rPr>
              <a:t>Phe</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level or attainment of the therapeutic blood </a:t>
            </a:r>
            <a:r>
              <a:rPr kumimoji="0" lang="en-GB" sz="700" i="0" u="none" strike="noStrike" kern="1200" cap="none" spc="0" normalizeH="0" baseline="0" noProof="0" dirty="0" err="1">
                <a:ln>
                  <a:noFill/>
                </a:ln>
                <a:solidFill>
                  <a:srgbClr val="505050"/>
                </a:solidFill>
                <a:effectLst/>
                <a:uLnTx/>
                <a:uFillTx/>
                <a:latin typeface="Arial" panose="020B0604020202020204" pitchFamily="34" charset="0"/>
                <a:ea typeface="+mn-ea"/>
                <a:cs typeface="Arial" panose="020B0604020202020204" pitchFamily="34" charset="0"/>
              </a:rPr>
              <a:t>Phe</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goals defined by the treating physician. Patients treated with KUVAN</a:t>
            </a:r>
            <a:r>
              <a:rPr kumimoji="0" lang="en-GB" sz="700" i="0" u="none" strike="noStrike" kern="1200" cap="none" spc="0" normalizeH="0" baseline="30000" noProof="0" dirty="0">
                <a:ln>
                  <a:noFill/>
                </a:ln>
                <a:solidFill>
                  <a:srgbClr val="505050"/>
                </a:solidFill>
                <a:effectLst/>
                <a:uLnTx/>
                <a:uFillTx/>
                <a:latin typeface="Arial" panose="020B0604020202020204" pitchFamily="34" charset="0"/>
                <a:ea typeface="+mn-ea"/>
                <a:cs typeface="Arial" panose="020B0604020202020204" pitchFamily="34" charset="0"/>
              </a:rPr>
              <a:t>®</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must continue a restricted </a:t>
            </a:r>
            <a:r>
              <a:rPr kumimoji="0" lang="en-GB" sz="700" i="0" u="none" strike="noStrike" kern="1200" cap="none" spc="0" normalizeH="0" baseline="0" noProof="0" dirty="0" err="1">
                <a:ln>
                  <a:noFill/>
                </a:ln>
                <a:solidFill>
                  <a:srgbClr val="505050"/>
                </a:solidFill>
                <a:effectLst/>
                <a:uLnTx/>
                <a:uFillTx/>
                <a:latin typeface="Arial" panose="020B0604020202020204" pitchFamily="34" charset="0"/>
                <a:ea typeface="+mn-ea"/>
                <a:cs typeface="Arial" panose="020B0604020202020204" pitchFamily="34" charset="0"/>
              </a:rPr>
              <a:t>Phe</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diet and undergo regular clinical assessments. </a:t>
            </a:r>
            <a:r>
              <a:rPr kumimoji="0" lang="en-GB" sz="700" b="1"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Administration</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KUVAN</a:t>
            </a:r>
            <a:r>
              <a:rPr kumimoji="0" lang="en-GB" sz="700" i="0" u="none" strike="noStrike" kern="1200" cap="none" spc="0" normalizeH="0" baseline="30000" noProof="0" dirty="0">
                <a:ln>
                  <a:noFill/>
                </a:ln>
                <a:solidFill>
                  <a:srgbClr val="505050"/>
                </a:solidFill>
                <a:effectLst/>
                <a:uLnTx/>
                <a:uFillTx/>
                <a:latin typeface="Arial" panose="020B0604020202020204" pitchFamily="34" charset="0"/>
                <a:ea typeface="+mn-ea"/>
                <a:cs typeface="Arial" panose="020B0604020202020204" pitchFamily="34" charset="0"/>
              </a:rPr>
              <a:t>®</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is administered with a meal. For patients with PKU, KUVAN</a:t>
            </a:r>
            <a:r>
              <a:rPr kumimoji="0" lang="en-GB" sz="700" i="0" u="none" strike="noStrike" kern="1200" cap="none" spc="0" normalizeH="0" baseline="30000" noProof="0" dirty="0">
                <a:ln>
                  <a:noFill/>
                </a:ln>
                <a:solidFill>
                  <a:srgbClr val="505050"/>
                </a:solidFill>
                <a:effectLst/>
                <a:uLnTx/>
                <a:uFillTx/>
                <a:latin typeface="Arial" panose="020B0604020202020204" pitchFamily="34" charset="0"/>
                <a:ea typeface="+mn-ea"/>
                <a:cs typeface="Arial" panose="020B0604020202020204" pitchFamily="34" charset="0"/>
              </a:rPr>
              <a:t>®</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should be administered as a single daily dose, and at the same time each day preferably in the morning. For patients with BH4 deficiency, divide the total daily dose into 2 or 3 administrations, distributed over the day. Patients above 20 kg body weight: Tablets should be placed in a cup of water with 120 to 240 ml of water and stirred until dissolved; the content of the sachet (s) should be placed in 120 to 240 ml water and stirred until dissolved. Please consult the SmPC for instructions for the administration of KUVAN</a:t>
            </a:r>
            <a:r>
              <a:rPr kumimoji="0" lang="en-GB" sz="700" i="0" u="none" strike="noStrike" kern="1200" cap="none" spc="0" normalizeH="0" baseline="30000" noProof="0" dirty="0">
                <a:ln>
                  <a:noFill/>
                </a:ln>
                <a:solidFill>
                  <a:srgbClr val="505050"/>
                </a:solidFill>
                <a:effectLst/>
                <a:uLnTx/>
                <a:uFillTx/>
                <a:latin typeface="Arial" panose="020B0604020202020204" pitchFamily="34" charset="0"/>
                <a:ea typeface="+mn-ea"/>
                <a:cs typeface="Arial" panose="020B0604020202020204" pitchFamily="34" charset="0"/>
              </a:rPr>
              <a:t>®</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in children up to 20 kg body weight. </a:t>
            </a:r>
            <a:r>
              <a:rPr kumimoji="0" lang="en-GB" sz="700" b="1"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Dose adjustment</a:t>
            </a:r>
            <a:r>
              <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rPr>
              <a:t>: The patient’s adherence to treatment and diet should be reviewed before considering a dose adjustment. </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Blood </a:t>
            </a:r>
            <a:r>
              <a:rPr kumimoji="0" lang="en-GB" sz="700" i="0" u="none" strike="noStrike" kern="1200" cap="none" spc="0" normalizeH="0" noProof="0" dirty="0" err="1">
                <a:ln>
                  <a:noFill/>
                </a:ln>
                <a:solidFill>
                  <a:srgbClr val="505050"/>
                </a:solidFill>
                <a:effectLst/>
                <a:uLnTx/>
                <a:uFillTx/>
                <a:latin typeface="+mj-lt"/>
                <a:ea typeface="+mn-ea"/>
                <a:cs typeface="Arial" panose="020B0604020202020204" pitchFamily="34" charset="0"/>
              </a:rPr>
              <a:t>Phe</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and tyrosine (Tyr) levels should be tested 1–2 weeks after each dose adjustment and monitored frequently thereafter. Discontinuation of KUVAN</a:t>
            </a:r>
            <a:r>
              <a:rPr kumimoji="0" lang="en-GB" sz="700" i="0" u="none" strike="noStrike" kern="1200" cap="none" spc="0" normalizeH="0" baseline="30000" noProof="0" dirty="0">
                <a:ln>
                  <a:noFill/>
                </a:ln>
                <a:solidFill>
                  <a:srgbClr val="505050"/>
                </a:solidFill>
                <a:effectLst/>
                <a:uLnTx/>
                <a:uFillTx/>
                <a:latin typeface="Arial" panose="020B0604020202020204" pitchFamily="34" charset="0"/>
                <a:ea typeface="+mn-ea"/>
                <a:cs typeface="Arial" panose="020B0604020202020204" pitchFamily="34" charset="0"/>
              </a:rPr>
              <a:t>®</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should only be done under a physician’s supervision. </a:t>
            </a:r>
            <a:r>
              <a:rPr kumimoji="0" lang="en-GB" sz="700" b="1" i="0" u="none" strike="noStrike" kern="1200" cap="none" spc="0" normalizeH="0" noProof="0" dirty="0">
                <a:ln>
                  <a:noFill/>
                </a:ln>
                <a:solidFill>
                  <a:srgbClr val="505050"/>
                </a:solidFill>
                <a:effectLst/>
                <a:uLnTx/>
                <a:uFillTx/>
                <a:latin typeface="+mj-lt"/>
                <a:ea typeface="+mn-ea"/>
                <a:cs typeface="Arial" panose="020B0604020202020204" pitchFamily="34" charset="0"/>
              </a:rPr>
              <a:t>Special populations</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Safety and efficacy of KUVAN</a:t>
            </a:r>
            <a:r>
              <a:rPr kumimoji="0" lang="en-GB" sz="700" i="0" u="none" strike="noStrike" kern="1200" cap="none" spc="0" normalizeH="0" baseline="30000" noProof="0" dirty="0">
                <a:ln>
                  <a:noFill/>
                </a:ln>
                <a:solidFill>
                  <a:srgbClr val="505050"/>
                </a:solidFill>
                <a:effectLst/>
                <a:uLnTx/>
                <a:uFillTx/>
                <a:latin typeface="Arial" panose="020B0604020202020204" pitchFamily="34" charset="0"/>
                <a:ea typeface="+mn-ea"/>
                <a:cs typeface="Arial" panose="020B0604020202020204" pitchFamily="34" charset="0"/>
              </a:rPr>
              <a:t>®</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in patients above 65 years of age and in patients with renal or hepatic impairment have not been established. Caution must be exercised when prescribing to these populations. </a:t>
            </a:r>
            <a:r>
              <a:rPr kumimoji="0" lang="en-GB" sz="700" b="1" i="0" u="none" strike="noStrike" kern="1200" cap="none" spc="0" normalizeH="0" noProof="0" dirty="0">
                <a:ln>
                  <a:noFill/>
                </a:ln>
                <a:solidFill>
                  <a:srgbClr val="505050"/>
                </a:solidFill>
                <a:effectLst/>
                <a:uLnTx/>
                <a:uFillTx/>
                <a:latin typeface="+mj-lt"/>
                <a:ea typeface="+mn-ea"/>
                <a:cs typeface="Arial" panose="020B0604020202020204" pitchFamily="34" charset="0"/>
              </a:rPr>
              <a:t>Contraindications</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Hypersensitivity to the active substance or to any of the excipients. </a:t>
            </a:r>
            <a:r>
              <a:rPr kumimoji="0" lang="en-GB" sz="700" b="1" i="0" u="none" strike="noStrike" kern="1200" cap="none" spc="0" normalizeH="0" noProof="0" dirty="0">
                <a:ln>
                  <a:noFill/>
                </a:ln>
                <a:solidFill>
                  <a:srgbClr val="505050"/>
                </a:solidFill>
                <a:effectLst/>
                <a:uLnTx/>
                <a:uFillTx/>
                <a:latin typeface="+mj-lt"/>
                <a:ea typeface="+mn-ea"/>
                <a:cs typeface="Arial" panose="020B0604020202020204" pitchFamily="34" charset="0"/>
              </a:rPr>
              <a:t>Warnings and precautions</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Sustained or recurrent dysfunction in the </a:t>
            </a:r>
            <a:r>
              <a:rPr kumimoji="0" lang="en-GB" sz="700" i="0" u="none" strike="noStrike" kern="1200" cap="none" spc="0" normalizeH="0" noProof="0" dirty="0" err="1">
                <a:ln>
                  <a:noFill/>
                </a:ln>
                <a:solidFill>
                  <a:srgbClr val="505050"/>
                </a:solidFill>
                <a:effectLst/>
                <a:uLnTx/>
                <a:uFillTx/>
                <a:latin typeface="+mj-lt"/>
                <a:ea typeface="+mn-ea"/>
                <a:cs typeface="Arial" panose="020B0604020202020204" pitchFamily="34" charset="0"/>
              </a:rPr>
              <a:t>Phe</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-Tyr- dihydroxy-L-phenylalanine (DOPA) metabolic pathway can result in deficient body protein and neurotransmitter synthesis. Prolonged exposure to low blood </a:t>
            </a:r>
            <a:r>
              <a:rPr kumimoji="0" lang="en-GB" sz="700" i="0" u="none" strike="noStrike" kern="1200" cap="none" spc="0" normalizeH="0" noProof="0" dirty="0" err="1">
                <a:ln>
                  <a:noFill/>
                </a:ln>
                <a:solidFill>
                  <a:srgbClr val="505050"/>
                </a:solidFill>
                <a:effectLst/>
                <a:uLnTx/>
                <a:uFillTx/>
                <a:latin typeface="+mj-lt"/>
                <a:ea typeface="+mn-ea"/>
                <a:cs typeface="Arial" panose="020B0604020202020204" pitchFamily="34" charset="0"/>
              </a:rPr>
              <a:t>Phe</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and Tyr levels during infancy has been associated with impaired neurodevelopmental outcome. Active management of dietary </a:t>
            </a:r>
            <a:r>
              <a:rPr kumimoji="0" lang="en-GB" sz="700" i="0" u="none" strike="noStrike" kern="1200" cap="none" spc="0" normalizeH="0" noProof="0" dirty="0" err="1">
                <a:ln>
                  <a:noFill/>
                </a:ln>
                <a:solidFill>
                  <a:srgbClr val="505050"/>
                </a:solidFill>
                <a:effectLst/>
                <a:uLnTx/>
                <a:uFillTx/>
                <a:latin typeface="+mj-lt"/>
                <a:ea typeface="+mn-ea"/>
                <a:cs typeface="Arial" panose="020B0604020202020204" pitchFamily="34" charset="0"/>
              </a:rPr>
              <a:t>Phe</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and overall protein intake while taking KUVAN</a:t>
            </a:r>
            <a:r>
              <a:rPr kumimoji="0" lang="en-GB" sz="700" i="0" u="none" strike="noStrike" kern="1200" cap="none" spc="0" normalizeH="0" baseline="30000" noProof="0" dirty="0">
                <a:ln>
                  <a:noFill/>
                </a:ln>
                <a:solidFill>
                  <a:srgbClr val="505050"/>
                </a:solidFill>
                <a:effectLst/>
                <a:uLnTx/>
                <a:uFillTx/>
                <a:latin typeface="Arial" panose="020B0604020202020204" pitchFamily="34" charset="0"/>
                <a:ea typeface="+mn-ea"/>
                <a:cs typeface="Arial" panose="020B0604020202020204" pitchFamily="34" charset="0"/>
              </a:rPr>
              <a:t>®</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is required to ensure adequate control of blood </a:t>
            </a:r>
            <a:r>
              <a:rPr kumimoji="0" lang="en-GB" sz="700" i="0" u="none" strike="noStrike" kern="1200" cap="none" spc="0" normalizeH="0" noProof="0" dirty="0" err="1">
                <a:ln>
                  <a:noFill/>
                </a:ln>
                <a:solidFill>
                  <a:srgbClr val="505050"/>
                </a:solidFill>
                <a:effectLst/>
                <a:uLnTx/>
                <a:uFillTx/>
                <a:latin typeface="+mj-lt"/>
                <a:ea typeface="+mn-ea"/>
                <a:cs typeface="Arial" panose="020B0604020202020204" pitchFamily="34" charset="0"/>
              </a:rPr>
              <a:t>Phe</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and Tyr levels and nutritional balance. Consultation with a physician is recommended during illness as blood </a:t>
            </a:r>
            <a:r>
              <a:rPr kumimoji="0" lang="en-GB" sz="700" i="0" u="none" strike="noStrike" kern="1200" cap="none" spc="0" normalizeH="0" noProof="0" dirty="0" err="1">
                <a:ln>
                  <a:noFill/>
                </a:ln>
                <a:solidFill>
                  <a:srgbClr val="505050"/>
                </a:solidFill>
                <a:effectLst/>
                <a:uLnTx/>
                <a:uFillTx/>
                <a:latin typeface="+mj-lt"/>
                <a:ea typeface="+mn-ea"/>
                <a:cs typeface="Arial" panose="020B0604020202020204" pitchFamily="34" charset="0"/>
              </a:rPr>
              <a:t>Phe</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levels may increase. An increase in </a:t>
            </a:r>
            <a:r>
              <a:rPr kumimoji="0" lang="en-GB" sz="700" i="0" u="none" strike="noStrike" kern="1200" cap="none" spc="0" normalizeH="0" noProof="0" dirty="0" err="1">
                <a:ln>
                  <a:noFill/>
                </a:ln>
                <a:solidFill>
                  <a:srgbClr val="505050"/>
                </a:solidFill>
                <a:effectLst/>
                <a:uLnTx/>
                <a:uFillTx/>
                <a:latin typeface="+mj-lt"/>
                <a:ea typeface="+mn-ea"/>
                <a:cs typeface="Arial" panose="020B0604020202020204" pitchFamily="34" charset="0"/>
              </a:rPr>
              <a:t>Phe</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above pre-treatment levels may occur upon cessation of treatment (rebound). There are limited data regarding the long-term use of KUVAN</a:t>
            </a:r>
            <a:r>
              <a:rPr kumimoji="0" lang="en-GB" sz="700" i="0" u="none" strike="noStrike" kern="1200" cap="none" spc="0" normalizeH="0" baseline="30000" noProof="0" dirty="0">
                <a:ln>
                  <a:noFill/>
                </a:ln>
                <a:solidFill>
                  <a:srgbClr val="505050"/>
                </a:solidFill>
                <a:effectLst/>
                <a:uLnTx/>
                <a:uFillTx/>
                <a:latin typeface="Arial" panose="020B0604020202020204" pitchFamily="34" charset="0"/>
                <a:ea typeface="+mn-ea"/>
                <a:cs typeface="Arial" panose="020B0604020202020204" pitchFamily="34" charset="0"/>
              </a:rPr>
              <a:t>®</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KUVAN</a:t>
            </a:r>
            <a:r>
              <a:rPr kumimoji="0" lang="en-GB" sz="700" i="0" u="none" strike="noStrike" kern="1200" cap="none" spc="0" normalizeH="0" baseline="30000" noProof="0" dirty="0">
                <a:ln>
                  <a:noFill/>
                </a:ln>
                <a:solidFill>
                  <a:srgbClr val="505050"/>
                </a:solidFill>
                <a:effectLst/>
                <a:uLnTx/>
                <a:uFillTx/>
                <a:latin typeface="Arial" panose="020B0604020202020204" pitchFamily="34" charset="0"/>
                <a:ea typeface="+mn-ea"/>
                <a:cs typeface="Arial" panose="020B0604020202020204" pitchFamily="34" charset="0"/>
              </a:rPr>
              <a:t>®</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contains &lt;1 mmol (23 mg) sodium per tablet (essentially “sodium free”). </a:t>
            </a:r>
            <a:r>
              <a:rPr kumimoji="0" lang="en-GB" sz="700" b="1" i="0" u="none" strike="noStrike" kern="1200" cap="none" spc="0" normalizeH="0" noProof="0" dirty="0">
                <a:ln>
                  <a:noFill/>
                </a:ln>
                <a:solidFill>
                  <a:srgbClr val="505050"/>
                </a:solidFill>
                <a:effectLst/>
                <a:uLnTx/>
                <a:uFillTx/>
                <a:latin typeface="+mj-lt"/>
                <a:ea typeface="+mn-ea"/>
                <a:cs typeface="Arial" panose="020B0604020202020204" pitchFamily="34" charset="0"/>
              </a:rPr>
              <a:t>Interaction with other medicinal products</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Inhibitors of dihydrofolate reductase (methotrexate, trimethoprim) may interfere with BH4 metabolism. BH4 is a cofactor for nitric oxide synthetase. Caution is recommended during concomitant use with all medicinal products that cause vasodilation. Caution should be also exercised when prescribing KUVAN</a:t>
            </a:r>
            <a:r>
              <a:rPr kumimoji="0" lang="en-GB" sz="700" i="0" u="none" strike="noStrike" kern="1200" cap="none" spc="0" normalizeH="0" baseline="30000" noProof="0" dirty="0">
                <a:ln>
                  <a:noFill/>
                </a:ln>
                <a:solidFill>
                  <a:srgbClr val="505050"/>
                </a:solidFill>
                <a:effectLst/>
                <a:uLnTx/>
                <a:uFillTx/>
                <a:latin typeface="Arial" panose="020B0604020202020204" pitchFamily="34" charset="0"/>
                <a:ea typeface="+mn-ea"/>
                <a:cs typeface="Arial" panose="020B0604020202020204" pitchFamily="34" charset="0"/>
              </a:rPr>
              <a:t>®</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to patients receiving levodopa: convulsion, exacerbation of convulsion, increased excitability and irritability have been observed during co-administration in BH4- deficient patients. </a:t>
            </a:r>
            <a:r>
              <a:rPr kumimoji="0" lang="en-GB" sz="700" b="1" i="0" u="none" strike="noStrike" kern="1200" cap="none" spc="0" normalizeH="0" noProof="0" dirty="0">
                <a:ln>
                  <a:noFill/>
                </a:ln>
                <a:solidFill>
                  <a:srgbClr val="505050"/>
                </a:solidFill>
                <a:effectLst/>
                <a:uLnTx/>
                <a:uFillTx/>
                <a:latin typeface="+mj-lt"/>
                <a:ea typeface="+mn-ea"/>
                <a:cs typeface="Arial" panose="020B0604020202020204" pitchFamily="34" charset="0"/>
              </a:rPr>
              <a:t>Fertility, pregnancy and lactation</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There are limited data from the use of KUVAN</a:t>
            </a:r>
            <a:r>
              <a:rPr kumimoji="0" lang="en-GB" sz="700" i="0" u="none" strike="noStrike" kern="1200" cap="none" spc="0" normalizeH="0" baseline="30000" noProof="0" dirty="0">
                <a:ln>
                  <a:noFill/>
                </a:ln>
                <a:solidFill>
                  <a:srgbClr val="505050"/>
                </a:solidFill>
                <a:effectLst/>
                <a:uLnTx/>
                <a:uFillTx/>
                <a:latin typeface="Arial" panose="020B0604020202020204" pitchFamily="34" charset="0"/>
                <a:ea typeface="+mn-ea"/>
                <a:cs typeface="Arial" panose="020B0604020202020204" pitchFamily="34" charset="0"/>
              </a:rPr>
              <a:t>®</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in pregnant women. Uncontrolled </a:t>
            </a:r>
            <a:r>
              <a:rPr kumimoji="0" lang="en-GB" sz="700" i="0" u="none" strike="noStrike" kern="1200" cap="none" spc="0" normalizeH="0" noProof="0" dirty="0" err="1">
                <a:ln>
                  <a:noFill/>
                </a:ln>
                <a:solidFill>
                  <a:srgbClr val="505050"/>
                </a:solidFill>
                <a:effectLst/>
                <a:uLnTx/>
                <a:uFillTx/>
                <a:latin typeface="+mj-lt"/>
                <a:ea typeface="+mn-ea"/>
                <a:cs typeface="Arial" panose="020B0604020202020204" pitchFamily="34" charset="0"/>
              </a:rPr>
              <a:t>Phe</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levels above 600 </a:t>
            </a:r>
            <a:r>
              <a:rPr kumimoji="0" lang="en-GB" sz="700" i="0" u="none" strike="noStrike" kern="1200" cap="none" spc="0" normalizeH="0" noProof="0" dirty="0" err="1">
                <a:ln>
                  <a:noFill/>
                </a:ln>
                <a:solidFill>
                  <a:srgbClr val="505050"/>
                </a:solidFill>
                <a:effectLst/>
                <a:uLnTx/>
                <a:uFillTx/>
                <a:latin typeface="+mj-lt"/>
                <a:ea typeface="+mn-ea"/>
                <a:cs typeface="Arial" panose="020B0604020202020204" pitchFamily="34" charset="0"/>
              </a:rPr>
              <a:t>μmol</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/L are associated with a very high incidence of neurological, cardiac, facial dysmorphism, and growth anomalies. Maternal blood </a:t>
            </a:r>
            <a:r>
              <a:rPr kumimoji="0" lang="en-GB" sz="700" i="0" u="none" strike="noStrike" kern="1200" cap="none" spc="0" normalizeH="0" noProof="0" dirty="0" err="1">
                <a:ln>
                  <a:noFill/>
                </a:ln>
                <a:solidFill>
                  <a:srgbClr val="505050"/>
                </a:solidFill>
                <a:effectLst/>
                <a:uLnTx/>
                <a:uFillTx/>
                <a:latin typeface="+mj-lt"/>
                <a:ea typeface="+mn-ea"/>
                <a:cs typeface="Arial" panose="020B0604020202020204" pitchFamily="34" charset="0"/>
              </a:rPr>
              <a:t>Phe</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levels must therefore be strictly controlled before and during pregnancy. KUVAN</a:t>
            </a:r>
            <a:r>
              <a:rPr kumimoji="0" lang="en-GB" sz="700" i="0" u="none" strike="noStrike" kern="1200" cap="none" spc="0" normalizeH="0" baseline="30000" noProof="0" dirty="0">
                <a:ln>
                  <a:noFill/>
                </a:ln>
                <a:solidFill>
                  <a:srgbClr val="505050"/>
                </a:solidFill>
                <a:effectLst/>
                <a:uLnTx/>
                <a:uFillTx/>
                <a:latin typeface="Arial" panose="020B0604020202020204" pitchFamily="34" charset="0"/>
                <a:ea typeface="+mn-ea"/>
                <a:cs typeface="Arial" panose="020B0604020202020204" pitchFamily="34" charset="0"/>
              </a:rPr>
              <a:t>®</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should only be considered if dietary management does not adequately reduce blood </a:t>
            </a:r>
            <a:r>
              <a:rPr kumimoji="0" lang="en-GB" sz="700" i="0" u="none" strike="noStrike" kern="1200" cap="none" spc="0" normalizeH="0" noProof="0" dirty="0" err="1">
                <a:ln>
                  <a:noFill/>
                </a:ln>
                <a:solidFill>
                  <a:srgbClr val="505050"/>
                </a:solidFill>
                <a:effectLst/>
                <a:uLnTx/>
                <a:uFillTx/>
                <a:latin typeface="+mj-lt"/>
                <a:ea typeface="+mn-ea"/>
                <a:cs typeface="Arial" panose="020B0604020202020204" pitchFamily="34" charset="0"/>
              </a:rPr>
              <a:t>Phe</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levels and should not be used during breastfeeding. </a:t>
            </a:r>
            <a:r>
              <a:rPr kumimoji="0" lang="en-GB" sz="700" b="1" i="0" u="none" strike="noStrike" kern="1200" cap="none" spc="0" normalizeH="0" noProof="0" dirty="0">
                <a:ln>
                  <a:noFill/>
                </a:ln>
                <a:solidFill>
                  <a:srgbClr val="505050"/>
                </a:solidFill>
                <a:effectLst/>
                <a:uLnTx/>
                <a:uFillTx/>
                <a:latin typeface="+mj-lt"/>
                <a:ea typeface="+mn-ea"/>
                <a:cs typeface="Arial" panose="020B0604020202020204" pitchFamily="34" charset="0"/>
              </a:rPr>
              <a:t>Effects on ability to drive and use machines</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No studies on the effects on the ability to drive and use machines have been performed. </a:t>
            </a:r>
            <a:r>
              <a:rPr kumimoji="0" lang="en-GB" sz="700" b="1" i="0" u="none" strike="noStrike" kern="1200" cap="none" spc="0" normalizeH="0" noProof="0" dirty="0">
                <a:ln>
                  <a:noFill/>
                </a:ln>
                <a:solidFill>
                  <a:srgbClr val="505050"/>
                </a:solidFill>
                <a:effectLst/>
                <a:uLnTx/>
                <a:uFillTx/>
                <a:latin typeface="+mj-lt"/>
                <a:ea typeface="+mn-ea"/>
                <a:cs typeface="Arial" panose="020B0604020202020204" pitchFamily="34" charset="0"/>
              </a:rPr>
              <a:t>Overdose</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Headache and dizziness have been reported after the administration of KUVAN</a:t>
            </a:r>
            <a:r>
              <a:rPr kumimoji="0" lang="en-GB" sz="700" i="0" u="none" strike="noStrike" kern="1200" cap="none" spc="0" normalizeH="0" baseline="30000" noProof="0" dirty="0">
                <a:ln>
                  <a:noFill/>
                </a:ln>
                <a:solidFill>
                  <a:srgbClr val="505050"/>
                </a:solidFill>
                <a:effectLst/>
                <a:uLnTx/>
                <a:uFillTx/>
                <a:latin typeface="Arial" panose="020B0604020202020204" pitchFamily="34" charset="0"/>
                <a:ea typeface="+mn-ea"/>
                <a:cs typeface="Arial" panose="020B0604020202020204" pitchFamily="34" charset="0"/>
              </a:rPr>
              <a:t>®</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above the recommended maximum dose of 20 mg /kg /day. Treatment of overdose should be directed to symptoms. A shortening of the QT interval was observed in a study with a single supra-therapeutic dose of 100 mg / kg; this should be taken into consideration in managing patients who have a pre-existing shortened QT interval. </a:t>
            </a:r>
          </a:p>
        </p:txBody>
      </p:sp>
      <p:sp>
        <p:nvSpPr>
          <p:cNvPr id="9" name="Content Placeholder 9">
            <a:extLst>
              <a:ext uri="{FF2B5EF4-FFF2-40B4-BE49-F238E27FC236}">
                <a16:creationId xmlns:a16="http://schemas.microsoft.com/office/drawing/2014/main" id="{B6E07DBF-3791-018F-F3D5-2CC1A7E713F9}"/>
              </a:ext>
            </a:extLst>
          </p:cNvPr>
          <p:cNvSpPr txBox="1">
            <a:spLocks/>
          </p:cNvSpPr>
          <p:nvPr/>
        </p:nvSpPr>
        <p:spPr>
          <a:xfrm>
            <a:off x="6247667" y="348170"/>
            <a:ext cx="5220000" cy="6509830"/>
          </a:xfrm>
          <a:prstGeom prst="rect">
            <a:avLst/>
          </a:prstGeom>
        </p:spPr>
        <p:txBody>
          <a:bodyPr wrap="square">
            <a:noAutofit/>
          </a:bodyPr>
          <a:lstStyle>
            <a:lvl1pPr marL="228600" indent="-228600" algn="l" defTabSz="914400" rtl="0" eaLnBrk="1" latinLnBrk="0" hangingPunct="1">
              <a:lnSpc>
                <a:spcPct val="110000"/>
              </a:lnSpc>
              <a:spcBef>
                <a:spcPts val="10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rgbClr val="28509C"/>
              </a:buClr>
              <a:buNone/>
              <a:defRPr/>
            </a:pPr>
            <a:r>
              <a:rPr kumimoji="0" lang="en-GB" sz="700" b="1" i="0" u="none" strike="noStrike" kern="1200" cap="none" spc="0" normalizeH="0" noProof="0" dirty="0">
                <a:ln>
                  <a:noFill/>
                </a:ln>
                <a:solidFill>
                  <a:srgbClr val="505050"/>
                </a:solidFill>
                <a:effectLst/>
                <a:uLnTx/>
                <a:uFillTx/>
                <a:latin typeface="+mj-lt"/>
                <a:ea typeface="+mn-ea"/>
                <a:cs typeface="Arial" panose="020B0604020202020204" pitchFamily="34" charset="0"/>
              </a:rPr>
              <a:t>Summary of the safety profile</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Approximately 35 % of the 579 patients aged 4 years and over who received treatment with KUVAN</a:t>
            </a:r>
            <a:r>
              <a:rPr kumimoji="0" lang="en-GB" sz="700" i="0" u="none" strike="noStrike" kern="1200" cap="none" spc="0" normalizeH="0" baseline="30000" noProof="0" dirty="0">
                <a:ln>
                  <a:noFill/>
                </a:ln>
                <a:solidFill>
                  <a:srgbClr val="505050"/>
                </a:solidFill>
                <a:effectLst/>
                <a:uLnTx/>
                <a:uFillTx/>
                <a:latin typeface="Arial" panose="020B0604020202020204" pitchFamily="34" charset="0"/>
                <a:ea typeface="+mn-ea"/>
                <a:cs typeface="Arial" panose="020B0604020202020204" pitchFamily="34" charset="0"/>
              </a:rPr>
              <a:t>®</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(5 to 20 mg /kg /day) in the clinical trials for KUVAN</a:t>
            </a:r>
            <a:r>
              <a:rPr kumimoji="0" lang="en-GB" sz="700" i="0" u="none" strike="noStrike" kern="1200" cap="none" spc="0" normalizeH="0" baseline="30000" noProof="0" dirty="0">
                <a:ln>
                  <a:noFill/>
                </a:ln>
                <a:solidFill>
                  <a:srgbClr val="505050"/>
                </a:solidFill>
                <a:effectLst/>
                <a:uLnTx/>
                <a:uFillTx/>
                <a:latin typeface="Arial" panose="020B0604020202020204" pitchFamily="34" charset="0"/>
                <a:ea typeface="+mn-ea"/>
                <a:cs typeface="Arial" panose="020B0604020202020204" pitchFamily="34" charset="0"/>
              </a:rPr>
              <a:t>®</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experienced adverse reactions. The most commonly reported adverse reactions are headache and rhinorrhoea. In a further clinical trial, approximately 30 % of the 27 children aged below 4 years who received treatment with sapropterin dihydrochloride (10 or 20 mg /kg /day) experienced adverse reactions. The most commonly reported adverse reactions are “amino acid level decreased” (</a:t>
            </a:r>
            <a:r>
              <a:rPr kumimoji="0" lang="en-GB" sz="700" i="0" u="none" strike="noStrike" kern="1200" cap="none" spc="0" normalizeH="0" noProof="0" dirty="0" err="1">
                <a:ln>
                  <a:noFill/>
                </a:ln>
                <a:solidFill>
                  <a:srgbClr val="505050"/>
                </a:solidFill>
                <a:effectLst/>
                <a:uLnTx/>
                <a:uFillTx/>
                <a:latin typeface="+mj-lt"/>
                <a:ea typeface="+mn-ea"/>
                <a:cs typeface="Arial" panose="020B0604020202020204" pitchFamily="34" charset="0"/>
              </a:rPr>
              <a:t>hypophenylalaninaemia</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vomiting and rhinitis. In the pivotal clinical trials and in the post‑marketing experience for KUVAN</a:t>
            </a:r>
            <a:r>
              <a:rPr kumimoji="0" lang="en-GB" sz="700" i="0" u="none" strike="noStrike" kern="1200" cap="none" spc="0" normalizeH="0" baseline="30000" noProof="0" dirty="0">
                <a:ln>
                  <a:noFill/>
                </a:ln>
                <a:solidFill>
                  <a:srgbClr val="505050"/>
                </a:solidFill>
                <a:effectLst/>
                <a:uLnTx/>
                <a:uFillTx/>
                <a:latin typeface="Arial" panose="020B0604020202020204" pitchFamily="34" charset="0"/>
                <a:ea typeface="+mn-ea"/>
                <a:cs typeface="Arial" panose="020B0604020202020204" pitchFamily="34" charset="0"/>
              </a:rPr>
              <a:t>®</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the following adverse reactions have been identified – within each frequency grouping, adverse reactions are presented in order of decreasing seriousness – Immune system disorders: Not known: Hypersensitivity reactions (including serious allergic reactions) and rash. Metabolism and nutrition disorders: Common: </a:t>
            </a:r>
            <a:r>
              <a:rPr kumimoji="0" lang="en-GB" sz="700" i="0" u="none" strike="noStrike" kern="1200" cap="none" spc="0" normalizeH="0" noProof="0" dirty="0" err="1">
                <a:ln>
                  <a:noFill/>
                </a:ln>
                <a:solidFill>
                  <a:srgbClr val="505050"/>
                </a:solidFill>
                <a:effectLst/>
                <a:uLnTx/>
                <a:uFillTx/>
                <a:latin typeface="+mj-lt"/>
                <a:ea typeface="+mn-ea"/>
                <a:cs typeface="Arial" panose="020B0604020202020204" pitchFamily="34" charset="0"/>
              </a:rPr>
              <a:t>Hypophenylalaninaemia</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Nervous system disorders: Very common: Headache. Respiratory, thoracic and mediastinal disorders: Very common: Rhinorrhoea. Common: </a:t>
            </a:r>
            <a:r>
              <a:rPr kumimoji="0" lang="en-GB" sz="700" i="0" u="none" strike="noStrike" kern="1200" cap="none" spc="0" normalizeH="0" noProof="0" dirty="0" err="1">
                <a:ln>
                  <a:noFill/>
                </a:ln>
                <a:solidFill>
                  <a:srgbClr val="505050"/>
                </a:solidFill>
                <a:effectLst/>
                <a:uLnTx/>
                <a:uFillTx/>
                <a:latin typeface="+mj-lt"/>
                <a:ea typeface="+mn-ea"/>
                <a:cs typeface="Arial" panose="020B0604020202020204" pitchFamily="34" charset="0"/>
              </a:rPr>
              <a:t>Pharyngolaryngeal</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pain, nasal congestion, coughs. Gastrointestinal disorders: Common: Diarrhoea, vomiting, abdominal pain, dyspepsia, nausea. Not known: Gastritis, oesophagitis. Paediatric population: Frequency, type and severity of adverse reactions in children essentially the same as those in adults. Legal category: Prescription only medicine. Marketing authorisation holder: BioMarin International Limited. </a:t>
            </a:r>
            <a:r>
              <a:rPr kumimoji="0" lang="en-GB" sz="700" i="0" u="none" strike="noStrike" kern="1200" cap="none" spc="0" normalizeH="0" noProof="0" dirty="0" err="1">
                <a:ln>
                  <a:noFill/>
                </a:ln>
                <a:solidFill>
                  <a:srgbClr val="505050"/>
                </a:solidFill>
                <a:effectLst/>
                <a:uLnTx/>
                <a:uFillTx/>
                <a:latin typeface="+mj-lt"/>
                <a:ea typeface="+mn-ea"/>
                <a:cs typeface="Arial" panose="020B0604020202020204" pitchFamily="34" charset="0"/>
              </a:rPr>
              <a:t>Shanbally</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a:t>
            </a:r>
            <a:r>
              <a:rPr kumimoji="0" lang="en-GB" sz="700" i="0" u="none" strike="noStrike" kern="1200" cap="none" spc="0" normalizeH="0" noProof="0" dirty="0" err="1">
                <a:ln>
                  <a:noFill/>
                </a:ln>
                <a:solidFill>
                  <a:srgbClr val="505050"/>
                </a:solidFill>
                <a:effectLst/>
                <a:uLnTx/>
                <a:uFillTx/>
                <a:latin typeface="+mj-lt"/>
                <a:ea typeface="+mn-ea"/>
                <a:cs typeface="Arial" panose="020B0604020202020204" pitchFamily="34" charset="0"/>
              </a:rPr>
              <a:t>Ringaskiddy</a:t>
            </a:r>
            <a:r>
              <a:rPr kumimoji="0" lang="en-GB" sz="700" i="0" u="none" strike="noStrike" kern="1200" cap="none" spc="0" normalizeH="0" noProof="0" dirty="0">
                <a:ln>
                  <a:noFill/>
                </a:ln>
                <a:solidFill>
                  <a:srgbClr val="505050"/>
                </a:solidFill>
                <a:effectLst/>
                <a:uLnTx/>
                <a:uFillTx/>
                <a:latin typeface="+mj-lt"/>
                <a:ea typeface="+mn-ea"/>
                <a:cs typeface="Arial" panose="020B0604020202020204" pitchFamily="34" charset="0"/>
              </a:rPr>
              <a:t>, County Cork, Ireland. Marketing authorisation number (s): EU /1 /08 /481 /001, EU /1 /08 /481 /002, EU /1 /08 /481 /003. Date of first authorisation: 2 December 2008. Date of revision of the text: March 2019</a:t>
            </a:r>
            <a:endParaRPr kumimoji="0" lang="en-GB" sz="700" i="0" u="none" strike="noStrike" kern="1200" cap="none" spc="0" normalizeH="0" baseline="0" noProof="0" dirty="0">
              <a:ln>
                <a:noFill/>
              </a:ln>
              <a:solidFill>
                <a:srgbClr val="505050"/>
              </a:solidFill>
              <a:effectLst/>
              <a:uLnTx/>
              <a:uFillTx/>
              <a:latin typeface="Arial" panose="020B0604020202020204" pitchFamily="34" charset="0"/>
              <a:ea typeface="+mn-ea"/>
              <a:cs typeface="Arial" panose="020B0604020202020204" pitchFamily="34" charset="0"/>
            </a:endParaRPr>
          </a:p>
        </p:txBody>
      </p:sp>
      <p:sp>
        <p:nvSpPr>
          <p:cNvPr id="13" name="Textbox 1">
            <a:extLst>
              <a:ext uri="{FF2B5EF4-FFF2-40B4-BE49-F238E27FC236}">
                <a16:creationId xmlns:a16="http://schemas.microsoft.com/office/drawing/2014/main" id="{3261B8FF-7F45-3742-9079-019B5544DD4F}"/>
              </a:ext>
            </a:extLst>
          </p:cNvPr>
          <p:cNvSpPr txBox="1">
            <a:spLocks/>
          </p:cNvSpPr>
          <p:nvPr/>
        </p:nvSpPr>
        <p:spPr>
          <a:xfrm>
            <a:off x="7233972" y="2323572"/>
            <a:ext cx="3247390" cy="625475"/>
          </a:xfrm>
          <a:prstGeom prst="rect">
            <a:avLst/>
          </a:prstGeom>
          <a:ln w="6350">
            <a:solidFill>
              <a:srgbClr val="000000"/>
            </a:solidFill>
            <a:prstDash val="solid"/>
          </a:ln>
        </p:spPr>
        <p:txBody>
          <a:bodyPr wrap="square" lIns="0" tIns="0" rIns="0" bIns="0" rtlCol="0">
            <a:noAutofit/>
          </a:bodyPr>
          <a:lstStyle/>
          <a:p>
            <a:pPr marL="189865" marR="188595" lvl="0" indent="0" algn="ctr" defTabSz="914400" rtl="0" eaLnBrk="1" fontAlgn="auto" latinLnBrk="0" hangingPunct="1">
              <a:lnSpc>
                <a:spcPct val="96000"/>
              </a:lnSpc>
              <a:spcBef>
                <a:spcPts val="400"/>
              </a:spcBef>
              <a:spcAft>
                <a:spcPts val="0"/>
              </a:spcAft>
              <a:buClrTx/>
              <a:buSzTx/>
              <a:buFontTx/>
              <a:buNone/>
              <a:tabLst/>
              <a:defRPr/>
            </a:pPr>
            <a:r>
              <a:rPr kumimoji="0" lang="en-US" sz="850" b="1" i="0" u="none" strike="noStrike" kern="1200" cap="none" spc="0"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Healthcare</a:t>
            </a:r>
            <a:r>
              <a:rPr kumimoji="0" lang="en-US" sz="850" b="1" i="0" u="none" strike="noStrike" kern="1200" cap="none" spc="-45"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 </a:t>
            </a:r>
            <a:r>
              <a:rPr kumimoji="0" lang="en-US" sz="850" b="1" i="0" u="none" strike="noStrike" kern="1200" cap="none" spc="0"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professionals</a:t>
            </a:r>
            <a:r>
              <a:rPr kumimoji="0" lang="en-US" sz="850" b="1" i="0" u="none" strike="noStrike" kern="1200" cap="none" spc="-45"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 </a:t>
            </a:r>
            <a:r>
              <a:rPr kumimoji="0" lang="en-US" sz="850" b="1" i="0" u="none" strike="noStrike" kern="1200" cap="none" spc="0"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should</a:t>
            </a:r>
            <a:r>
              <a:rPr kumimoji="0" lang="en-US" sz="850" b="1" i="0" u="none" strike="noStrike" kern="1200" cap="none" spc="-45"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 </a:t>
            </a:r>
            <a:r>
              <a:rPr kumimoji="0" lang="en-US" sz="850" b="1" i="0" u="none" strike="noStrike" kern="1200" cap="none" spc="0"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report</a:t>
            </a:r>
            <a:r>
              <a:rPr kumimoji="0" lang="en-US" sz="850" b="1" i="0" u="none" strike="noStrike" kern="1200" cap="none" spc="-45"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 </a:t>
            </a:r>
            <a:r>
              <a:rPr kumimoji="0" lang="en-US" sz="850" b="1" i="0" u="none" strike="noStrike" kern="1200" cap="none" spc="0"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adverse</a:t>
            </a:r>
            <a:r>
              <a:rPr kumimoji="0" lang="en-US" sz="850" b="1" i="0" u="none" strike="noStrike" kern="1200" cap="none" spc="-45"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 </a:t>
            </a:r>
            <a:r>
              <a:rPr kumimoji="0" lang="en-US" sz="850" b="1" i="0" u="none" strike="noStrike" kern="1200" cap="none" spc="0"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events in accordance with their local requirements.</a:t>
            </a:r>
            <a:endParaRPr kumimoji="0" lang="en-GB" sz="1100" b="0" i="0" u="none" strike="noStrike" kern="1200" cap="none" spc="0" normalizeH="0" baseline="0" noProof="0" dirty="0">
              <a:ln>
                <a:noFill/>
              </a:ln>
              <a:solidFill>
                <a:srgbClr val="505050"/>
              </a:solidFill>
              <a:effectLst/>
              <a:uLnTx/>
              <a:uFillTx/>
              <a:latin typeface="Arial" panose="020B0604020202020204" pitchFamily="34" charset="0"/>
              <a:ea typeface="Arial" panose="020B0604020202020204" pitchFamily="34" charset="0"/>
              <a:cs typeface="+mn-cs"/>
            </a:endParaRPr>
          </a:p>
          <a:p>
            <a:pPr marL="245745" marR="244475" lvl="0" indent="0" algn="ctr" defTabSz="914400" rtl="0" eaLnBrk="1" fontAlgn="auto" latinLnBrk="0" hangingPunct="1">
              <a:lnSpc>
                <a:spcPct val="96000"/>
              </a:lnSpc>
              <a:spcBef>
                <a:spcPts val="285"/>
              </a:spcBef>
              <a:spcAft>
                <a:spcPts val="0"/>
              </a:spcAft>
              <a:buClrTx/>
              <a:buSzTx/>
              <a:buFontTx/>
              <a:buNone/>
              <a:tabLst/>
              <a:defRPr/>
            </a:pPr>
            <a:r>
              <a:rPr kumimoji="0" lang="en-US" sz="850" b="1" i="0" u="none" strike="noStrike" kern="1200" cap="none" spc="0"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Adverse</a:t>
            </a:r>
            <a:r>
              <a:rPr kumimoji="0" lang="en-US" sz="850" b="1" i="0" u="none" strike="noStrike" kern="1200" cap="none" spc="-35"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 </a:t>
            </a:r>
            <a:r>
              <a:rPr kumimoji="0" lang="en-US" sz="850" b="1" i="0" u="none" strike="noStrike" kern="1200" cap="none" spc="0"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events</a:t>
            </a:r>
            <a:r>
              <a:rPr kumimoji="0" lang="en-US" sz="850" b="1" i="0" u="none" strike="noStrike" kern="1200" cap="none" spc="-35"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 </a:t>
            </a:r>
            <a:r>
              <a:rPr kumimoji="0" lang="en-US" sz="850" b="1" i="0" u="none" strike="noStrike" kern="1200" cap="none" spc="0"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should</a:t>
            </a:r>
            <a:r>
              <a:rPr kumimoji="0" lang="en-US" sz="850" b="1" i="0" u="none" strike="noStrike" kern="1200" cap="none" spc="-35"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 </a:t>
            </a:r>
            <a:r>
              <a:rPr kumimoji="0" lang="en-US" sz="850" b="1" i="0" u="none" strike="noStrike" kern="1200" cap="none" spc="0"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also</a:t>
            </a:r>
            <a:r>
              <a:rPr kumimoji="0" lang="en-US" sz="850" b="1" i="0" u="none" strike="noStrike" kern="1200" cap="none" spc="-35"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 </a:t>
            </a:r>
            <a:r>
              <a:rPr kumimoji="0" lang="en-US" sz="850" b="1" i="0" u="none" strike="noStrike" kern="1200" cap="none" spc="0"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be</a:t>
            </a:r>
            <a:r>
              <a:rPr kumimoji="0" lang="en-US" sz="850" b="1" i="0" u="none" strike="noStrike" kern="1200" cap="none" spc="-35"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 </a:t>
            </a:r>
            <a:r>
              <a:rPr kumimoji="0" lang="en-US" sz="850" b="1" i="0" u="none" strike="noStrike" kern="1200" cap="none" spc="0"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reported</a:t>
            </a:r>
            <a:r>
              <a:rPr kumimoji="0" lang="en-US" sz="850" b="1" i="0" u="none" strike="noStrike" kern="1200" cap="none" spc="-35"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 </a:t>
            </a:r>
            <a:r>
              <a:rPr kumimoji="0" lang="en-US" sz="850" b="1" i="0" u="none" strike="noStrike" kern="1200" cap="none" spc="0"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to</a:t>
            </a:r>
            <a:r>
              <a:rPr kumimoji="0" lang="en-US" sz="850" b="1" i="0" u="none" strike="noStrike" kern="1200" cap="none" spc="-35"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 </a:t>
            </a:r>
            <a:r>
              <a:rPr kumimoji="0" lang="en-US" sz="850" b="1" i="0" u="none" strike="noStrike" kern="1200" cap="none" spc="0"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rPr>
              <a:t>BioMarin on + 1 415 506 6179 or </a:t>
            </a:r>
            <a:r>
              <a:rPr kumimoji="0" lang="en-US" sz="850" b="1" i="0" u="none" strike="noStrike" kern="1200" cap="none" spc="0" normalizeH="0" baseline="0" noProof="0" dirty="0">
                <a:ln>
                  <a:noFill/>
                </a:ln>
                <a:solidFill>
                  <a:srgbClr val="3C3C3B"/>
                </a:solidFill>
                <a:effectLst/>
                <a:uLnTx/>
                <a:uFillTx/>
                <a:latin typeface="Arial" panose="020B0604020202020204" pitchFamily="34" charset="0"/>
                <a:ea typeface="Arial" panose="020B0604020202020204" pitchFamily="34" charset="0"/>
                <a:cs typeface="+mn-cs"/>
                <a:hlinkClick r:id="rId2"/>
              </a:rPr>
              <a:t>drugsafety@bmrn.com</a:t>
            </a:r>
            <a:endParaRPr kumimoji="0" lang="en-GB" sz="1100" b="0" i="0" u="none" strike="noStrike" kern="1200" cap="none" spc="0" normalizeH="0" baseline="0" noProof="0" dirty="0">
              <a:ln>
                <a:noFill/>
              </a:ln>
              <a:solidFill>
                <a:srgbClr val="505050"/>
              </a:solidFill>
              <a:effectLst/>
              <a:uLnTx/>
              <a:uFillTx/>
              <a:latin typeface="Arial" panose="020B0604020202020204" pitchFamily="34" charset="0"/>
              <a:ea typeface="Arial" panose="020B0604020202020204" pitchFamily="34" charset="0"/>
              <a:cs typeface="+mn-cs"/>
            </a:endParaRPr>
          </a:p>
        </p:txBody>
      </p:sp>
    </p:spTree>
    <p:extLst>
      <p:ext uri="{BB962C8B-B14F-4D97-AF65-F5344CB8AC3E}">
        <p14:creationId xmlns:p14="http://schemas.microsoft.com/office/powerpoint/2010/main" val="19473211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757D85-3A82-7B22-601C-03E268E176E0}"/>
              </a:ext>
            </a:extLst>
          </p:cNvPr>
          <p:cNvSpPr>
            <a:spLocks noGrp="1"/>
          </p:cNvSpPr>
          <p:nvPr>
            <p:ph type="body" sz="quarter" idx="15"/>
          </p:nvPr>
        </p:nvSpPr>
        <p:spPr/>
        <p:txBody>
          <a:bodyPr>
            <a:normAutofit/>
          </a:bodyPr>
          <a:lstStyle/>
          <a:p>
            <a:r>
              <a:rPr lang="en-GB" dirty="0"/>
              <a:t>Objective is to compare outcomes of pegvaliase versus sapropterin + MNT, or MNT alone through 3 years of treatment</a:t>
            </a:r>
          </a:p>
        </p:txBody>
      </p:sp>
      <p:sp>
        <p:nvSpPr>
          <p:cNvPr id="3" name="Text Placeholder 2">
            <a:extLst>
              <a:ext uri="{FF2B5EF4-FFF2-40B4-BE49-F238E27FC236}">
                <a16:creationId xmlns:a16="http://schemas.microsoft.com/office/drawing/2014/main" id="{42481E55-138F-56A6-8136-500364E98387}"/>
              </a:ext>
            </a:extLst>
          </p:cNvPr>
          <p:cNvSpPr>
            <a:spLocks noGrp="1"/>
          </p:cNvSpPr>
          <p:nvPr>
            <p:ph type="body" sz="quarter" idx="16"/>
          </p:nvPr>
        </p:nvSpPr>
        <p:spPr/>
        <p:txBody>
          <a:bodyPr>
            <a:noAutofit/>
          </a:bodyPr>
          <a:lstStyle/>
          <a:p>
            <a:pPr>
              <a:spcBef>
                <a:spcPts val="0"/>
              </a:spcBef>
            </a:pPr>
            <a:r>
              <a:rPr lang="en-GB" dirty="0"/>
              <a:t>MNT, medical nutrition therapy; PAH, phenylalanine hydroxylase; Phe, phenylalanine; PKU, phenylketonuria.</a:t>
            </a:r>
          </a:p>
          <a:p>
            <a:pPr>
              <a:spcBef>
                <a:spcPts val="0"/>
              </a:spcBef>
            </a:pPr>
            <a:r>
              <a:rPr lang="en-GB" dirty="0"/>
              <a:t>Burton BK, et al. Mol. Genet. Metab. 2024;141:108114. </a:t>
            </a:r>
          </a:p>
        </p:txBody>
      </p:sp>
      <p:sp>
        <p:nvSpPr>
          <p:cNvPr id="4" name="Title 3">
            <a:extLst>
              <a:ext uri="{FF2B5EF4-FFF2-40B4-BE49-F238E27FC236}">
                <a16:creationId xmlns:a16="http://schemas.microsoft.com/office/drawing/2014/main" id="{0E94AA16-6CFB-359D-7BD2-DE41345F4928}"/>
              </a:ext>
            </a:extLst>
          </p:cNvPr>
          <p:cNvSpPr>
            <a:spLocks noGrp="1"/>
          </p:cNvSpPr>
          <p:nvPr>
            <p:ph type="title"/>
          </p:nvPr>
        </p:nvSpPr>
        <p:spPr/>
        <p:txBody>
          <a:bodyPr/>
          <a:lstStyle/>
          <a:p>
            <a:r>
              <a:rPr lang="en-GB" dirty="0"/>
              <a:t>Background</a:t>
            </a:r>
          </a:p>
        </p:txBody>
      </p:sp>
      <p:sp>
        <p:nvSpPr>
          <p:cNvPr id="5" name="Content Placeholder 4">
            <a:extLst>
              <a:ext uri="{FF2B5EF4-FFF2-40B4-BE49-F238E27FC236}">
                <a16:creationId xmlns:a16="http://schemas.microsoft.com/office/drawing/2014/main" id="{97D9165D-B602-83C4-7B71-B13D82CDBA8A}"/>
              </a:ext>
            </a:extLst>
          </p:cNvPr>
          <p:cNvSpPr>
            <a:spLocks noGrp="1"/>
          </p:cNvSpPr>
          <p:nvPr>
            <p:ph idx="1"/>
          </p:nvPr>
        </p:nvSpPr>
        <p:spPr/>
        <p:txBody>
          <a:bodyPr/>
          <a:lstStyle/>
          <a:p>
            <a:r>
              <a:rPr lang="en-GB" dirty="0"/>
              <a:t>PKU is an inborn error of </a:t>
            </a:r>
            <a:r>
              <a:rPr lang="en-GB" b="1" dirty="0">
                <a:solidFill>
                  <a:schemeClr val="accent1"/>
                </a:solidFill>
              </a:rPr>
              <a:t>metabolism</a:t>
            </a:r>
            <a:r>
              <a:rPr lang="en-GB" dirty="0"/>
              <a:t>, caused by pathogenic variants in the </a:t>
            </a:r>
            <a:r>
              <a:rPr lang="en-GB" b="1" dirty="0">
                <a:solidFill>
                  <a:schemeClr val="accent1"/>
                </a:solidFill>
              </a:rPr>
              <a:t>PAH</a:t>
            </a:r>
            <a:r>
              <a:rPr lang="en-GB" dirty="0"/>
              <a:t> gene</a:t>
            </a:r>
          </a:p>
          <a:p>
            <a:r>
              <a:rPr lang="en-GB" dirty="0"/>
              <a:t>Reduced PAH enzyme activity results in </a:t>
            </a:r>
            <a:r>
              <a:rPr lang="en-GB" b="1" dirty="0">
                <a:solidFill>
                  <a:schemeClr val="accent1"/>
                </a:solidFill>
              </a:rPr>
              <a:t>Phe accumulation </a:t>
            </a:r>
            <a:r>
              <a:rPr lang="en-GB" dirty="0"/>
              <a:t>and </a:t>
            </a:r>
            <a:r>
              <a:rPr lang="en-GB" b="1" dirty="0">
                <a:solidFill>
                  <a:schemeClr val="accent1"/>
                </a:solidFill>
              </a:rPr>
              <a:t>subsequent intellectual disability</a:t>
            </a:r>
            <a:r>
              <a:rPr lang="en-GB" b="1" dirty="0">
                <a:solidFill>
                  <a:srgbClr val="001A71"/>
                </a:solidFill>
              </a:rPr>
              <a:t>; </a:t>
            </a:r>
            <a:r>
              <a:rPr lang="en-GB" dirty="0"/>
              <a:t>if left untreated, </a:t>
            </a:r>
            <a:r>
              <a:rPr lang="en-GB" b="1" dirty="0">
                <a:solidFill>
                  <a:schemeClr val="accent1"/>
                </a:solidFill>
              </a:rPr>
              <a:t>impaired executive function </a:t>
            </a:r>
            <a:r>
              <a:rPr lang="en-GB" dirty="0"/>
              <a:t>and</a:t>
            </a:r>
            <a:r>
              <a:rPr lang="en-GB" b="1" dirty="0">
                <a:solidFill>
                  <a:srgbClr val="001A71"/>
                </a:solidFill>
              </a:rPr>
              <a:t> </a:t>
            </a:r>
            <a:r>
              <a:rPr lang="en-GB" b="1" dirty="0">
                <a:solidFill>
                  <a:schemeClr val="accent1"/>
                </a:solidFill>
              </a:rPr>
              <a:t>behavioural, psychiatric, and movement disorders</a:t>
            </a:r>
            <a:endParaRPr lang="en-GB" dirty="0">
              <a:solidFill>
                <a:schemeClr val="accent1"/>
              </a:solidFill>
            </a:endParaRPr>
          </a:p>
          <a:p>
            <a:r>
              <a:rPr lang="en-GB" dirty="0"/>
              <a:t>To control blood Phe levels, standard treatment for PKU involves a </a:t>
            </a:r>
            <a:r>
              <a:rPr lang="en-GB" b="1" dirty="0">
                <a:solidFill>
                  <a:schemeClr val="accent1"/>
                </a:solidFill>
              </a:rPr>
              <a:t>Phe-restricted diet and MNT</a:t>
            </a:r>
            <a:r>
              <a:rPr lang="en-GB" dirty="0"/>
              <a:t>, with or without </a:t>
            </a:r>
            <a:r>
              <a:rPr lang="en-GB" b="1" dirty="0">
                <a:solidFill>
                  <a:schemeClr val="accent1"/>
                </a:solidFill>
              </a:rPr>
              <a:t>sapropterin dihydrochloride</a:t>
            </a:r>
            <a:r>
              <a:rPr lang="en-GB" dirty="0"/>
              <a:t>, a cofactor for PAH</a:t>
            </a:r>
          </a:p>
          <a:p>
            <a:pPr lvl="1"/>
            <a:r>
              <a:rPr lang="en-GB" dirty="0"/>
              <a:t>However, only 20–56% of patients respond to sapropterin</a:t>
            </a:r>
          </a:p>
          <a:p>
            <a:r>
              <a:rPr lang="en-GB" dirty="0"/>
              <a:t>Pegvaliase, an </a:t>
            </a:r>
            <a:r>
              <a:rPr lang="en-GB" b="1" dirty="0">
                <a:solidFill>
                  <a:schemeClr val="accent1"/>
                </a:solidFill>
              </a:rPr>
              <a:t>injectable enzyme substitution therapy</a:t>
            </a:r>
            <a:r>
              <a:rPr lang="en-GB" dirty="0"/>
              <a:t>, offers an alternative by converting Phe into ammonia and trans-cinnamic acid</a:t>
            </a:r>
          </a:p>
        </p:txBody>
      </p:sp>
    </p:spTree>
    <p:extLst>
      <p:ext uri="{BB962C8B-B14F-4D97-AF65-F5344CB8AC3E}">
        <p14:creationId xmlns:p14="http://schemas.microsoft.com/office/powerpoint/2010/main" val="3963205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50DDBA8-4B75-4269-EF74-9EC01AAA2CF1}"/>
              </a:ext>
            </a:extLst>
          </p:cNvPr>
          <p:cNvSpPr>
            <a:spLocks noGrp="1"/>
          </p:cNvSpPr>
          <p:nvPr>
            <p:ph idx="1"/>
          </p:nvPr>
        </p:nvSpPr>
        <p:spPr/>
        <p:txBody>
          <a:bodyPr>
            <a:normAutofit fontScale="85000" lnSpcReduction="20000"/>
          </a:bodyPr>
          <a:lstStyle/>
          <a:p>
            <a:endParaRPr lang="en-GB" dirty="0"/>
          </a:p>
          <a:p>
            <a:endParaRPr lang="en-GB" dirty="0"/>
          </a:p>
          <a:p>
            <a:endParaRPr lang="en-GB" dirty="0"/>
          </a:p>
          <a:p>
            <a:pPr marL="0" indent="0">
              <a:buNone/>
            </a:pPr>
            <a:endParaRPr lang="en-GB" dirty="0"/>
          </a:p>
          <a:p>
            <a:pPr marL="0" indent="0">
              <a:buNone/>
            </a:pPr>
            <a:endParaRPr lang="en-GB" dirty="0"/>
          </a:p>
          <a:p>
            <a:pPr marL="0" indent="0">
              <a:buNone/>
            </a:pPr>
            <a:endParaRPr lang="en-GB" dirty="0"/>
          </a:p>
          <a:p>
            <a:r>
              <a:rPr lang="en-GB" dirty="0"/>
              <a:t>Analysis was restricted to patients (</a:t>
            </a:r>
            <a:r>
              <a:rPr lang="en-GB" b="1" dirty="0">
                <a:solidFill>
                  <a:schemeClr val="accent1"/>
                </a:solidFill>
              </a:rPr>
              <a:t>≥16 years</a:t>
            </a:r>
            <a:r>
              <a:rPr lang="en-GB" dirty="0"/>
              <a:t>) with PKU and baseline </a:t>
            </a:r>
            <a:r>
              <a:rPr lang="en-GB" b="1" dirty="0">
                <a:solidFill>
                  <a:schemeClr val="accent1"/>
                </a:solidFill>
              </a:rPr>
              <a:t>blood Phe concentrations &gt;600 μmol/L</a:t>
            </a:r>
          </a:p>
          <a:p>
            <a:r>
              <a:rPr lang="en-GB" b="0" i="0" dirty="0">
                <a:solidFill>
                  <a:srgbClr val="1D1D1D"/>
                </a:solidFill>
                <a:effectLst/>
                <a:latin typeface="Arial" panose="020B0604020202020204" pitchFamily="34" charset="0"/>
              </a:rPr>
              <a:t>The study was not powered to identify differences in </a:t>
            </a:r>
            <a:r>
              <a:rPr lang="en-GB" b="0" i="0" dirty="0" err="1">
                <a:solidFill>
                  <a:srgbClr val="1D1D1D"/>
                </a:solidFill>
                <a:effectLst/>
                <a:latin typeface="Arial" panose="020B0604020202020204" pitchFamily="34" charset="0"/>
              </a:rPr>
              <a:t>Phe</a:t>
            </a:r>
            <a:r>
              <a:rPr lang="en-GB" b="0" i="0" dirty="0">
                <a:solidFill>
                  <a:srgbClr val="1D1D1D"/>
                </a:solidFill>
                <a:effectLst/>
                <a:latin typeface="Arial" panose="020B0604020202020204" pitchFamily="34" charset="0"/>
              </a:rPr>
              <a:t> levels among the groups</a:t>
            </a:r>
            <a:endParaRPr lang="en-GB" dirty="0">
              <a:solidFill>
                <a:schemeClr val="accent1"/>
              </a:solidFill>
            </a:endParaRPr>
          </a:p>
          <a:p>
            <a:r>
              <a:rPr lang="en-GB" dirty="0"/>
              <a:t>Participants may have been exposed to different doses of pegvaliase (5–60 mg/day), but were all considered “</a:t>
            </a:r>
            <a:r>
              <a:rPr lang="en-GB" b="1" dirty="0">
                <a:solidFill>
                  <a:schemeClr val="accent1"/>
                </a:solidFill>
              </a:rPr>
              <a:t>pegvaliase exposed</a:t>
            </a:r>
            <a:r>
              <a:rPr lang="en-GB" dirty="0"/>
              <a:t>” for the purpose of this analysis</a:t>
            </a:r>
          </a:p>
          <a:p>
            <a:r>
              <a:rPr lang="en-GB" dirty="0"/>
              <a:t>Comparator groups from PKUDOS</a:t>
            </a:r>
          </a:p>
          <a:p>
            <a:pPr lvl="1"/>
            <a:r>
              <a:rPr lang="en-GB" dirty="0"/>
              <a:t>Sapropterin + MNT group: defined as taking sapropterin (dose range: 5–20 mg/kg/day) during blood Phe collection</a:t>
            </a:r>
          </a:p>
          <a:p>
            <a:pPr lvl="1"/>
            <a:r>
              <a:rPr lang="en-GB" dirty="0"/>
              <a:t>MNT group: were not treated with sapropterin during blood Phe collection* </a:t>
            </a:r>
          </a:p>
          <a:p>
            <a:r>
              <a:rPr lang="en-GB" dirty="0"/>
              <a:t>Outcome measures: median and mean </a:t>
            </a:r>
            <a:r>
              <a:rPr lang="en-GB" b="1" dirty="0">
                <a:solidFill>
                  <a:schemeClr val="accent1"/>
                </a:solidFill>
              </a:rPr>
              <a:t>blood Phe levels </a:t>
            </a:r>
            <a:r>
              <a:rPr lang="en-GB" dirty="0"/>
              <a:t>and proportion of participants achieving specific Phe </a:t>
            </a:r>
            <a:br>
              <a:rPr lang="en-GB" dirty="0"/>
            </a:br>
            <a:r>
              <a:rPr lang="en-GB" dirty="0"/>
              <a:t>target levels of </a:t>
            </a:r>
            <a:r>
              <a:rPr lang="en-GB" b="1" dirty="0">
                <a:solidFill>
                  <a:schemeClr val="accent1"/>
                </a:solidFill>
              </a:rPr>
              <a:t>≤600 μmol/L, ≤360 μmol/L, and ≤120 μmol/L </a:t>
            </a:r>
            <a:r>
              <a:rPr lang="en-GB" dirty="0"/>
              <a:t>after 1,2, and 3 years</a:t>
            </a:r>
            <a:r>
              <a:rPr lang="en-GB" baseline="30000" dirty="0"/>
              <a:t>†</a:t>
            </a:r>
          </a:p>
          <a:p>
            <a:endParaRPr lang="en-GB" dirty="0"/>
          </a:p>
          <a:p>
            <a:endParaRPr lang="en-GB" dirty="0"/>
          </a:p>
          <a:p>
            <a:endParaRPr lang="en-GB" dirty="0"/>
          </a:p>
          <a:p>
            <a:endParaRPr lang="en-GB" dirty="0"/>
          </a:p>
        </p:txBody>
      </p:sp>
      <p:sp>
        <p:nvSpPr>
          <p:cNvPr id="3" name="Text Placeholder 2">
            <a:extLst>
              <a:ext uri="{FF2B5EF4-FFF2-40B4-BE49-F238E27FC236}">
                <a16:creationId xmlns:a16="http://schemas.microsoft.com/office/drawing/2014/main" id="{54F24099-AEC2-FDFF-6187-454F04DA3E25}"/>
              </a:ext>
            </a:extLst>
          </p:cNvPr>
          <p:cNvSpPr>
            <a:spLocks noGrp="1"/>
          </p:cNvSpPr>
          <p:nvPr>
            <p:ph type="body" sz="quarter" idx="16"/>
          </p:nvPr>
        </p:nvSpPr>
        <p:spPr/>
        <p:txBody>
          <a:bodyPr>
            <a:noAutofit/>
          </a:bodyPr>
          <a:lstStyle/>
          <a:p>
            <a:r>
              <a:rPr lang="en-GB" sz="900" dirty="0"/>
              <a:t>*Individuals were included if they had blood Phe measurements available at baseline and at any of the 12-, 18-, 24-, and 36-month time points. †Quantile regression adjusting for age, sex and baseline blood Phe levels at each time point.  Phe, phenylalanine; PKU, phenylketonuria; PKUDOS, Phenylketonuria Demographics, Outcomes and Safety Registry.</a:t>
            </a:r>
          </a:p>
          <a:p>
            <a:pPr>
              <a:spcBef>
                <a:spcPts val="0"/>
              </a:spcBef>
            </a:pPr>
            <a:r>
              <a:rPr lang="en-GB" sz="900" dirty="0"/>
              <a:t>1. Thomas J, et al. Mol. Genet. </a:t>
            </a:r>
            <a:r>
              <a:rPr lang="en-GB" sz="900" dirty="0" err="1"/>
              <a:t>Metab</a:t>
            </a:r>
            <a:r>
              <a:rPr lang="en-GB" sz="900" dirty="0"/>
              <a:t>. 2018;124:27–38; 2. Longo N, et al. Mol. Genet. and </a:t>
            </a:r>
            <a:r>
              <a:rPr lang="en-GB" sz="900" dirty="0" err="1"/>
              <a:t>Metab</a:t>
            </a:r>
            <a:r>
              <a:rPr lang="en-GB" sz="900" dirty="0"/>
              <a:t>. 2015;114:557–63.</a:t>
            </a:r>
          </a:p>
          <a:p>
            <a:pPr>
              <a:spcBef>
                <a:spcPts val="0"/>
              </a:spcBef>
            </a:pPr>
            <a:r>
              <a:rPr lang="en-GB" sz="900" dirty="0"/>
              <a:t>Burton BK, et al. Mol. Genet. Metab. 2024;141:108114.</a:t>
            </a:r>
          </a:p>
        </p:txBody>
      </p:sp>
      <p:sp>
        <p:nvSpPr>
          <p:cNvPr id="4" name="Title 3">
            <a:extLst>
              <a:ext uri="{FF2B5EF4-FFF2-40B4-BE49-F238E27FC236}">
                <a16:creationId xmlns:a16="http://schemas.microsoft.com/office/drawing/2014/main" id="{52FE5085-DBBB-3745-1776-741C76FFD2E1}"/>
              </a:ext>
            </a:extLst>
          </p:cNvPr>
          <p:cNvSpPr>
            <a:spLocks noGrp="1"/>
          </p:cNvSpPr>
          <p:nvPr>
            <p:ph type="title"/>
          </p:nvPr>
        </p:nvSpPr>
        <p:spPr/>
        <p:txBody>
          <a:bodyPr/>
          <a:lstStyle/>
          <a:p>
            <a:r>
              <a:rPr lang="en-GB" dirty="0"/>
              <a:t>Methods: Analysis included patient-level data from three studies</a:t>
            </a:r>
          </a:p>
        </p:txBody>
      </p:sp>
      <p:sp>
        <p:nvSpPr>
          <p:cNvPr id="5" name="Rectangle 4">
            <a:extLst>
              <a:ext uri="{FF2B5EF4-FFF2-40B4-BE49-F238E27FC236}">
                <a16:creationId xmlns:a16="http://schemas.microsoft.com/office/drawing/2014/main" id="{A7A8FF8B-031F-215F-4EE2-B6AEF270D512}"/>
              </a:ext>
            </a:extLst>
          </p:cNvPr>
          <p:cNvSpPr/>
          <p:nvPr/>
        </p:nvSpPr>
        <p:spPr>
          <a:xfrm>
            <a:off x="693241" y="1556141"/>
            <a:ext cx="2790334" cy="1881330"/>
          </a:xfrm>
          <a:prstGeom prst="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b="1" dirty="0"/>
              <a:t>PRISM-1</a:t>
            </a:r>
            <a:r>
              <a:rPr lang="en-GB" baseline="30000" dirty="0"/>
              <a:t>1</a:t>
            </a:r>
            <a:endParaRPr lang="en-GB" sz="1400" baseline="30000" dirty="0"/>
          </a:p>
          <a:p>
            <a:pPr marL="285750" indent="-285750">
              <a:buFont typeface="Arial" panose="020B0604020202020204" pitchFamily="34" charset="0"/>
              <a:buChar char="•"/>
            </a:pPr>
            <a:r>
              <a:rPr lang="en-GB" sz="1400" dirty="0"/>
              <a:t>Open-label, parallel group, Phase 3 study </a:t>
            </a:r>
          </a:p>
          <a:p>
            <a:pPr marL="285750" indent="-285750">
              <a:buFont typeface="Arial" panose="020B0604020202020204" pitchFamily="34" charset="0"/>
              <a:buChar char="•"/>
            </a:pPr>
            <a:r>
              <a:rPr lang="en-GB" sz="1400" dirty="0"/>
              <a:t>Pegvaliase naïve patients ≥18 years</a:t>
            </a:r>
          </a:p>
          <a:p>
            <a:pPr marL="285750" indent="-285750">
              <a:buFont typeface="Arial" panose="020B0604020202020204" pitchFamily="34" charset="0"/>
              <a:buChar char="•"/>
            </a:pPr>
            <a:r>
              <a:rPr lang="en-GB" sz="1400" dirty="0"/>
              <a:t>Maintenance dose of </a:t>
            </a:r>
            <a:br>
              <a:rPr lang="en-GB" sz="1400" dirty="0"/>
            </a:br>
            <a:r>
              <a:rPr lang="en-GB" sz="1400" dirty="0"/>
              <a:t>20 or 40 mg/day </a:t>
            </a:r>
          </a:p>
        </p:txBody>
      </p:sp>
      <p:sp>
        <p:nvSpPr>
          <p:cNvPr id="6" name="Rectangle 5">
            <a:extLst>
              <a:ext uri="{FF2B5EF4-FFF2-40B4-BE49-F238E27FC236}">
                <a16:creationId xmlns:a16="http://schemas.microsoft.com/office/drawing/2014/main" id="{CBA8A82E-CD1C-7B78-079F-20224129C17A}"/>
              </a:ext>
            </a:extLst>
          </p:cNvPr>
          <p:cNvSpPr/>
          <p:nvPr/>
        </p:nvSpPr>
        <p:spPr>
          <a:xfrm>
            <a:off x="4700834" y="1556141"/>
            <a:ext cx="2790334" cy="1881330"/>
          </a:xfrm>
          <a:prstGeom prst="rect">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b="1" dirty="0"/>
              <a:t>PRISM-2</a:t>
            </a:r>
            <a:r>
              <a:rPr lang="en-GB" baseline="30000" dirty="0"/>
              <a:t>1</a:t>
            </a:r>
            <a:endParaRPr lang="en-GB" sz="1400" baseline="30000" dirty="0"/>
          </a:p>
          <a:p>
            <a:pPr marL="285750" indent="-285750">
              <a:buFont typeface="Arial" panose="020B0604020202020204" pitchFamily="34" charset="0"/>
              <a:buChar char="•"/>
            </a:pPr>
            <a:r>
              <a:rPr lang="en-GB" sz="1400" dirty="0"/>
              <a:t>Participants continued from PRISM-1</a:t>
            </a:r>
          </a:p>
          <a:p>
            <a:pPr marL="285750" indent="-285750">
              <a:buFont typeface="Arial" panose="020B0604020202020204" pitchFamily="34" charset="0"/>
              <a:buChar char="•"/>
            </a:pPr>
            <a:r>
              <a:rPr lang="en-GB" sz="1400" dirty="0"/>
              <a:t>Open-label, Phase 3, </a:t>
            </a:r>
            <a:br>
              <a:rPr lang="en-GB" sz="1400" dirty="0"/>
            </a:br>
            <a:r>
              <a:rPr lang="en-GB" sz="1400" dirty="0"/>
              <a:t>long-term extension study</a:t>
            </a:r>
          </a:p>
          <a:p>
            <a:pPr marL="285750" indent="-285750">
              <a:buFont typeface="Arial" panose="020B0604020202020204" pitchFamily="34" charset="0"/>
              <a:buChar char="•"/>
            </a:pPr>
            <a:r>
              <a:rPr lang="en-GB" sz="1400" dirty="0"/>
              <a:t>Maintenance dose of </a:t>
            </a:r>
            <a:br>
              <a:rPr lang="en-GB" sz="1400" dirty="0"/>
            </a:br>
            <a:r>
              <a:rPr lang="en-GB" sz="1400" dirty="0"/>
              <a:t>20 or 40 mg/day  </a:t>
            </a:r>
          </a:p>
        </p:txBody>
      </p:sp>
      <p:sp>
        <p:nvSpPr>
          <p:cNvPr id="7" name="Rectangle 6">
            <a:extLst>
              <a:ext uri="{FF2B5EF4-FFF2-40B4-BE49-F238E27FC236}">
                <a16:creationId xmlns:a16="http://schemas.microsoft.com/office/drawing/2014/main" id="{1EF5707A-15D1-1814-5F2D-B47103D80CA3}"/>
              </a:ext>
            </a:extLst>
          </p:cNvPr>
          <p:cNvSpPr/>
          <p:nvPr/>
        </p:nvSpPr>
        <p:spPr>
          <a:xfrm>
            <a:off x="8708427" y="1556141"/>
            <a:ext cx="2790334" cy="1881330"/>
          </a:xfrm>
          <a:prstGeom prst="rect">
            <a:avLst/>
          </a:prstGeom>
          <a:solidFill>
            <a:schemeClr val="accent6"/>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b="1" dirty="0"/>
              <a:t>PKUDOS</a:t>
            </a:r>
            <a:r>
              <a:rPr lang="en-GB" baseline="30000" dirty="0"/>
              <a:t>2</a:t>
            </a:r>
            <a:endParaRPr lang="en-GB" sz="1400" baseline="30000" dirty="0"/>
          </a:p>
          <a:p>
            <a:pPr marL="285750" indent="-285750">
              <a:buFont typeface="Arial" panose="020B0604020202020204" pitchFamily="34" charset="0"/>
              <a:buChar char="•"/>
            </a:pPr>
            <a:r>
              <a:rPr lang="en-GB" sz="1400" dirty="0"/>
              <a:t>Phase 4 voluntary observational study </a:t>
            </a:r>
          </a:p>
          <a:p>
            <a:pPr marL="285750" indent="-285750">
              <a:buFont typeface="Arial" panose="020B0604020202020204" pitchFamily="34" charset="0"/>
              <a:buChar char="•"/>
            </a:pPr>
            <a:r>
              <a:rPr lang="en-GB" sz="1400" dirty="0"/>
              <a:t>Patients had previously received, were currently receiving or intended to receive sapropterin, within 90 days of enrolment </a:t>
            </a:r>
          </a:p>
        </p:txBody>
      </p:sp>
    </p:spTree>
    <p:extLst>
      <p:ext uri="{BB962C8B-B14F-4D97-AF65-F5344CB8AC3E}">
        <p14:creationId xmlns:p14="http://schemas.microsoft.com/office/powerpoint/2010/main" val="1401716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63B185E-B318-A3F4-5B16-356222B2A2C5}"/>
              </a:ext>
            </a:extLst>
          </p:cNvPr>
          <p:cNvSpPr>
            <a:spLocks noGrp="1"/>
          </p:cNvSpPr>
          <p:nvPr>
            <p:ph type="body" sz="quarter" idx="15"/>
          </p:nvPr>
        </p:nvSpPr>
        <p:spPr/>
        <p:txBody>
          <a:bodyPr>
            <a:noAutofit/>
          </a:bodyPr>
          <a:lstStyle/>
          <a:p>
            <a:r>
              <a:rPr lang="en-GB" dirty="0"/>
              <a:t>Age and sex were similar among treatment groups; however, baseline median and mean blood Phe concentrations and median intact protein varied </a:t>
            </a:r>
          </a:p>
        </p:txBody>
      </p:sp>
      <p:sp>
        <p:nvSpPr>
          <p:cNvPr id="3" name="Text Placeholder 2">
            <a:extLst>
              <a:ext uri="{FF2B5EF4-FFF2-40B4-BE49-F238E27FC236}">
                <a16:creationId xmlns:a16="http://schemas.microsoft.com/office/drawing/2014/main" id="{79B73193-F681-8D8C-129F-6533F801E2D7}"/>
              </a:ext>
            </a:extLst>
          </p:cNvPr>
          <p:cNvSpPr>
            <a:spLocks noGrp="1"/>
          </p:cNvSpPr>
          <p:nvPr>
            <p:ph type="body" sz="quarter" idx="16"/>
          </p:nvPr>
        </p:nvSpPr>
        <p:spPr/>
        <p:txBody>
          <a:bodyPr>
            <a:noAutofit/>
          </a:bodyPr>
          <a:lstStyle/>
          <a:p>
            <a:r>
              <a:rPr lang="en-GB" dirty="0"/>
              <a:t>MNT, medical nutrition therapy; Phe, phenylalanine; PKUDOS, Phenylketonuria Demographics, Outcomes and Safety Registry.</a:t>
            </a:r>
          </a:p>
          <a:p>
            <a:pPr>
              <a:spcBef>
                <a:spcPts val="0"/>
              </a:spcBef>
            </a:pPr>
            <a:r>
              <a:rPr lang="en-GB" dirty="0"/>
              <a:t>Burton BK, et al. Mol. Genet. Metab. 2024;141:108114.</a:t>
            </a:r>
          </a:p>
        </p:txBody>
      </p:sp>
      <p:sp>
        <p:nvSpPr>
          <p:cNvPr id="4" name="Title 3">
            <a:extLst>
              <a:ext uri="{FF2B5EF4-FFF2-40B4-BE49-F238E27FC236}">
                <a16:creationId xmlns:a16="http://schemas.microsoft.com/office/drawing/2014/main" id="{F476FA4B-9C46-A9B5-2E22-56F0FE331636}"/>
              </a:ext>
            </a:extLst>
          </p:cNvPr>
          <p:cNvSpPr>
            <a:spLocks noGrp="1"/>
          </p:cNvSpPr>
          <p:nvPr>
            <p:ph type="title"/>
          </p:nvPr>
        </p:nvSpPr>
        <p:spPr/>
        <p:txBody>
          <a:bodyPr/>
          <a:lstStyle/>
          <a:p>
            <a:r>
              <a:rPr lang="en-GB" dirty="0"/>
              <a:t>Baseline demographics and characteristics </a:t>
            </a:r>
          </a:p>
        </p:txBody>
      </p:sp>
      <p:sp>
        <p:nvSpPr>
          <p:cNvPr id="5" name="Content Placeholder 4">
            <a:extLst>
              <a:ext uri="{FF2B5EF4-FFF2-40B4-BE49-F238E27FC236}">
                <a16:creationId xmlns:a16="http://schemas.microsoft.com/office/drawing/2014/main" id="{33479BA4-916E-CB28-3C31-976FA2A4F2B3}"/>
              </a:ext>
            </a:extLst>
          </p:cNvPr>
          <p:cNvSpPr>
            <a:spLocks noGrp="1"/>
          </p:cNvSpPr>
          <p:nvPr>
            <p:ph idx="1"/>
          </p:nvPr>
        </p:nvSpPr>
        <p:spPr/>
        <p:txBody>
          <a:bodyPr/>
          <a:lstStyle/>
          <a:p>
            <a:r>
              <a:rPr lang="en-GB" b="1" dirty="0">
                <a:solidFill>
                  <a:schemeClr val="accent1"/>
                </a:solidFill>
              </a:rPr>
              <a:t>183 pegvaliase-treated </a:t>
            </a:r>
            <a:r>
              <a:rPr lang="en-GB" dirty="0"/>
              <a:t>participants in PRISM trials, </a:t>
            </a:r>
            <a:r>
              <a:rPr lang="en-GB" b="1" dirty="0">
                <a:solidFill>
                  <a:schemeClr val="accent1"/>
                </a:solidFill>
              </a:rPr>
              <a:t>82</a:t>
            </a:r>
            <a:r>
              <a:rPr lang="en-GB" dirty="0">
                <a:solidFill>
                  <a:schemeClr val="accent1"/>
                </a:solidFill>
              </a:rPr>
              <a:t> </a:t>
            </a:r>
            <a:r>
              <a:rPr lang="en-GB" dirty="0"/>
              <a:t>(</a:t>
            </a:r>
            <a:r>
              <a:rPr lang="en-GB" b="1" dirty="0">
                <a:solidFill>
                  <a:schemeClr val="accent1"/>
                </a:solidFill>
              </a:rPr>
              <a:t>sapropterin + MNT</a:t>
            </a:r>
            <a:r>
              <a:rPr lang="en-GB" dirty="0"/>
              <a:t>), and </a:t>
            </a:r>
            <a:r>
              <a:rPr lang="en-GB" b="1" dirty="0">
                <a:solidFill>
                  <a:schemeClr val="accent1"/>
                </a:solidFill>
              </a:rPr>
              <a:t>67</a:t>
            </a:r>
            <a:r>
              <a:rPr lang="en-GB" dirty="0"/>
              <a:t> (</a:t>
            </a:r>
            <a:r>
              <a:rPr lang="en-GB" b="1" dirty="0">
                <a:solidFill>
                  <a:schemeClr val="accent1"/>
                </a:solidFill>
              </a:rPr>
              <a:t>MNT group</a:t>
            </a:r>
            <a:r>
              <a:rPr lang="en-GB" dirty="0"/>
              <a:t>) in PKUDOS trial met inclusion criteria</a:t>
            </a:r>
          </a:p>
        </p:txBody>
      </p:sp>
      <p:graphicFrame>
        <p:nvGraphicFramePr>
          <p:cNvPr id="6" name="Content Placeholder 16">
            <a:extLst>
              <a:ext uri="{FF2B5EF4-FFF2-40B4-BE49-F238E27FC236}">
                <a16:creationId xmlns:a16="http://schemas.microsoft.com/office/drawing/2014/main" id="{22B852C1-DF1C-ABE7-5C17-EECA31AE12C6}"/>
              </a:ext>
            </a:extLst>
          </p:cNvPr>
          <p:cNvGraphicFramePr>
            <a:graphicFrameLocks noGrp="1" noDrilldown="1" noMove="1" noResize="1"/>
          </p:cNvGraphicFramePr>
          <p:nvPr>
            <p:extLst>
              <p:ext uri="{D42A27DB-BD31-4B8C-83A1-F6EECF244321}">
                <p14:modId xmlns:p14="http://schemas.microsoft.com/office/powerpoint/2010/main" val="2310504777"/>
              </p:ext>
            </p:extLst>
          </p:nvPr>
        </p:nvGraphicFramePr>
        <p:xfrm>
          <a:off x="694590" y="2149116"/>
          <a:ext cx="3376388" cy="3041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Content Placeholder 16">
            <a:extLst>
              <a:ext uri="{FF2B5EF4-FFF2-40B4-BE49-F238E27FC236}">
                <a16:creationId xmlns:a16="http://schemas.microsoft.com/office/drawing/2014/main" id="{6F75417A-BC3C-093D-0D19-6D08ADFFD942}"/>
              </a:ext>
            </a:extLst>
          </p:cNvPr>
          <p:cNvGraphicFramePr>
            <a:graphicFrameLocks noGrp="1" noDrilldown="1" noMove="1" noResize="1"/>
          </p:cNvGraphicFramePr>
          <p:nvPr>
            <p:extLst>
              <p:ext uri="{D42A27DB-BD31-4B8C-83A1-F6EECF244321}">
                <p14:modId xmlns:p14="http://schemas.microsoft.com/office/powerpoint/2010/main" val="347116476"/>
              </p:ext>
            </p:extLst>
          </p:nvPr>
        </p:nvGraphicFramePr>
        <p:xfrm>
          <a:off x="4406396" y="2149116"/>
          <a:ext cx="3376388" cy="30413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8" name="Content Placeholder 16">
            <a:extLst>
              <a:ext uri="{FF2B5EF4-FFF2-40B4-BE49-F238E27FC236}">
                <a16:creationId xmlns:a16="http://schemas.microsoft.com/office/drawing/2014/main" id="{AFE812D7-5900-BF4C-B65C-F43992F18377}"/>
              </a:ext>
            </a:extLst>
          </p:cNvPr>
          <p:cNvGraphicFramePr>
            <a:graphicFrameLocks noGrp="1" noDrilldown="1" noMove="1" noResize="1"/>
          </p:cNvGraphicFramePr>
          <p:nvPr>
            <p:extLst>
              <p:ext uri="{D42A27DB-BD31-4B8C-83A1-F6EECF244321}">
                <p14:modId xmlns:p14="http://schemas.microsoft.com/office/powerpoint/2010/main" val="3891092986"/>
              </p:ext>
            </p:extLst>
          </p:nvPr>
        </p:nvGraphicFramePr>
        <p:xfrm>
          <a:off x="8118203" y="2149116"/>
          <a:ext cx="3376388" cy="3041352"/>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33868813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8BB4FFF-6282-BB0E-3E2F-3C295398C7C5}"/>
              </a:ext>
            </a:extLst>
          </p:cNvPr>
          <p:cNvSpPr>
            <a:spLocks noGrp="1"/>
          </p:cNvSpPr>
          <p:nvPr>
            <p:ph type="body" sz="quarter" idx="15"/>
          </p:nvPr>
        </p:nvSpPr>
        <p:spPr/>
        <p:txBody>
          <a:bodyPr/>
          <a:lstStyle/>
          <a:p>
            <a:r>
              <a:rPr lang="en-GB" dirty="0"/>
              <a:t>Lower median blood </a:t>
            </a:r>
            <a:r>
              <a:rPr lang="en-GB" dirty="0" err="1"/>
              <a:t>Phe</a:t>
            </a:r>
            <a:r>
              <a:rPr lang="en-GB" dirty="0"/>
              <a:t> levels were observed in the pegvaliase group; median intact protein intake increased from baseline to Years 1,2, and 3</a:t>
            </a:r>
          </a:p>
        </p:txBody>
      </p:sp>
      <p:sp>
        <p:nvSpPr>
          <p:cNvPr id="3" name="Text Placeholder 2">
            <a:extLst>
              <a:ext uri="{FF2B5EF4-FFF2-40B4-BE49-F238E27FC236}">
                <a16:creationId xmlns:a16="http://schemas.microsoft.com/office/drawing/2014/main" id="{0D5C9EE6-B46E-24F0-0F3A-A4F6B0409C1F}"/>
              </a:ext>
            </a:extLst>
          </p:cNvPr>
          <p:cNvSpPr>
            <a:spLocks noGrp="1"/>
          </p:cNvSpPr>
          <p:nvPr>
            <p:ph type="body" sz="quarter" idx="16"/>
          </p:nvPr>
        </p:nvSpPr>
        <p:spPr/>
        <p:txBody>
          <a:bodyPr/>
          <a:lstStyle/>
          <a:p>
            <a:r>
              <a:rPr lang="en-GB" dirty="0"/>
              <a:t>MNT, medical nutrition therapy; Phe, phenylalanine</a:t>
            </a:r>
          </a:p>
          <a:p>
            <a:pPr>
              <a:spcBef>
                <a:spcPts val="0"/>
              </a:spcBef>
            </a:pPr>
            <a:r>
              <a:rPr lang="en-GB" dirty="0"/>
              <a:t>Burton BK, et al. Mol. Genet. Metab. 2024;141:108114.</a:t>
            </a:r>
          </a:p>
        </p:txBody>
      </p:sp>
      <p:sp>
        <p:nvSpPr>
          <p:cNvPr id="4" name="Title 3">
            <a:extLst>
              <a:ext uri="{FF2B5EF4-FFF2-40B4-BE49-F238E27FC236}">
                <a16:creationId xmlns:a16="http://schemas.microsoft.com/office/drawing/2014/main" id="{2BA09A5E-A171-3E63-79C9-1A9DF517ADA1}"/>
              </a:ext>
            </a:extLst>
          </p:cNvPr>
          <p:cNvSpPr>
            <a:spLocks noGrp="1"/>
          </p:cNvSpPr>
          <p:nvPr>
            <p:ph type="title"/>
          </p:nvPr>
        </p:nvSpPr>
        <p:spPr/>
        <p:txBody>
          <a:bodyPr/>
          <a:lstStyle/>
          <a:p>
            <a:r>
              <a:rPr lang="en-GB" dirty="0"/>
              <a:t>Results: Pegvaliase and sapropterin + MNT</a:t>
            </a:r>
          </a:p>
        </p:txBody>
      </p:sp>
      <p:sp>
        <p:nvSpPr>
          <p:cNvPr id="5" name="Content Placeholder 4">
            <a:extLst>
              <a:ext uri="{FF2B5EF4-FFF2-40B4-BE49-F238E27FC236}">
                <a16:creationId xmlns:a16="http://schemas.microsoft.com/office/drawing/2014/main" id="{E744DE70-5478-3C5C-EA69-20560C6BD8F1}"/>
              </a:ext>
            </a:extLst>
          </p:cNvPr>
          <p:cNvSpPr>
            <a:spLocks noGrp="1"/>
          </p:cNvSpPr>
          <p:nvPr>
            <p:ph idx="1"/>
          </p:nvPr>
        </p:nvSpPr>
        <p:spPr/>
        <p:txBody>
          <a:bodyPr>
            <a:norm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graphicFrame>
        <p:nvGraphicFramePr>
          <p:cNvPr id="12" name="Chart 11">
            <a:extLst>
              <a:ext uri="{FF2B5EF4-FFF2-40B4-BE49-F238E27FC236}">
                <a16:creationId xmlns:a16="http://schemas.microsoft.com/office/drawing/2014/main" id="{AB3B24E2-55E9-6136-E04B-64188877429A}"/>
              </a:ext>
            </a:extLst>
          </p:cNvPr>
          <p:cNvGraphicFramePr>
            <a:graphicFrameLocks noGrp="1" noDrilldown="1" noMove="1" noResize="1"/>
          </p:cNvGraphicFramePr>
          <p:nvPr>
            <p:extLst>
              <p:ext uri="{D42A27DB-BD31-4B8C-83A1-F6EECF244321}">
                <p14:modId xmlns:p14="http://schemas.microsoft.com/office/powerpoint/2010/main" val="609238826"/>
              </p:ext>
            </p:extLst>
          </p:nvPr>
        </p:nvGraphicFramePr>
        <p:xfrm>
          <a:off x="694590" y="1163512"/>
          <a:ext cx="5401410" cy="400230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DFAC21DE-B122-B71B-9E62-8273851A9A97}"/>
              </a:ext>
            </a:extLst>
          </p:cNvPr>
          <p:cNvGraphicFramePr>
            <a:graphicFrameLocks noGrp="1" noDrilldown="1" noMove="1" noResize="1"/>
          </p:cNvGraphicFramePr>
          <p:nvPr>
            <p:extLst>
              <p:ext uri="{D42A27DB-BD31-4B8C-83A1-F6EECF244321}">
                <p14:modId xmlns:p14="http://schemas.microsoft.com/office/powerpoint/2010/main" val="3435521460"/>
              </p:ext>
            </p:extLst>
          </p:nvPr>
        </p:nvGraphicFramePr>
        <p:xfrm>
          <a:off x="6094591" y="1163510"/>
          <a:ext cx="5400000" cy="4002301"/>
        </p:xfrm>
        <a:graphic>
          <a:graphicData uri="http://schemas.openxmlformats.org/drawingml/2006/chart">
            <c:chart xmlns:c="http://schemas.openxmlformats.org/drawingml/2006/chart" xmlns:r="http://schemas.openxmlformats.org/officeDocument/2006/relationships" r:id="rId3"/>
          </a:graphicData>
        </a:graphic>
      </p:graphicFrame>
      <p:grpSp>
        <p:nvGrpSpPr>
          <p:cNvPr id="6" name="Group 5">
            <a:extLst>
              <a:ext uri="{FF2B5EF4-FFF2-40B4-BE49-F238E27FC236}">
                <a16:creationId xmlns:a16="http://schemas.microsoft.com/office/drawing/2014/main" id="{5D8ECC32-2624-2BBD-48DE-50BF5230A4F0}"/>
              </a:ext>
            </a:extLst>
          </p:cNvPr>
          <p:cNvGrpSpPr/>
          <p:nvPr/>
        </p:nvGrpSpPr>
        <p:grpSpPr>
          <a:xfrm>
            <a:off x="4285269" y="5082618"/>
            <a:ext cx="3621462" cy="261610"/>
            <a:chOff x="4285269" y="5082618"/>
            <a:chExt cx="3621462" cy="261610"/>
          </a:xfrm>
        </p:grpSpPr>
        <p:grpSp>
          <p:nvGrpSpPr>
            <p:cNvPr id="8" name="Group 7">
              <a:extLst>
                <a:ext uri="{FF2B5EF4-FFF2-40B4-BE49-F238E27FC236}">
                  <a16:creationId xmlns:a16="http://schemas.microsoft.com/office/drawing/2014/main" id="{C3B8ECCC-855C-9A9E-C424-67A56CF04726}"/>
                </a:ext>
              </a:extLst>
            </p:cNvPr>
            <p:cNvGrpSpPr/>
            <p:nvPr/>
          </p:nvGrpSpPr>
          <p:grpSpPr>
            <a:xfrm>
              <a:off x="4285269" y="5082618"/>
              <a:ext cx="1725103" cy="261610"/>
              <a:chOff x="2554665" y="5090474"/>
              <a:chExt cx="1725103" cy="261610"/>
            </a:xfrm>
          </p:grpSpPr>
          <p:sp>
            <p:nvSpPr>
              <p:cNvPr id="13" name="Rectangle 12">
                <a:extLst>
                  <a:ext uri="{FF2B5EF4-FFF2-40B4-BE49-F238E27FC236}">
                    <a16:creationId xmlns:a16="http://schemas.microsoft.com/office/drawing/2014/main" id="{544CE487-9BBA-6AC1-1957-49ACC42BEC0D}"/>
                  </a:ext>
                </a:extLst>
              </p:cNvPr>
              <p:cNvSpPr/>
              <p:nvPr/>
            </p:nvSpPr>
            <p:spPr>
              <a:xfrm>
                <a:off x="2554665" y="5131279"/>
                <a:ext cx="180000" cy="180000"/>
              </a:xfrm>
              <a:prstGeom prst="rect">
                <a:avLst/>
              </a:prstGeom>
              <a:solidFill>
                <a:srgbClr val="28509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DBBEEF67-A424-6D2D-E79A-388AC83A0872}"/>
                  </a:ext>
                </a:extLst>
              </p:cNvPr>
              <p:cNvSpPr txBox="1"/>
              <p:nvPr/>
            </p:nvSpPr>
            <p:spPr>
              <a:xfrm>
                <a:off x="2743198" y="5090474"/>
                <a:ext cx="1536570" cy="261610"/>
              </a:xfrm>
              <a:prstGeom prst="rect">
                <a:avLst/>
              </a:prstGeom>
              <a:noFill/>
            </p:spPr>
            <p:txBody>
              <a:bodyPr wrap="square" rtlCol="0">
                <a:spAutoFit/>
              </a:bodyPr>
              <a:lstStyle/>
              <a:p>
                <a:r>
                  <a:rPr lang="en-GB" sz="1100" dirty="0"/>
                  <a:t>Pegvaliase</a:t>
                </a:r>
              </a:p>
            </p:txBody>
          </p:sp>
        </p:grpSp>
        <p:grpSp>
          <p:nvGrpSpPr>
            <p:cNvPr id="9" name="Group 8">
              <a:extLst>
                <a:ext uri="{FF2B5EF4-FFF2-40B4-BE49-F238E27FC236}">
                  <a16:creationId xmlns:a16="http://schemas.microsoft.com/office/drawing/2014/main" id="{DE7C1FA7-E9BE-50B6-B46B-3F2EE96113C1}"/>
                </a:ext>
              </a:extLst>
            </p:cNvPr>
            <p:cNvGrpSpPr/>
            <p:nvPr/>
          </p:nvGrpSpPr>
          <p:grpSpPr>
            <a:xfrm>
              <a:off x="6181628" y="5082618"/>
              <a:ext cx="1725103" cy="261610"/>
              <a:chOff x="2554665" y="5090474"/>
              <a:chExt cx="1725103" cy="261610"/>
            </a:xfrm>
          </p:grpSpPr>
          <p:sp>
            <p:nvSpPr>
              <p:cNvPr id="10" name="Rectangle 9">
                <a:extLst>
                  <a:ext uri="{FF2B5EF4-FFF2-40B4-BE49-F238E27FC236}">
                    <a16:creationId xmlns:a16="http://schemas.microsoft.com/office/drawing/2014/main" id="{3D69B862-ABF9-D9E4-40DD-D9E474F3F092}"/>
                  </a:ext>
                </a:extLst>
              </p:cNvPr>
              <p:cNvSpPr/>
              <p:nvPr/>
            </p:nvSpPr>
            <p:spPr>
              <a:xfrm>
                <a:off x="2554665" y="5131279"/>
                <a:ext cx="180000" cy="180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FCF68617-68AE-6B40-AEB7-F72454DCD996}"/>
                  </a:ext>
                </a:extLst>
              </p:cNvPr>
              <p:cNvSpPr txBox="1"/>
              <p:nvPr/>
            </p:nvSpPr>
            <p:spPr>
              <a:xfrm>
                <a:off x="2743198" y="5090474"/>
                <a:ext cx="1536570" cy="261610"/>
              </a:xfrm>
              <a:prstGeom prst="rect">
                <a:avLst/>
              </a:prstGeom>
              <a:noFill/>
            </p:spPr>
            <p:txBody>
              <a:bodyPr wrap="square" rtlCol="0">
                <a:spAutoFit/>
              </a:bodyPr>
              <a:lstStyle/>
              <a:p>
                <a:r>
                  <a:rPr lang="en-GB" sz="1100" dirty="0"/>
                  <a:t>Sapropterin + MNT</a:t>
                </a:r>
              </a:p>
            </p:txBody>
          </p:sp>
        </p:grpSp>
      </p:grpSp>
    </p:spTree>
    <p:extLst>
      <p:ext uri="{BB962C8B-B14F-4D97-AF65-F5344CB8AC3E}">
        <p14:creationId xmlns:p14="http://schemas.microsoft.com/office/powerpoint/2010/main" val="397301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8BB4FFF-6282-BB0E-3E2F-3C295398C7C5}"/>
              </a:ext>
            </a:extLst>
          </p:cNvPr>
          <p:cNvSpPr>
            <a:spLocks noGrp="1"/>
          </p:cNvSpPr>
          <p:nvPr>
            <p:ph type="body" sz="quarter" idx="15"/>
          </p:nvPr>
        </p:nvSpPr>
        <p:spPr/>
        <p:txBody>
          <a:bodyPr>
            <a:normAutofit/>
          </a:bodyPr>
          <a:lstStyle/>
          <a:p>
            <a:r>
              <a:rPr lang="en-GB" dirty="0"/>
              <a:t>Lower median blood </a:t>
            </a:r>
            <a:r>
              <a:rPr lang="en-GB" dirty="0" err="1"/>
              <a:t>Phe</a:t>
            </a:r>
            <a:r>
              <a:rPr lang="en-GB" dirty="0"/>
              <a:t> concentrations were observed in the pegvaliase group; median intact protein intake increased from baseline to Years 1, 2, and 3</a:t>
            </a:r>
          </a:p>
        </p:txBody>
      </p:sp>
      <p:sp>
        <p:nvSpPr>
          <p:cNvPr id="3" name="Text Placeholder 2">
            <a:extLst>
              <a:ext uri="{FF2B5EF4-FFF2-40B4-BE49-F238E27FC236}">
                <a16:creationId xmlns:a16="http://schemas.microsoft.com/office/drawing/2014/main" id="{0D5C9EE6-B46E-24F0-0F3A-A4F6B0409C1F}"/>
              </a:ext>
            </a:extLst>
          </p:cNvPr>
          <p:cNvSpPr>
            <a:spLocks noGrp="1"/>
          </p:cNvSpPr>
          <p:nvPr>
            <p:ph type="body" sz="quarter" idx="16"/>
          </p:nvPr>
        </p:nvSpPr>
        <p:spPr/>
        <p:txBody>
          <a:bodyPr>
            <a:normAutofit/>
          </a:bodyPr>
          <a:lstStyle/>
          <a:p>
            <a:pPr>
              <a:spcBef>
                <a:spcPts val="0"/>
              </a:spcBef>
            </a:pPr>
            <a:r>
              <a:rPr lang="en-GB" dirty="0"/>
              <a:t>MNT, medical nutrition therapy; </a:t>
            </a:r>
            <a:r>
              <a:rPr lang="en-GB" dirty="0" err="1"/>
              <a:t>Phe</a:t>
            </a:r>
            <a:r>
              <a:rPr lang="en-GB" dirty="0"/>
              <a:t>, phenylalanine</a:t>
            </a:r>
          </a:p>
          <a:p>
            <a:pPr>
              <a:spcBef>
                <a:spcPts val="0"/>
              </a:spcBef>
            </a:pPr>
            <a:r>
              <a:rPr lang="en-GB" dirty="0"/>
              <a:t>Burton BK, et al. Mol. Genet. Metab. 2024;141:108114.</a:t>
            </a:r>
          </a:p>
        </p:txBody>
      </p:sp>
      <p:sp>
        <p:nvSpPr>
          <p:cNvPr id="4" name="Title 3">
            <a:extLst>
              <a:ext uri="{FF2B5EF4-FFF2-40B4-BE49-F238E27FC236}">
                <a16:creationId xmlns:a16="http://schemas.microsoft.com/office/drawing/2014/main" id="{2BA09A5E-A171-3E63-79C9-1A9DF517ADA1}"/>
              </a:ext>
            </a:extLst>
          </p:cNvPr>
          <p:cNvSpPr>
            <a:spLocks noGrp="1"/>
          </p:cNvSpPr>
          <p:nvPr>
            <p:ph type="title"/>
          </p:nvPr>
        </p:nvSpPr>
        <p:spPr/>
        <p:txBody>
          <a:bodyPr/>
          <a:lstStyle/>
          <a:p>
            <a:r>
              <a:rPr lang="en-GB" dirty="0"/>
              <a:t>Results: Pegvaliase and MNT</a:t>
            </a:r>
          </a:p>
        </p:txBody>
      </p:sp>
      <p:sp>
        <p:nvSpPr>
          <p:cNvPr id="5" name="Content Placeholder 4">
            <a:extLst>
              <a:ext uri="{FF2B5EF4-FFF2-40B4-BE49-F238E27FC236}">
                <a16:creationId xmlns:a16="http://schemas.microsoft.com/office/drawing/2014/main" id="{E744DE70-5478-3C5C-EA69-20560C6BD8F1}"/>
              </a:ext>
            </a:extLst>
          </p:cNvPr>
          <p:cNvSpPr>
            <a:spLocks noGrp="1"/>
          </p:cNvSpPr>
          <p:nvPr>
            <p:ph idx="1"/>
          </p:nvPr>
        </p:nvSpPr>
        <p:spPr/>
        <p:txBody>
          <a:bodyPr>
            <a:norm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graphicFrame>
        <p:nvGraphicFramePr>
          <p:cNvPr id="13" name="Chart 12">
            <a:extLst>
              <a:ext uri="{FF2B5EF4-FFF2-40B4-BE49-F238E27FC236}">
                <a16:creationId xmlns:a16="http://schemas.microsoft.com/office/drawing/2014/main" id="{E8F8C145-E189-5FC8-280E-F32120393A0D}"/>
              </a:ext>
            </a:extLst>
          </p:cNvPr>
          <p:cNvGraphicFramePr>
            <a:graphicFrameLocks noGrp="1" noDrilldown="1" noMove="1" noResize="1"/>
          </p:cNvGraphicFramePr>
          <p:nvPr>
            <p:extLst>
              <p:ext uri="{D42A27DB-BD31-4B8C-83A1-F6EECF244321}">
                <p14:modId xmlns:p14="http://schemas.microsoft.com/office/powerpoint/2010/main" val="1177947827"/>
              </p:ext>
            </p:extLst>
          </p:nvPr>
        </p:nvGraphicFramePr>
        <p:xfrm>
          <a:off x="6093182" y="1161328"/>
          <a:ext cx="5401410" cy="400230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DC8EBF29-725A-EE60-CB0A-0426F085F9EF}"/>
              </a:ext>
            </a:extLst>
          </p:cNvPr>
          <p:cNvGraphicFramePr>
            <a:graphicFrameLocks noGrp="1" noDrilldown="1" noMove="1" noResize="1"/>
          </p:cNvGraphicFramePr>
          <p:nvPr>
            <p:extLst>
              <p:ext uri="{D42A27DB-BD31-4B8C-83A1-F6EECF244321}">
                <p14:modId xmlns:p14="http://schemas.microsoft.com/office/powerpoint/2010/main" val="2224983426"/>
              </p:ext>
            </p:extLst>
          </p:nvPr>
        </p:nvGraphicFramePr>
        <p:xfrm>
          <a:off x="694590" y="1217891"/>
          <a:ext cx="5401410" cy="3947924"/>
        </p:xfrm>
        <a:graphic>
          <a:graphicData uri="http://schemas.openxmlformats.org/drawingml/2006/chart">
            <c:chart xmlns:c="http://schemas.openxmlformats.org/drawingml/2006/chart" xmlns:r="http://schemas.openxmlformats.org/officeDocument/2006/relationships" r:id="rId3"/>
          </a:graphicData>
        </a:graphic>
      </p:graphicFrame>
      <p:grpSp>
        <p:nvGrpSpPr>
          <p:cNvPr id="18" name="Group 17">
            <a:extLst>
              <a:ext uri="{FF2B5EF4-FFF2-40B4-BE49-F238E27FC236}">
                <a16:creationId xmlns:a16="http://schemas.microsoft.com/office/drawing/2014/main" id="{B14CA94F-9A67-B497-F5B8-4CC7941A269F}"/>
              </a:ext>
            </a:extLst>
          </p:cNvPr>
          <p:cNvGrpSpPr/>
          <p:nvPr/>
        </p:nvGrpSpPr>
        <p:grpSpPr>
          <a:xfrm>
            <a:off x="4285269" y="5082618"/>
            <a:ext cx="3621462" cy="261610"/>
            <a:chOff x="4285269" y="5082618"/>
            <a:chExt cx="3621462" cy="261610"/>
          </a:xfrm>
        </p:grpSpPr>
        <p:grpSp>
          <p:nvGrpSpPr>
            <p:cNvPr id="10" name="Group 9">
              <a:extLst>
                <a:ext uri="{FF2B5EF4-FFF2-40B4-BE49-F238E27FC236}">
                  <a16:creationId xmlns:a16="http://schemas.microsoft.com/office/drawing/2014/main" id="{417C6A53-C2EB-08F4-223B-9FAF8E13DC8A}"/>
                </a:ext>
              </a:extLst>
            </p:cNvPr>
            <p:cNvGrpSpPr/>
            <p:nvPr/>
          </p:nvGrpSpPr>
          <p:grpSpPr>
            <a:xfrm>
              <a:off x="4285269" y="5082618"/>
              <a:ext cx="1725103" cy="261610"/>
              <a:chOff x="2554665" y="5090474"/>
              <a:chExt cx="1725103" cy="261610"/>
            </a:xfrm>
          </p:grpSpPr>
          <p:sp>
            <p:nvSpPr>
              <p:cNvPr id="7" name="Rectangle 6">
                <a:extLst>
                  <a:ext uri="{FF2B5EF4-FFF2-40B4-BE49-F238E27FC236}">
                    <a16:creationId xmlns:a16="http://schemas.microsoft.com/office/drawing/2014/main" id="{BAA90A73-3C9A-EE4C-A47A-571528C9D2ED}"/>
                  </a:ext>
                </a:extLst>
              </p:cNvPr>
              <p:cNvSpPr/>
              <p:nvPr/>
            </p:nvSpPr>
            <p:spPr>
              <a:xfrm>
                <a:off x="2554665" y="5131279"/>
                <a:ext cx="180000" cy="180000"/>
              </a:xfrm>
              <a:prstGeom prst="rect">
                <a:avLst/>
              </a:prstGeom>
              <a:solidFill>
                <a:srgbClr val="28509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87908A67-AF00-D974-BA84-3F8F1915F69A}"/>
                  </a:ext>
                </a:extLst>
              </p:cNvPr>
              <p:cNvSpPr txBox="1"/>
              <p:nvPr/>
            </p:nvSpPr>
            <p:spPr>
              <a:xfrm>
                <a:off x="2743198" y="5090474"/>
                <a:ext cx="1536570" cy="261610"/>
              </a:xfrm>
              <a:prstGeom prst="rect">
                <a:avLst/>
              </a:prstGeom>
              <a:noFill/>
            </p:spPr>
            <p:txBody>
              <a:bodyPr wrap="square" rtlCol="0">
                <a:spAutoFit/>
              </a:bodyPr>
              <a:lstStyle/>
              <a:p>
                <a:r>
                  <a:rPr lang="en-GB" sz="1100" dirty="0"/>
                  <a:t>Pegvaliase</a:t>
                </a:r>
              </a:p>
            </p:txBody>
          </p:sp>
        </p:grpSp>
        <p:grpSp>
          <p:nvGrpSpPr>
            <p:cNvPr id="14" name="Group 13">
              <a:extLst>
                <a:ext uri="{FF2B5EF4-FFF2-40B4-BE49-F238E27FC236}">
                  <a16:creationId xmlns:a16="http://schemas.microsoft.com/office/drawing/2014/main" id="{C4E470A1-4CD4-2EED-9217-EB027FE12430}"/>
                </a:ext>
              </a:extLst>
            </p:cNvPr>
            <p:cNvGrpSpPr/>
            <p:nvPr/>
          </p:nvGrpSpPr>
          <p:grpSpPr>
            <a:xfrm>
              <a:off x="6181628" y="5082618"/>
              <a:ext cx="1725103" cy="261610"/>
              <a:chOff x="2554665" y="5090474"/>
              <a:chExt cx="1725103" cy="261610"/>
            </a:xfrm>
          </p:grpSpPr>
          <p:sp>
            <p:nvSpPr>
              <p:cNvPr id="15" name="Rectangle 14">
                <a:extLst>
                  <a:ext uri="{FF2B5EF4-FFF2-40B4-BE49-F238E27FC236}">
                    <a16:creationId xmlns:a16="http://schemas.microsoft.com/office/drawing/2014/main" id="{971034DD-F8FC-23B6-02CE-F2F3B467EED4}"/>
                  </a:ext>
                </a:extLst>
              </p:cNvPr>
              <p:cNvSpPr/>
              <p:nvPr/>
            </p:nvSpPr>
            <p:spPr>
              <a:xfrm>
                <a:off x="2554665" y="5131279"/>
                <a:ext cx="180000" cy="180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DA358228-AF0E-A8DE-9410-EFCE1A514F5F}"/>
                  </a:ext>
                </a:extLst>
              </p:cNvPr>
              <p:cNvSpPr txBox="1"/>
              <p:nvPr/>
            </p:nvSpPr>
            <p:spPr>
              <a:xfrm>
                <a:off x="2743198" y="5090474"/>
                <a:ext cx="1536570" cy="261610"/>
              </a:xfrm>
              <a:prstGeom prst="rect">
                <a:avLst/>
              </a:prstGeom>
              <a:noFill/>
            </p:spPr>
            <p:txBody>
              <a:bodyPr wrap="square" rtlCol="0">
                <a:spAutoFit/>
              </a:bodyPr>
              <a:lstStyle/>
              <a:p>
                <a:r>
                  <a:rPr lang="en-GB" sz="1100" dirty="0"/>
                  <a:t>MNT</a:t>
                </a:r>
              </a:p>
            </p:txBody>
          </p:sp>
        </p:grpSp>
      </p:grpSp>
    </p:spTree>
    <p:extLst>
      <p:ext uri="{BB962C8B-B14F-4D97-AF65-F5344CB8AC3E}">
        <p14:creationId xmlns:p14="http://schemas.microsoft.com/office/powerpoint/2010/main" val="921714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134DFB-562C-A306-15B2-F16BC8287F11}"/>
              </a:ext>
            </a:extLst>
          </p:cNvPr>
          <p:cNvSpPr>
            <a:spLocks noGrp="1"/>
          </p:cNvSpPr>
          <p:nvPr>
            <p:ph type="body" sz="quarter" idx="15"/>
          </p:nvPr>
        </p:nvSpPr>
        <p:spPr/>
        <p:txBody>
          <a:bodyPr>
            <a:noAutofit/>
          </a:bodyPr>
          <a:lstStyle/>
          <a:p>
            <a:r>
              <a:rPr lang="en-GB" dirty="0"/>
              <a:t>Model-estimated proportion of participants achieving target blood Phe concentrations was higher for pegvaliase than for sapropterin + MNT at most time points</a:t>
            </a:r>
          </a:p>
        </p:txBody>
      </p:sp>
      <p:sp>
        <p:nvSpPr>
          <p:cNvPr id="3" name="Text Placeholder 2">
            <a:extLst>
              <a:ext uri="{FF2B5EF4-FFF2-40B4-BE49-F238E27FC236}">
                <a16:creationId xmlns:a16="http://schemas.microsoft.com/office/drawing/2014/main" id="{D920D675-1478-3521-4C28-3B5DE47CD576}"/>
              </a:ext>
            </a:extLst>
          </p:cNvPr>
          <p:cNvSpPr>
            <a:spLocks noGrp="1"/>
          </p:cNvSpPr>
          <p:nvPr>
            <p:ph type="body" sz="quarter" idx="16"/>
          </p:nvPr>
        </p:nvSpPr>
        <p:spPr/>
        <p:txBody>
          <a:bodyPr/>
          <a:lstStyle/>
          <a:p>
            <a:r>
              <a:rPr lang="en-GB" dirty="0"/>
              <a:t>MNT, medical nutrition therapy; Phe, phenylalanine</a:t>
            </a:r>
          </a:p>
          <a:p>
            <a:pPr>
              <a:spcBef>
                <a:spcPts val="0"/>
              </a:spcBef>
            </a:pPr>
            <a:r>
              <a:rPr lang="en-GB" dirty="0"/>
              <a:t>Burton BK, et al. Mol. Genet. Metab. 2024;141:108114.</a:t>
            </a:r>
          </a:p>
        </p:txBody>
      </p:sp>
      <p:sp>
        <p:nvSpPr>
          <p:cNvPr id="4" name="Title 3">
            <a:extLst>
              <a:ext uri="{FF2B5EF4-FFF2-40B4-BE49-F238E27FC236}">
                <a16:creationId xmlns:a16="http://schemas.microsoft.com/office/drawing/2014/main" id="{320C1097-77A1-9C48-1E38-D94D99CD6ED5}"/>
              </a:ext>
            </a:extLst>
          </p:cNvPr>
          <p:cNvSpPr>
            <a:spLocks noGrp="1"/>
          </p:cNvSpPr>
          <p:nvPr>
            <p:ph type="title"/>
          </p:nvPr>
        </p:nvSpPr>
        <p:spPr/>
        <p:txBody>
          <a:bodyPr>
            <a:normAutofit/>
          </a:bodyPr>
          <a:lstStyle/>
          <a:p>
            <a:r>
              <a:rPr lang="en-GB" dirty="0"/>
              <a:t>Results: Blood Phe levels – pegvaliase versus sapropterin + MNT</a:t>
            </a:r>
          </a:p>
        </p:txBody>
      </p:sp>
      <p:graphicFrame>
        <p:nvGraphicFramePr>
          <p:cNvPr id="6" name="Content Placeholder 5">
            <a:extLst>
              <a:ext uri="{FF2B5EF4-FFF2-40B4-BE49-F238E27FC236}">
                <a16:creationId xmlns:a16="http://schemas.microsoft.com/office/drawing/2014/main" id="{BEA3DCB6-6182-9CC7-C1BC-4906AFE11473}"/>
              </a:ext>
            </a:extLst>
          </p:cNvPr>
          <p:cNvGraphicFramePr>
            <a:graphicFrameLocks noGrp="1" noDrilldown="1" noMove="1" noResize="1"/>
          </p:cNvGraphicFramePr>
          <p:nvPr>
            <p:ph idx="1"/>
            <p:extLst>
              <p:ext uri="{D42A27DB-BD31-4B8C-83A1-F6EECF244321}">
                <p14:modId xmlns:p14="http://schemas.microsoft.com/office/powerpoint/2010/main" val="2798497638"/>
              </p:ext>
            </p:extLst>
          </p:nvPr>
        </p:nvGraphicFramePr>
        <p:xfrm>
          <a:off x="694591" y="2234992"/>
          <a:ext cx="10799999" cy="2225040"/>
        </p:xfrm>
        <a:graphic>
          <a:graphicData uri="http://schemas.openxmlformats.org/drawingml/2006/table">
            <a:tbl>
              <a:tblPr firstRow="1" bandRow="1">
                <a:tableStyleId>{5C22544A-7EE6-4342-B048-85BDC9FD1C3A}</a:tableStyleId>
              </a:tblPr>
              <a:tblGrid>
                <a:gridCol w="1542857">
                  <a:extLst>
                    <a:ext uri="{9D8B030D-6E8A-4147-A177-3AD203B41FA5}">
                      <a16:colId xmlns:a16="http://schemas.microsoft.com/office/drawing/2014/main" val="3355503576"/>
                    </a:ext>
                  </a:extLst>
                </a:gridCol>
                <a:gridCol w="1542857">
                  <a:extLst>
                    <a:ext uri="{9D8B030D-6E8A-4147-A177-3AD203B41FA5}">
                      <a16:colId xmlns:a16="http://schemas.microsoft.com/office/drawing/2014/main" val="1346631560"/>
                    </a:ext>
                  </a:extLst>
                </a:gridCol>
                <a:gridCol w="1542857">
                  <a:extLst>
                    <a:ext uri="{9D8B030D-6E8A-4147-A177-3AD203B41FA5}">
                      <a16:colId xmlns:a16="http://schemas.microsoft.com/office/drawing/2014/main" val="2820771220"/>
                    </a:ext>
                  </a:extLst>
                </a:gridCol>
                <a:gridCol w="1542857">
                  <a:extLst>
                    <a:ext uri="{9D8B030D-6E8A-4147-A177-3AD203B41FA5}">
                      <a16:colId xmlns:a16="http://schemas.microsoft.com/office/drawing/2014/main" val="3762916353"/>
                    </a:ext>
                  </a:extLst>
                </a:gridCol>
                <a:gridCol w="1542857">
                  <a:extLst>
                    <a:ext uri="{9D8B030D-6E8A-4147-A177-3AD203B41FA5}">
                      <a16:colId xmlns:a16="http://schemas.microsoft.com/office/drawing/2014/main" val="1276535714"/>
                    </a:ext>
                  </a:extLst>
                </a:gridCol>
                <a:gridCol w="1542857">
                  <a:extLst>
                    <a:ext uri="{9D8B030D-6E8A-4147-A177-3AD203B41FA5}">
                      <a16:colId xmlns:a16="http://schemas.microsoft.com/office/drawing/2014/main" val="3347103828"/>
                    </a:ext>
                  </a:extLst>
                </a:gridCol>
                <a:gridCol w="1542857">
                  <a:extLst>
                    <a:ext uri="{9D8B030D-6E8A-4147-A177-3AD203B41FA5}">
                      <a16:colId xmlns:a16="http://schemas.microsoft.com/office/drawing/2014/main" val="4138969186"/>
                    </a:ext>
                  </a:extLst>
                </a:gridCol>
              </a:tblGrid>
              <a:tr h="370840">
                <a:tc rowSpan="3">
                  <a:txBody>
                    <a:bodyPr/>
                    <a:lstStyle/>
                    <a:p>
                      <a:r>
                        <a:rPr lang="en-GB" sz="1400" dirty="0"/>
                        <a:t>Blood Phe level</a:t>
                      </a:r>
                    </a:p>
                  </a:txBody>
                  <a:tcPr anchor="b"/>
                </a:tc>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t>Proportion of participants, %</a:t>
                      </a:r>
                    </a:p>
                  </a:txBody>
                  <a:tcPr anchor="ctr">
                    <a:lnB w="6350" cap="flat" cmpd="sng" algn="ctr">
                      <a:solidFill>
                        <a:schemeClr val="bg1"/>
                      </a:solidFill>
                      <a:prstDash val="solid"/>
                      <a:round/>
                      <a:headEnd type="none" w="med" len="med"/>
                      <a:tailEnd type="none" w="med" len="med"/>
                    </a:lnB>
                  </a:tcPr>
                </a:tc>
                <a:tc hMerge="1">
                  <a:txBody>
                    <a:bodyPr/>
                    <a:lstStyle/>
                    <a:p>
                      <a:endParaRPr lang="en-GB"/>
                    </a:p>
                  </a:txBody>
                  <a:tcPr/>
                </a:tc>
                <a:tc hMerge="1">
                  <a:txBody>
                    <a:bodyPr/>
                    <a:lstStyle/>
                    <a:p>
                      <a:pPr algn="ctr"/>
                      <a:endParaRPr lang="en-GB" sz="1400" dirty="0"/>
                    </a:p>
                  </a:txBody>
                  <a:tcPr anchor="ctr"/>
                </a:tc>
                <a:tc hMerge="1">
                  <a:txBody>
                    <a:bodyPr/>
                    <a:lstStyle/>
                    <a:p>
                      <a:pPr algn="ctr"/>
                      <a:endParaRPr lang="en-GB" sz="1400" dirty="0"/>
                    </a:p>
                  </a:txBody>
                  <a:tcPr anchor="ctr"/>
                </a:tc>
                <a:tc hMerge="1">
                  <a:txBody>
                    <a:bodyPr/>
                    <a:lstStyle/>
                    <a:p>
                      <a:pPr algn="ctr"/>
                      <a:endParaRPr lang="en-GB" sz="1400" dirty="0"/>
                    </a:p>
                  </a:txBody>
                  <a:tcPr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dirty="0"/>
                    </a:p>
                  </a:txBody>
                  <a:tcPr anchor="ctr"/>
                </a:tc>
                <a:extLst>
                  <a:ext uri="{0D108BD9-81ED-4DB2-BD59-A6C34878D82A}">
                    <a16:rowId xmlns:a16="http://schemas.microsoft.com/office/drawing/2014/main" val="2979892164"/>
                  </a:ext>
                </a:extLst>
              </a:tr>
              <a:tr h="370840">
                <a:tc vMerge="1">
                  <a:txBody>
                    <a:bodyPr/>
                    <a:lstStyle/>
                    <a:p>
                      <a:endParaRPr lang="en-GB"/>
                    </a:p>
                  </a:txBody>
                  <a:tcPr/>
                </a:tc>
                <a:tc gridSpan="3">
                  <a:txBody>
                    <a:bodyPr/>
                    <a:lstStyle/>
                    <a:p>
                      <a:pPr algn="ctr"/>
                      <a:r>
                        <a:rPr lang="en-GB" sz="1400" b="1" dirty="0">
                          <a:solidFill>
                            <a:schemeClr val="bg1"/>
                          </a:solidFill>
                        </a:rPr>
                        <a:t>Pegvaliase</a:t>
                      </a:r>
                    </a:p>
                  </a:txBody>
                  <a:tcPr anchor="ctr">
                    <a:lnL w="6350" cap="flat" cmpd="sng" algn="ctr">
                      <a:solidFill>
                        <a:schemeClr val="bg1"/>
                      </a:solidFill>
                      <a:prstDash val="solid"/>
                      <a:round/>
                      <a:headEnd type="none" w="med" len="med"/>
                      <a:tailEnd type="none" w="med" len="med"/>
                    </a:lnL>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tc hMerge="1">
                  <a:txBody>
                    <a:bodyPr/>
                    <a:lstStyle/>
                    <a:p>
                      <a:endParaRPr lang="en-GB"/>
                    </a:p>
                  </a:txBody>
                  <a:tcPr/>
                </a:tc>
                <a:tc hMerge="1">
                  <a:txBody>
                    <a:bodyPr/>
                    <a:lstStyle/>
                    <a:p>
                      <a:pPr algn="ctr"/>
                      <a:endParaRPr lang="en-GB" sz="1400" b="1" dirty="0">
                        <a:solidFill>
                          <a:schemeClr val="bg1"/>
                        </a:solidFill>
                      </a:endParaRPr>
                    </a:p>
                  </a:txBody>
                  <a:tcPr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tc gridSpan="3">
                  <a:txBody>
                    <a:bodyPr/>
                    <a:lstStyle/>
                    <a:p>
                      <a:pPr algn="ctr"/>
                      <a:r>
                        <a:rPr lang="en-GB" sz="1400" b="1" dirty="0">
                          <a:solidFill>
                            <a:schemeClr val="bg1"/>
                          </a:solidFill>
                        </a:rPr>
                        <a:t>Sapropterin + MNT</a:t>
                      </a:r>
                    </a:p>
                  </a:txBody>
                  <a:tcPr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tc hMerge="1">
                  <a:txBody>
                    <a:bodyPr/>
                    <a:lstStyle/>
                    <a:p>
                      <a:pPr algn="ctr"/>
                      <a:endParaRPr lang="en-GB" sz="1400" b="1" dirty="0">
                        <a:solidFill>
                          <a:schemeClr val="bg1"/>
                        </a:solidFill>
                      </a:endParaRPr>
                    </a:p>
                  </a:txBody>
                  <a:tcPr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b="1" dirty="0">
                        <a:solidFill>
                          <a:schemeClr val="bg1"/>
                        </a:solidFill>
                      </a:endParaRPr>
                    </a:p>
                  </a:txBody>
                  <a:tcPr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2419006379"/>
                  </a:ext>
                </a:extLst>
              </a:tr>
              <a:tr h="370840">
                <a:tc vMerge="1">
                  <a:txBody>
                    <a:bodyPr/>
                    <a:lstStyle/>
                    <a:p>
                      <a:endParaRPr lang="en-GB" sz="1400" dirty="0"/>
                    </a:p>
                  </a:txBody>
                  <a:tcPr>
                    <a:solidFill>
                      <a:schemeClr val="accent1"/>
                    </a:solidFill>
                  </a:tcPr>
                </a:tc>
                <a:tc>
                  <a:txBody>
                    <a:bodyPr/>
                    <a:lstStyle/>
                    <a:p>
                      <a:pPr algn="ctr"/>
                      <a:r>
                        <a:rPr lang="en-GB" sz="1400" b="1" dirty="0">
                          <a:solidFill>
                            <a:schemeClr val="bg1"/>
                          </a:solidFill>
                        </a:rPr>
                        <a:t>Year 1 (n=180)</a:t>
                      </a:r>
                    </a:p>
                  </a:txBody>
                  <a:tcPr anchor="ctr">
                    <a:lnL w="6350" cap="flat" cmpd="sng" algn="ctr">
                      <a:solidFill>
                        <a:schemeClr val="bg1"/>
                      </a:solidFill>
                      <a:prstDash val="solid"/>
                      <a:round/>
                      <a:headEnd type="none" w="med" len="med"/>
                      <a:tailEnd type="none" w="med" len="med"/>
                    </a:lnL>
                    <a:lnT w="6350" cap="flat" cmpd="sng" algn="ctr">
                      <a:solidFill>
                        <a:schemeClr val="bg1"/>
                      </a:solidFill>
                      <a:prstDash val="solid"/>
                      <a:round/>
                      <a:headEnd type="none" w="med" len="med"/>
                      <a:tailEnd type="none" w="med" len="med"/>
                    </a:lnT>
                    <a:solidFill>
                      <a:schemeClr val="accent1"/>
                    </a:solidFill>
                  </a:tcPr>
                </a:tc>
                <a:tc>
                  <a:txBody>
                    <a:bodyPr/>
                    <a:lstStyle/>
                    <a:p>
                      <a:pPr algn="ctr"/>
                      <a:r>
                        <a:rPr lang="en-GB" sz="1400" b="1" dirty="0">
                          <a:solidFill>
                            <a:schemeClr val="bg1"/>
                          </a:solidFill>
                        </a:rPr>
                        <a:t>Year 2 (n=165)</a:t>
                      </a:r>
                    </a:p>
                  </a:txBody>
                  <a:tcPr anchor="ctr">
                    <a:lnT w="6350" cap="flat" cmpd="sng" algn="ctr">
                      <a:solidFill>
                        <a:schemeClr val="bg1"/>
                      </a:solidFill>
                      <a:prstDash val="solid"/>
                      <a:round/>
                      <a:headEnd type="none" w="med" len="med"/>
                      <a:tailEnd type="none" w="med" len="med"/>
                    </a:lnT>
                    <a:solidFill>
                      <a:schemeClr val="accent1"/>
                    </a:solidFill>
                  </a:tcPr>
                </a:tc>
                <a:tc>
                  <a:txBody>
                    <a:bodyPr/>
                    <a:lstStyle/>
                    <a:p>
                      <a:pPr algn="ctr"/>
                      <a:r>
                        <a:rPr lang="en-GB" sz="1400" b="1" dirty="0">
                          <a:solidFill>
                            <a:schemeClr val="bg1"/>
                          </a:solidFill>
                        </a:rPr>
                        <a:t>Year 3 (n=153)</a:t>
                      </a:r>
                    </a:p>
                  </a:txBody>
                  <a:tcPr anchor="ctr">
                    <a:lnT w="6350" cap="flat" cmpd="sng" algn="ctr">
                      <a:solidFill>
                        <a:schemeClr val="bg1"/>
                      </a:solidFill>
                      <a:prstDash val="solid"/>
                      <a:round/>
                      <a:headEnd type="none" w="med" len="med"/>
                      <a:tailEnd type="none" w="med" len="med"/>
                    </a:lnT>
                    <a:solidFill>
                      <a:schemeClr val="accent1"/>
                    </a:solidFill>
                  </a:tcPr>
                </a:tc>
                <a:tc>
                  <a:txBody>
                    <a:bodyPr/>
                    <a:lstStyle/>
                    <a:p>
                      <a:pPr algn="ctr"/>
                      <a:r>
                        <a:rPr lang="en-GB" sz="1400" b="1" dirty="0">
                          <a:solidFill>
                            <a:schemeClr val="bg1"/>
                          </a:solidFill>
                        </a:rPr>
                        <a:t>Year 1 (n=51)</a:t>
                      </a:r>
                    </a:p>
                  </a:txBody>
                  <a:tcPr anchor="ctr">
                    <a:lnT w="6350" cap="flat" cmpd="sng" algn="ctr">
                      <a:solidFill>
                        <a:schemeClr val="bg1"/>
                      </a:solidFill>
                      <a:prstDash val="solid"/>
                      <a:round/>
                      <a:headEnd type="none" w="med" len="med"/>
                      <a:tailEnd type="none" w="med" len="med"/>
                    </a:lnT>
                    <a:solidFill>
                      <a:schemeClr val="accent1"/>
                    </a:solidFill>
                  </a:tcPr>
                </a:tc>
                <a:tc>
                  <a:txBody>
                    <a:bodyPr/>
                    <a:lstStyle/>
                    <a:p>
                      <a:pPr algn="ctr"/>
                      <a:r>
                        <a:rPr lang="en-GB" sz="1400" b="1" dirty="0">
                          <a:solidFill>
                            <a:schemeClr val="bg1"/>
                          </a:solidFill>
                        </a:rPr>
                        <a:t>Year 2 (n=38)</a:t>
                      </a:r>
                    </a:p>
                  </a:txBody>
                  <a:tcPr anchor="ctr">
                    <a:lnT w="6350" cap="flat" cmpd="sng" algn="ctr">
                      <a:solidFill>
                        <a:schemeClr val="bg1"/>
                      </a:solidFill>
                      <a:prstDash val="solid"/>
                      <a:round/>
                      <a:headEnd type="none" w="med" len="med"/>
                      <a:tailEnd type="none" w="med" len="med"/>
                    </a:lnT>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dirty="0">
                          <a:solidFill>
                            <a:schemeClr val="bg1"/>
                          </a:solidFill>
                        </a:rPr>
                        <a:t>Year 3 (n=32)</a:t>
                      </a:r>
                    </a:p>
                  </a:txBody>
                  <a:tcPr anchor="ctr">
                    <a:lnT w="6350" cap="flat" cmpd="sng" algn="ctr">
                      <a:solidFill>
                        <a:schemeClr val="bg1"/>
                      </a:solidFill>
                      <a:prstDash val="solid"/>
                      <a:round/>
                      <a:headEnd type="none" w="med" len="med"/>
                      <a:tailEnd type="none" w="med" len="med"/>
                    </a:lnT>
                    <a:solidFill>
                      <a:schemeClr val="accent1"/>
                    </a:solidFill>
                  </a:tcPr>
                </a:tc>
                <a:extLst>
                  <a:ext uri="{0D108BD9-81ED-4DB2-BD59-A6C34878D82A}">
                    <a16:rowId xmlns:a16="http://schemas.microsoft.com/office/drawing/2014/main" val="315535762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≤600 μmol/L</a:t>
                      </a:r>
                    </a:p>
                  </a:txBody>
                  <a:tcPr anchor="ctr"/>
                </a:tc>
                <a:tc>
                  <a:txBody>
                    <a:bodyPr/>
                    <a:lstStyle/>
                    <a:p>
                      <a:pPr algn="ctr"/>
                      <a:r>
                        <a:rPr lang="en-GB" sz="1400" dirty="0"/>
                        <a:t>41</a:t>
                      </a:r>
                    </a:p>
                  </a:txBody>
                  <a:tcPr anchor="ctr"/>
                </a:tc>
                <a:tc>
                  <a:txBody>
                    <a:bodyPr/>
                    <a:lstStyle/>
                    <a:p>
                      <a:pPr algn="ctr"/>
                      <a:r>
                        <a:rPr lang="en-GB" sz="1400" dirty="0"/>
                        <a:t>100</a:t>
                      </a:r>
                    </a:p>
                  </a:txBody>
                  <a:tcPr anchor="ctr"/>
                </a:tc>
                <a:tc>
                  <a:txBody>
                    <a:bodyPr/>
                    <a:lstStyle/>
                    <a:p>
                      <a:pPr algn="ctr"/>
                      <a:r>
                        <a:rPr lang="en-GB" sz="1400" dirty="0"/>
                        <a:t>100</a:t>
                      </a:r>
                    </a:p>
                  </a:txBody>
                  <a:tcPr anchor="ctr"/>
                </a:tc>
                <a:tc>
                  <a:txBody>
                    <a:bodyPr/>
                    <a:lstStyle/>
                    <a:p>
                      <a:pPr algn="ctr"/>
                      <a:r>
                        <a:rPr lang="en-GB" sz="1400" dirty="0"/>
                        <a:t>55</a:t>
                      </a:r>
                    </a:p>
                  </a:txBody>
                  <a:tcPr anchor="ctr"/>
                </a:tc>
                <a:tc>
                  <a:txBody>
                    <a:bodyPr/>
                    <a:lstStyle/>
                    <a:p>
                      <a:pPr algn="ctr"/>
                      <a:r>
                        <a:rPr lang="en-GB" sz="1400" dirty="0"/>
                        <a:t>58</a:t>
                      </a:r>
                    </a:p>
                  </a:txBody>
                  <a:tcPr anchor="ctr"/>
                </a:tc>
                <a:tc>
                  <a:txBody>
                    <a:bodyPr/>
                    <a:lstStyle/>
                    <a:p>
                      <a:pPr algn="ctr"/>
                      <a:r>
                        <a:rPr lang="en-GB" sz="1400" dirty="0"/>
                        <a:t>38</a:t>
                      </a:r>
                    </a:p>
                  </a:txBody>
                  <a:tcPr anchor="ctr"/>
                </a:tc>
                <a:extLst>
                  <a:ext uri="{0D108BD9-81ED-4DB2-BD59-A6C34878D82A}">
                    <a16:rowId xmlns:a16="http://schemas.microsoft.com/office/drawing/2014/main" val="169996297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≤300 μmol/L</a:t>
                      </a:r>
                    </a:p>
                  </a:txBody>
                  <a:tcPr anchor="ctr"/>
                </a:tc>
                <a:tc>
                  <a:txBody>
                    <a:bodyPr/>
                    <a:lstStyle/>
                    <a:p>
                      <a:pPr algn="ctr"/>
                      <a:r>
                        <a:rPr lang="en-GB" sz="1400" dirty="0"/>
                        <a:t>9</a:t>
                      </a:r>
                    </a:p>
                  </a:txBody>
                  <a:tcPr anchor="ctr"/>
                </a:tc>
                <a:tc>
                  <a:txBody>
                    <a:bodyPr/>
                    <a:lstStyle/>
                    <a:p>
                      <a:pPr algn="ctr"/>
                      <a:r>
                        <a:rPr lang="en-GB" sz="1400" dirty="0"/>
                        <a:t>96</a:t>
                      </a:r>
                    </a:p>
                  </a:txBody>
                  <a:tcPr anchor="ctr"/>
                </a:tc>
                <a:tc>
                  <a:txBody>
                    <a:bodyPr/>
                    <a:lstStyle/>
                    <a:p>
                      <a:pPr algn="ctr"/>
                      <a:r>
                        <a:rPr lang="en-GB" sz="1400" dirty="0"/>
                        <a:t>84</a:t>
                      </a:r>
                    </a:p>
                  </a:txBody>
                  <a:tcPr anchor="ctr"/>
                </a:tc>
                <a:tc>
                  <a:txBody>
                    <a:bodyPr/>
                    <a:lstStyle/>
                    <a:p>
                      <a:pPr algn="ctr"/>
                      <a:r>
                        <a:rPr lang="en-GB" sz="1400" dirty="0"/>
                        <a:t>18</a:t>
                      </a:r>
                    </a:p>
                  </a:txBody>
                  <a:tcPr anchor="ctr"/>
                </a:tc>
                <a:tc>
                  <a:txBody>
                    <a:bodyPr/>
                    <a:lstStyle/>
                    <a:p>
                      <a:pPr algn="ctr"/>
                      <a:r>
                        <a:rPr lang="en-GB" sz="1400" dirty="0"/>
                        <a:t>0</a:t>
                      </a:r>
                    </a:p>
                  </a:txBody>
                  <a:tcPr anchor="ctr"/>
                </a:tc>
                <a:tc>
                  <a:txBody>
                    <a:bodyPr/>
                    <a:lstStyle/>
                    <a:p>
                      <a:pPr algn="ctr"/>
                      <a:r>
                        <a:rPr lang="en-GB" sz="1400" dirty="0"/>
                        <a:t>3</a:t>
                      </a:r>
                    </a:p>
                  </a:txBody>
                  <a:tcPr anchor="ctr"/>
                </a:tc>
                <a:extLst>
                  <a:ext uri="{0D108BD9-81ED-4DB2-BD59-A6C34878D82A}">
                    <a16:rowId xmlns:a16="http://schemas.microsoft.com/office/drawing/2014/main" val="3455788777"/>
                  </a:ext>
                </a:extLst>
              </a:tr>
              <a:tr h="370840">
                <a:tc>
                  <a:txBody>
                    <a:bodyPr/>
                    <a:lstStyle/>
                    <a:p>
                      <a:r>
                        <a:rPr lang="en-GB" sz="1400" dirty="0"/>
                        <a:t>≤120 μmol/L</a:t>
                      </a:r>
                    </a:p>
                  </a:txBody>
                  <a:tcPr anchor="ctr"/>
                </a:tc>
                <a:tc>
                  <a:txBody>
                    <a:bodyPr/>
                    <a:lstStyle/>
                    <a:p>
                      <a:pPr algn="ctr"/>
                      <a:r>
                        <a:rPr lang="en-GB" sz="1400" dirty="0"/>
                        <a:t>0</a:t>
                      </a:r>
                    </a:p>
                  </a:txBody>
                  <a:tcPr anchor="ctr"/>
                </a:tc>
                <a:tc>
                  <a:txBody>
                    <a:bodyPr/>
                    <a:lstStyle/>
                    <a:p>
                      <a:pPr algn="ctr"/>
                      <a:r>
                        <a:rPr lang="en-GB" sz="1400" dirty="0"/>
                        <a:t>25</a:t>
                      </a:r>
                    </a:p>
                  </a:txBody>
                  <a:tcPr anchor="ctr"/>
                </a:tc>
                <a:tc>
                  <a:txBody>
                    <a:bodyPr/>
                    <a:lstStyle/>
                    <a:p>
                      <a:pPr algn="ctr"/>
                      <a:r>
                        <a:rPr lang="en-GB" sz="1400" dirty="0"/>
                        <a:t>20</a:t>
                      </a:r>
                    </a:p>
                  </a:txBody>
                  <a:tcPr anchor="ctr"/>
                </a:tc>
                <a:tc>
                  <a:txBody>
                    <a:bodyPr/>
                    <a:lstStyle/>
                    <a:p>
                      <a:pPr algn="ctr"/>
                      <a:r>
                        <a:rPr lang="en-GB" sz="1400" dirty="0"/>
                        <a:t>4</a:t>
                      </a:r>
                    </a:p>
                  </a:txBody>
                  <a:tcPr anchor="ctr"/>
                </a:tc>
                <a:tc>
                  <a:txBody>
                    <a:bodyPr/>
                    <a:lstStyle/>
                    <a:p>
                      <a:pPr algn="ctr"/>
                      <a:r>
                        <a:rPr lang="en-GB" sz="1400" dirty="0"/>
                        <a:t>0</a:t>
                      </a:r>
                    </a:p>
                  </a:txBody>
                  <a:tcPr anchor="ctr"/>
                </a:tc>
                <a:tc>
                  <a:txBody>
                    <a:bodyPr/>
                    <a:lstStyle/>
                    <a:p>
                      <a:pPr algn="ctr"/>
                      <a:r>
                        <a:rPr lang="en-GB" sz="1400" dirty="0"/>
                        <a:t>0</a:t>
                      </a:r>
                    </a:p>
                  </a:txBody>
                  <a:tcPr anchor="ctr"/>
                </a:tc>
                <a:extLst>
                  <a:ext uri="{0D108BD9-81ED-4DB2-BD59-A6C34878D82A}">
                    <a16:rowId xmlns:a16="http://schemas.microsoft.com/office/drawing/2014/main" val="1150903523"/>
                  </a:ext>
                </a:extLst>
              </a:tr>
            </a:tbl>
          </a:graphicData>
        </a:graphic>
      </p:graphicFrame>
      <p:sp>
        <p:nvSpPr>
          <p:cNvPr id="7" name="Content Placeholder 1">
            <a:extLst>
              <a:ext uri="{FF2B5EF4-FFF2-40B4-BE49-F238E27FC236}">
                <a16:creationId xmlns:a16="http://schemas.microsoft.com/office/drawing/2014/main" id="{7FDF6E42-8EA2-C491-B9AC-7EBA45657594}"/>
              </a:ext>
            </a:extLst>
          </p:cNvPr>
          <p:cNvSpPr txBox="1">
            <a:spLocks/>
          </p:cNvSpPr>
          <p:nvPr/>
        </p:nvSpPr>
        <p:spPr>
          <a:xfrm>
            <a:off x="693241" y="1514656"/>
            <a:ext cx="10801350" cy="4590166"/>
          </a:xfrm>
          <a:prstGeom prst="rect">
            <a:avLst/>
          </a:prstGeom>
        </p:spPr>
        <p:txBody>
          <a:bodyPr vert="horz" lIns="0" tIns="0" rIns="0" bIns="0" rtlCol="0">
            <a:normAutofit/>
          </a:bodyPr>
          <a:lstStyle>
            <a:lvl1pPr marL="228600" indent="-228600" algn="l" defTabSz="914400" rtl="0" eaLnBrk="1" latinLnBrk="0" hangingPunct="1">
              <a:lnSpc>
                <a:spcPct val="110000"/>
              </a:lnSpc>
              <a:spcBef>
                <a:spcPts val="10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Model-adjusted cumulative proportion of patients achieving blood Phe ≤600, ≤300, and ≤120 μmol/L for pegvaliase versus sapropterin + MNT</a:t>
            </a:r>
          </a:p>
        </p:txBody>
      </p:sp>
    </p:spTree>
    <p:extLst>
      <p:ext uri="{BB962C8B-B14F-4D97-AF65-F5344CB8AC3E}">
        <p14:creationId xmlns:p14="http://schemas.microsoft.com/office/powerpoint/2010/main" val="12163021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134DFB-562C-A306-15B2-F16BC8287F11}"/>
              </a:ext>
            </a:extLst>
          </p:cNvPr>
          <p:cNvSpPr>
            <a:spLocks noGrp="1"/>
          </p:cNvSpPr>
          <p:nvPr>
            <p:ph type="body" sz="quarter" idx="15"/>
          </p:nvPr>
        </p:nvSpPr>
        <p:spPr/>
        <p:txBody>
          <a:bodyPr>
            <a:noAutofit/>
          </a:bodyPr>
          <a:lstStyle/>
          <a:p>
            <a:r>
              <a:rPr lang="en-GB" dirty="0"/>
              <a:t>Model-estimated proportion of participants achieving target blood Phe concentrations was higher for pegvaliase than for MNT alone at each time point</a:t>
            </a:r>
          </a:p>
        </p:txBody>
      </p:sp>
      <p:sp>
        <p:nvSpPr>
          <p:cNvPr id="3" name="Text Placeholder 2">
            <a:extLst>
              <a:ext uri="{FF2B5EF4-FFF2-40B4-BE49-F238E27FC236}">
                <a16:creationId xmlns:a16="http://schemas.microsoft.com/office/drawing/2014/main" id="{D920D675-1478-3521-4C28-3B5DE47CD576}"/>
              </a:ext>
            </a:extLst>
          </p:cNvPr>
          <p:cNvSpPr>
            <a:spLocks noGrp="1"/>
          </p:cNvSpPr>
          <p:nvPr>
            <p:ph type="body" sz="quarter" idx="16"/>
          </p:nvPr>
        </p:nvSpPr>
        <p:spPr/>
        <p:txBody>
          <a:bodyPr/>
          <a:lstStyle/>
          <a:p>
            <a:r>
              <a:rPr lang="en-GB" dirty="0"/>
              <a:t>MNT, medical nutrition therapy; Phe, phenylalanine</a:t>
            </a:r>
          </a:p>
          <a:p>
            <a:pPr>
              <a:spcBef>
                <a:spcPts val="0"/>
              </a:spcBef>
            </a:pPr>
            <a:r>
              <a:rPr lang="en-GB" dirty="0"/>
              <a:t>Burton BK, et al. Mol. Genet. Metab. 2024;141:108114.</a:t>
            </a:r>
          </a:p>
        </p:txBody>
      </p:sp>
      <p:sp>
        <p:nvSpPr>
          <p:cNvPr id="4" name="Title 3">
            <a:extLst>
              <a:ext uri="{FF2B5EF4-FFF2-40B4-BE49-F238E27FC236}">
                <a16:creationId xmlns:a16="http://schemas.microsoft.com/office/drawing/2014/main" id="{320C1097-77A1-9C48-1E38-D94D99CD6ED5}"/>
              </a:ext>
            </a:extLst>
          </p:cNvPr>
          <p:cNvSpPr>
            <a:spLocks noGrp="1"/>
          </p:cNvSpPr>
          <p:nvPr>
            <p:ph type="title"/>
          </p:nvPr>
        </p:nvSpPr>
        <p:spPr/>
        <p:txBody>
          <a:bodyPr/>
          <a:lstStyle/>
          <a:p>
            <a:r>
              <a:rPr lang="en-GB" dirty="0"/>
              <a:t>Results: Blood </a:t>
            </a:r>
            <a:r>
              <a:rPr lang="en-GB" dirty="0" err="1"/>
              <a:t>Phe</a:t>
            </a:r>
            <a:r>
              <a:rPr lang="en-GB" dirty="0"/>
              <a:t> levels – pegvaliase versus MNT</a:t>
            </a:r>
          </a:p>
        </p:txBody>
      </p:sp>
      <p:sp>
        <p:nvSpPr>
          <p:cNvPr id="5" name="Content Placeholder 1">
            <a:extLst>
              <a:ext uri="{FF2B5EF4-FFF2-40B4-BE49-F238E27FC236}">
                <a16:creationId xmlns:a16="http://schemas.microsoft.com/office/drawing/2014/main" id="{3FA0DED5-C2CE-6BCF-CBED-C2A1BED23163}"/>
              </a:ext>
            </a:extLst>
          </p:cNvPr>
          <p:cNvSpPr txBox="1">
            <a:spLocks/>
          </p:cNvSpPr>
          <p:nvPr/>
        </p:nvSpPr>
        <p:spPr>
          <a:xfrm>
            <a:off x="693241" y="1514656"/>
            <a:ext cx="10801350" cy="4590166"/>
          </a:xfrm>
          <a:prstGeom prst="rect">
            <a:avLst/>
          </a:prstGeom>
        </p:spPr>
        <p:txBody>
          <a:bodyPr vert="horz" lIns="0" tIns="0" rIns="0" bIns="0" rtlCol="0">
            <a:normAutofit/>
          </a:bodyPr>
          <a:lstStyle>
            <a:lvl1pPr marL="228600" indent="-228600" algn="l" defTabSz="914400" rtl="0" eaLnBrk="1" latinLnBrk="0" hangingPunct="1">
              <a:lnSpc>
                <a:spcPct val="110000"/>
              </a:lnSpc>
              <a:spcBef>
                <a:spcPts val="10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Model-adjusted cumulative proportion of patients achieving blood </a:t>
            </a:r>
            <a:r>
              <a:rPr lang="en-GB" dirty="0" err="1"/>
              <a:t>Phe</a:t>
            </a:r>
            <a:r>
              <a:rPr lang="en-GB" dirty="0"/>
              <a:t> ≤600, ≤300, and ≤120 </a:t>
            </a:r>
            <a:r>
              <a:rPr lang="el-GR" dirty="0"/>
              <a:t>μ</a:t>
            </a:r>
            <a:r>
              <a:rPr lang="en-GB" dirty="0"/>
              <a:t>mol/L for pegvaliase versus MNT</a:t>
            </a:r>
          </a:p>
        </p:txBody>
      </p:sp>
      <p:graphicFrame>
        <p:nvGraphicFramePr>
          <p:cNvPr id="9" name="Content Placeholder 5">
            <a:extLst>
              <a:ext uri="{FF2B5EF4-FFF2-40B4-BE49-F238E27FC236}">
                <a16:creationId xmlns:a16="http://schemas.microsoft.com/office/drawing/2014/main" id="{F4597D1F-6A77-3ED4-2227-D8D111EB01E6}"/>
              </a:ext>
            </a:extLst>
          </p:cNvPr>
          <p:cNvGraphicFramePr>
            <a:graphicFrameLocks noGrp="1" noDrilldown="1" noMove="1" noResize="1"/>
          </p:cNvGraphicFramePr>
          <p:nvPr>
            <p:extLst>
              <p:ext uri="{D42A27DB-BD31-4B8C-83A1-F6EECF244321}">
                <p14:modId xmlns:p14="http://schemas.microsoft.com/office/powerpoint/2010/main" val="809840152"/>
              </p:ext>
            </p:extLst>
          </p:nvPr>
        </p:nvGraphicFramePr>
        <p:xfrm>
          <a:off x="693241" y="2235600"/>
          <a:ext cx="10799999" cy="2225040"/>
        </p:xfrm>
        <a:graphic>
          <a:graphicData uri="http://schemas.openxmlformats.org/drawingml/2006/table">
            <a:tbl>
              <a:tblPr firstRow="1" bandRow="1">
                <a:tableStyleId>{5C22544A-7EE6-4342-B048-85BDC9FD1C3A}</a:tableStyleId>
              </a:tblPr>
              <a:tblGrid>
                <a:gridCol w="1542857">
                  <a:extLst>
                    <a:ext uri="{9D8B030D-6E8A-4147-A177-3AD203B41FA5}">
                      <a16:colId xmlns:a16="http://schemas.microsoft.com/office/drawing/2014/main" val="3355503576"/>
                    </a:ext>
                  </a:extLst>
                </a:gridCol>
                <a:gridCol w="1542857">
                  <a:extLst>
                    <a:ext uri="{9D8B030D-6E8A-4147-A177-3AD203B41FA5}">
                      <a16:colId xmlns:a16="http://schemas.microsoft.com/office/drawing/2014/main" val="1346631560"/>
                    </a:ext>
                  </a:extLst>
                </a:gridCol>
                <a:gridCol w="1542857">
                  <a:extLst>
                    <a:ext uri="{9D8B030D-6E8A-4147-A177-3AD203B41FA5}">
                      <a16:colId xmlns:a16="http://schemas.microsoft.com/office/drawing/2014/main" val="2820771220"/>
                    </a:ext>
                  </a:extLst>
                </a:gridCol>
                <a:gridCol w="1542857">
                  <a:extLst>
                    <a:ext uri="{9D8B030D-6E8A-4147-A177-3AD203B41FA5}">
                      <a16:colId xmlns:a16="http://schemas.microsoft.com/office/drawing/2014/main" val="3762916353"/>
                    </a:ext>
                  </a:extLst>
                </a:gridCol>
                <a:gridCol w="1542857">
                  <a:extLst>
                    <a:ext uri="{9D8B030D-6E8A-4147-A177-3AD203B41FA5}">
                      <a16:colId xmlns:a16="http://schemas.microsoft.com/office/drawing/2014/main" val="1276535714"/>
                    </a:ext>
                  </a:extLst>
                </a:gridCol>
                <a:gridCol w="1542857">
                  <a:extLst>
                    <a:ext uri="{9D8B030D-6E8A-4147-A177-3AD203B41FA5}">
                      <a16:colId xmlns:a16="http://schemas.microsoft.com/office/drawing/2014/main" val="3347103828"/>
                    </a:ext>
                  </a:extLst>
                </a:gridCol>
                <a:gridCol w="1542857">
                  <a:extLst>
                    <a:ext uri="{9D8B030D-6E8A-4147-A177-3AD203B41FA5}">
                      <a16:colId xmlns:a16="http://schemas.microsoft.com/office/drawing/2014/main" val="4138969186"/>
                    </a:ext>
                  </a:extLst>
                </a:gridCol>
              </a:tblGrid>
              <a:tr h="370840">
                <a:tc rowSpan="3">
                  <a:txBody>
                    <a:bodyPr/>
                    <a:lstStyle/>
                    <a:p>
                      <a:r>
                        <a:rPr lang="en-GB" sz="1400" dirty="0"/>
                        <a:t>Blood Phe level</a:t>
                      </a:r>
                    </a:p>
                  </a:txBody>
                  <a:tcPr anchor="b"/>
                </a:tc>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t>Proportion of participants, %</a:t>
                      </a:r>
                    </a:p>
                  </a:txBody>
                  <a:tcPr anchor="ctr">
                    <a:lnB w="6350" cap="flat" cmpd="sng" algn="ctr">
                      <a:solidFill>
                        <a:schemeClr val="bg1"/>
                      </a:solidFill>
                      <a:prstDash val="solid"/>
                      <a:round/>
                      <a:headEnd type="none" w="med" len="med"/>
                      <a:tailEnd type="none" w="med" len="med"/>
                    </a:lnB>
                  </a:tcPr>
                </a:tc>
                <a:tc hMerge="1">
                  <a:txBody>
                    <a:bodyPr/>
                    <a:lstStyle/>
                    <a:p>
                      <a:endParaRPr lang="en-GB"/>
                    </a:p>
                  </a:txBody>
                  <a:tcPr/>
                </a:tc>
                <a:tc hMerge="1">
                  <a:txBody>
                    <a:bodyPr/>
                    <a:lstStyle/>
                    <a:p>
                      <a:pPr algn="ctr"/>
                      <a:endParaRPr lang="en-GB" sz="1400" dirty="0"/>
                    </a:p>
                  </a:txBody>
                  <a:tcPr anchor="ctr"/>
                </a:tc>
                <a:tc hMerge="1">
                  <a:txBody>
                    <a:bodyPr/>
                    <a:lstStyle/>
                    <a:p>
                      <a:pPr algn="ctr"/>
                      <a:endParaRPr lang="en-GB" sz="1400" dirty="0"/>
                    </a:p>
                  </a:txBody>
                  <a:tcPr anchor="ctr"/>
                </a:tc>
                <a:tc hMerge="1">
                  <a:txBody>
                    <a:bodyPr/>
                    <a:lstStyle/>
                    <a:p>
                      <a:pPr algn="ctr"/>
                      <a:endParaRPr lang="en-GB" sz="1400" dirty="0"/>
                    </a:p>
                  </a:txBody>
                  <a:tcPr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dirty="0"/>
                    </a:p>
                  </a:txBody>
                  <a:tcPr anchor="ctr"/>
                </a:tc>
                <a:extLst>
                  <a:ext uri="{0D108BD9-81ED-4DB2-BD59-A6C34878D82A}">
                    <a16:rowId xmlns:a16="http://schemas.microsoft.com/office/drawing/2014/main" val="2979892164"/>
                  </a:ext>
                </a:extLst>
              </a:tr>
              <a:tr h="370840">
                <a:tc vMerge="1">
                  <a:txBody>
                    <a:bodyPr/>
                    <a:lstStyle/>
                    <a:p>
                      <a:endParaRPr lang="en-GB"/>
                    </a:p>
                  </a:txBody>
                  <a:tcPr/>
                </a:tc>
                <a:tc gridSpan="3">
                  <a:txBody>
                    <a:bodyPr/>
                    <a:lstStyle/>
                    <a:p>
                      <a:pPr algn="ctr"/>
                      <a:r>
                        <a:rPr lang="en-GB" sz="1400" b="1" dirty="0">
                          <a:solidFill>
                            <a:schemeClr val="bg1"/>
                          </a:solidFill>
                        </a:rPr>
                        <a:t>Pegvaliase</a:t>
                      </a:r>
                    </a:p>
                  </a:txBody>
                  <a:tcPr anchor="ctr">
                    <a:lnL w="6350" cap="flat" cmpd="sng" algn="ctr">
                      <a:solidFill>
                        <a:schemeClr val="bg1"/>
                      </a:solidFill>
                      <a:prstDash val="solid"/>
                      <a:round/>
                      <a:headEnd type="none" w="med" len="med"/>
                      <a:tailEnd type="none" w="med" len="med"/>
                    </a:lnL>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tc hMerge="1">
                  <a:txBody>
                    <a:bodyPr/>
                    <a:lstStyle/>
                    <a:p>
                      <a:endParaRPr lang="en-GB"/>
                    </a:p>
                  </a:txBody>
                  <a:tcPr/>
                </a:tc>
                <a:tc hMerge="1">
                  <a:txBody>
                    <a:bodyPr/>
                    <a:lstStyle/>
                    <a:p>
                      <a:pPr algn="ctr"/>
                      <a:endParaRPr lang="en-GB" sz="1400" b="1" dirty="0">
                        <a:solidFill>
                          <a:schemeClr val="bg1"/>
                        </a:solidFill>
                      </a:endParaRPr>
                    </a:p>
                  </a:txBody>
                  <a:tcPr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tc gridSpan="3">
                  <a:txBody>
                    <a:bodyPr/>
                    <a:lstStyle/>
                    <a:p>
                      <a:pPr algn="ctr"/>
                      <a:r>
                        <a:rPr lang="en-GB" sz="1400" b="1" dirty="0">
                          <a:solidFill>
                            <a:schemeClr val="bg1"/>
                          </a:solidFill>
                        </a:rPr>
                        <a:t>MNT</a:t>
                      </a:r>
                    </a:p>
                  </a:txBody>
                  <a:tcPr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tc hMerge="1">
                  <a:txBody>
                    <a:bodyPr/>
                    <a:lstStyle/>
                    <a:p>
                      <a:pPr algn="ctr"/>
                      <a:endParaRPr lang="en-GB" sz="1400" b="1" dirty="0">
                        <a:solidFill>
                          <a:schemeClr val="bg1"/>
                        </a:solidFill>
                      </a:endParaRPr>
                    </a:p>
                  </a:txBody>
                  <a:tcPr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b="1" dirty="0">
                        <a:solidFill>
                          <a:schemeClr val="bg1"/>
                        </a:solidFill>
                      </a:endParaRPr>
                    </a:p>
                  </a:txBody>
                  <a:tcPr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2419006379"/>
                  </a:ext>
                </a:extLst>
              </a:tr>
              <a:tr h="370840">
                <a:tc vMerge="1">
                  <a:txBody>
                    <a:bodyPr/>
                    <a:lstStyle/>
                    <a:p>
                      <a:endParaRPr lang="en-GB" sz="1400" dirty="0"/>
                    </a:p>
                  </a:txBody>
                  <a:tcPr>
                    <a:solidFill>
                      <a:schemeClr val="accent1"/>
                    </a:solidFill>
                  </a:tcPr>
                </a:tc>
                <a:tc>
                  <a:txBody>
                    <a:bodyPr/>
                    <a:lstStyle/>
                    <a:p>
                      <a:pPr algn="ctr"/>
                      <a:r>
                        <a:rPr lang="en-GB" sz="1400" b="1" dirty="0">
                          <a:solidFill>
                            <a:schemeClr val="bg1"/>
                          </a:solidFill>
                        </a:rPr>
                        <a:t>Year 1 (n=180)</a:t>
                      </a:r>
                    </a:p>
                  </a:txBody>
                  <a:tcPr anchor="ctr">
                    <a:lnL w="6350" cap="flat" cmpd="sng" algn="ctr">
                      <a:solidFill>
                        <a:schemeClr val="bg1"/>
                      </a:solidFill>
                      <a:prstDash val="solid"/>
                      <a:round/>
                      <a:headEnd type="none" w="med" len="med"/>
                      <a:tailEnd type="none" w="med" len="med"/>
                    </a:lnL>
                    <a:lnT w="6350" cap="flat" cmpd="sng" algn="ctr">
                      <a:solidFill>
                        <a:schemeClr val="bg1"/>
                      </a:solidFill>
                      <a:prstDash val="solid"/>
                      <a:round/>
                      <a:headEnd type="none" w="med" len="med"/>
                      <a:tailEnd type="none" w="med" len="med"/>
                    </a:lnT>
                    <a:solidFill>
                      <a:schemeClr val="accent1"/>
                    </a:solidFill>
                  </a:tcPr>
                </a:tc>
                <a:tc>
                  <a:txBody>
                    <a:bodyPr/>
                    <a:lstStyle/>
                    <a:p>
                      <a:pPr algn="ctr"/>
                      <a:r>
                        <a:rPr lang="en-GB" sz="1400" b="1" dirty="0">
                          <a:solidFill>
                            <a:schemeClr val="bg1"/>
                          </a:solidFill>
                        </a:rPr>
                        <a:t>Year 2 (n=165)</a:t>
                      </a:r>
                    </a:p>
                  </a:txBody>
                  <a:tcPr anchor="ctr">
                    <a:lnT w="6350" cap="flat" cmpd="sng" algn="ctr">
                      <a:solidFill>
                        <a:schemeClr val="bg1"/>
                      </a:solidFill>
                      <a:prstDash val="solid"/>
                      <a:round/>
                      <a:headEnd type="none" w="med" len="med"/>
                      <a:tailEnd type="none" w="med" len="med"/>
                    </a:lnT>
                    <a:solidFill>
                      <a:schemeClr val="accent1"/>
                    </a:solidFill>
                  </a:tcPr>
                </a:tc>
                <a:tc>
                  <a:txBody>
                    <a:bodyPr/>
                    <a:lstStyle/>
                    <a:p>
                      <a:pPr algn="ctr"/>
                      <a:r>
                        <a:rPr lang="en-GB" sz="1400" b="1" dirty="0">
                          <a:solidFill>
                            <a:schemeClr val="bg1"/>
                          </a:solidFill>
                        </a:rPr>
                        <a:t>Year 3 (n=153)</a:t>
                      </a:r>
                    </a:p>
                  </a:txBody>
                  <a:tcPr anchor="ctr">
                    <a:lnT w="6350" cap="flat" cmpd="sng" algn="ctr">
                      <a:solidFill>
                        <a:schemeClr val="bg1"/>
                      </a:solidFill>
                      <a:prstDash val="solid"/>
                      <a:round/>
                      <a:headEnd type="none" w="med" len="med"/>
                      <a:tailEnd type="none" w="med" len="med"/>
                    </a:lnT>
                    <a:solidFill>
                      <a:schemeClr val="accent1"/>
                    </a:solidFill>
                  </a:tcPr>
                </a:tc>
                <a:tc>
                  <a:txBody>
                    <a:bodyPr/>
                    <a:lstStyle/>
                    <a:p>
                      <a:pPr algn="ctr"/>
                      <a:r>
                        <a:rPr lang="en-GB" sz="1400" b="1" dirty="0">
                          <a:solidFill>
                            <a:schemeClr val="bg1"/>
                          </a:solidFill>
                        </a:rPr>
                        <a:t>Year 1 (n=41)</a:t>
                      </a:r>
                    </a:p>
                  </a:txBody>
                  <a:tcPr anchor="ctr">
                    <a:lnT w="6350" cap="flat" cmpd="sng" algn="ctr">
                      <a:solidFill>
                        <a:schemeClr val="bg1"/>
                      </a:solidFill>
                      <a:prstDash val="solid"/>
                      <a:round/>
                      <a:headEnd type="none" w="med" len="med"/>
                      <a:tailEnd type="none" w="med" len="med"/>
                    </a:lnT>
                    <a:solidFill>
                      <a:schemeClr val="accent1"/>
                    </a:solidFill>
                  </a:tcPr>
                </a:tc>
                <a:tc>
                  <a:txBody>
                    <a:bodyPr/>
                    <a:lstStyle/>
                    <a:p>
                      <a:pPr algn="ctr"/>
                      <a:r>
                        <a:rPr lang="en-GB" sz="1400" b="1" dirty="0">
                          <a:solidFill>
                            <a:schemeClr val="bg1"/>
                          </a:solidFill>
                        </a:rPr>
                        <a:t>Year 2 (n=32)</a:t>
                      </a:r>
                    </a:p>
                  </a:txBody>
                  <a:tcPr anchor="ctr">
                    <a:lnT w="6350" cap="flat" cmpd="sng" algn="ctr">
                      <a:solidFill>
                        <a:schemeClr val="bg1"/>
                      </a:solidFill>
                      <a:prstDash val="solid"/>
                      <a:round/>
                      <a:headEnd type="none" w="med" len="med"/>
                      <a:tailEnd type="none" w="med" len="med"/>
                    </a:lnT>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dirty="0">
                          <a:solidFill>
                            <a:schemeClr val="bg1"/>
                          </a:solidFill>
                        </a:rPr>
                        <a:t>Year 3 (n=27)</a:t>
                      </a:r>
                    </a:p>
                  </a:txBody>
                  <a:tcPr anchor="ctr">
                    <a:lnT w="6350" cap="flat" cmpd="sng" algn="ctr">
                      <a:solidFill>
                        <a:schemeClr val="bg1"/>
                      </a:solidFill>
                      <a:prstDash val="solid"/>
                      <a:round/>
                      <a:headEnd type="none" w="med" len="med"/>
                      <a:tailEnd type="none" w="med" len="med"/>
                    </a:lnT>
                    <a:solidFill>
                      <a:schemeClr val="accent1"/>
                    </a:solidFill>
                  </a:tcPr>
                </a:tc>
                <a:extLst>
                  <a:ext uri="{0D108BD9-81ED-4DB2-BD59-A6C34878D82A}">
                    <a16:rowId xmlns:a16="http://schemas.microsoft.com/office/drawing/2014/main" val="315535762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≤600 μmol/L</a:t>
                      </a:r>
                    </a:p>
                  </a:txBody>
                  <a:tcPr anchor="ctr"/>
                </a:tc>
                <a:tc>
                  <a:txBody>
                    <a:bodyPr/>
                    <a:lstStyle/>
                    <a:p>
                      <a:pPr algn="ctr"/>
                      <a:r>
                        <a:rPr lang="en-GB" sz="1400" dirty="0"/>
                        <a:t>47</a:t>
                      </a:r>
                    </a:p>
                  </a:txBody>
                  <a:tcPr anchor="ctr"/>
                </a:tc>
                <a:tc>
                  <a:txBody>
                    <a:bodyPr/>
                    <a:lstStyle/>
                    <a:p>
                      <a:pPr algn="ctr"/>
                      <a:r>
                        <a:rPr lang="en-GB" sz="1400" dirty="0"/>
                        <a:t>100</a:t>
                      </a:r>
                    </a:p>
                  </a:txBody>
                  <a:tcPr anchor="ctr"/>
                </a:tc>
                <a:tc>
                  <a:txBody>
                    <a:bodyPr/>
                    <a:lstStyle/>
                    <a:p>
                      <a:pPr algn="ctr"/>
                      <a:r>
                        <a:rPr lang="en-GB" sz="1400" dirty="0"/>
                        <a:t>100</a:t>
                      </a:r>
                    </a:p>
                  </a:txBody>
                  <a:tcPr anchor="ctr"/>
                </a:tc>
                <a:tc>
                  <a:txBody>
                    <a:bodyPr/>
                    <a:lstStyle/>
                    <a:p>
                      <a:pPr algn="ctr"/>
                      <a:r>
                        <a:rPr lang="en-GB" sz="1400" dirty="0"/>
                        <a:t>5</a:t>
                      </a:r>
                    </a:p>
                  </a:txBody>
                  <a:tcPr anchor="ctr"/>
                </a:tc>
                <a:tc>
                  <a:txBody>
                    <a:bodyPr/>
                    <a:lstStyle/>
                    <a:p>
                      <a:pPr algn="ctr"/>
                      <a:r>
                        <a:rPr lang="en-GB" sz="1400" dirty="0"/>
                        <a:t>16</a:t>
                      </a:r>
                    </a:p>
                  </a:txBody>
                  <a:tcPr anchor="ctr"/>
                </a:tc>
                <a:tc>
                  <a:txBody>
                    <a:bodyPr/>
                    <a:lstStyle/>
                    <a:p>
                      <a:pPr algn="ctr"/>
                      <a:r>
                        <a:rPr lang="en-GB" sz="1400" dirty="0"/>
                        <a:t>0</a:t>
                      </a:r>
                    </a:p>
                  </a:txBody>
                  <a:tcPr anchor="ctr"/>
                </a:tc>
                <a:extLst>
                  <a:ext uri="{0D108BD9-81ED-4DB2-BD59-A6C34878D82A}">
                    <a16:rowId xmlns:a16="http://schemas.microsoft.com/office/drawing/2014/main" val="169996297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≤300 μmol/L</a:t>
                      </a:r>
                    </a:p>
                  </a:txBody>
                  <a:tcPr anchor="ctr"/>
                </a:tc>
                <a:tc>
                  <a:txBody>
                    <a:bodyPr/>
                    <a:lstStyle/>
                    <a:p>
                      <a:pPr algn="ctr"/>
                      <a:r>
                        <a:rPr lang="en-GB" sz="1400" dirty="0"/>
                        <a:t>13</a:t>
                      </a:r>
                    </a:p>
                  </a:txBody>
                  <a:tcPr anchor="ctr"/>
                </a:tc>
                <a:tc>
                  <a:txBody>
                    <a:bodyPr/>
                    <a:lstStyle/>
                    <a:p>
                      <a:pPr algn="ctr"/>
                      <a:r>
                        <a:rPr lang="en-GB" sz="1400" dirty="0"/>
                        <a:t>79</a:t>
                      </a:r>
                    </a:p>
                  </a:txBody>
                  <a:tcPr anchor="ctr"/>
                </a:tc>
                <a:tc>
                  <a:txBody>
                    <a:bodyPr/>
                    <a:lstStyle/>
                    <a:p>
                      <a:pPr algn="ctr"/>
                      <a:r>
                        <a:rPr lang="en-GB" sz="1400" dirty="0"/>
                        <a:t>82</a:t>
                      </a:r>
                    </a:p>
                  </a:txBody>
                  <a:tcPr anchor="ctr"/>
                </a:tc>
                <a:tc>
                  <a:txBody>
                    <a:bodyPr/>
                    <a:lstStyle/>
                    <a:p>
                      <a:pPr algn="ctr"/>
                      <a:r>
                        <a:rPr lang="en-GB" sz="1400" dirty="0"/>
                        <a:t>0</a:t>
                      </a:r>
                    </a:p>
                  </a:txBody>
                  <a:tcPr anchor="ctr"/>
                </a:tc>
                <a:tc>
                  <a:txBody>
                    <a:bodyPr/>
                    <a:lstStyle/>
                    <a:p>
                      <a:pPr algn="ctr"/>
                      <a:r>
                        <a:rPr lang="en-GB" sz="1400" dirty="0"/>
                        <a:t>0</a:t>
                      </a:r>
                    </a:p>
                  </a:txBody>
                  <a:tcPr anchor="ctr"/>
                </a:tc>
                <a:tc>
                  <a:txBody>
                    <a:bodyPr/>
                    <a:lstStyle/>
                    <a:p>
                      <a:pPr algn="ctr"/>
                      <a:r>
                        <a:rPr lang="en-GB" sz="1400" dirty="0"/>
                        <a:t>0</a:t>
                      </a:r>
                    </a:p>
                  </a:txBody>
                  <a:tcPr anchor="ctr"/>
                </a:tc>
                <a:extLst>
                  <a:ext uri="{0D108BD9-81ED-4DB2-BD59-A6C34878D82A}">
                    <a16:rowId xmlns:a16="http://schemas.microsoft.com/office/drawing/2014/main" val="3455788777"/>
                  </a:ext>
                </a:extLst>
              </a:tr>
              <a:tr h="370840">
                <a:tc>
                  <a:txBody>
                    <a:bodyPr/>
                    <a:lstStyle/>
                    <a:p>
                      <a:r>
                        <a:rPr lang="en-GB" sz="1400" dirty="0"/>
                        <a:t>≤120 μmol/L</a:t>
                      </a:r>
                    </a:p>
                  </a:txBody>
                  <a:tcPr anchor="ctr"/>
                </a:tc>
                <a:tc>
                  <a:txBody>
                    <a:bodyPr/>
                    <a:lstStyle/>
                    <a:p>
                      <a:pPr algn="ctr"/>
                      <a:r>
                        <a:rPr lang="en-GB" sz="1400" dirty="0"/>
                        <a:t>1</a:t>
                      </a:r>
                    </a:p>
                  </a:txBody>
                  <a:tcPr anchor="ctr"/>
                </a:tc>
                <a:tc>
                  <a:txBody>
                    <a:bodyPr/>
                    <a:lstStyle/>
                    <a:p>
                      <a:pPr algn="ctr"/>
                      <a:r>
                        <a:rPr lang="en-GB" sz="1400" dirty="0"/>
                        <a:t>28</a:t>
                      </a:r>
                    </a:p>
                  </a:txBody>
                  <a:tcPr anchor="ctr"/>
                </a:tc>
                <a:tc>
                  <a:txBody>
                    <a:bodyPr/>
                    <a:lstStyle/>
                    <a:p>
                      <a:pPr algn="ctr"/>
                      <a:r>
                        <a:rPr lang="en-GB" sz="1400" dirty="0"/>
                        <a:t>24</a:t>
                      </a:r>
                    </a:p>
                  </a:txBody>
                  <a:tcPr anchor="ctr"/>
                </a:tc>
                <a:tc>
                  <a:txBody>
                    <a:bodyPr/>
                    <a:lstStyle/>
                    <a:p>
                      <a:pPr algn="ctr"/>
                      <a:r>
                        <a:rPr lang="en-GB" sz="1400" dirty="0"/>
                        <a:t>0</a:t>
                      </a:r>
                    </a:p>
                  </a:txBody>
                  <a:tcPr anchor="ctr"/>
                </a:tc>
                <a:tc>
                  <a:txBody>
                    <a:bodyPr/>
                    <a:lstStyle/>
                    <a:p>
                      <a:pPr algn="ctr"/>
                      <a:r>
                        <a:rPr lang="en-GB" sz="1400" dirty="0"/>
                        <a:t>0</a:t>
                      </a:r>
                    </a:p>
                  </a:txBody>
                  <a:tcPr anchor="ctr"/>
                </a:tc>
                <a:tc>
                  <a:txBody>
                    <a:bodyPr/>
                    <a:lstStyle/>
                    <a:p>
                      <a:pPr algn="ctr"/>
                      <a:r>
                        <a:rPr lang="en-GB" sz="1400" dirty="0"/>
                        <a:t>0</a:t>
                      </a:r>
                    </a:p>
                  </a:txBody>
                  <a:tcPr anchor="ctr"/>
                </a:tc>
                <a:extLst>
                  <a:ext uri="{0D108BD9-81ED-4DB2-BD59-A6C34878D82A}">
                    <a16:rowId xmlns:a16="http://schemas.microsoft.com/office/drawing/2014/main" val="1150903523"/>
                  </a:ext>
                </a:extLst>
              </a:tr>
            </a:tbl>
          </a:graphicData>
        </a:graphic>
      </p:graphicFrame>
    </p:spTree>
    <p:extLst>
      <p:ext uri="{BB962C8B-B14F-4D97-AF65-F5344CB8AC3E}">
        <p14:creationId xmlns:p14="http://schemas.microsoft.com/office/powerpoint/2010/main" val="9209073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DAFF744-88DF-0831-2A81-E6D9CD583995}"/>
              </a:ext>
            </a:extLst>
          </p:cNvPr>
          <p:cNvSpPr>
            <a:spLocks noGrp="1"/>
          </p:cNvSpPr>
          <p:nvPr>
            <p:ph type="body" sz="quarter" idx="15"/>
          </p:nvPr>
        </p:nvSpPr>
        <p:spPr/>
        <p:txBody>
          <a:bodyPr>
            <a:normAutofit fontScale="92500"/>
          </a:bodyPr>
          <a:lstStyle/>
          <a:p>
            <a:r>
              <a:rPr lang="en-GB" dirty="0"/>
              <a:t>Pegvaliase induces a sustained reduction in target blood Phe concentrations compared with MNT, with or without sapropterin, suggesting improved long-term outcomes and QoL</a:t>
            </a:r>
          </a:p>
        </p:txBody>
      </p:sp>
      <p:sp>
        <p:nvSpPr>
          <p:cNvPr id="3" name="Text Placeholder 2">
            <a:extLst>
              <a:ext uri="{FF2B5EF4-FFF2-40B4-BE49-F238E27FC236}">
                <a16:creationId xmlns:a16="http://schemas.microsoft.com/office/drawing/2014/main" id="{32060D95-2115-ADC7-9869-53CDB734A4AB}"/>
              </a:ext>
            </a:extLst>
          </p:cNvPr>
          <p:cNvSpPr>
            <a:spLocks noGrp="1"/>
          </p:cNvSpPr>
          <p:nvPr>
            <p:ph type="body" sz="quarter" idx="16"/>
          </p:nvPr>
        </p:nvSpPr>
        <p:spPr/>
        <p:txBody>
          <a:bodyPr/>
          <a:lstStyle/>
          <a:p>
            <a:r>
              <a:rPr lang="en-GB" dirty="0"/>
              <a:t>MNT, medical nutrition therapy; Phe, phenylalanine; PKU, phenylketonuria; QoL, quality of life.</a:t>
            </a:r>
          </a:p>
          <a:p>
            <a:pPr>
              <a:spcBef>
                <a:spcPts val="0"/>
              </a:spcBef>
            </a:pPr>
            <a:r>
              <a:rPr lang="en-GB" dirty="0"/>
              <a:t>Burton BK, et al. Mol. Genet. Metab. 2024;141:108114.</a:t>
            </a:r>
          </a:p>
        </p:txBody>
      </p:sp>
      <p:sp>
        <p:nvSpPr>
          <p:cNvPr id="4" name="Title 3">
            <a:extLst>
              <a:ext uri="{FF2B5EF4-FFF2-40B4-BE49-F238E27FC236}">
                <a16:creationId xmlns:a16="http://schemas.microsoft.com/office/drawing/2014/main" id="{B52D4ECB-3EB4-75CD-B490-C9B8C535B1AD}"/>
              </a:ext>
            </a:extLst>
          </p:cNvPr>
          <p:cNvSpPr>
            <a:spLocks noGrp="1"/>
          </p:cNvSpPr>
          <p:nvPr>
            <p:ph type="title"/>
          </p:nvPr>
        </p:nvSpPr>
        <p:spPr/>
        <p:txBody>
          <a:bodyPr/>
          <a:lstStyle/>
          <a:p>
            <a:r>
              <a:rPr lang="en-GB" dirty="0"/>
              <a:t>Conclusion</a:t>
            </a:r>
          </a:p>
        </p:txBody>
      </p:sp>
      <p:sp>
        <p:nvSpPr>
          <p:cNvPr id="5" name="Content Placeholder 4">
            <a:extLst>
              <a:ext uri="{FF2B5EF4-FFF2-40B4-BE49-F238E27FC236}">
                <a16:creationId xmlns:a16="http://schemas.microsoft.com/office/drawing/2014/main" id="{7D246DC7-F4A9-2720-8409-37A4C272B407}"/>
              </a:ext>
            </a:extLst>
          </p:cNvPr>
          <p:cNvSpPr>
            <a:spLocks noGrp="1"/>
          </p:cNvSpPr>
          <p:nvPr>
            <p:ph idx="1"/>
          </p:nvPr>
        </p:nvSpPr>
        <p:spPr/>
        <p:txBody>
          <a:bodyPr>
            <a:normAutofit/>
          </a:bodyPr>
          <a:lstStyle/>
          <a:p>
            <a:r>
              <a:rPr lang="en-GB" b="1" dirty="0">
                <a:solidFill>
                  <a:schemeClr val="accent1"/>
                </a:solidFill>
              </a:rPr>
              <a:t>Pegvaliase</a:t>
            </a:r>
            <a:r>
              <a:rPr lang="en-GB" dirty="0"/>
              <a:t> more effectively </a:t>
            </a:r>
            <a:r>
              <a:rPr lang="en-GB" b="1" dirty="0">
                <a:solidFill>
                  <a:schemeClr val="accent1"/>
                </a:solidFill>
              </a:rPr>
              <a:t>reduced blood Phe concentrations </a:t>
            </a:r>
            <a:r>
              <a:rPr lang="en-GB" dirty="0"/>
              <a:t>in adults with PKU and blood Phe concentrations &gt;600 </a:t>
            </a:r>
            <a:r>
              <a:rPr lang="en-GB" sz="1800" dirty="0"/>
              <a:t>μmol/L than sapropterin + MNT, and MNT alone</a:t>
            </a:r>
          </a:p>
          <a:p>
            <a:r>
              <a:rPr lang="en-GB" dirty="0">
                <a:effectLst/>
                <a:latin typeface="Helvetica" pitchFamily="2" charset="0"/>
              </a:rPr>
              <a:t>At Years 2 and 3, most participants treated with </a:t>
            </a:r>
            <a:r>
              <a:rPr lang="en-GB" b="1" dirty="0">
                <a:solidFill>
                  <a:schemeClr val="accent1"/>
                </a:solidFill>
                <a:effectLst/>
                <a:latin typeface="Helvetica" pitchFamily="2" charset="0"/>
              </a:rPr>
              <a:t>pegvaliase</a:t>
            </a:r>
            <a:r>
              <a:rPr lang="en-GB" dirty="0">
                <a:effectLst/>
                <a:latin typeface="Helvetica" pitchFamily="2" charset="0"/>
              </a:rPr>
              <a:t> were </a:t>
            </a:r>
            <a:r>
              <a:rPr lang="en-GB" b="1" dirty="0">
                <a:solidFill>
                  <a:schemeClr val="accent1"/>
                </a:solidFill>
                <a:effectLst/>
                <a:latin typeface="Helvetica" pitchFamily="2" charset="0"/>
              </a:rPr>
              <a:t>predicted to have reduced blood Phe </a:t>
            </a:r>
            <a:r>
              <a:rPr lang="en-GB" dirty="0">
                <a:effectLst/>
                <a:latin typeface="Helvetica" pitchFamily="2" charset="0"/>
              </a:rPr>
              <a:t>concentrations that met European target </a:t>
            </a:r>
            <a:r>
              <a:rPr lang="en-GB" b="1" dirty="0">
                <a:solidFill>
                  <a:schemeClr val="accent1"/>
                </a:solidFill>
                <a:effectLst/>
                <a:latin typeface="Helvetica" pitchFamily="2" charset="0"/>
              </a:rPr>
              <a:t>of ≤600 </a:t>
            </a:r>
            <a:r>
              <a:rPr lang="el-GR" b="1" dirty="0">
                <a:solidFill>
                  <a:schemeClr val="accent1"/>
                </a:solidFill>
                <a:effectLst/>
                <a:latin typeface="Helvetica" pitchFamily="2" charset="0"/>
              </a:rPr>
              <a:t>μ</a:t>
            </a:r>
            <a:r>
              <a:rPr lang="en-GB" b="1" dirty="0">
                <a:solidFill>
                  <a:schemeClr val="accent1"/>
                </a:solidFill>
                <a:effectLst/>
                <a:latin typeface="Helvetica" pitchFamily="2" charset="0"/>
              </a:rPr>
              <a:t>mol/L</a:t>
            </a:r>
            <a:r>
              <a:rPr lang="en-GB" dirty="0">
                <a:effectLst/>
                <a:latin typeface="Helvetica" pitchFamily="2" charset="0"/>
              </a:rPr>
              <a:t> and target of ≤360 </a:t>
            </a:r>
            <a:r>
              <a:rPr lang="el-GR" dirty="0">
                <a:effectLst/>
                <a:latin typeface="Helvetica" pitchFamily="2" charset="0"/>
              </a:rPr>
              <a:t>μ</a:t>
            </a:r>
            <a:r>
              <a:rPr lang="en-GB" dirty="0">
                <a:effectLst/>
                <a:latin typeface="Helvetica" pitchFamily="2" charset="0"/>
              </a:rPr>
              <a:t>mol/L in the USA </a:t>
            </a:r>
            <a:endParaRPr lang="en-GB" sz="1800" dirty="0"/>
          </a:p>
          <a:p>
            <a:r>
              <a:rPr lang="en-GB" b="1" dirty="0">
                <a:solidFill>
                  <a:schemeClr val="accent1"/>
                </a:solidFill>
              </a:rPr>
              <a:t>Pegvaliase </a:t>
            </a:r>
            <a:r>
              <a:rPr lang="en-GB" dirty="0"/>
              <a:t>also</a:t>
            </a:r>
            <a:r>
              <a:rPr lang="en-GB" b="1" dirty="0">
                <a:solidFill>
                  <a:schemeClr val="accent1"/>
                </a:solidFill>
              </a:rPr>
              <a:t> </a:t>
            </a:r>
            <a:r>
              <a:rPr lang="en-GB" dirty="0"/>
              <a:t>enabled </a:t>
            </a:r>
            <a:r>
              <a:rPr lang="en-GB" b="1" dirty="0">
                <a:solidFill>
                  <a:schemeClr val="accent1"/>
                </a:solidFill>
              </a:rPr>
              <a:t>higher intact protein intake</a:t>
            </a:r>
            <a:r>
              <a:rPr lang="en-GB" dirty="0">
                <a:solidFill>
                  <a:schemeClr val="accent1"/>
                </a:solidFill>
              </a:rPr>
              <a:t> </a:t>
            </a:r>
            <a:r>
              <a:rPr lang="en-GB" dirty="0"/>
              <a:t>that may contribute to </a:t>
            </a:r>
            <a:r>
              <a:rPr lang="en-GB" b="1" dirty="0">
                <a:solidFill>
                  <a:schemeClr val="accent1"/>
                </a:solidFill>
              </a:rPr>
              <a:t>better overall health </a:t>
            </a:r>
            <a:r>
              <a:rPr lang="en-GB" dirty="0"/>
              <a:t>and quality of life in PKU patients</a:t>
            </a:r>
          </a:p>
          <a:p>
            <a:r>
              <a:rPr lang="en-GB" dirty="0"/>
              <a:t>Pegvaliase induces a </a:t>
            </a:r>
            <a:r>
              <a:rPr lang="en-GB" b="1" dirty="0">
                <a:solidFill>
                  <a:schemeClr val="tx2"/>
                </a:solidFill>
              </a:rPr>
              <a:t>sustained reduction in target blood </a:t>
            </a:r>
            <a:r>
              <a:rPr lang="en-GB" b="1" dirty="0" err="1">
                <a:solidFill>
                  <a:schemeClr val="tx2"/>
                </a:solidFill>
              </a:rPr>
              <a:t>Phe</a:t>
            </a:r>
            <a:r>
              <a:rPr lang="en-GB" b="1" dirty="0">
                <a:solidFill>
                  <a:schemeClr val="tx2"/>
                </a:solidFill>
              </a:rPr>
              <a:t> concentrations </a:t>
            </a:r>
            <a:r>
              <a:rPr lang="en-GB" dirty="0"/>
              <a:t>compared with MNT, with or without sapropterin, suggesting </a:t>
            </a:r>
            <a:r>
              <a:rPr lang="en-GB" b="1" dirty="0">
                <a:solidFill>
                  <a:schemeClr val="tx2"/>
                </a:solidFill>
              </a:rPr>
              <a:t>improved long-term outcomes </a:t>
            </a:r>
            <a:r>
              <a:rPr lang="en-GB" dirty="0"/>
              <a:t>and QoL</a:t>
            </a:r>
          </a:p>
          <a:p>
            <a:r>
              <a:rPr lang="en-GB" dirty="0"/>
              <a:t>This study demonstrates the potential of pegvaliase to </a:t>
            </a:r>
            <a:r>
              <a:rPr lang="en-GB" b="1" dirty="0">
                <a:solidFill>
                  <a:schemeClr val="accent1"/>
                </a:solidFill>
              </a:rPr>
              <a:t>replace</a:t>
            </a:r>
            <a:r>
              <a:rPr lang="en-GB" dirty="0"/>
              <a:t> more </a:t>
            </a:r>
            <a:r>
              <a:rPr lang="en-GB" b="1" dirty="0">
                <a:solidFill>
                  <a:schemeClr val="accent1"/>
                </a:solidFill>
              </a:rPr>
              <a:t>restrictive dietary treatments</a:t>
            </a:r>
            <a:r>
              <a:rPr lang="en-GB" dirty="0"/>
              <a:t>, offering an advancement in the management of PKU</a:t>
            </a:r>
          </a:p>
          <a:p>
            <a:endParaRPr lang="en-GB" dirty="0"/>
          </a:p>
        </p:txBody>
      </p:sp>
    </p:spTree>
    <p:extLst>
      <p:ext uri="{BB962C8B-B14F-4D97-AF65-F5344CB8AC3E}">
        <p14:creationId xmlns:p14="http://schemas.microsoft.com/office/powerpoint/2010/main" val="3836514400"/>
      </p:ext>
    </p:extLst>
  </p:cSld>
  <p:clrMapOvr>
    <a:masterClrMapping/>
  </p:clrMapOvr>
</p:sld>
</file>

<file path=ppt/theme/theme1.xml><?xml version="1.0" encoding="utf-8"?>
<a:theme xmlns:a="http://schemas.openxmlformats.org/drawingml/2006/main" name="1_Office Theme">
  <a:themeElements>
    <a:clrScheme name="PKU Expert">
      <a:dk1>
        <a:srgbClr val="505050"/>
      </a:dk1>
      <a:lt1>
        <a:srgbClr val="FFFFFF"/>
      </a:lt1>
      <a:dk2>
        <a:srgbClr val="28509C"/>
      </a:dk2>
      <a:lt2>
        <a:srgbClr val="ECECF6"/>
      </a:lt2>
      <a:accent1>
        <a:srgbClr val="28509C"/>
      </a:accent1>
      <a:accent2>
        <a:srgbClr val="33B3A7"/>
      </a:accent2>
      <a:accent3>
        <a:srgbClr val="F6AB70"/>
      </a:accent3>
      <a:accent4>
        <a:srgbClr val="006274"/>
      </a:accent4>
      <a:accent5>
        <a:srgbClr val="001A71"/>
      </a:accent5>
      <a:accent6>
        <a:srgbClr val="B6B8DC"/>
      </a:accent6>
      <a:hlink>
        <a:srgbClr val="33B3A7"/>
      </a:hlink>
      <a:folHlink>
        <a:srgbClr val="006274"/>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LM179 PKU slides_AW2" id="{043100AB-5ABE-A042-A103-52839482BA17}" vid="{C2B439B2-1A17-6642-B7CB-6180DB37108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670</TotalTime>
  <Words>6044</Words>
  <Application>Microsoft Office PowerPoint</Application>
  <PresentationFormat>Widescreen</PresentationFormat>
  <Paragraphs>356</Paragraphs>
  <Slides>16</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Aptos</vt:lpstr>
      <vt:lpstr>Arial</vt:lpstr>
      <vt:lpstr>Helvetica</vt:lpstr>
      <vt:lpstr>1_Office Theme</vt:lpstr>
      <vt:lpstr>Long-term comparative effectiveness of pegvaliase versus medical nutrition therapy with and without sapropterin in adults with phenylketonuria</vt:lpstr>
      <vt:lpstr>Background</vt:lpstr>
      <vt:lpstr>Methods: Analysis included patient-level data from three studies</vt:lpstr>
      <vt:lpstr>Baseline demographics and characteristics </vt:lpstr>
      <vt:lpstr>Results: Pegvaliase and sapropterin + MNT</vt:lpstr>
      <vt:lpstr>Results: Pegvaliase and MNT</vt:lpstr>
      <vt:lpstr>Results: Blood Phe levels – pegvaliase versus sapropterin + MNT</vt:lpstr>
      <vt:lpstr>Results: Blood Phe levels – pegvaliase versus MNT</vt:lpstr>
      <vt:lpstr>Conclusion</vt:lpstr>
      <vt:lpstr>PKU.expert PALYNZIQ® (pegvaliase) Prescribing Information Slide </vt:lpstr>
      <vt:lpstr>PALYNZIQ® (pegvaliase) Prescribing Information</vt:lpstr>
      <vt:lpstr>PowerPoint Presentation</vt:lpstr>
      <vt:lpstr>PowerPoint Presentation</vt:lpstr>
      <vt:lpstr>PKU.expert KUVAN® (sapropterin dihydrochloride) Prescribing Information Slide </vt:lpstr>
      <vt:lpstr>KUVAN® (sapropterin dihydrochloride) Prescribing Information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Reddington</dc:creator>
  <cp:lastModifiedBy>Emily Corns</cp:lastModifiedBy>
  <cp:revision>37</cp:revision>
  <dcterms:created xsi:type="dcterms:W3CDTF">2024-06-28T12:31:26Z</dcterms:created>
  <dcterms:modified xsi:type="dcterms:W3CDTF">2025-07-03T07:44:49Z</dcterms:modified>
</cp:coreProperties>
</file>