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2" r:id="rId2"/>
    <p:sldId id="329" r:id="rId3"/>
    <p:sldId id="314" r:id="rId4"/>
    <p:sldId id="266" r:id="rId5"/>
    <p:sldId id="259" r:id="rId6"/>
    <p:sldId id="274" r:id="rId7"/>
    <p:sldId id="273" r:id="rId8"/>
    <p:sldId id="268" r:id="rId9"/>
    <p:sldId id="31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9" userDrawn="1">
          <p15:clr>
            <a:srgbClr val="A4A3A4"/>
          </p15:clr>
        </p15:guide>
        <p15:guide id="2" pos="5654" userDrawn="1">
          <p15:clr>
            <a:srgbClr val="A4A3A4"/>
          </p15:clr>
        </p15:guide>
        <p15:guide id="3" pos="356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FE39542D-12FE-344E-6B79-E0A0C5D60B9C}" name="Joseph Mole" initials="JM" userId="S::Joseph.Mole@elmgroupltd.com::00f8df04-0b04-4ace-a9d2-b1a0e51e833a" providerId="AD"/>
  <p188:author id="{D49824B8-C00F-5861-E6C6-EDE78474F7F9}" name="Alex Hutchings" initials="AH" userId="S::alex.hutchings@elmgroupltd.com::874b0824-c527-4ba1-95a2-1b05436ce1e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392C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3" autoAdjust="0"/>
    <p:restoredTop sz="94661"/>
  </p:normalViewPr>
  <p:slideViewPr>
    <p:cSldViewPr snapToGrid="0" showGuides="1">
      <p:cViewPr varScale="1">
        <p:scale>
          <a:sx n="101" d="100"/>
          <a:sy n="101" d="100"/>
        </p:scale>
        <p:origin x="822" y="108"/>
      </p:cViewPr>
      <p:guideLst>
        <p:guide orient="horz" pos="1979"/>
        <p:guide pos="5654"/>
        <p:guide pos="3568"/>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A81084-3F10-48F9-AE2E-F22DDC126BA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612ED60F-0C4F-44F2-A00E-7459A857CB4E}">
      <dgm:prSet phldrT="[Text]"/>
      <dgm:spPr>
        <a:solidFill>
          <a:schemeClr val="accent2"/>
        </a:solidFill>
      </dgm:spPr>
      <dgm:t>
        <a:bodyPr/>
        <a:lstStyle/>
        <a:p>
          <a:r>
            <a:rPr lang="en-GB" dirty="0"/>
            <a:t>Protocol intended for MDTs with experience in ACH and the resources to provide support for people with ACH, ideally located in a skeletal dysplasia centre</a:t>
          </a:r>
        </a:p>
      </dgm:t>
    </dgm:pt>
    <dgm:pt modelId="{50538F2D-BB47-4A35-A88A-BF30C642D377}" type="parTrans" cxnId="{97D9FD33-44CB-40F6-90FB-9EA889F61A03}">
      <dgm:prSet/>
      <dgm:spPr/>
      <dgm:t>
        <a:bodyPr/>
        <a:lstStyle/>
        <a:p>
          <a:endParaRPr lang="en-GB"/>
        </a:p>
      </dgm:t>
    </dgm:pt>
    <dgm:pt modelId="{94C21665-ABDA-4E9C-9BAB-23B7EC54906D}" type="sibTrans" cxnId="{97D9FD33-44CB-40F6-90FB-9EA889F61A03}">
      <dgm:prSet/>
      <dgm:spPr/>
      <dgm:t>
        <a:bodyPr/>
        <a:lstStyle/>
        <a:p>
          <a:endParaRPr lang="en-GB"/>
        </a:p>
      </dgm:t>
    </dgm:pt>
    <dgm:pt modelId="{CE597CE9-BCED-40F2-9A5A-51235E76E836}">
      <dgm:prSet phldrT="[Text]"/>
      <dgm:spPr>
        <a:solidFill>
          <a:schemeClr val="accent3"/>
        </a:solidFill>
      </dgm:spPr>
      <dgm:t>
        <a:bodyPr/>
        <a:lstStyle/>
        <a:p>
          <a:r>
            <a:rPr lang="en-GB" dirty="0"/>
            <a:t>The care coordinator and specialists should assess patients and their history before vosoritide initiation*</a:t>
          </a:r>
        </a:p>
      </dgm:t>
    </dgm:pt>
    <dgm:pt modelId="{36AADAE0-9794-4E72-89EB-9CBB7233FCF6}" type="parTrans" cxnId="{B5307BF8-82C1-42E5-93D4-ACEECA55F61A}">
      <dgm:prSet/>
      <dgm:spPr/>
      <dgm:t>
        <a:bodyPr/>
        <a:lstStyle/>
        <a:p>
          <a:endParaRPr lang="en-GB"/>
        </a:p>
      </dgm:t>
    </dgm:pt>
    <dgm:pt modelId="{1A0E3097-2033-4D3C-B542-8EC9273ADE9F}" type="sibTrans" cxnId="{B5307BF8-82C1-42E5-93D4-ACEECA55F61A}">
      <dgm:prSet/>
      <dgm:spPr/>
      <dgm:t>
        <a:bodyPr/>
        <a:lstStyle/>
        <a:p>
          <a:endParaRPr lang="en-GB"/>
        </a:p>
      </dgm:t>
    </dgm:pt>
    <dgm:pt modelId="{1EA72C3F-8918-4214-9BC3-E186D5EA96CD}">
      <dgm:prSet phldrT="[Text]"/>
      <dgm:spPr>
        <a:solidFill>
          <a:schemeClr val="accent2"/>
        </a:solidFill>
      </dgm:spPr>
      <dgm:t>
        <a:bodyPr/>
        <a:lstStyle/>
        <a:p>
          <a:r>
            <a:rPr lang="en-GB" dirty="0"/>
            <a:t>Treatment may begin at the initial visit or later, depending on each facility’s SOP</a:t>
          </a:r>
        </a:p>
      </dgm:t>
    </dgm:pt>
    <dgm:pt modelId="{33B6DB71-489A-47BB-B423-90EFC5CD172C}" type="parTrans" cxnId="{10D59E8C-887A-4E1B-8D12-38E743F662C1}">
      <dgm:prSet/>
      <dgm:spPr/>
      <dgm:t>
        <a:bodyPr/>
        <a:lstStyle/>
        <a:p>
          <a:endParaRPr lang="en-GB"/>
        </a:p>
      </dgm:t>
    </dgm:pt>
    <dgm:pt modelId="{872DA9CE-03DD-4307-913B-E88070FF85B8}" type="sibTrans" cxnId="{10D59E8C-887A-4E1B-8D12-38E743F662C1}">
      <dgm:prSet/>
      <dgm:spPr/>
      <dgm:t>
        <a:bodyPr/>
        <a:lstStyle/>
        <a:p>
          <a:endParaRPr lang="en-GB"/>
        </a:p>
      </dgm:t>
    </dgm:pt>
    <dgm:pt modelId="{61ED962D-81FF-4359-B9DD-827BD1DF7FCF}">
      <dgm:prSet/>
      <dgm:spPr>
        <a:solidFill>
          <a:schemeClr val="accent4"/>
        </a:solidFill>
      </dgm:spPr>
      <dgm:t>
        <a:bodyPr/>
        <a:lstStyle/>
        <a:p>
          <a:r>
            <a:rPr lang="en-GB" dirty="0"/>
            <a:t>Before starting vosoritide, patients and caregivers should have the information to make informed decisions about treatment</a:t>
          </a:r>
        </a:p>
      </dgm:t>
    </dgm:pt>
    <dgm:pt modelId="{5A80704B-BF6F-4315-B8BA-CD4F4F031BAA}" type="parTrans" cxnId="{9FEAE035-0DF3-435A-B374-6924D49EA0B0}">
      <dgm:prSet/>
      <dgm:spPr/>
      <dgm:t>
        <a:bodyPr/>
        <a:lstStyle/>
        <a:p>
          <a:endParaRPr lang="en-GB"/>
        </a:p>
      </dgm:t>
    </dgm:pt>
    <dgm:pt modelId="{6644B74D-BC13-47E1-913E-90BA4EB9DED8}" type="sibTrans" cxnId="{9FEAE035-0DF3-435A-B374-6924D49EA0B0}">
      <dgm:prSet/>
      <dgm:spPr/>
      <dgm:t>
        <a:bodyPr/>
        <a:lstStyle/>
        <a:p>
          <a:endParaRPr lang="en-GB"/>
        </a:p>
      </dgm:t>
    </dgm:pt>
    <dgm:pt modelId="{5040C91E-01A2-44F6-B735-247D9BBE2CA6}">
      <dgm:prSet phldrT="[Text]"/>
      <dgm:spPr>
        <a:solidFill>
          <a:schemeClr val="accent4"/>
        </a:solidFill>
      </dgm:spPr>
      <dgm:t>
        <a:bodyPr/>
        <a:lstStyle/>
        <a:p>
          <a:r>
            <a:rPr lang="en-GB" dirty="0"/>
            <a:t>The patient should be followed-up with telephone and in-person appointments† </a:t>
          </a:r>
        </a:p>
      </dgm:t>
    </dgm:pt>
    <dgm:pt modelId="{7D2F081A-03D1-4134-B5C1-83C4713DD8E3}" type="parTrans" cxnId="{180D57C7-37F6-4C5C-B045-4C7A6D102FF4}">
      <dgm:prSet/>
      <dgm:spPr/>
      <dgm:t>
        <a:bodyPr/>
        <a:lstStyle/>
        <a:p>
          <a:endParaRPr lang="en-GB"/>
        </a:p>
      </dgm:t>
    </dgm:pt>
    <dgm:pt modelId="{1E2001D8-502E-44C6-9252-1976B02B2B52}" type="sibTrans" cxnId="{180D57C7-37F6-4C5C-B045-4C7A6D102FF4}">
      <dgm:prSet/>
      <dgm:spPr/>
      <dgm:t>
        <a:bodyPr/>
        <a:lstStyle/>
        <a:p>
          <a:endParaRPr lang="en-GB"/>
        </a:p>
      </dgm:t>
    </dgm:pt>
    <dgm:pt modelId="{4375F429-9A39-45DC-81A7-DC1DD3C9AA7F}" type="pres">
      <dgm:prSet presAssocID="{AAA81084-3F10-48F9-AE2E-F22DDC126BA2}" presName="Name0" presStyleCnt="0">
        <dgm:presLayoutVars>
          <dgm:chMax val="7"/>
          <dgm:chPref val="7"/>
          <dgm:dir/>
        </dgm:presLayoutVars>
      </dgm:prSet>
      <dgm:spPr/>
    </dgm:pt>
    <dgm:pt modelId="{825DA29F-8134-4619-BA34-CC15B6417FBE}" type="pres">
      <dgm:prSet presAssocID="{AAA81084-3F10-48F9-AE2E-F22DDC126BA2}" presName="Name1" presStyleCnt="0"/>
      <dgm:spPr/>
    </dgm:pt>
    <dgm:pt modelId="{A3169A45-513D-4CC6-BF76-71F25A047A59}" type="pres">
      <dgm:prSet presAssocID="{AAA81084-3F10-48F9-AE2E-F22DDC126BA2}" presName="cycle" presStyleCnt="0"/>
      <dgm:spPr/>
    </dgm:pt>
    <dgm:pt modelId="{1ADC1C15-2529-4A5C-8F0E-1214B989E008}" type="pres">
      <dgm:prSet presAssocID="{AAA81084-3F10-48F9-AE2E-F22DDC126BA2}" presName="srcNode" presStyleLbl="node1" presStyleIdx="0" presStyleCnt="5"/>
      <dgm:spPr/>
    </dgm:pt>
    <dgm:pt modelId="{636EC43E-F6B2-4938-A93A-E2CADD455550}" type="pres">
      <dgm:prSet presAssocID="{AAA81084-3F10-48F9-AE2E-F22DDC126BA2}" presName="conn" presStyleLbl="parChTrans1D2" presStyleIdx="0" presStyleCnt="1"/>
      <dgm:spPr/>
    </dgm:pt>
    <dgm:pt modelId="{F531C1F3-7DF7-4184-A26C-94130004B109}" type="pres">
      <dgm:prSet presAssocID="{AAA81084-3F10-48F9-AE2E-F22DDC126BA2}" presName="extraNode" presStyleLbl="node1" presStyleIdx="0" presStyleCnt="5"/>
      <dgm:spPr/>
    </dgm:pt>
    <dgm:pt modelId="{8FD482F0-813C-4CC2-AB30-7AEBA25C8A16}" type="pres">
      <dgm:prSet presAssocID="{AAA81084-3F10-48F9-AE2E-F22DDC126BA2}" presName="dstNode" presStyleLbl="node1" presStyleIdx="0" presStyleCnt="5"/>
      <dgm:spPr/>
    </dgm:pt>
    <dgm:pt modelId="{745FB116-D685-4DF2-ADB2-71196255EFCD}" type="pres">
      <dgm:prSet presAssocID="{612ED60F-0C4F-44F2-A00E-7459A857CB4E}" presName="text_1" presStyleLbl="node1" presStyleIdx="0" presStyleCnt="5">
        <dgm:presLayoutVars>
          <dgm:bulletEnabled val="1"/>
        </dgm:presLayoutVars>
      </dgm:prSet>
      <dgm:spPr/>
    </dgm:pt>
    <dgm:pt modelId="{42D0D7BC-372B-4889-86A3-91129FEE4651}" type="pres">
      <dgm:prSet presAssocID="{612ED60F-0C4F-44F2-A00E-7459A857CB4E}" presName="accent_1" presStyleCnt="0"/>
      <dgm:spPr/>
    </dgm:pt>
    <dgm:pt modelId="{11BC4698-8843-45DA-9F8D-FBF5DD0B8DF5}" type="pres">
      <dgm:prSet presAssocID="{612ED60F-0C4F-44F2-A00E-7459A857CB4E}" presName="accentRepeatNode" presStyleLbl="solidFgAcc1" presStyleIdx="0" presStyleCnt="5"/>
      <dgm:spPr>
        <a:ln>
          <a:solidFill>
            <a:schemeClr val="accent2"/>
          </a:solidFill>
        </a:ln>
      </dgm:spPr>
    </dgm:pt>
    <dgm:pt modelId="{5F273C59-9226-4181-8755-E470A2A21494}" type="pres">
      <dgm:prSet presAssocID="{61ED962D-81FF-4359-B9DD-827BD1DF7FCF}" presName="text_2" presStyleLbl="node1" presStyleIdx="1" presStyleCnt="5">
        <dgm:presLayoutVars>
          <dgm:bulletEnabled val="1"/>
        </dgm:presLayoutVars>
      </dgm:prSet>
      <dgm:spPr/>
    </dgm:pt>
    <dgm:pt modelId="{805C3C4E-F35F-43DE-A072-5B0F697BBD8A}" type="pres">
      <dgm:prSet presAssocID="{61ED962D-81FF-4359-B9DD-827BD1DF7FCF}" presName="accent_2" presStyleCnt="0"/>
      <dgm:spPr/>
    </dgm:pt>
    <dgm:pt modelId="{42F5965F-F9D2-46D0-8268-9FC961E65881}" type="pres">
      <dgm:prSet presAssocID="{61ED962D-81FF-4359-B9DD-827BD1DF7FCF}" presName="accentRepeatNode" presStyleLbl="solidFgAcc1" presStyleIdx="1" presStyleCnt="5"/>
      <dgm:spPr>
        <a:ln>
          <a:solidFill>
            <a:schemeClr val="accent4"/>
          </a:solidFill>
        </a:ln>
      </dgm:spPr>
    </dgm:pt>
    <dgm:pt modelId="{AAF9AED6-4C8E-4BE2-8CE4-7F8075C09E92}" type="pres">
      <dgm:prSet presAssocID="{CE597CE9-BCED-40F2-9A5A-51235E76E836}" presName="text_3" presStyleLbl="node1" presStyleIdx="2" presStyleCnt="5">
        <dgm:presLayoutVars>
          <dgm:bulletEnabled val="1"/>
        </dgm:presLayoutVars>
      </dgm:prSet>
      <dgm:spPr/>
    </dgm:pt>
    <dgm:pt modelId="{E72789A9-A51F-4536-B177-8A737AF28B99}" type="pres">
      <dgm:prSet presAssocID="{CE597CE9-BCED-40F2-9A5A-51235E76E836}" presName="accent_3" presStyleCnt="0"/>
      <dgm:spPr/>
    </dgm:pt>
    <dgm:pt modelId="{1155407E-8B87-455B-A15D-A48B6BDF878A}" type="pres">
      <dgm:prSet presAssocID="{CE597CE9-BCED-40F2-9A5A-51235E76E836}" presName="accentRepeatNode" presStyleLbl="solidFgAcc1" presStyleIdx="2" presStyleCnt="5"/>
      <dgm:spPr>
        <a:ln>
          <a:solidFill>
            <a:schemeClr val="accent3"/>
          </a:solidFill>
        </a:ln>
      </dgm:spPr>
    </dgm:pt>
    <dgm:pt modelId="{5B43678C-8A48-44C2-9B00-5DA829BACAC2}" type="pres">
      <dgm:prSet presAssocID="{1EA72C3F-8918-4214-9BC3-E186D5EA96CD}" presName="text_4" presStyleLbl="node1" presStyleIdx="3" presStyleCnt="5">
        <dgm:presLayoutVars>
          <dgm:bulletEnabled val="1"/>
        </dgm:presLayoutVars>
      </dgm:prSet>
      <dgm:spPr/>
    </dgm:pt>
    <dgm:pt modelId="{66E7ABE5-0026-4713-9821-FA93ED92D1BB}" type="pres">
      <dgm:prSet presAssocID="{1EA72C3F-8918-4214-9BC3-E186D5EA96CD}" presName="accent_4" presStyleCnt="0"/>
      <dgm:spPr/>
    </dgm:pt>
    <dgm:pt modelId="{BAD74A63-0014-40EF-AA02-501051C20ADD}" type="pres">
      <dgm:prSet presAssocID="{1EA72C3F-8918-4214-9BC3-E186D5EA96CD}" presName="accentRepeatNode" presStyleLbl="solidFgAcc1" presStyleIdx="3" presStyleCnt="5"/>
      <dgm:spPr/>
    </dgm:pt>
    <dgm:pt modelId="{7B6A943F-C9BE-417F-B646-68549B546506}" type="pres">
      <dgm:prSet presAssocID="{5040C91E-01A2-44F6-B735-247D9BBE2CA6}" presName="text_5" presStyleLbl="node1" presStyleIdx="4" presStyleCnt="5">
        <dgm:presLayoutVars>
          <dgm:bulletEnabled val="1"/>
        </dgm:presLayoutVars>
      </dgm:prSet>
      <dgm:spPr/>
    </dgm:pt>
    <dgm:pt modelId="{C4F52052-8B0F-46AE-B26B-DC9820DDE13F}" type="pres">
      <dgm:prSet presAssocID="{5040C91E-01A2-44F6-B735-247D9BBE2CA6}" presName="accent_5" presStyleCnt="0"/>
      <dgm:spPr/>
    </dgm:pt>
    <dgm:pt modelId="{AB245A2A-EC78-41F1-A915-3F408F702455}" type="pres">
      <dgm:prSet presAssocID="{5040C91E-01A2-44F6-B735-247D9BBE2CA6}" presName="accentRepeatNode" presStyleLbl="solidFgAcc1" presStyleIdx="4" presStyleCnt="5"/>
      <dgm:spPr>
        <a:ln>
          <a:solidFill>
            <a:schemeClr val="accent4"/>
          </a:solidFill>
        </a:ln>
      </dgm:spPr>
    </dgm:pt>
  </dgm:ptLst>
  <dgm:cxnLst>
    <dgm:cxn modelId="{A99BAE0B-5334-405B-9F02-77704D3798B3}" type="presOf" srcId="{61ED962D-81FF-4359-B9DD-827BD1DF7FCF}" destId="{5F273C59-9226-4181-8755-E470A2A21494}" srcOrd="0" destOrd="0" presId="urn:microsoft.com/office/officeart/2008/layout/VerticalCurvedList"/>
    <dgm:cxn modelId="{97D9FD33-44CB-40F6-90FB-9EA889F61A03}" srcId="{AAA81084-3F10-48F9-AE2E-F22DDC126BA2}" destId="{612ED60F-0C4F-44F2-A00E-7459A857CB4E}" srcOrd="0" destOrd="0" parTransId="{50538F2D-BB47-4A35-A88A-BF30C642D377}" sibTransId="{94C21665-ABDA-4E9C-9BAB-23B7EC54906D}"/>
    <dgm:cxn modelId="{C395D034-39A7-4880-BB55-69F8425428FD}" type="presOf" srcId="{1EA72C3F-8918-4214-9BC3-E186D5EA96CD}" destId="{5B43678C-8A48-44C2-9B00-5DA829BACAC2}" srcOrd="0" destOrd="0" presId="urn:microsoft.com/office/officeart/2008/layout/VerticalCurvedList"/>
    <dgm:cxn modelId="{9FEAE035-0DF3-435A-B374-6924D49EA0B0}" srcId="{AAA81084-3F10-48F9-AE2E-F22DDC126BA2}" destId="{61ED962D-81FF-4359-B9DD-827BD1DF7FCF}" srcOrd="1" destOrd="0" parTransId="{5A80704B-BF6F-4315-B8BA-CD4F4F031BAA}" sibTransId="{6644B74D-BC13-47E1-913E-90BA4EB9DED8}"/>
    <dgm:cxn modelId="{613A0149-EEF4-4D04-B6C5-49FD09BBD27F}" type="presOf" srcId="{AAA81084-3F10-48F9-AE2E-F22DDC126BA2}" destId="{4375F429-9A39-45DC-81A7-DC1DD3C9AA7F}" srcOrd="0" destOrd="0" presId="urn:microsoft.com/office/officeart/2008/layout/VerticalCurvedList"/>
    <dgm:cxn modelId="{10D59E8C-887A-4E1B-8D12-38E743F662C1}" srcId="{AAA81084-3F10-48F9-AE2E-F22DDC126BA2}" destId="{1EA72C3F-8918-4214-9BC3-E186D5EA96CD}" srcOrd="3" destOrd="0" parTransId="{33B6DB71-489A-47BB-B423-90EFC5CD172C}" sibTransId="{872DA9CE-03DD-4307-913B-E88070FF85B8}"/>
    <dgm:cxn modelId="{EA1CF890-E068-4EEA-B3DD-DD1A434ED663}" type="presOf" srcId="{612ED60F-0C4F-44F2-A00E-7459A857CB4E}" destId="{745FB116-D685-4DF2-ADB2-71196255EFCD}" srcOrd="0" destOrd="0" presId="urn:microsoft.com/office/officeart/2008/layout/VerticalCurvedList"/>
    <dgm:cxn modelId="{180D57C7-37F6-4C5C-B045-4C7A6D102FF4}" srcId="{AAA81084-3F10-48F9-AE2E-F22DDC126BA2}" destId="{5040C91E-01A2-44F6-B735-247D9BBE2CA6}" srcOrd="4" destOrd="0" parTransId="{7D2F081A-03D1-4134-B5C1-83C4713DD8E3}" sibTransId="{1E2001D8-502E-44C6-9252-1976B02B2B52}"/>
    <dgm:cxn modelId="{E1F0D9D4-CFF8-452D-8DEA-63EF3D7A50CD}" type="presOf" srcId="{CE597CE9-BCED-40F2-9A5A-51235E76E836}" destId="{AAF9AED6-4C8E-4BE2-8CE4-7F8075C09E92}" srcOrd="0" destOrd="0" presId="urn:microsoft.com/office/officeart/2008/layout/VerticalCurvedList"/>
    <dgm:cxn modelId="{989D22D5-18C0-4151-927F-BCB46F5C395F}" type="presOf" srcId="{94C21665-ABDA-4E9C-9BAB-23B7EC54906D}" destId="{636EC43E-F6B2-4938-A93A-E2CADD455550}" srcOrd="0" destOrd="0" presId="urn:microsoft.com/office/officeart/2008/layout/VerticalCurvedList"/>
    <dgm:cxn modelId="{0C9E6BE5-411F-4777-8F52-8476151D9F23}" type="presOf" srcId="{5040C91E-01A2-44F6-B735-247D9BBE2CA6}" destId="{7B6A943F-C9BE-417F-B646-68549B546506}" srcOrd="0" destOrd="0" presId="urn:microsoft.com/office/officeart/2008/layout/VerticalCurvedList"/>
    <dgm:cxn modelId="{B5307BF8-82C1-42E5-93D4-ACEECA55F61A}" srcId="{AAA81084-3F10-48F9-AE2E-F22DDC126BA2}" destId="{CE597CE9-BCED-40F2-9A5A-51235E76E836}" srcOrd="2" destOrd="0" parTransId="{36AADAE0-9794-4E72-89EB-9CBB7233FCF6}" sibTransId="{1A0E3097-2033-4D3C-B542-8EC9273ADE9F}"/>
    <dgm:cxn modelId="{A2B9EB83-6345-4C63-BD2E-FF531DD847F3}" type="presParOf" srcId="{4375F429-9A39-45DC-81A7-DC1DD3C9AA7F}" destId="{825DA29F-8134-4619-BA34-CC15B6417FBE}" srcOrd="0" destOrd="0" presId="urn:microsoft.com/office/officeart/2008/layout/VerticalCurvedList"/>
    <dgm:cxn modelId="{BDE1D1FD-890F-4CB5-BE03-5B721AE715AE}" type="presParOf" srcId="{825DA29F-8134-4619-BA34-CC15B6417FBE}" destId="{A3169A45-513D-4CC6-BF76-71F25A047A59}" srcOrd="0" destOrd="0" presId="urn:microsoft.com/office/officeart/2008/layout/VerticalCurvedList"/>
    <dgm:cxn modelId="{1016411E-1615-429B-8A4A-247BD010342A}" type="presParOf" srcId="{A3169A45-513D-4CC6-BF76-71F25A047A59}" destId="{1ADC1C15-2529-4A5C-8F0E-1214B989E008}" srcOrd="0" destOrd="0" presId="urn:microsoft.com/office/officeart/2008/layout/VerticalCurvedList"/>
    <dgm:cxn modelId="{DDA02FE5-9ED9-4E9C-85D3-CE013E72B135}" type="presParOf" srcId="{A3169A45-513D-4CC6-BF76-71F25A047A59}" destId="{636EC43E-F6B2-4938-A93A-E2CADD455550}" srcOrd="1" destOrd="0" presId="urn:microsoft.com/office/officeart/2008/layout/VerticalCurvedList"/>
    <dgm:cxn modelId="{CA362CF4-CB50-4DC3-9F9F-92BE187DF3B9}" type="presParOf" srcId="{A3169A45-513D-4CC6-BF76-71F25A047A59}" destId="{F531C1F3-7DF7-4184-A26C-94130004B109}" srcOrd="2" destOrd="0" presId="urn:microsoft.com/office/officeart/2008/layout/VerticalCurvedList"/>
    <dgm:cxn modelId="{7B58BFE2-B824-46A1-A9D4-11915FA043F0}" type="presParOf" srcId="{A3169A45-513D-4CC6-BF76-71F25A047A59}" destId="{8FD482F0-813C-4CC2-AB30-7AEBA25C8A16}" srcOrd="3" destOrd="0" presId="urn:microsoft.com/office/officeart/2008/layout/VerticalCurvedList"/>
    <dgm:cxn modelId="{56E67996-EC2E-4FFD-B954-AF0D3091250B}" type="presParOf" srcId="{825DA29F-8134-4619-BA34-CC15B6417FBE}" destId="{745FB116-D685-4DF2-ADB2-71196255EFCD}" srcOrd="1" destOrd="0" presId="urn:microsoft.com/office/officeart/2008/layout/VerticalCurvedList"/>
    <dgm:cxn modelId="{B72095A6-BCF7-4C55-BFCB-5EDBA547D88A}" type="presParOf" srcId="{825DA29F-8134-4619-BA34-CC15B6417FBE}" destId="{42D0D7BC-372B-4889-86A3-91129FEE4651}" srcOrd="2" destOrd="0" presId="urn:microsoft.com/office/officeart/2008/layout/VerticalCurvedList"/>
    <dgm:cxn modelId="{9FA45343-0419-494C-92DD-972D829978AA}" type="presParOf" srcId="{42D0D7BC-372B-4889-86A3-91129FEE4651}" destId="{11BC4698-8843-45DA-9F8D-FBF5DD0B8DF5}" srcOrd="0" destOrd="0" presId="urn:microsoft.com/office/officeart/2008/layout/VerticalCurvedList"/>
    <dgm:cxn modelId="{90E1D3A1-30D3-4BF0-B4FE-E25652F43497}" type="presParOf" srcId="{825DA29F-8134-4619-BA34-CC15B6417FBE}" destId="{5F273C59-9226-4181-8755-E470A2A21494}" srcOrd="3" destOrd="0" presId="urn:microsoft.com/office/officeart/2008/layout/VerticalCurvedList"/>
    <dgm:cxn modelId="{B3448C2D-33A7-4D13-943E-9A74214AB285}" type="presParOf" srcId="{825DA29F-8134-4619-BA34-CC15B6417FBE}" destId="{805C3C4E-F35F-43DE-A072-5B0F697BBD8A}" srcOrd="4" destOrd="0" presId="urn:microsoft.com/office/officeart/2008/layout/VerticalCurvedList"/>
    <dgm:cxn modelId="{822672D9-937C-46F7-BA62-7EA175CFABFF}" type="presParOf" srcId="{805C3C4E-F35F-43DE-A072-5B0F697BBD8A}" destId="{42F5965F-F9D2-46D0-8268-9FC961E65881}" srcOrd="0" destOrd="0" presId="urn:microsoft.com/office/officeart/2008/layout/VerticalCurvedList"/>
    <dgm:cxn modelId="{39694011-801C-4DAA-821E-7A82121ACEE1}" type="presParOf" srcId="{825DA29F-8134-4619-BA34-CC15B6417FBE}" destId="{AAF9AED6-4C8E-4BE2-8CE4-7F8075C09E92}" srcOrd="5" destOrd="0" presId="urn:microsoft.com/office/officeart/2008/layout/VerticalCurvedList"/>
    <dgm:cxn modelId="{5DBAF226-FBDD-4DFD-A695-56A434FACEBF}" type="presParOf" srcId="{825DA29F-8134-4619-BA34-CC15B6417FBE}" destId="{E72789A9-A51F-4536-B177-8A737AF28B99}" srcOrd="6" destOrd="0" presId="urn:microsoft.com/office/officeart/2008/layout/VerticalCurvedList"/>
    <dgm:cxn modelId="{7225CD7D-A521-41F8-8D48-AC685C1AE222}" type="presParOf" srcId="{E72789A9-A51F-4536-B177-8A737AF28B99}" destId="{1155407E-8B87-455B-A15D-A48B6BDF878A}" srcOrd="0" destOrd="0" presId="urn:microsoft.com/office/officeart/2008/layout/VerticalCurvedList"/>
    <dgm:cxn modelId="{9D915C97-0A48-43BC-8605-0597217631B8}" type="presParOf" srcId="{825DA29F-8134-4619-BA34-CC15B6417FBE}" destId="{5B43678C-8A48-44C2-9B00-5DA829BACAC2}" srcOrd="7" destOrd="0" presId="urn:microsoft.com/office/officeart/2008/layout/VerticalCurvedList"/>
    <dgm:cxn modelId="{E97D98DA-3866-437D-AE4F-26748257AB70}" type="presParOf" srcId="{825DA29F-8134-4619-BA34-CC15B6417FBE}" destId="{66E7ABE5-0026-4713-9821-FA93ED92D1BB}" srcOrd="8" destOrd="0" presId="urn:microsoft.com/office/officeart/2008/layout/VerticalCurvedList"/>
    <dgm:cxn modelId="{C37D7CFC-687C-4EB8-B910-0DE644E461E4}" type="presParOf" srcId="{66E7ABE5-0026-4713-9821-FA93ED92D1BB}" destId="{BAD74A63-0014-40EF-AA02-501051C20ADD}" srcOrd="0" destOrd="0" presId="urn:microsoft.com/office/officeart/2008/layout/VerticalCurvedList"/>
    <dgm:cxn modelId="{272BBE86-856E-4920-B284-76DAE4739315}" type="presParOf" srcId="{825DA29F-8134-4619-BA34-CC15B6417FBE}" destId="{7B6A943F-C9BE-417F-B646-68549B546506}" srcOrd="9" destOrd="0" presId="urn:microsoft.com/office/officeart/2008/layout/VerticalCurvedList"/>
    <dgm:cxn modelId="{B348E21A-38B1-4C61-AB4F-9B26BA5E23DD}" type="presParOf" srcId="{825DA29F-8134-4619-BA34-CC15B6417FBE}" destId="{C4F52052-8B0F-46AE-B26B-DC9820DDE13F}" srcOrd="10" destOrd="0" presId="urn:microsoft.com/office/officeart/2008/layout/VerticalCurvedList"/>
    <dgm:cxn modelId="{3A1E9730-CCD9-4237-9B20-3DBF5F55EA74}" type="presParOf" srcId="{C4F52052-8B0F-46AE-B26B-DC9820DDE13F}" destId="{AB245A2A-EC78-41F1-A915-3F408F70245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678B68-730D-474F-953A-8CA99CD505B2}"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F2AE2D9D-297E-48F1-A18C-72DEA19B5B80}">
      <dgm:prSet/>
      <dgm:spPr>
        <a:solidFill>
          <a:schemeClr val="accent3"/>
        </a:solidFill>
      </dgm:spPr>
      <dgm:t>
        <a:bodyPr/>
        <a:lstStyle/>
        <a:p>
          <a:r>
            <a:rPr lang="en-GB" dirty="0"/>
            <a:t>Generally, measurement protocols in adolescents will be the same as those for younger children</a:t>
          </a:r>
        </a:p>
      </dgm:t>
    </dgm:pt>
    <dgm:pt modelId="{BD8D44EC-67F3-4676-B035-BB2D7A2C5146}" type="parTrans" cxnId="{B0E38722-A7FB-4E29-BFB9-EAD4808C187F}">
      <dgm:prSet/>
      <dgm:spPr/>
      <dgm:t>
        <a:bodyPr/>
        <a:lstStyle/>
        <a:p>
          <a:endParaRPr lang="en-GB"/>
        </a:p>
      </dgm:t>
    </dgm:pt>
    <dgm:pt modelId="{9989D3FC-C96A-4530-A9E5-4AFE0FE85181}" type="sibTrans" cxnId="{B0E38722-A7FB-4E29-BFB9-EAD4808C187F}">
      <dgm:prSet/>
      <dgm:spPr/>
      <dgm:t>
        <a:bodyPr/>
        <a:lstStyle/>
        <a:p>
          <a:endParaRPr lang="en-GB"/>
        </a:p>
      </dgm:t>
    </dgm:pt>
    <dgm:pt modelId="{2820EA44-9F35-4419-8055-5283FB96EF53}">
      <dgm:prSet/>
      <dgm:spPr>
        <a:solidFill>
          <a:schemeClr val="accent2"/>
        </a:solidFill>
      </dgm:spPr>
      <dgm:t>
        <a:bodyPr/>
        <a:lstStyle/>
        <a:p>
          <a:r>
            <a:rPr lang="en-GB" dirty="0"/>
            <a:t>Clinics may wish to include additional measurements in their SOP for adults, such as head circumference, neck circumference, arm span, upper arm length, upper arm circumference, waist circumference, or maximal hip circumference</a:t>
          </a:r>
        </a:p>
      </dgm:t>
    </dgm:pt>
    <dgm:pt modelId="{D75B3B1C-C009-49CF-BB34-BD43F749B8AF}" type="parTrans" cxnId="{C275A5E9-DACD-4984-841E-3EA8719A4968}">
      <dgm:prSet/>
      <dgm:spPr/>
      <dgm:t>
        <a:bodyPr/>
        <a:lstStyle/>
        <a:p>
          <a:endParaRPr lang="en-GB"/>
        </a:p>
      </dgm:t>
    </dgm:pt>
    <dgm:pt modelId="{464FBAF3-0943-4F6A-A7BA-E9982B4037A1}" type="sibTrans" cxnId="{C275A5E9-DACD-4984-841E-3EA8719A4968}">
      <dgm:prSet/>
      <dgm:spPr/>
      <dgm:t>
        <a:bodyPr/>
        <a:lstStyle/>
        <a:p>
          <a:endParaRPr lang="en-GB"/>
        </a:p>
      </dgm:t>
    </dgm:pt>
    <dgm:pt modelId="{918E1684-D73E-49AA-B5A1-8DA1ED0942F0}">
      <dgm:prSet/>
      <dgm:spPr/>
      <dgm:t>
        <a:bodyPr/>
        <a:lstStyle/>
        <a:p>
          <a:r>
            <a:rPr lang="en-GB" dirty="0"/>
            <a:t>There are several general guidelines for ensuring accuracy and consistency; the equipment used, training of staff, and development of a </a:t>
          </a:r>
          <a:br>
            <a:rPr lang="en-GB" dirty="0"/>
          </a:br>
          <a:r>
            <a:rPr lang="en-GB" dirty="0"/>
            <a:t>local protocol for measurements</a:t>
          </a:r>
        </a:p>
      </dgm:t>
    </dgm:pt>
    <dgm:pt modelId="{400682DA-77D0-451B-9F8B-69DC9ED0530A}" type="parTrans" cxnId="{B060164C-FDDE-4F94-870A-B93FE26940BA}">
      <dgm:prSet/>
      <dgm:spPr/>
      <dgm:t>
        <a:bodyPr/>
        <a:lstStyle/>
        <a:p>
          <a:endParaRPr lang="en-GB"/>
        </a:p>
      </dgm:t>
    </dgm:pt>
    <dgm:pt modelId="{3F810D09-94E5-459C-BA23-CC2C20F9AD4D}" type="sibTrans" cxnId="{B060164C-FDDE-4F94-870A-B93FE26940BA}">
      <dgm:prSet/>
      <dgm:spPr/>
      <dgm:t>
        <a:bodyPr/>
        <a:lstStyle/>
        <a:p>
          <a:endParaRPr lang="en-GB"/>
        </a:p>
      </dgm:t>
    </dgm:pt>
    <dgm:pt modelId="{EC7BA347-E21E-431B-B358-FC13CF734942}">
      <dgm:prSet/>
      <dgm:spPr>
        <a:solidFill>
          <a:schemeClr val="accent4"/>
        </a:solidFill>
      </dgm:spPr>
      <dgm:t>
        <a:bodyPr/>
        <a:lstStyle/>
        <a:p>
          <a:r>
            <a:rPr lang="en-GB" dirty="0"/>
            <a:t>In children with disproportionate short stature, measurements are used to determine and track growth, both from the perspective of monitoring general health and development, and for recording responses to clinical treatment</a:t>
          </a:r>
        </a:p>
      </dgm:t>
    </dgm:pt>
    <dgm:pt modelId="{DCE7B1BC-B5DF-418B-8C9C-03220951EFF6}" type="parTrans" cxnId="{E0D3B31A-FA88-45E0-B3B4-5780F4A08EB5}">
      <dgm:prSet/>
      <dgm:spPr/>
      <dgm:t>
        <a:bodyPr/>
        <a:lstStyle/>
        <a:p>
          <a:endParaRPr lang="en-GB"/>
        </a:p>
      </dgm:t>
    </dgm:pt>
    <dgm:pt modelId="{A4AB5484-34B5-4BE3-A463-A84E4EDBACA8}" type="sibTrans" cxnId="{E0D3B31A-FA88-45E0-B3B4-5780F4A08EB5}">
      <dgm:prSet/>
      <dgm:spPr/>
      <dgm:t>
        <a:bodyPr/>
        <a:lstStyle/>
        <a:p>
          <a:endParaRPr lang="en-GB"/>
        </a:p>
      </dgm:t>
    </dgm:pt>
    <dgm:pt modelId="{530810B5-0B31-4FDB-92BD-6F7375D12DAD}">
      <dgm:prSet/>
      <dgm:spPr>
        <a:solidFill>
          <a:schemeClr val="accent3"/>
        </a:solidFill>
      </dgm:spPr>
      <dgm:t>
        <a:bodyPr/>
        <a:lstStyle/>
        <a:p>
          <a:r>
            <a:rPr lang="en-GB" dirty="0"/>
            <a:t>Weight loss, poor weight gain, or being underweight for age may be indicators of severe complications, such as cranio-cervical compression</a:t>
          </a:r>
        </a:p>
      </dgm:t>
    </dgm:pt>
    <dgm:pt modelId="{E80ABC5D-F879-47E7-BBF6-CA4C6B1CD23F}" type="parTrans" cxnId="{A64CFAE4-CC56-44CC-AC79-4B5D72430179}">
      <dgm:prSet/>
      <dgm:spPr/>
      <dgm:t>
        <a:bodyPr/>
        <a:lstStyle/>
        <a:p>
          <a:endParaRPr lang="en-GB"/>
        </a:p>
      </dgm:t>
    </dgm:pt>
    <dgm:pt modelId="{614F9675-D03D-4B85-B2C9-623F42E8146A}" type="sibTrans" cxnId="{A64CFAE4-CC56-44CC-AC79-4B5D72430179}">
      <dgm:prSet/>
      <dgm:spPr/>
      <dgm:t>
        <a:bodyPr/>
        <a:lstStyle/>
        <a:p>
          <a:endParaRPr lang="en-GB"/>
        </a:p>
      </dgm:t>
    </dgm:pt>
    <dgm:pt modelId="{80BCB944-7DCE-428D-B774-B0AE0D663699}">
      <dgm:prSet/>
      <dgm:spPr>
        <a:solidFill>
          <a:schemeClr val="accent2"/>
        </a:solidFill>
      </dgm:spPr>
      <dgm:t>
        <a:bodyPr/>
        <a:lstStyle/>
        <a:p>
          <a:r>
            <a:rPr lang="en-GB" dirty="0"/>
            <a:t>During infancy, regular measurements will include head circumference, weight, body length, and crown–rump length</a:t>
          </a:r>
        </a:p>
      </dgm:t>
    </dgm:pt>
    <dgm:pt modelId="{5A6605B2-CAB1-4AB3-9EBB-C830C8138783}" type="parTrans" cxnId="{523EB1DC-EA01-457F-8604-BB8E6BCBAF9F}">
      <dgm:prSet/>
      <dgm:spPr/>
      <dgm:t>
        <a:bodyPr/>
        <a:lstStyle/>
        <a:p>
          <a:endParaRPr lang="en-GB"/>
        </a:p>
      </dgm:t>
    </dgm:pt>
    <dgm:pt modelId="{4ADE7850-DF73-48DE-A78E-C0856CA3F517}" type="sibTrans" cxnId="{523EB1DC-EA01-457F-8604-BB8E6BCBAF9F}">
      <dgm:prSet/>
      <dgm:spPr/>
      <dgm:t>
        <a:bodyPr/>
        <a:lstStyle/>
        <a:p>
          <a:endParaRPr lang="en-GB"/>
        </a:p>
      </dgm:t>
    </dgm:pt>
    <dgm:pt modelId="{34A360A6-428A-4505-B613-3FCC25304A64}">
      <dgm:prSet/>
      <dgm:spPr>
        <a:solidFill>
          <a:schemeClr val="accent4"/>
        </a:solidFill>
      </dgm:spPr>
      <dgm:t>
        <a:bodyPr/>
        <a:lstStyle/>
        <a:p>
          <a:r>
            <a:rPr lang="en-GB" dirty="0"/>
            <a:t>Choosing measurement methods that can be maintained over time is imperative </a:t>
          </a:r>
          <a:r>
            <a:rPr lang="en-GB"/>
            <a:t>for children</a:t>
          </a:r>
          <a:endParaRPr lang="en-GB" dirty="0"/>
        </a:p>
      </dgm:t>
    </dgm:pt>
    <dgm:pt modelId="{9BAA856D-7898-47B8-8B19-690B869839D3}" type="parTrans" cxnId="{C80FCE79-7CD5-4212-9D85-C84ED9274843}">
      <dgm:prSet/>
      <dgm:spPr/>
      <dgm:t>
        <a:bodyPr/>
        <a:lstStyle/>
        <a:p>
          <a:endParaRPr lang="en-GB"/>
        </a:p>
      </dgm:t>
    </dgm:pt>
    <dgm:pt modelId="{BD00EEFD-F997-4DF6-A96E-A313B0CC484F}" type="sibTrans" cxnId="{C80FCE79-7CD5-4212-9D85-C84ED9274843}">
      <dgm:prSet/>
      <dgm:spPr/>
      <dgm:t>
        <a:bodyPr/>
        <a:lstStyle/>
        <a:p>
          <a:endParaRPr lang="en-GB"/>
        </a:p>
      </dgm:t>
    </dgm:pt>
    <dgm:pt modelId="{5E5A33E4-38D7-4223-9256-6AF4CAC5C996}" type="pres">
      <dgm:prSet presAssocID="{CA678B68-730D-474F-953A-8CA99CD505B2}" presName="Name0" presStyleCnt="0">
        <dgm:presLayoutVars>
          <dgm:chMax val="7"/>
          <dgm:chPref val="7"/>
          <dgm:dir/>
        </dgm:presLayoutVars>
      </dgm:prSet>
      <dgm:spPr/>
    </dgm:pt>
    <dgm:pt modelId="{9076DF9A-2634-48BB-99CF-B93470F90860}" type="pres">
      <dgm:prSet presAssocID="{CA678B68-730D-474F-953A-8CA99CD505B2}" presName="Name1" presStyleCnt="0"/>
      <dgm:spPr/>
    </dgm:pt>
    <dgm:pt modelId="{4A2307C3-81F9-4F38-A763-64E2ACA9EF05}" type="pres">
      <dgm:prSet presAssocID="{CA678B68-730D-474F-953A-8CA99CD505B2}" presName="cycle" presStyleCnt="0"/>
      <dgm:spPr/>
    </dgm:pt>
    <dgm:pt modelId="{112D871F-3270-4DEA-BFFB-3DE4B5B78405}" type="pres">
      <dgm:prSet presAssocID="{CA678B68-730D-474F-953A-8CA99CD505B2}" presName="srcNode" presStyleLbl="node1" presStyleIdx="0" presStyleCnt="7"/>
      <dgm:spPr/>
    </dgm:pt>
    <dgm:pt modelId="{46DFEE87-0A33-45D1-8782-29FA4A2EB822}" type="pres">
      <dgm:prSet presAssocID="{CA678B68-730D-474F-953A-8CA99CD505B2}" presName="conn" presStyleLbl="parChTrans1D2" presStyleIdx="0" presStyleCnt="1"/>
      <dgm:spPr/>
    </dgm:pt>
    <dgm:pt modelId="{BEB2FB7C-4E32-4FE8-9FD5-D35AF0960E02}" type="pres">
      <dgm:prSet presAssocID="{CA678B68-730D-474F-953A-8CA99CD505B2}" presName="extraNode" presStyleLbl="node1" presStyleIdx="0" presStyleCnt="7"/>
      <dgm:spPr/>
    </dgm:pt>
    <dgm:pt modelId="{ACB0ECDF-0694-4677-A2B8-F0B0F0253291}" type="pres">
      <dgm:prSet presAssocID="{CA678B68-730D-474F-953A-8CA99CD505B2}" presName="dstNode" presStyleLbl="node1" presStyleIdx="0" presStyleCnt="7"/>
      <dgm:spPr/>
    </dgm:pt>
    <dgm:pt modelId="{EC7481E4-4171-4CC6-8F95-9E798D86B3E6}" type="pres">
      <dgm:prSet presAssocID="{918E1684-D73E-49AA-B5A1-8DA1ED0942F0}" presName="text_1" presStyleLbl="node1" presStyleIdx="0" presStyleCnt="7">
        <dgm:presLayoutVars>
          <dgm:bulletEnabled val="1"/>
        </dgm:presLayoutVars>
      </dgm:prSet>
      <dgm:spPr/>
    </dgm:pt>
    <dgm:pt modelId="{F9C51012-66BF-4701-B4BA-889D9869B9DF}" type="pres">
      <dgm:prSet presAssocID="{918E1684-D73E-49AA-B5A1-8DA1ED0942F0}" presName="accent_1" presStyleCnt="0"/>
      <dgm:spPr/>
    </dgm:pt>
    <dgm:pt modelId="{102368B4-C611-4A57-9000-97A83313A642}" type="pres">
      <dgm:prSet presAssocID="{918E1684-D73E-49AA-B5A1-8DA1ED0942F0}" presName="accentRepeatNode" presStyleLbl="solidFgAcc1" presStyleIdx="0" presStyleCnt="7"/>
      <dgm:spPr/>
    </dgm:pt>
    <dgm:pt modelId="{71A7EA0C-A83E-430C-AEF9-A9D3222ACC07}" type="pres">
      <dgm:prSet presAssocID="{EC7BA347-E21E-431B-B358-FC13CF734942}" presName="text_2" presStyleLbl="node1" presStyleIdx="1" presStyleCnt="7">
        <dgm:presLayoutVars>
          <dgm:bulletEnabled val="1"/>
        </dgm:presLayoutVars>
      </dgm:prSet>
      <dgm:spPr/>
    </dgm:pt>
    <dgm:pt modelId="{A5878AE4-5CD2-43E1-9D79-AAA541D59BF1}" type="pres">
      <dgm:prSet presAssocID="{EC7BA347-E21E-431B-B358-FC13CF734942}" presName="accent_2" presStyleCnt="0"/>
      <dgm:spPr/>
    </dgm:pt>
    <dgm:pt modelId="{6CACF49B-42AB-4777-A380-A8A8890B9163}" type="pres">
      <dgm:prSet presAssocID="{EC7BA347-E21E-431B-B358-FC13CF734942}" presName="accentRepeatNode" presStyleLbl="solidFgAcc1" presStyleIdx="1" presStyleCnt="7"/>
      <dgm:spPr>
        <a:ln>
          <a:solidFill>
            <a:schemeClr val="accent4"/>
          </a:solidFill>
        </a:ln>
      </dgm:spPr>
    </dgm:pt>
    <dgm:pt modelId="{83D2AE82-2832-4FD3-8570-F233B474D772}" type="pres">
      <dgm:prSet presAssocID="{530810B5-0B31-4FDB-92BD-6F7375D12DAD}" presName="text_3" presStyleLbl="node1" presStyleIdx="2" presStyleCnt="7">
        <dgm:presLayoutVars>
          <dgm:bulletEnabled val="1"/>
        </dgm:presLayoutVars>
      </dgm:prSet>
      <dgm:spPr/>
    </dgm:pt>
    <dgm:pt modelId="{42E244D8-567A-41BC-923B-5283CD840D11}" type="pres">
      <dgm:prSet presAssocID="{530810B5-0B31-4FDB-92BD-6F7375D12DAD}" presName="accent_3" presStyleCnt="0"/>
      <dgm:spPr/>
    </dgm:pt>
    <dgm:pt modelId="{DA66D2ED-1FD0-45F0-9C7F-24894CF315F8}" type="pres">
      <dgm:prSet presAssocID="{530810B5-0B31-4FDB-92BD-6F7375D12DAD}" presName="accentRepeatNode" presStyleLbl="solidFgAcc1" presStyleIdx="2" presStyleCnt="7"/>
      <dgm:spPr>
        <a:ln>
          <a:solidFill>
            <a:schemeClr val="accent3"/>
          </a:solidFill>
        </a:ln>
      </dgm:spPr>
    </dgm:pt>
    <dgm:pt modelId="{4FA026AB-9084-4B72-99ED-2E14E130C7C5}" type="pres">
      <dgm:prSet presAssocID="{80BCB944-7DCE-428D-B774-B0AE0D663699}" presName="text_4" presStyleLbl="node1" presStyleIdx="3" presStyleCnt="7">
        <dgm:presLayoutVars>
          <dgm:bulletEnabled val="1"/>
        </dgm:presLayoutVars>
      </dgm:prSet>
      <dgm:spPr/>
    </dgm:pt>
    <dgm:pt modelId="{7297811C-A61D-44B6-864F-0B096D3B4596}" type="pres">
      <dgm:prSet presAssocID="{80BCB944-7DCE-428D-B774-B0AE0D663699}" presName="accent_4" presStyleCnt="0"/>
      <dgm:spPr/>
    </dgm:pt>
    <dgm:pt modelId="{C9FB9918-A3B0-4CC7-83CB-C2C331E27C4C}" type="pres">
      <dgm:prSet presAssocID="{80BCB944-7DCE-428D-B774-B0AE0D663699}" presName="accentRepeatNode" presStyleLbl="solidFgAcc1" presStyleIdx="3" presStyleCnt="7"/>
      <dgm:spPr>
        <a:ln>
          <a:solidFill>
            <a:schemeClr val="accent2"/>
          </a:solidFill>
        </a:ln>
      </dgm:spPr>
    </dgm:pt>
    <dgm:pt modelId="{143DF906-EDB2-45A8-91D5-D54BC396B9E2}" type="pres">
      <dgm:prSet presAssocID="{34A360A6-428A-4505-B613-3FCC25304A64}" presName="text_5" presStyleLbl="node1" presStyleIdx="4" presStyleCnt="7">
        <dgm:presLayoutVars>
          <dgm:bulletEnabled val="1"/>
        </dgm:presLayoutVars>
      </dgm:prSet>
      <dgm:spPr/>
    </dgm:pt>
    <dgm:pt modelId="{AC9A2905-282F-4673-9ADF-590DE9493099}" type="pres">
      <dgm:prSet presAssocID="{34A360A6-428A-4505-B613-3FCC25304A64}" presName="accent_5" presStyleCnt="0"/>
      <dgm:spPr/>
    </dgm:pt>
    <dgm:pt modelId="{356A8382-26DC-4810-85CC-B0B9219C4359}" type="pres">
      <dgm:prSet presAssocID="{34A360A6-428A-4505-B613-3FCC25304A64}" presName="accentRepeatNode" presStyleLbl="solidFgAcc1" presStyleIdx="4" presStyleCnt="7"/>
      <dgm:spPr>
        <a:ln>
          <a:solidFill>
            <a:schemeClr val="accent4"/>
          </a:solidFill>
        </a:ln>
      </dgm:spPr>
    </dgm:pt>
    <dgm:pt modelId="{853944F6-F395-47D3-8B92-586A20BC9196}" type="pres">
      <dgm:prSet presAssocID="{F2AE2D9D-297E-48F1-A18C-72DEA19B5B80}" presName="text_6" presStyleLbl="node1" presStyleIdx="5" presStyleCnt="7">
        <dgm:presLayoutVars>
          <dgm:bulletEnabled val="1"/>
        </dgm:presLayoutVars>
      </dgm:prSet>
      <dgm:spPr/>
    </dgm:pt>
    <dgm:pt modelId="{7889E0EE-003F-4C85-8DD0-071BE9FDE119}" type="pres">
      <dgm:prSet presAssocID="{F2AE2D9D-297E-48F1-A18C-72DEA19B5B80}" presName="accent_6" presStyleCnt="0"/>
      <dgm:spPr/>
    </dgm:pt>
    <dgm:pt modelId="{99CEC602-82EA-4B05-8F00-AEFE2907757F}" type="pres">
      <dgm:prSet presAssocID="{F2AE2D9D-297E-48F1-A18C-72DEA19B5B80}" presName="accentRepeatNode" presStyleLbl="solidFgAcc1" presStyleIdx="5" presStyleCnt="7"/>
      <dgm:spPr>
        <a:ln>
          <a:solidFill>
            <a:schemeClr val="accent3"/>
          </a:solidFill>
        </a:ln>
      </dgm:spPr>
    </dgm:pt>
    <dgm:pt modelId="{6C7B31BC-526D-4AA3-AC0B-F9E923F357AD}" type="pres">
      <dgm:prSet presAssocID="{2820EA44-9F35-4419-8055-5283FB96EF53}" presName="text_7" presStyleLbl="node1" presStyleIdx="6" presStyleCnt="7">
        <dgm:presLayoutVars>
          <dgm:bulletEnabled val="1"/>
        </dgm:presLayoutVars>
      </dgm:prSet>
      <dgm:spPr/>
    </dgm:pt>
    <dgm:pt modelId="{AC4DA80C-1825-4F6D-9CEE-3351EDFFD464}" type="pres">
      <dgm:prSet presAssocID="{2820EA44-9F35-4419-8055-5283FB96EF53}" presName="accent_7" presStyleCnt="0"/>
      <dgm:spPr/>
    </dgm:pt>
    <dgm:pt modelId="{8CB770E5-DA09-4F2D-88E8-C9EFBDDB14AA}" type="pres">
      <dgm:prSet presAssocID="{2820EA44-9F35-4419-8055-5283FB96EF53}" presName="accentRepeatNode" presStyleLbl="solidFgAcc1" presStyleIdx="6" presStyleCnt="7"/>
      <dgm:spPr>
        <a:ln>
          <a:solidFill>
            <a:schemeClr val="accent2"/>
          </a:solidFill>
        </a:ln>
      </dgm:spPr>
    </dgm:pt>
  </dgm:ptLst>
  <dgm:cxnLst>
    <dgm:cxn modelId="{E0D3B31A-FA88-45E0-B3B4-5780F4A08EB5}" srcId="{CA678B68-730D-474F-953A-8CA99CD505B2}" destId="{EC7BA347-E21E-431B-B358-FC13CF734942}" srcOrd="1" destOrd="0" parTransId="{DCE7B1BC-B5DF-418B-8C9C-03220951EFF6}" sibTransId="{A4AB5484-34B5-4BE3-A463-A84E4EDBACA8}"/>
    <dgm:cxn modelId="{B0E38722-A7FB-4E29-BFB9-EAD4808C187F}" srcId="{CA678B68-730D-474F-953A-8CA99CD505B2}" destId="{F2AE2D9D-297E-48F1-A18C-72DEA19B5B80}" srcOrd="5" destOrd="0" parTransId="{BD8D44EC-67F3-4676-B035-BB2D7A2C5146}" sibTransId="{9989D3FC-C96A-4530-A9E5-4AFE0FE85181}"/>
    <dgm:cxn modelId="{8A73B02D-D5D2-470D-9A5F-E62E58C220A6}" type="presOf" srcId="{EC7BA347-E21E-431B-B358-FC13CF734942}" destId="{71A7EA0C-A83E-430C-AEF9-A9D3222ACC07}" srcOrd="0" destOrd="0" presId="urn:microsoft.com/office/officeart/2008/layout/VerticalCurvedList"/>
    <dgm:cxn modelId="{B060164C-FDDE-4F94-870A-B93FE26940BA}" srcId="{CA678B68-730D-474F-953A-8CA99CD505B2}" destId="{918E1684-D73E-49AA-B5A1-8DA1ED0942F0}" srcOrd="0" destOrd="0" parTransId="{400682DA-77D0-451B-9F8B-69DC9ED0530A}" sibTransId="{3F810D09-94E5-459C-BA23-CC2C20F9AD4D}"/>
    <dgm:cxn modelId="{A2EEFD74-7EDA-4B21-9159-A4752B3D912B}" type="presOf" srcId="{CA678B68-730D-474F-953A-8CA99CD505B2}" destId="{5E5A33E4-38D7-4223-9256-6AF4CAC5C996}" srcOrd="0" destOrd="0" presId="urn:microsoft.com/office/officeart/2008/layout/VerticalCurvedList"/>
    <dgm:cxn modelId="{C80FCE79-7CD5-4212-9D85-C84ED9274843}" srcId="{CA678B68-730D-474F-953A-8CA99CD505B2}" destId="{34A360A6-428A-4505-B613-3FCC25304A64}" srcOrd="4" destOrd="0" parTransId="{9BAA856D-7898-47B8-8B19-690B869839D3}" sibTransId="{BD00EEFD-F997-4DF6-A96E-A313B0CC484F}"/>
    <dgm:cxn modelId="{9B68CD8D-7866-45BB-A3F0-B04C626B583C}" type="presOf" srcId="{34A360A6-428A-4505-B613-3FCC25304A64}" destId="{143DF906-EDB2-45A8-91D5-D54BC396B9E2}" srcOrd="0" destOrd="0" presId="urn:microsoft.com/office/officeart/2008/layout/VerticalCurvedList"/>
    <dgm:cxn modelId="{A2F631A9-8FB3-41E1-8C8D-0E74216A09C9}" type="presOf" srcId="{2820EA44-9F35-4419-8055-5283FB96EF53}" destId="{6C7B31BC-526D-4AA3-AC0B-F9E923F357AD}" srcOrd="0" destOrd="0" presId="urn:microsoft.com/office/officeart/2008/layout/VerticalCurvedList"/>
    <dgm:cxn modelId="{2C6087AC-E00A-4D65-B647-59101105CA7A}" type="presOf" srcId="{918E1684-D73E-49AA-B5A1-8DA1ED0942F0}" destId="{EC7481E4-4171-4CC6-8F95-9E798D86B3E6}" srcOrd="0" destOrd="0" presId="urn:microsoft.com/office/officeart/2008/layout/VerticalCurvedList"/>
    <dgm:cxn modelId="{BFC42CB5-268E-4BC5-8649-25FE13D936B2}" type="presOf" srcId="{80BCB944-7DCE-428D-B774-B0AE0D663699}" destId="{4FA026AB-9084-4B72-99ED-2E14E130C7C5}" srcOrd="0" destOrd="0" presId="urn:microsoft.com/office/officeart/2008/layout/VerticalCurvedList"/>
    <dgm:cxn modelId="{8CC557C5-A422-4ADE-B2C7-BC4500EDC72D}" type="presOf" srcId="{3F810D09-94E5-459C-BA23-CC2C20F9AD4D}" destId="{46DFEE87-0A33-45D1-8782-29FA4A2EB822}" srcOrd="0" destOrd="0" presId="urn:microsoft.com/office/officeart/2008/layout/VerticalCurvedList"/>
    <dgm:cxn modelId="{523EB1DC-EA01-457F-8604-BB8E6BCBAF9F}" srcId="{CA678B68-730D-474F-953A-8CA99CD505B2}" destId="{80BCB944-7DCE-428D-B774-B0AE0D663699}" srcOrd="3" destOrd="0" parTransId="{5A6605B2-CAB1-4AB3-9EBB-C830C8138783}" sibTransId="{4ADE7850-DF73-48DE-A78E-C0856CA3F517}"/>
    <dgm:cxn modelId="{046534E1-B3A7-4A5C-83C3-310709271D73}" type="presOf" srcId="{F2AE2D9D-297E-48F1-A18C-72DEA19B5B80}" destId="{853944F6-F395-47D3-8B92-586A20BC9196}" srcOrd="0" destOrd="0" presId="urn:microsoft.com/office/officeart/2008/layout/VerticalCurvedList"/>
    <dgm:cxn modelId="{A64CFAE4-CC56-44CC-AC79-4B5D72430179}" srcId="{CA678B68-730D-474F-953A-8CA99CD505B2}" destId="{530810B5-0B31-4FDB-92BD-6F7375D12DAD}" srcOrd="2" destOrd="0" parTransId="{E80ABC5D-F879-47E7-BBF6-CA4C6B1CD23F}" sibTransId="{614F9675-D03D-4B85-B2C9-623F42E8146A}"/>
    <dgm:cxn modelId="{C275A5E9-DACD-4984-841E-3EA8719A4968}" srcId="{CA678B68-730D-474F-953A-8CA99CD505B2}" destId="{2820EA44-9F35-4419-8055-5283FB96EF53}" srcOrd="6" destOrd="0" parTransId="{D75B3B1C-C009-49CF-BB34-BD43F749B8AF}" sibTransId="{464FBAF3-0943-4F6A-A7BA-E9982B4037A1}"/>
    <dgm:cxn modelId="{26BD2BEB-0735-40FF-AA7E-E9E10AFFE8C3}" type="presOf" srcId="{530810B5-0B31-4FDB-92BD-6F7375D12DAD}" destId="{83D2AE82-2832-4FD3-8570-F233B474D772}" srcOrd="0" destOrd="0" presId="urn:microsoft.com/office/officeart/2008/layout/VerticalCurvedList"/>
    <dgm:cxn modelId="{6A3C8D4A-2A25-40AA-B5CE-4696F510ECA4}" type="presParOf" srcId="{5E5A33E4-38D7-4223-9256-6AF4CAC5C996}" destId="{9076DF9A-2634-48BB-99CF-B93470F90860}" srcOrd="0" destOrd="0" presId="urn:microsoft.com/office/officeart/2008/layout/VerticalCurvedList"/>
    <dgm:cxn modelId="{279D968D-A913-4B40-BD47-73478A098998}" type="presParOf" srcId="{9076DF9A-2634-48BB-99CF-B93470F90860}" destId="{4A2307C3-81F9-4F38-A763-64E2ACA9EF05}" srcOrd="0" destOrd="0" presId="urn:microsoft.com/office/officeart/2008/layout/VerticalCurvedList"/>
    <dgm:cxn modelId="{35C32F5C-35EC-49D4-9614-F60C600BFA53}" type="presParOf" srcId="{4A2307C3-81F9-4F38-A763-64E2ACA9EF05}" destId="{112D871F-3270-4DEA-BFFB-3DE4B5B78405}" srcOrd="0" destOrd="0" presId="urn:microsoft.com/office/officeart/2008/layout/VerticalCurvedList"/>
    <dgm:cxn modelId="{0A8A10FA-C979-407E-A4F9-929A55EE32C8}" type="presParOf" srcId="{4A2307C3-81F9-4F38-A763-64E2ACA9EF05}" destId="{46DFEE87-0A33-45D1-8782-29FA4A2EB822}" srcOrd="1" destOrd="0" presId="urn:microsoft.com/office/officeart/2008/layout/VerticalCurvedList"/>
    <dgm:cxn modelId="{1CC79FCF-51FA-481A-AFF9-758AB9E3E146}" type="presParOf" srcId="{4A2307C3-81F9-4F38-A763-64E2ACA9EF05}" destId="{BEB2FB7C-4E32-4FE8-9FD5-D35AF0960E02}" srcOrd="2" destOrd="0" presId="urn:microsoft.com/office/officeart/2008/layout/VerticalCurvedList"/>
    <dgm:cxn modelId="{7862F9DE-9398-45C5-98BE-77557BE85563}" type="presParOf" srcId="{4A2307C3-81F9-4F38-A763-64E2ACA9EF05}" destId="{ACB0ECDF-0694-4677-A2B8-F0B0F0253291}" srcOrd="3" destOrd="0" presId="urn:microsoft.com/office/officeart/2008/layout/VerticalCurvedList"/>
    <dgm:cxn modelId="{2C4114EB-CFA3-44DF-8F62-8DB290225819}" type="presParOf" srcId="{9076DF9A-2634-48BB-99CF-B93470F90860}" destId="{EC7481E4-4171-4CC6-8F95-9E798D86B3E6}" srcOrd="1" destOrd="0" presId="urn:microsoft.com/office/officeart/2008/layout/VerticalCurvedList"/>
    <dgm:cxn modelId="{6C60E135-A234-410F-A44A-0CC72931E7F9}" type="presParOf" srcId="{9076DF9A-2634-48BB-99CF-B93470F90860}" destId="{F9C51012-66BF-4701-B4BA-889D9869B9DF}" srcOrd="2" destOrd="0" presId="urn:microsoft.com/office/officeart/2008/layout/VerticalCurvedList"/>
    <dgm:cxn modelId="{47E7B96E-8BA4-44FA-B9D1-D86A044D6A4D}" type="presParOf" srcId="{F9C51012-66BF-4701-B4BA-889D9869B9DF}" destId="{102368B4-C611-4A57-9000-97A83313A642}" srcOrd="0" destOrd="0" presId="urn:microsoft.com/office/officeart/2008/layout/VerticalCurvedList"/>
    <dgm:cxn modelId="{656CFFA6-6B16-490A-84C9-ECEFF91B3060}" type="presParOf" srcId="{9076DF9A-2634-48BB-99CF-B93470F90860}" destId="{71A7EA0C-A83E-430C-AEF9-A9D3222ACC07}" srcOrd="3" destOrd="0" presId="urn:microsoft.com/office/officeart/2008/layout/VerticalCurvedList"/>
    <dgm:cxn modelId="{7A258843-9519-4C51-9339-E7207ED8AF3C}" type="presParOf" srcId="{9076DF9A-2634-48BB-99CF-B93470F90860}" destId="{A5878AE4-5CD2-43E1-9D79-AAA541D59BF1}" srcOrd="4" destOrd="0" presId="urn:microsoft.com/office/officeart/2008/layout/VerticalCurvedList"/>
    <dgm:cxn modelId="{12FF229B-8DE4-4880-8173-0388B2D2C3F6}" type="presParOf" srcId="{A5878AE4-5CD2-43E1-9D79-AAA541D59BF1}" destId="{6CACF49B-42AB-4777-A380-A8A8890B9163}" srcOrd="0" destOrd="0" presId="urn:microsoft.com/office/officeart/2008/layout/VerticalCurvedList"/>
    <dgm:cxn modelId="{62B5A731-18A6-4023-A1F9-4B61FDE7F6A6}" type="presParOf" srcId="{9076DF9A-2634-48BB-99CF-B93470F90860}" destId="{83D2AE82-2832-4FD3-8570-F233B474D772}" srcOrd="5" destOrd="0" presId="urn:microsoft.com/office/officeart/2008/layout/VerticalCurvedList"/>
    <dgm:cxn modelId="{D74010DE-263F-4BEA-9AF4-BB062ECFDB2E}" type="presParOf" srcId="{9076DF9A-2634-48BB-99CF-B93470F90860}" destId="{42E244D8-567A-41BC-923B-5283CD840D11}" srcOrd="6" destOrd="0" presId="urn:microsoft.com/office/officeart/2008/layout/VerticalCurvedList"/>
    <dgm:cxn modelId="{945A4888-BD67-4E46-83E4-CEA751F13277}" type="presParOf" srcId="{42E244D8-567A-41BC-923B-5283CD840D11}" destId="{DA66D2ED-1FD0-45F0-9C7F-24894CF315F8}" srcOrd="0" destOrd="0" presId="urn:microsoft.com/office/officeart/2008/layout/VerticalCurvedList"/>
    <dgm:cxn modelId="{0DF760EC-E1C3-4B2F-9EBD-74BA40CB9300}" type="presParOf" srcId="{9076DF9A-2634-48BB-99CF-B93470F90860}" destId="{4FA026AB-9084-4B72-99ED-2E14E130C7C5}" srcOrd="7" destOrd="0" presId="urn:microsoft.com/office/officeart/2008/layout/VerticalCurvedList"/>
    <dgm:cxn modelId="{88F7D7A3-D329-4D3F-ADD0-5C694EEFCDC7}" type="presParOf" srcId="{9076DF9A-2634-48BB-99CF-B93470F90860}" destId="{7297811C-A61D-44B6-864F-0B096D3B4596}" srcOrd="8" destOrd="0" presId="urn:microsoft.com/office/officeart/2008/layout/VerticalCurvedList"/>
    <dgm:cxn modelId="{6BB81425-FA42-4F0E-90F1-56CE8AEC01DD}" type="presParOf" srcId="{7297811C-A61D-44B6-864F-0B096D3B4596}" destId="{C9FB9918-A3B0-4CC7-83CB-C2C331E27C4C}" srcOrd="0" destOrd="0" presId="urn:microsoft.com/office/officeart/2008/layout/VerticalCurvedList"/>
    <dgm:cxn modelId="{EA4B4158-B2B6-4144-9FB1-650187EAEFF2}" type="presParOf" srcId="{9076DF9A-2634-48BB-99CF-B93470F90860}" destId="{143DF906-EDB2-45A8-91D5-D54BC396B9E2}" srcOrd="9" destOrd="0" presId="urn:microsoft.com/office/officeart/2008/layout/VerticalCurvedList"/>
    <dgm:cxn modelId="{798FDFC9-2F9C-4A8F-BB52-FF9E47614B47}" type="presParOf" srcId="{9076DF9A-2634-48BB-99CF-B93470F90860}" destId="{AC9A2905-282F-4673-9ADF-590DE9493099}" srcOrd="10" destOrd="0" presId="urn:microsoft.com/office/officeart/2008/layout/VerticalCurvedList"/>
    <dgm:cxn modelId="{B996BD3F-E711-493A-A201-C64D4D94689F}" type="presParOf" srcId="{AC9A2905-282F-4673-9ADF-590DE9493099}" destId="{356A8382-26DC-4810-85CC-B0B9219C4359}" srcOrd="0" destOrd="0" presId="urn:microsoft.com/office/officeart/2008/layout/VerticalCurvedList"/>
    <dgm:cxn modelId="{067F7D15-4297-456E-A40F-7AAA3333DEB0}" type="presParOf" srcId="{9076DF9A-2634-48BB-99CF-B93470F90860}" destId="{853944F6-F395-47D3-8B92-586A20BC9196}" srcOrd="11" destOrd="0" presId="urn:microsoft.com/office/officeart/2008/layout/VerticalCurvedList"/>
    <dgm:cxn modelId="{C65ABCBE-DEB9-4C56-84A3-8B5951EF2611}" type="presParOf" srcId="{9076DF9A-2634-48BB-99CF-B93470F90860}" destId="{7889E0EE-003F-4C85-8DD0-071BE9FDE119}" srcOrd="12" destOrd="0" presId="urn:microsoft.com/office/officeart/2008/layout/VerticalCurvedList"/>
    <dgm:cxn modelId="{D4B683C0-21FE-413B-8A38-B0D7EB672386}" type="presParOf" srcId="{7889E0EE-003F-4C85-8DD0-071BE9FDE119}" destId="{99CEC602-82EA-4B05-8F00-AEFE2907757F}" srcOrd="0" destOrd="0" presId="urn:microsoft.com/office/officeart/2008/layout/VerticalCurvedList"/>
    <dgm:cxn modelId="{58A30A0E-92F2-41A3-A659-7228DB667A5D}" type="presParOf" srcId="{9076DF9A-2634-48BB-99CF-B93470F90860}" destId="{6C7B31BC-526D-4AA3-AC0B-F9E923F357AD}" srcOrd="13" destOrd="0" presId="urn:microsoft.com/office/officeart/2008/layout/VerticalCurvedList"/>
    <dgm:cxn modelId="{38685BB7-5BE0-40F9-A1CA-5E9BA72F68FE}" type="presParOf" srcId="{9076DF9A-2634-48BB-99CF-B93470F90860}" destId="{AC4DA80C-1825-4F6D-9CEE-3351EDFFD464}" srcOrd="14" destOrd="0" presId="urn:microsoft.com/office/officeart/2008/layout/VerticalCurvedList"/>
    <dgm:cxn modelId="{63105AF6-1BE3-4ED7-A45C-0F0F08F7C6BB}" type="presParOf" srcId="{AC4DA80C-1825-4F6D-9CEE-3351EDFFD464}" destId="{8CB770E5-DA09-4F2D-88E8-C9EFBDDB14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6401C3-BE0F-4E26-B511-1B3CC1184F5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7CE7E38C-8886-4649-A4AE-41D19C7437BE}">
      <dgm:prSet phldrT="[Text]"/>
      <dgm:spPr>
        <a:solidFill>
          <a:schemeClr val="accent2"/>
        </a:solidFill>
      </dgm:spPr>
      <dgm:t>
        <a:bodyPr/>
        <a:lstStyle/>
        <a:p>
          <a:r>
            <a:rPr lang="en-GB" dirty="0"/>
            <a:t>After 12 months, ACH and CDC mean height </a:t>
          </a:r>
          <a:br>
            <a:rPr lang="en-GB" dirty="0"/>
          </a:br>
          <a:r>
            <a:rPr lang="en-GB" dirty="0"/>
            <a:t>z-scores increased significantly by 0.52 and 0.38, respectively (both p&lt;0.0001)</a:t>
          </a:r>
        </a:p>
      </dgm:t>
    </dgm:pt>
    <dgm:pt modelId="{FA462665-D81F-4565-A255-DBA3F89312E4}" type="parTrans" cxnId="{89C6E0E7-C75A-4A23-B718-02FDE31BCBFE}">
      <dgm:prSet/>
      <dgm:spPr/>
      <dgm:t>
        <a:bodyPr/>
        <a:lstStyle/>
        <a:p>
          <a:endParaRPr lang="en-GB"/>
        </a:p>
      </dgm:t>
    </dgm:pt>
    <dgm:pt modelId="{0DB39AEE-7960-4AF0-AF73-1F3AE704C941}" type="sibTrans" cxnId="{89C6E0E7-C75A-4A23-B718-02FDE31BCBFE}">
      <dgm:prSet/>
      <dgm:spPr>
        <a:solidFill>
          <a:schemeClr val="tx2">
            <a:alpha val="90000"/>
          </a:schemeClr>
        </a:solidFill>
      </dgm:spPr>
      <dgm:t>
        <a:bodyPr/>
        <a:lstStyle/>
        <a:p>
          <a:endParaRPr lang="en-GB"/>
        </a:p>
      </dgm:t>
    </dgm:pt>
    <dgm:pt modelId="{8FE899A6-FBDE-4177-B4D2-7FBBE55A0514}">
      <dgm:prSet phldrT="[Text]"/>
      <dgm:spPr>
        <a:solidFill>
          <a:schemeClr val="accent4"/>
        </a:solidFill>
      </dgm:spPr>
      <dgm:t>
        <a:bodyPr/>
        <a:lstStyle/>
        <a:p>
          <a:r>
            <a:rPr lang="en-GB" dirty="0"/>
            <a:t>AGV exceeded that of untreated </a:t>
          </a:r>
          <a:br>
            <a:rPr lang="en-GB" dirty="0"/>
          </a:br>
          <a:r>
            <a:rPr lang="en-GB" dirty="0"/>
            <a:t>children with ACH</a:t>
          </a:r>
        </a:p>
      </dgm:t>
    </dgm:pt>
    <dgm:pt modelId="{A5FC60C3-8890-4A36-A87B-63E77D0193D8}" type="parTrans" cxnId="{322E177C-CF65-4E98-B072-48D1B3A2B28E}">
      <dgm:prSet/>
      <dgm:spPr/>
      <dgm:t>
        <a:bodyPr/>
        <a:lstStyle/>
        <a:p>
          <a:endParaRPr lang="en-GB"/>
        </a:p>
      </dgm:t>
    </dgm:pt>
    <dgm:pt modelId="{18A265A7-2ACF-4B24-8484-6E4B6FEAB016}" type="sibTrans" cxnId="{322E177C-CF65-4E98-B072-48D1B3A2B28E}">
      <dgm:prSet/>
      <dgm:spPr>
        <a:solidFill>
          <a:schemeClr val="tx2">
            <a:alpha val="90000"/>
          </a:schemeClr>
        </a:solidFill>
      </dgm:spPr>
      <dgm:t>
        <a:bodyPr/>
        <a:lstStyle/>
        <a:p>
          <a:endParaRPr lang="en-GB"/>
        </a:p>
      </dgm:t>
    </dgm:pt>
    <dgm:pt modelId="{F8A108A2-4D3A-481C-ACC1-B6820998C9E9}">
      <dgm:prSet phldrT="[Text]"/>
      <dgm:spPr>
        <a:solidFill>
          <a:schemeClr val="accent3"/>
        </a:solidFill>
      </dgm:spPr>
      <dgm:t>
        <a:bodyPr/>
        <a:lstStyle/>
        <a:p>
          <a:r>
            <a:rPr lang="en-GB" dirty="0"/>
            <a:t>No significant changes were observed in BMI, upper to lower body segment ratio, or head circumference</a:t>
          </a:r>
        </a:p>
      </dgm:t>
    </dgm:pt>
    <dgm:pt modelId="{C38B35E5-8721-450C-9FEB-6DEA024E16FA}" type="parTrans" cxnId="{8AE5F14D-B7B9-4DA1-9A47-178F7E59004B}">
      <dgm:prSet/>
      <dgm:spPr/>
      <dgm:t>
        <a:bodyPr/>
        <a:lstStyle/>
        <a:p>
          <a:endParaRPr lang="en-GB"/>
        </a:p>
      </dgm:t>
    </dgm:pt>
    <dgm:pt modelId="{C0C97A49-9D1D-4F37-B4D4-6BFB2117DE7A}" type="sibTrans" cxnId="{8AE5F14D-B7B9-4DA1-9A47-178F7E59004B}">
      <dgm:prSet/>
      <dgm:spPr>
        <a:solidFill>
          <a:schemeClr val="tx2">
            <a:alpha val="90000"/>
          </a:schemeClr>
        </a:solidFill>
      </dgm:spPr>
      <dgm:t>
        <a:bodyPr/>
        <a:lstStyle/>
        <a:p>
          <a:endParaRPr lang="en-GB"/>
        </a:p>
      </dgm:t>
    </dgm:pt>
    <dgm:pt modelId="{1F16F757-ABF7-4A35-8629-DC659E380FDF}">
      <dgm:prSet phldrT="[Text]"/>
      <dgm:spPr>
        <a:solidFill>
          <a:schemeClr val="accent2"/>
        </a:solidFill>
      </dgm:spPr>
      <dgm:t>
        <a:bodyPr/>
        <a:lstStyle/>
        <a:p>
          <a:r>
            <a:rPr lang="en-GB" dirty="0"/>
            <a:t>The 6-minute walk test z-score improved from −2.00 ± 1.12 to −1.39 ± 1.23 (p=0.0215)</a:t>
          </a:r>
        </a:p>
      </dgm:t>
    </dgm:pt>
    <dgm:pt modelId="{594444E0-E74F-43A3-A7CD-84F414EC76C4}" type="parTrans" cxnId="{9DE57438-E81D-4BE3-A7B9-46ED5B831E66}">
      <dgm:prSet/>
      <dgm:spPr/>
      <dgm:t>
        <a:bodyPr/>
        <a:lstStyle/>
        <a:p>
          <a:endParaRPr lang="en-GB"/>
        </a:p>
      </dgm:t>
    </dgm:pt>
    <dgm:pt modelId="{A443AAE3-74B4-47EF-9DE3-779E5968004B}" type="sibTrans" cxnId="{9DE57438-E81D-4BE3-A7B9-46ED5B831E66}">
      <dgm:prSet/>
      <dgm:spPr>
        <a:solidFill>
          <a:schemeClr val="accent1">
            <a:alpha val="90000"/>
          </a:schemeClr>
        </a:solidFill>
      </dgm:spPr>
      <dgm:t>
        <a:bodyPr/>
        <a:lstStyle/>
        <a:p>
          <a:endParaRPr lang="en-GB"/>
        </a:p>
      </dgm:t>
    </dgm:pt>
    <dgm:pt modelId="{7BC7162C-ED91-42FA-A6A8-D74CCBEC7023}">
      <dgm:prSet phldrT="[Text]"/>
      <dgm:spPr>
        <a:solidFill>
          <a:schemeClr val="accent4"/>
        </a:solidFill>
      </dgm:spPr>
      <dgm:t>
        <a:bodyPr/>
        <a:lstStyle/>
        <a:p>
          <a:r>
            <a:rPr lang="en-GB" dirty="0"/>
            <a:t>Mild injection site reactions were reported by 12 patients as AEs and dizziness was reported by 2 patients as a moderate side effect</a:t>
          </a:r>
        </a:p>
      </dgm:t>
    </dgm:pt>
    <dgm:pt modelId="{78736F0F-ED65-4B91-836A-BB3B69889058}" type="sibTrans" cxnId="{EE111638-1794-40C8-9922-44CADBFA7F81}">
      <dgm:prSet/>
      <dgm:spPr/>
      <dgm:t>
        <a:bodyPr/>
        <a:lstStyle/>
        <a:p>
          <a:endParaRPr lang="en-GB"/>
        </a:p>
      </dgm:t>
    </dgm:pt>
    <dgm:pt modelId="{20658B06-078F-4B74-9922-06DAC19D7387}" type="parTrans" cxnId="{EE111638-1794-40C8-9922-44CADBFA7F81}">
      <dgm:prSet/>
      <dgm:spPr/>
      <dgm:t>
        <a:bodyPr/>
        <a:lstStyle/>
        <a:p>
          <a:endParaRPr lang="en-GB"/>
        </a:p>
      </dgm:t>
    </dgm:pt>
    <dgm:pt modelId="{DB0BB972-A989-4BF4-B517-0F7B23AFC179}" type="pres">
      <dgm:prSet presAssocID="{4C6401C3-BE0F-4E26-B511-1B3CC1184F5C}" presName="outerComposite" presStyleCnt="0">
        <dgm:presLayoutVars>
          <dgm:chMax val="5"/>
          <dgm:dir/>
          <dgm:resizeHandles val="exact"/>
        </dgm:presLayoutVars>
      </dgm:prSet>
      <dgm:spPr/>
    </dgm:pt>
    <dgm:pt modelId="{07D51312-F7AE-4F8C-8F28-C16CAC8C7745}" type="pres">
      <dgm:prSet presAssocID="{4C6401C3-BE0F-4E26-B511-1B3CC1184F5C}" presName="dummyMaxCanvas" presStyleCnt="0">
        <dgm:presLayoutVars/>
      </dgm:prSet>
      <dgm:spPr/>
    </dgm:pt>
    <dgm:pt modelId="{5CAC2BD8-D6F4-47B4-BFAB-8B5148816331}" type="pres">
      <dgm:prSet presAssocID="{4C6401C3-BE0F-4E26-B511-1B3CC1184F5C}" presName="FiveNodes_1" presStyleLbl="node1" presStyleIdx="0" presStyleCnt="5">
        <dgm:presLayoutVars>
          <dgm:bulletEnabled val="1"/>
        </dgm:presLayoutVars>
      </dgm:prSet>
      <dgm:spPr/>
    </dgm:pt>
    <dgm:pt modelId="{0BBFA705-2F3C-4F1E-B434-3F0EC23F83E2}" type="pres">
      <dgm:prSet presAssocID="{4C6401C3-BE0F-4E26-B511-1B3CC1184F5C}" presName="FiveNodes_2" presStyleLbl="node1" presStyleIdx="1" presStyleCnt="5">
        <dgm:presLayoutVars>
          <dgm:bulletEnabled val="1"/>
        </dgm:presLayoutVars>
      </dgm:prSet>
      <dgm:spPr/>
    </dgm:pt>
    <dgm:pt modelId="{73D7F7F6-E44C-433B-8D69-541C04504006}" type="pres">
      <dgm:prSet presAssocID="{4C6401C3-BE0F-4E26-B511-1B3CC1184F5C}" presName="FiveNodes_3" presStyleLbl="node1" presStyleIdx="2" presStyleCnt="5">
        <dgm:presLayoutVars>
          <dgm:bulletEnabled val="1"/>
        </dgm:presLayoutVars>
      </dgm:prSet>
      <dgm:spPr/>
    </dgm:pt>
    <dgm:pt modelId="{097F1774-2ABA-417F-8181-9A6E2C32B375}" type="pres">
      <dgm:prSet presAssocID="{4C6401C3-BE0F-4E26-B511-1B3CC1184F5C}" presName="FiveNodes_4" presStyleLbl="node1" presStyleIdx="3" presStyleCnt="5">
        <dgm:presLayoutVars>
          <dgm:bulletEnabled val="1"/>
        </dgm:presLayoutVars>
      </dgm:prSet>
      <dgm:spPr/>
    </dgm:pt>
    <dgm:pt modelId="{8652CDA0-2D00-4D20-923A-945A191440DF}" type="pres">
      <dgm:prSet presAssocID="{4C6401C3-BE0F-4E26-B511-1B3CC1184F5C}" presName="FiveNodes_5" presStyleLbl="node1" presStyleIdx="4" presStyleCnt="5">
        <dgm:presLayoutVars>
          <dgm:bulletEnabled val="1"/>
        </dgm:presLayoutVars>
      </dgm:prSet>
      <dgm:spPr/>
    </dgm:pt>
    <dgm:pt modelId="{3037F879-180B-4EDC-891F-14D3A970ABF9}" type="pres">
      <dgm:prSet presAssocID="{4C6401C3-BE0F-4E26-B511-1B3CC1184F5C}" presName="FiveConn_1-2" presStyleLbl="fgAccFollowNode1" presStyleIdx="0" presStyleCnt="4">
        <dgm:presLayoutVars>
          <dgm:bulletEnabled val="1"/>
        </dgm:presLayoutVars>
      </dgm:prSet>
      <dgm:spPr/>
    </dgm:pt>
    <dgm:pt modelId="{CE79A888-0DBD-4339-A30B-315008476EFF}" type="pres">
      <dgm:prSet presAssocID="{4C6401C3-BE0F-4E26-B511-1B3CC1184F5C}" presName="FiveConn_2-3" presStyleLbl="fgAccFollowNode1" presStyleIdx="1" presStyleCnt="4">
        <dgm:presLayoutVars>
          <dgm:bulletEnabled val="1"/>
        </dgm:presLayoutVars>
      </dgm:prSet>
      <dgm:spPr/>
    </dgm:pt>
    <dgm:pt modelId="{C2442E44-946C-435F-95AC-63F9698ADCE7}" type="pres">
      <dgm:prSet presAssocID="{4C6401C3-BE0F-4E26-B511-1B3CC1184F5C}" presName="FiveConn_3-4" presStyleLbl="fgAccFollowNode1" presStyleIdx="2" presStyleCnt="4">
        <dgm:presLayoutVars>
          <dgm:bulletEnabled val="1"/>
        </dgm:presLayoutVars>
      </dgm:prSet>
      <dgm:spPr/>
    </dgm:pt>
    <dgm:pt modelId="{7435CA6A-8D53-4B3C-AE8C-C5C49D293B18}" type="pres">
      <dgm:prSet presAssocID="{4C6401C3-BE0F-4E26-B511-1B3CC1184F5C}" presName="FiveConn_4-5" presStyleLbl="fgAccFollowNode1" presStyleIdx="3" presStyleCnt="4">
        <dgm:presLayoutVars>
          <dgm:bulletEnabled val="1"/>
        </dgm:presLayoutVars>
      </dgm:prSet>
      <dgm:spPr/>
    </dgm:pt>
    <dgm:pt modelId="{C3ACDAD1-7851-47F4-8C0E-9CFF84B17D90}" type="pres">
      <dgm:prSet presAssocID="{4C6401C3-BE0F-4E26-B511-1B3CC1184F5C}" presName="FiveNodes_1_text" presStyleLbl="node1" presStyleIdx="4" presStyleCnt="5">
        <dgm:presLayoutVars>
          <dgm:bulletEnabled val="1"/>
        </dgm:presLayoutVars>
      </dgm:prSet>
      <dgm:spPr/>
    </dgm:pt>
    <dgm:pt modelId="{28CC91B9-27BC-429C-8B2A-CA6F44B9E93E}" type="pres">
      <dgm:prSet presAssocID="{4C6401C3-BE0F-4E26-B511-1B3CC1184F5C}" presName="FiveNodes_2_text" presStyleLbl="node1" presStyleIdx="4" presStyleCnt="5">
        <dgm:presLayoutVars>
          <dgm:bulletEnabled val="1"/>
        </dgm:presLayoutVars>
      </dgm:prSet>
      <dgm:spPr/>
    </dgm:pt>
    <dgm:pt modelId="{2B5E88D6-4119-4FA7-9245-46943475DF60}" type="pres">
      <dgm:prSet presAssocID="{4C6401C3-BE0F-4E26-B511-1B3CC1184F5C}" presName="FiveNodes_3_text" presStyleLbl="node1" presStyleIdx="4" presStyleCnt="5">
        <dgm:presLayoutVars>
          <dgm:bulletEnabled val="1"/>
        </dgm:presLayoutVars>
      </dgm:prSet>
      <dgm:spPr/>
    </dgm:pt>
    <dgm:pt modelId="{D8924983-1960-4433-9EC0-B65FFB231040}" type="pres">
      <dgm:prSet presAssocID="{4C6401C3-BE0F-4E26-B511-1B3CC1184F5C}" presName="FiveNodes_4_text" presStyleLbl="node1" presStyleIdx="4" presStyleCnt="5">
        <dgm:presLayoutVars>
          <dgm:bulletEnabled val="1"/>
        </dgm:presLayoutVars>
      </dgm:prSet>
      <dgm:spPr/>
    </dgm:pt>
    <dgm:pt modelId="{3C45F35A-6BF8-487C-9680-56B36BC96FC3}" type="pres">
      <dgm:prSet presAssocID="{4C6401C3-BE0F-4E26-B511-1B3CC1184F5C}" presName="FiveNodes_5_text" presStyleLbl="node1" presStyleIdx="4" presStyleCnt="5">
        <dgm:presLayoutVars>
          <dgm:bulletEnabled val="1"/>
        </dgm:presLayoutVars>
      </dgm:prSet>
      <dgm:spPr/>
    </dgm:pt>
  </dgm:ptLst>
  <dgm:cxnLst>
    <dgm:cxn modelId="{1486AF01-39FD-45A0-883A-9252B583313D}" type="presOf" srcId="{7BC7162C-ED91-42FA-A6A8-D74CCBEC7023}" destId="{8652CDA0-2D00-4D20-923A-945A191440DF}" srcOrd="0" destOrd="0" presId="urn:microsoft.com/office/officeart/2005/8/layout/vProcess5"/>
    <dgm:cxn modelId="{A3E10E05-5373-47CA-8C1C-50BF6F1F1E29}" type="presOf" srcId="{A443AAE3-74B4-47EF-9DE3-779E5968004B}" destId="{7435CA6A-8D53-4B3C-AE8C-C5C49D293B18}" srcOrd="0" destOrd="0" presId="urn:microsoft.com/office/officeart/2005/8/layout/vProcess5"/>
    <dgm:cxn modelId="{63917A22-A8E4-4707-BFC7-8435769F4283}" type="presOf" srcId="{F8A108A2-4D3A-481C-ACC1-B6820998C9E9}" destId="{73D7F7F6-E44C-433B-8D69-541C04504006}" srcOrd="0" destOrd="0" presId="urn:microsoft.com/office/officeart/2005/8/layout/vProcess5"/>
    <dgm:cxn modelId="{BF05D029-AA14-4140-9E95-7DCDE55D5279}" type="presOf" srcId="{C0C97A49-9D1D-4F37-B4D4-6BFB2117DE7A}" destId="{C2442E44-946C-435F-95AC-63F9698ADCE7}" srcOrd="0" destOrd="0" presId="urn:microsoft.com/office/officeart/2005/8/layout/vProcess5"/>
    <dgm:cxn modelId="{EE111638-1794-40C8-9922-44CADBFA7F81}" srcId="{4C6401C3-BE0F-4E26-B511-1B3CC1184F5C}" destId="{7BC7162C-ED91-42FA-A6A8-D74CCBEC7023}" srcOrd="4" destOrd="0" parTransId="{20658B06-078F-4B74-9922-06DAC19D7387}" sibTransId="{78736F0F-ED65-4B91-836A-BB3B69889058}"/>
    <dgm:cxn modelId="{9DE57438-E81D-4BE3-A7B9-46ED5B831E66}" srcId="{4C6401C3-BE0F-4E26-B511-1B3CC1184F5C}" destId="{1F16F757-ABF7-4A35-8629-DC659E380FDF}" srcOrd="3" destOrd="0" parTransId="{594444E0-E74F-43A3-A7CD-84F414EC76C4}" sibTransId="{A443AAE3-74B4-47EF-9DE3-779E5968004B}"/>
    <dgm:cxn modelId="{DFFBC466-F1F3-4FE0-BF5C-0C41447F13C1}" type="presOf" srcId="{8FE899A6-FBDE-4177-B4D2-7FBBE55A0514}" destId="{28CC91B9-27BC-429C-8B2A-CA6F44B9E93E}" srcOrd="1" destOrd="0" presId="urn:microsoft.com/office/officeart/2005/8/layout/vProcess5"/>
    <dgm:cxn modelId="{8AE5F14D-B7B9-4DA1-9A47-178F7E59004B}" srcId="{4C6401C3-BE0F-4E26-B511-1B3CC1184F5C}" destId="{F8A108A2-4D3A-481C-ACC1-B6820998C9E9}" srcOrd="2" destOrd="0" parTransId="{C38B35E5-8721-450C-9FEB-6DEA024E16FA}" sibTransId="{C0C97A49-9D1D-4F37-B4D4-6BFB2117DE7A}"/>
    <dgm:cxn modelId="{A40C9F72-2A3A-4B55-8AF1-EB6BBCEEC328}" type="presOf" srcId="{7BC7162C-ED91-42FA-A6A8-D74CCBEC7023}" destId="{3C45F35A-6BF8-487C-9680-56B36BC96FC3}" srcOrd="1" destOrd="0" presId="urn:microsoft.com/office/officeart/2005/8/layout/vProcess5"/>
    <dgm:cxn modelId="{ABBDE678-5849-4804-B771-9534235B000A}" type="presOf" srcId="{18A265A7-2ACF-4B24-8484-6E4B6FEAB016}" destId="{CE79A888-0DBD-4339-A30B-315008476EFF}" srcOrd="0" destOrd="0" presId="urn:microsoft.com/office/officeart/2005/8/layout/vProcess5"/>
    <dgm:cxn modelId="{534C497A-5C9C-427A-983E-786C630E6CE4}" type="presOf" srcId="{F8A108A2-4D3A-481C-ACC1-B6820998C9E9}" destId="{2B5E88D6-4119-4FA7-9245-46943475DF60}" srcOrd="1" destOrd="0" presId="urn:microsoft.com/office/officeart/2005/8/layout/vProcess5"/>
    <dgm:cxn modelId="{322E177C-CF65-4E98-B072-48D1B3A2B28E}" srcId="{4C6401C3-BE0F-4E26-B511-1B3CC1184F5C}" destId="{8FE899A6-FBDE-4177-B4D2-7FBBE55A0514}" srcOrd="1" destOrd="0" parTransId="{A5FC60C3-8890-4A36-A87B-63E77D0193D8}" sibTransId="{18A265A7-2ACF-4B24-8484-6E4B6FEAB016}"/>
    <dgm:cxn modelId="{1ABF63A2-0B72-436C-B59F-68F515BE46BA}" type="presOf" srcId="{7CE7E38C-8886-4649-A4AE-41D19C7437BE}" destId="{C3ACDAD1-7851-47F4-8C0E-9CFF84B17D90}" srcOrd="1" destOrd="0" presId="urn:microsoft.com/office/officeart/2005/8/layout/vProcess5"/>
    <dgm:cxn modelId="{F57139AD-C7FD-4B82-BD6F-72DB2BDADC52}" type="presOf" srcId="{1F16F757-ABF7-4A35-8629-DC659E380FDF}" destId="{D8924983-1960-4433-9EC0-B65FFB231040}" srcOrd="1" destOrd="0" presId="urn:microsoft.com/office/officeart/2005/8/layout/vProcess5"/>
    <dgm:cxn modelId="{4C57F1C2-DB32-435D-A044-105FE31E2141}" type="presOf" srcId="{1F16F757-ABF7-4A35-8629-DC659E380FDF}" destId="{097F1774-2ABA-417F-8181-9A6E2C32B375}" srcOrd="0" destOrd="0" presId="urn:microsoft.com/office/officeart/2005/8/layout/vProcess5"/>
    <dgm:cxn modelId="{CDA6E7DE-9761-4DC9-8111-4871C47F5D9B}" type="presOf" srcId="{4C6401C3-BE0F-4E26-B511-1B3CC1184F5C}" destId="{DB0BB972-A989-4BF4-B517-0F7B23AFC179}" srcOrd="0" destOrd="0" presId="urn:microsoft.com/office/officeart/2005/8/layout/vProcess5"/>
    <dgm:cxn modelId="{89C6E0E7-C75A-4A23-B718-02FDE31BCBFE}" srcId="{4C6401C3-BE0F-4E26-B511-1B3CC1184F5C}" destId="{7CE7E38C-8886-4649-A4AE-41D19C7437BE}" srcOrd="0" destOrd="0" parTransId="{FA462665-D81F-4565-A255-DBA3F89312E4}" sibTransId="{0DB39AEE-7960-4AF0-AF73-1F3AE704C941}"/>
    <dgm:cxn modelId="{DA0640EE-6131-4803-88F7-0A0E6879E8C1}" type="presOf" srcId="{0DB39AEE-7960-4AF0-AF73-1F3AE704C941}" destId="{3037F879-180B-4EDC-891F-14D3A970ABF9}" srcOrd="0" destOrd="0" presId="urn:microsoft.com/office/officeart/2005/8/layout/vProcess5"/>
    <dgm:cxn modelId="{0840CAF5-DE43-4775-8418-B72419234FC1}" type="presOf" srcId="{7CE7E38C-8886-4649-A4AE-41D19C7437BE}" destId="{5CAC2BD8-D6F4-47B4-BFAB-8B5148816331}" srcOrd="0" destOrd="0" presId="urn:microsoft.com/office/officeart/2005/8/layout/vProcess5"/>
    <dgm:cxn modelId="{E5E021FE-79F8-4339-8697-25BC0F7C1870}" type="presOf" srcId="{8FE899A6-FBDE-4177-B4D2-7FBBE55A0514}" destId="{0BBFA705-2F3C-4F1E-B434-3F0EC23F83E2}" srcOrd="0" destOrd="0" presId="urn:microsoft.com/office/officeart/2005/8/layout/vProcess5"/>
    <dgm:cxn modelId="{6A162D00-AC2C-43F5-9B99-F524B651433C}" type="presParOf" srcId="{DB0BB972-A989-4BF4-B517-0F7B23AFC179}" destId="{07D51312-F7AE-4F8C-8F28-C16CAC8C7745}" srcOrd="0" destOrd="0" presId="urn:microsoft.com/office/officeart/2005/8/layout/vProcess5"/>
    <dgm:cxn modelId="{BCA49635-B748-4D92-8107-BF396C6D1112}" type="presParOf" srcId="{DB0BB972-A989-4BF4-B517-0F7B23AFC179}" destId="{5CAC2BD8-D6F4-47B4-BFAB-8B5148816331}" srcOrd="1" destOrd="0" presId="urn:microsoft.com/office/officeart/2005/8/layout/vProcess5"/>
    <dgm:cxn modelId="{52EBFCE9-AC20-489C-8F21-2421976B7936}" type="presParOf" srcId="{DB0BB972-A989-4BF4-B517-0F7B23AFC179}" destId="{0BBFA705-2F3C-4F1E-B434-3F0EC23F83E2}" srcOrd="2" destOrd="0" presId="urn:microsoft.com/office/officeart/2005/8/layout/vProcess5"/>
    <dgm:cxn modelId="{96F82646-EC56-4E8B-90CF-986FCDC7EFC1}" type="presParOf" srcId="{DB0BB972-A989-4BF4-B517-0F7B23AFC179}" destId="{73D7F7F6-E44C-433B-8D69-541C04504006}" srcOrd="3" destOrd="0" presId="urn:microsoft.com/office/officeart/2005/8/layout/vProcess5"/>
    <dgm:cxn modelId="{14505BE1-BEC7-46F0-8EDD-F2BEAF9F0E79}" type="presParOf" srcId="{DB0BB972-A989-4BF4-B517-0F7B23AFC179}" destId="{097F1774-2ABA-417F-8181-9A6E2C32B375}" srcOrd="4" destOrd="0" presId="urn:microsoft.com/office/officeart/2005/8/layout/vProcess5"/>
    <dgm:cxn modelId="{9B94CE1E-6815-4DE9-B562-8374AD631C4A}" type="presParOf" srcId="{DB0BB972-A989-4BF4-B517-0F7B23AFC179}" destId="{8652CDA0-2D00-4D20-923A-945A191440DF}" srcOrd="5" destOrd="0" presId="urn:microsoft.com/office/officeart/2005/8/layout/vProcess5"/>
    <dgm:cxn modelId="{082BF79F-0209-4B21-BBE0-A6AD3F7F42F9}" type="presParOf" srcId="{DB0BB972-A989-4BF4-B517-0F7B23AFC179}" destId="{3037F879-180B-4EDC-891F-14D3A970ABF9}" srcOrd="6" destOrd="0" presId="urn:microsoft.com/office/officeart/2005/8/layout/vProcess5"/>
    <dgm:cxn modelId="{1B3C7247-157F-454D-8A16-3A82E61AF66D}" type="presParOf" srcId="{DB0BB972-A989-4BF4-B517-0F7B23AFC179}" destId="{CE79A888-0DBD-4339-A30B-315008476EFF}" srcOrd="7" destOrd="0" presId="urn:microsoft.com/office/officeart/2005/8/layout/vProcess5"/>
    <dgm:cxn modelId="{D9394C5D-48F2-4567-ABD6-53D5C9456E12}" type="presParOf" srcId="{DB0BB972-A989-4BF4-B517-0F7B23AFC179}" destId="{C2442E44-946C-435F-95AC-63F9698ADCE7}" srcOrd="8" destOrd="0" presId="urn:microsoft.com/office/officeart/2005/8/layout/vProcess5"/>
    <dgm:cxn modelId="{949C7348-A8C7-4921-A18C-E11613899A8F}" type="presParOf" srcId="{DB0BB972-A989-4BF4-B517-0F7B23AFC179}" destId="{7435CA6A-8D53-4B3C-AE8C-C5C49D293B18}" srcOrd="9" destOrd="0" presId="urn:microsoft.com/office/officeart/2005/8/layout/vProcess5"/>
    <dgm:cxn modelId="{9E54775A-31BD-46B8-AB85-5413128143B1}" type="presParOf" srcId="{DB0BB972-A989-4BF4-B517-0F7B23AFC179}" destId="{C3ACDAD1-7851-47F4-8C0E-9CFF84B17D90}" srcOrd="10" destOrd="0" presId="urn:microsoft.com/office/officeart/2005/8/layout/vProcess5"/>
    <dgm:cxn modelId="{D322AC87-9E6E-4AC8-8B67-EDE082A0A3BA}" type="presParOf" srcId="{DB0BB972-A989-4BF4-B517-0F7B23AFC179}" destId="{28CC91B9-27BC-429C-8B2A-CA6F44B9E93E}" srcOrd="11" destOrd="0" presId="urn:microsoft.com/office/officeart/2005/8/layout/vProcess5"/>
    <dgm:cxn modelId="{78F79E60-16B6-4301-A837-16D37FD9F2F6}" type="presParOf" srcId="{DB0BB972-A989-4BF4-B517-0F7B23AFC179}" destId="{2B5E88D6-4119-4FA7-9245-46943475DF60}" srcOrd="12" destOrd="0" presId="urn:microsoft.com/office/officeart/2005/8/layout/vProcess5"/>
    <dgm:cxn modelId="{BDE712BD-1C2E-4DB0-B9D9-566FEE501C45}" type="presParOf" srcId="{DB0BB972-A989-4BF4-B517-0F7B23AFC179}" destId="{D8924983-1960-4433-9EC0-B65FFB231040}" srcOrd="13" destOrd="0" presId="urn:microsoft.com/office/officeart/2005/8/layout/vProcess5"/>
    <dgm:cxn modelId="{C5D15C63-45DD-4B89-B760-73BF7A12DF70}" type="presParOf" srcId="{DB0BB972-A989-4BF4-B517-0F7B23AFC179}" destId="{3C45F35A-6BF8-487C-9680-56B36BC96FC3}"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421C5B-C380-4353-861C-8380CA94C04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4BDFF6A3-9BA5-4EF3-9B75-9DDED88B8C12}">
      <dgm:prSet phldrT="[Text]"/>
      <dgm:spPr>
        <a:solidFill>
          <a:schemeClr val="accent2"/>
        </a:solidFill>
      </dgm:spPr>
      <dgm:t>
        <a:bodyPr/>
        <a:lstStyle/>
        <a:p>
          <a:r>
            <a:rPr lang="en-GB" dirty="0"/>
            <a:t>29 cases of prenatal ACH included, mean gestational age at referral of 31</a:t>
          </a:r>
          <a:r>
            <a:rPr lang="en-GB" baseline="30000" dirty="0"/>
            <a:t>+2 </a:t>
          </a:r>
          <a:r>
            <a:rPr lang="en-GB" baseline="0" dirty="0"/>
            <a:t>weeks*</a:t>
          </a:r>
          <a:endParaRPr lang="en-GB" dirty="0"/>
        </a:p>
      </dgm:t>
    </dgm:pt>
    <dgm:pt modelId="{B4D4699C-0EFB-4548-9C9D-D5B04AD8F6BE}" type="parTrans" cxnId="{1C1CD6D4-146A-4CC3-A052-D5007F2EBADE}">
      <dgm:prSet/>
      <dgm:spPr/>
      <dgm:t>
        <a:bodyPr/>
        <a:lstStyle/>
        <a:p>
          <a:endParaRPr lang="en-GB"/>
        </a:p>
      </dgm:t>
    </dgm:pt>
    <dgm:pt modelId="{EECB3BB1-C51F-4B6D-8E5B-ECDCFA907C55}" type="sibTrans" cxnId="{1C1CD6D4-146A-4CC3-A052-D5007F2EBADE}">
      <dgm:prSet/>
      <dgm:spPr/>
      <dgm:t>
        <a:bodyPr/>
        <a:lstStyle/>
        <a:p>
          <a:endParaRPr lang="en-GB"/>
        </a:p>
      </dgm:t>
    </dgm:pt>
    <dgm:pt modelId="{56894D5B-6434-48CC-83D2-1703B5592803}">
      <dgm:prSet phldrT="[Text]"/>
      <dgm:spPr>
        <a:solidFill>
          <a:schemeClr val="accent4"/>
        </a:solidFill>
      </dgm:spPr>
      <dgm:t>
        <a:bodyPr/>
        <a:lstStyle/>
        <a:p>
          <a:r>
            <a:rPr lang="en-GB" dirty="0"/>
            <a:t>5 skeletal abnormalities were prevalent on ultrasounds</a:t>
          </a:r>
          <a:r>
            <a:rPr lang="en-GB" dirty="0">
              <a:latin typeface="Calibri" panose="020F0502020204030204" pitchFamily="34" charset="0"/>
              <a:ea typeface="Calibri" panose="020F0502020204030204" pitchFamily="34" charset="0"/>
              <a:cs typeface="Calibri" panose="020F0502020204030204" pitchFamily="34" charset="0"/>
            </a:rPr>
            <a:t>†</a:t>
          </a:r>
          <a:endParaRPr lang="en-GB" dirty="0"/>
        </a:p>
      </dgm:t>
    </dgm:pt>
    <dgm:pt modelId="{D711397F-5CEF-4813-9F94-245D31DE0ED2}" type="parTrans" cxnId="{B8FA2FF0-3044-4823-8C8A-9DF593DD339E}">
      <dgm:prSet/>
      <dgm:spPr/>
      <dgm:t>
        <a:bodyPr/>
        <a:lstStyle/>
        <a:p>
          <a:endParaRPr lang="en-GB"/>
        </a:p>
      </dgm:t>
    </dgm:pt>
    <dgm:pt modelId="{71EC3E58-22A3-403F-AA03-1233EFDA4E33}" type="sibTrans" cxnId="{B8FA2FF0-3044-4823-8C8A-9DF593DD339E}">
      <dgm:prSet/>
      <dgm:spPr/>
      <dgm:t>
        <a:bodyPr/>
        <a:lstStyle/>
        <a:p>
          <a:endParaRPr lang="en-GB"/>
        </a:p>
      </dgm:t>
    </dgm:pt>
    <dgm:pt modelId="{3FD6D606-F3C4-49B7-9BB9-9D4E77CE6E82}">
      <dgm:prSet phldrT="[Text]"/>
      <dgm:spPr>
        <a:solidFill>
          <a:schemeClr val="accent3"/>
        </a:solidFill>
      </dgm:spPr>
      <dgm:t>
        <a:bodyPr/>
        <a:lstStyle/>
        <a:p>
          <a:r>
            <a:rPr lang="en-GB" dirty="0"/>
            <a:t>Diagnosis confirmed by identifying </a:t>
          </a:r>
          <a:r>
            <a:rPr lang="en-GB" i="1" dirty="0"/>
            <a:t>FGFR3 </a:t>
          </a:r>
          <a:r>
            <a:rPr lang="en-GB" i="0" dirty="0"/>
            <a:t>mutation and/or CT scan (n=15)</a:t>
          </a:r>
          <a:endParaRPr lang="en-GB" dirty="0"/>
        </a:p>
      </dgm:t>
    </dgm:pt>
    <dgm:pt modelId="{D43A476A-4428-4DE4-9EA8-E8E7099410C6}" type="parTrans" cxnId="{0C91B3BD-9F61-4C65-BFD8-E9A6E790EB2F}">
      <dgm:prSet/>
      <dgm:spPr/>
      <dgm:t>
        <a:bodyPr/>
        <a:lstStyle/>
        <a:p>
          <a:endParaRPr lang="en-GB"/>
        </a:p>
      </dgm:t>
    </dgm:pt>
    <dgm:pt modelId="{CE7F0E75-BD9F-4A08-B0BE-155502344121}" type="sibTrans" cxnId="{0C91B3BD-9F61-4C65-BFD8-E9A6E790EB2F}">
      <dgm:prSet/>
      <dgm:spPr/>
      <dgm:t>
        <a:bodyPr/>
        <a:lstStyle/>
        <a:p>
          <a:endParaRPr lang="en-GB"/>
        </a:p>
      </dgm:t>
    </dgm:pt>
    <dgm:pt modelId="{99684083-68AA-4CE4-871E-9776AFEAF2E9}">
      <dgm:prSet phldrT="[Text]"/>
      <dgm:spPr>
        <a:solidFill>
          <a:schemeClr val="accent2"/>
        </a:solidFill>
      </dgm:spPr>
      <dgm:t>
        <a:bodyPr/>
        <a:lstStyle/>
        <a:p>
          <a:r>
            <a:rPr lang="en-GB" dirty="0"/>
            <a:t>PMEs revealed short long bones, platyspondyly, small iliac wings, macrocrania, narrow thorax, and abnormalities in growth plates and brain structures</a:t>
          </a:r>
        </a:p>
      </dgm:t>
    </dgm:pt>
    <dgm:pt modelId="{75B274F7-933F-43DF-8355-0E53DC050B96}" type="parTrans" cxnId="{DECD9C91-C97E-43C4-A4D4-BC78FE9498FE}">
      <dgm:prSet/>
      <dgm:spPr/>
      <dgm:t>
        <a:bodyPr/>
        <a:lstStyle/>
        <a:p>
          <a:endParaRPr lang="en-GB"/>
        </a:p>
      </dgm:t>
    </dgm:pt>
    <dgm:pt modelId="{1B3C6A93-7C74-4AF1-9860-FC125EDF34B5}" type="sibTrans" cxnId="{DECD9C91-C97E-43C4-A4D4-BC78FE9498FE}">
      <dgm:prSet/>
      <dgm:spPr/>
      <dgm:t>
        <a:bodyPr/>
        <a:lstStyle/>
        <a:p>
          <a:endParaRPr lang="en-GB"/>
        </a:p>
      </dgm:t>
    </dgm:pt>
    <dgm:pt modelId="{6C7AFE61-1F2F-47A3-8144-B9318BF0327D}">
      <dgm:prSet phldrT="[Text]"/>
      <dgm:spPr>
        <a:solidFill>
          <a:schemeClr val="accent4"/>
        </a:solidFill>
      </dgm:spPr>
      <dgm:t>
        <a:bodyPr/>
        <a:lstStyle/>
        <a:p>
          <a:r>
            <a:rPr lang="en-GB" dirty="0"/>
            <a:t>2 of 6 live-born infants with follow-up data available required surgery in the first months of life due to severe foramen magnum stenosis</a:t>
          </a:r>
        </a:p>
      </dgm:t>
    </dgm:pt>
    <dgm:pt modelId="{3B8229B5-1519-4CD5-B79A-0ADABCDB7F65}" type="parTrans" cxnId="{C4BB2379-D5C9-49AC-90F6-1579A3FA3E4C}">
      <dgm:prSet/>
      <dgm:spPr/>
      <dgm:t>
        <a:bodyPr/>
        <a:lstStyle/>
        <a:p>
          <a:endParaRPr lang="en-GB"/>
        </a:p>
      </dgm:t>
    </dgm:pt>
    <dgm:pt modelId="{FBD713F5-87A2-4D20-ADF2-164EEA502D82}" type="sibTrans" cxnId="{C4BB2379-D5C9-49AC-90F6-1579A3FA3E4C}">
      <dgm:prSet/>
      <dgm:spPr/>
      <dgm:t>
        <a:bodyPr/>
        <a:lstStyle/>
        <a:p>
          <a:endParaRPr lang="en-GB"/>
        </a:p>
      </dgm:t>
    </dgm:pt>
    <dgm:pt modelId="{8ABD1276-7513-40E9-B7A2-88706609BF45}" type="pres">
      <dgm:prSet presAssocID="{5E421C5B-C380-4353-861C-8380CA94C046}" presName="Name0" presStyleCnt="0">
        <dgm:presLayoutVars>
          <dgm:chMax val="7"/>
          <dgm:chPref val="7"/>
          <dgm:dir/>
        </dgm:presLayoutVars>
      </dgm:prSet>
      <dgm:spPr/>
    </dgm:pt>
    <dgm:pt modelId="{ED7E5301-1F81-46F8-AB89-423FFA579F7C}" type="pres">
      <dgm:prSet presAssocID="{5E421C5B-C380-4353-861C-8380CA94C046}" presName="Name1" presStyleCnt="0"/>
      <dgm:spPr/>
    </dgm:pt>
    <dgm:pt modelId="{09245896-1521-42C9-A9DF-48C7C5A7702C}" type="pres">
      <dgm:prSet presAssocID="{5E421C5B-C380-4353-861C-8380CA94C046}" presName="cycle" presStyleCnt="0"/>
      <dgm:spPr/>
    </dgm:pt>
    <dgm:pt modelId="{6D952CA2-BF77-45D9-9492-2E03AC8AA50F}" type="pres">
      <dgm:prSet presAssocID="{5E421C5B-C380-4353-861C-8380CA94C046}" presName="srcNode" presStyleLbl="node1" presStyleIdx="0" presStyleCnt="5"/>
      <dgm:spPr/>
    </dgm:pt>
    <dgm:pt modelId="{32CA7F60-8A4F-434C-A8BD-CC1DC8176297}" type="pres">
      <dgm:prSet presAssocID="{5E421C5B-C380-4353-861C-8380CA94C046}" presName="conn" presStyleLbl="parChTrans1D2" presStyleIdx="0" presStyleCnt="1"/>
      <dgm:spPr/>
    </dgm:pt>
    <dgm:pt modelId="{F617A004-C24C-479C-BAE1-3BF2FDF0802B}" type="pres">
      <dgm:prSet presAssocID="{5E421C5B-C380-4353-861C-8380CA94C046}" presName="extraNode" presStyleLbl="node1" presStyleIdx="0" presStyleCnt="5"/>
      <dgm:spPr/>
    </dgm:pt>
    <dgm:pt modelId="{D2C38BE2-A901-422F-A52D-5254DBA4C3BA}" type="pres">
      <dgm:prSet presAssocID="{5E421C5B-C380-4353-861C-8380CA94C046}" presName="dstNode" presStyleLbl="node1" presStyleIdx="0" presStyleCnt="5"/>
      <dgm:spPr/>
    </dgm:pt>
    <dgm:pt modelId="{CDF00B88-CD10-43CA-BB2C-8585DB0E763B}" type="pres">
      <dgm:prSet presAssocID="{4BDFF6A3-9BA5-4EF3-9B75-9DDED88B8C12}" presName="text_1" presStyleLbl="node1" presStyleIdx="0" presStyleCnt="5">
        <dgm:presLayoutVars>
          <dgm:bulletEnabled val="1"/>
        </dgm:presLayoutVars>
      </dgm:prSet>
      <dgm:spPr/>
    </dgm:pt>
    <dgm:pt modelId="{B94A153C-1E6F-4B7D-B64B-0BD162EF00E3}" type="pres">
      <dgm:prSet presAssocID="{4BDFF6A3-9BA5-4EF3-9B75-9DDED88B8C12}" presName="accent_1" presStyleCnt="0"/>
      <dgm:spPr/>
    </dgm:pt>
    <dgm:pt modelId="{9D5AFFFB-2251-4F47-9578-B4015369041C}" type="pres">
      <dgm:prSet presAssocID="{4BDFF6A3-9BA5-4EF3-9B75-9DDED88B8C12}" presName="accentRepeatNode" presStyleLbl="solidFgAcc1" presStyleIdx="0" presStyleCnt="5"/>
      <dgm:spPr>
        <a:solidFill>
          <a:schemeClr val="accent2">
            <a:lumMod val="40000"/>
            <a:lumOff val="60000"/>
          </a:schemeClr>
        </a:solidFill>
        <a:ln>
          <a:solidFill>
            <a:schemeClr val="accent2"/>
          </a:solidFill>
        </a:ln>
      </dgm:spPr>
    </dgm:pt>
    <dgm:pt modelId="{56353353-1EBD-4A66-AAF6-F23EEB54F53E}" type="pres">
      <dgm:prSet presAssocID="{56894D5B-6434-48CC-83D2-1703B5592803}" presName="text_2" presStyleLbl="node1" presStyleIdx="1" presStyleCnt="5">
        <dgm:presLayoutVars>
          <dgm:bulletEnabled val="1"/>
        </dgm:presLayoutVars>
      </dgm:prSet>
      <dgm:spPr/>
    </dgm:pt>
    <dgm:pt modelId="{7C1D1C6B-A09A-4BE6-9C7C-25458EF64F61}" type="pres">
      <dgm:prSet presAssocID="{56894D5B-6434-48CC-83D2-1703B5592803}" presName="accent_2" presStyleCnt="0"/>
      <dgm:spPr/>
    </dgm:pt>
    <dgm:pt modelId="{81883173-DCAB-4399-AD31-A5BEBE97F24F}" type="pres">
      <dgm:prSet presAssocID="{56894D5B-6434-48CC-83D2-1703B5592803}" presName="accentRepeatNode" presStyleLbl="solidFgAcc1" presStyleIdx="1" presStyleCnt="5"/>
      <dgm:spPr>
        <a:solidFill>
          <a:schemeClr val="accent4">
            <a:lumMod val="40000"/>
            <a:lumOff val="60000"/>
          </a:schemeClr>
        </a:solidFill>
        <a:ln>
          <a:solidFill>
            <a:schemeClr val="accent4"/>
          </a:solidFill>
        </a:ln>
      </dgm:spPr>
    </dgm:pt>
    <dgm:pt modelId="{D9B04182-D832-4BE7-9E52-32823D6FDA1A}" type="pres">
      <dgm:prSet presAssocID="{3FD6D606-F3C4-49B7-9BB9-9D4E77CE6E82}" presName="text_3" presStyleLbl="node1" presStyleIdx="2" presStyleCnt="5">
        <dgm:presLayoutVars>
          <dgm:bulletEnabled val="1"/>
        </dgm:presLayoutVars>
      </dgm:prSet>
      <dgm:spPr/>
    </dgm:pt>
    <dgm:pt modelId="{444FD874-66CE-40A3-AC58-CE7971473E85}" type="pres">
      <dgm:prSet presAssocID="{3FD6D606-F3C4-49B7-9BB9-9D4E77CE6E82}" presName="accent_3" presStyleCnt="0"/>
      <dgm:spPr/>
    </dgm:pt>
    <dgm:pt modelId="{A5F80296-DAB9-43E9-9D87-754FDFBC61CB}" type="pres">
      <dgm:prSet presAssocID="{3FD6D606-F3C4-49B7-9BB9-9D4E77CE6E82}" presName="accentRepeatNode" presStyleLbl="solidFgAcc1" presStyleIdx="2" presStyleCnt="5"/>
      <dgm:spPr>
        <a:solidFill>
          <a:schemeClr val="accent3">
            <a:lumMod val="20000"/>
            <a:lumOff val="80000"/>
          </a:schemeClr>
        </a:solidFill>
        <a:ln>
          <a:solidFill>
            <a:schemeClr val="accent3"/>
          </a:solidFill>
        </a:ln>
      </dgm:spPr>
    </dgm:pt>
    <dgm:pt modelId="{4756A690-629B-4F6A-9A47-45DE636D8732}" type="pres">
      <dgm:prSet presAssocID="{99684083-68AA-4CE4-871E-9776AFEAF2E9}" presName="text_4" presStyleLbl="node1" presStyleIdx="3" presStyleCnt="5">
        <dgm:presLayoutVars>
          <dgm:bulletEnabled val="1"/>
        </dgm:presLayoutVars>
      </dgm:prSet>
      <dgm:spPr/>
    </dgm:pt>
    <dgm:pt modelId="{82DED773-0F05-4555-B92F-CA6C33EEED63}" type="pres">
      <dgm:prSet presAssocID="{99684083-68AA-4CE4-871E-9776AFEAF2E9}" presName="accent_4" presStyleCnt="0"/>
      <dgm:spPr/>
    </dgm:pt>
    <dgm:pt modelId="{38F19509-B657-4FEE-A29B-619AA15B3F58}" type="pres">
      <dgm:prSet presAssocID="{99684083-68AA-4CE4-871E-9776AFEAF2E9}" presName="accentRepeatNode" presStyleLbl="solidFgAcc1" presStyleIdx="3" presStyleCnt="5"/>
      <dgm:spPr>
        <a:solidFill>
          <a:schemeClr val="accent2">
            <a:lumMod val="40000"/>
            <a:lumOff val="60000"/>
          </a:schemeClr>
        </a:solidFill>
        <a:ln>
          <a:solidFill>
            <a:schemeClr val="accent2"/>
          </a:solidFill>
        </a:ln>
      </dgm:spPr>
    </dgm:pt>
    <dgm:pt modelId="{EC0767A0-7814-4D43-BDFB-BC642B148BDB}" type="pres">
      <dgm:prSet presAssocID="{6C7AFE61-1F2F-47A3-8144-B9318BF0327D}" presName="text_5" presStyleLbl="node1" presStyleIdx="4" presStyleCnt="5">
        <dgm:presLayoutVars>
          <dgm:bulletEnabled val="1"/>
        </dgm:presLayoutVars>
      </dgm:prSet>
      <dgm:spPr/>
    </dgm:pt>
    <dgm:pt modelId="{2B17704F-4538-4D6A-B653-4FED6A9E2AE1}" type="pres">
      <dgm:prSet presAssocID="{6C7AFE61-1F2F-47A3-8144-B9318BF0327D}" presName="accent_5" presStyleCnt="0"/>
      <dgm:spPr/>
    </dgm:pt>
    <dgm:pt modelId="{7F37EC7E-378F-4036-B261-CDC083653E85}" type="pres">
      <dgm:prSet presAssocID="{6C7AFE61-1F2F-47A3-8144-B9318BF0327D}" presName="accentRepeatNode" presStyleLbl="solidFgAcc1" presStyleIdx="4" presStyleCnt="5"/>
      <dgm:spPr>
        <a:solidFill>
          <a:schemeClr val="accent4">
            <a:lumMod val="40000"/>
            <a:lumOff val="60000"/>
          </a:schemeClr>
        </a:solidFill>
        <a:ln>
          <a:solidFill>
            <a:schemeClr val="accent4"/>
          </a:solidFill>
        </a:ln>
      </dgm:spPr>
    </dgm:pt>
  </dgm:ptLst>
  <dgm:cxnLst>
    <dgm:cxn modelId="{72415515-1862-4842-BF8B-1779CCA192FE}" type="presOf" srcId="{5E421C5B-C380-4353-861C-8380CA94C046}" destId="{8ABD1276-7513-40E9-B7A2-88706609BF45}" srcOrd="0" destOrd="0" presId="urn:microsoft.com/office/officeart/2008/layout/VerticalCurvedList"/>
    <dgm:cxn modelId="{8AD3151B-E2E7-4FF9-8682-02562F3F81AE}" type="presOf" srcId="{99684083-68AA-4CE4-871E-9776AFEAF2E9}" destId="{4756A690-629B-4F6A-9A47-45DE636D8732}" srcOrd="0" destOrd="0" presId="urn:microsoft.com/office/officeart/2008/layout/VerticalCurvedList"/>
    <dgm:cxn modelId="{B15AC741-2BBD-43D8-BAB7-1E6C3C993D51}" type="presOf" srcId="{3FD6D606-F3C4-49B7-9BB9-9D4E77CE6E82}" destId="{D9B04182-D832-4BE7-9E52-32823D6FDA1A}" srcOrd="0" destOrd="0" presId="urn:microsoft.com/office/officeart/2008/layout/VerticalCurvedList"/>
    <dgm:cxn modelId="{02D6796A-45A2-49CA-BBCE-112BB28967ED}" type="presOf" srcId="{56894D5B-6434-48CC-83D2-1703B5592803}" destId="{56353353-1EBD-4A66-AAF6-F23EEB54F53E}" srcOrd="0" destOrd="0" presId="urn:microsoft.com/office/officeart/2008/layout/VerticalCurvedList"/>
    <dgm:cxn modelId="{C4BB2379-D5C9-49AC-90F6-1579A3FA3E4C}" srcId="{5E421C5B-C380-4353-861C-8380CA94C046}" destId="{6C7AFE61-1F2F-47A3-8144-B9318BF0327D}" srcOrd="4" destOrd="0" parTransId="{3B8229B5-1519-4CD5-B79A-0ADABCDB7F65}" sibTransId="{FBD713F5-87A2-4D20-ADF2-164EEA502D82}"/>
    <dgm:cxn modelId="{A2621486-AD95-46D7-BB58-28BA7EBC5B64}" type="presOf" srcId="{EECB3BB1-C51F-4B6D-8E5B-ECDCFA907C55}" destId="{32CA7F60-8A4F-434C-A8BD-CC1DC8176297}" srcOrd="0" destOrd="0" presId="urn:microsoft.com/office/officeart/2008/layout/VerticalCurvedList"/>
    <dgm:cxn modelId="{DECD9C91-C97E-43C4-A4D4-BC78FE9498FE}" srcId="{5E421C5B-C380-4353-861C-8380CA94C046}" destId="{99684083-68AA-4CE4-871E-9776AFEAF2E9}" srcOrd="3" destOrd="0" parTransId="{75B274F7-933F-43DF-8355-0E53DC050B96}" sibTransId="{1B3C6A93-7C74-4AF1-9860-FC125EDF34B5}"/>
    <dgm:cxn modelId="{FBEE01A8-BCAE-4745-9485-A9AAC6885508}" type="presOf" srcId="{6C7AFE61-1F2F-47A3-8144-B9318BF0327D}" destId="{EC0767A0-7814-4D43-BDFB-BC642B148BDB}" srcOrd="0" destOrd="0" presId="urn:microsoft.com/office/officeart/2008/layout/VerticalCurvedList"/>
    <dgm:cxn modelId="{0C91B3BD-9F61-4C65-BFD8-E9A6E790EB2F}" srcId="{5E421C5B-C380-4353-861C-8380CA94C046}" destId="{3FD6D606-F3C4-49B7-9BB9-9D4E77CE6E82}" srcOrd="2" destOrd="0" parTransId="{D43A476A-4428-4DE4-9EA8-E8E7099410C6}" sibTransId="{CE7F0E75-BD9F-4A08-B0BE-155502344121}"/>
    <dgm:cxn modelId="{1C1CD6D4-146A-4CC3-A052-D5007F2EBADE}" srcId="{5E421C5B-C380-4353-861C-8380CA94C046}" destId="{4BDFF6A3-9BA5-4EF3-9B75-9DDED88B8C12}" srcOrd="0" destOrd="0" parTransId="{B4D4699C-0EFB-4548-9C9D-D5B04AD8F6BE}" sibTransId="{EECB3BB1-C51F-4B6D-8E5B-ECDCFA907C55}"/>
    <dgm:cxn modelId="{EE7FA7EB-04F7-4B78-A285-76A889FB65BD}" type="presOf" srcId="{4BDFF6A3-9BA5-4EF3-9B75-9DDED88B8C12}" destId="{CDF00B88-CD10-43CA-BB2C-8585DB0E763B}" srcOrd="0" destOrd="0" presId="urn:microsoft.com/office/officeart/2008/layout/VerticalCurvedList"/>
    <dgm:cxn modelId="{B8FA2FF0-3044-4823-8C8A-9DF593DD339E}" srcId="{5E421C5B-C380-4353-861C-8380CA94C046}" destId="{56894D5B-6434-48CC-83D2-1703B5592803}" srcOrd="1" destOrd="0" parTransId="{D711397F-5CEF-4813-9F94-245D31DE0ED2}" sibTransId="{71EC3E58-22A3-403F-AA03-1233EFDA4E33}"/>
    <dgm:cxn modelId="{DB6BE04D-DAD0-4A59-9DC1-2FF668667076}" type="presParOf" srcId="{8ABD1276-7513-40E9-B7A2-88706609BF45}" destId="{ED7E5301-1F81-46F8-AB89-423FFA579F7C}" srcOrd="0" destOrd="0" presId="urn:microsoft.com/office/officeart/2008/layout/VerticalCurvedList"/>
    <dgm:cxn modelId="{D9B47739-4B9A-4A82-96E6-1E0D0E77C540}" type="presParOf" srcId="{ED7E5301-1F81-46F8-AB89-423FFA579F7C}" destId="{09245896-1521-42C9-A9DF-48C7C5A7702C}" srcOrd="0" destOrd="0" presId="urn:microsoft.com/office/officeart/2008/layout/VerticalCurvedList"/>
    <dgm:cxn modelId="{E5BA9B1D-1820-4A9B-AF5F-EC65A4E18A90}" type="presParOf" srcId="{09245896-1521-42C9-A9DF-48C7C5A7702C}" destId="{6D952CA2-BF77-45D9-9492-2E03AC8AA50F}" srcOrd="0" destOrd="0" presId="urn:microsoft.com/office/officeart/2008/layout/VerticalCurvedList"/>
    <dgm:cxn modelId="{EB59A98B-B61A-467B-B877-E9A5387B08E7}" type="presParOf" srcId="{09245896-1521-42C9-A9DF-48C7C5A7702C}" destId="{32CA7F60-8A4F-434C-A8BD-CC1DC8176297}" srcOrd="1" destOrd="0" presId="urn:microsoft.com/office/officeart/2008/layout/VerticalCurvedList"/>
    <dgm:cxn modelId="{32F68131-3E0E-4FD4-A585-B3284CEFAA33}" type="presParOf" srcId="{09245896-1521-42C9-A9DF-48C7C5A7702C}" destId="{F617A004-C24C-479C-BAE1-3BF2FDF0802B}" srcOrd="2" destOrd="0" presId="urn:microsoft.com/office/officeart/2008/layout/VerticalCurvedList"/>
    <dgm:cxn modelId="{9082F192-1975-420E-8DBD-C176C7AF1CF6}" type="presParOf" srcId="{09245896-1521-42C9-A9DF-48C7C5A7702C}" destId="{D2C38BE2-A901-422F-A52D-5254DBA4C3BA}" srcOrd="3" destOrd="0" presId="urn:microsoft.com/office/officeart/2008/layout/VerticalCurvedList"/>
    <dgm:cxn modelId="{1DE4D8D8-6988-43B4-8FF8-E3A2E3747309}" type="presParOf" srcId="{ED7E5301-1F81-46F8-AB89-423FFA579F7C}" destId="{CDF00B88-CD10-43CA-BB2C-8585DB0E763B}" srcOrd="1" destOrd="0" presId="urn:microsoft.com/office/officeart/2008/layout/VerticalCurvedList"/>
    <dgm:cxn modelId="{2B9F78B0-D84D-47D2-AA04-BE22CB2B6826}" type="presParOf" srcId="{ED7E5301-1F81-46F8-AB89-423FFA579F7C}" destId="{B94A153C-1E6F-4B7D-B64B-0BD162EF00E3}" srcOrd="2" destOrd="0" presId="urn:microsoft.com/office/officeart/2008/layout/VerticalCurvedList"/>
    <dgm:cxn modelId="{3A06E836-6237-41AC-9D55-00D255D988C6}" type="presParOf" srcId="{B94A153C-1E6F-4B7D-B64B-0BD162EF00E3}" destId="{9D5AFFFB-2251-4F47-9578-B4015369041C}" srcOrd="0" destOrd="0" presId="urn:microsoft.com/office/officeart/2008/layout/VerticalCurvedList"/>
    <dgm:cxn modelId="{F7AB2DD6-7A51-42DA-ABD0-29BA68A6BCE7}" type="presParOf" srcId="{ED7E5301-1F81-46F8-AB89-423FFA579F7C}" destId="{56353353-1EBD-4A66-AAF6-F23EEB54F53E}" srcOrd="3" destOrd="0" presId="urn:microsoft.com/office/officeart/2008/layout/VerticalCurvedList"/>
    <dgm:cxn modelId="{A6301751-1A9D-4718-AE2C-5FCC36C121A6}" type="presParOf" srcId="{ED7E5301-1F81-46F8-AB89-423FFA579F7C}" destId="{7C1D1C6B-A09A-4BE6-9C7C-25458EF64F61}" srcOrd="4" destOrd="0" presId="urn:microsoft.com/office/officeart/2008/layout/VerticalCurvedList"/>
    <dgm:cxn modelId="{ABD017A2-7F5A-4A6D-91A7-9D2504C52037}" type="presParOf" srcId="{7C1D1C6B-A09A-4BE6-9C7C-25458EF64F61}" destId="{81883173-DCAB-4399-AD31-A5BEBE97F24F}" srcOrd="0" destOrd="0" presId="urn:microsoft.com/office/officeart/2008/layout/VerticalCurvedList"/>
    <dgm:cxn modelId="{9DEBAF1E-5A63-466E-9FD6-778B69EFAC82}" type="presParOf" srcId="{ED7E5301-1F81-46F8-AB89-423FFA579F7C}" destId="{D9B04182-D832-4BE7-9E52-32823D6FDA1A}" srcOrd="5" destOrd="0" presId="urn:microsoft.com/office/officeart/2008/layout/VerticalCurvedList"/>
    <dgm:cxn modelId="{89F9C485-5E6D-4263-882B-03E1F81B50DF}" type="presParOf" srcId="{ED7E5301-1F81-46F8-AB89-423FFA579F7C}" destId="{444FD874-66CE-40A3-AC58-CE7971473E85}" srcOrd="6" destOrd="0" presId="urn:microsoft.com/office/officeart/2008/layout/VerticalCurvedList"/>
    <dgm:cxn modelId="{E682A524-045B-42EE-8703-B9482E6065BC}" type="presParOf" srcId="{444FD874-66CE-40A3-AC58-CE7971473E85}" destId="{A5F80296-DAB9-43E9-9D87-754FDFBC61CB}" srcOrd="0" destOrd="0" presId="urn:microsoft.com/office/officeart/2008/layout/VerticalCurvedList"/>
    <dgm:cxn modelId="{F2B04EB6-2D64-4101-AF60-08D3EFA59C37}" type="presParOf" srcId="{ED7E5301-1F81-46F8-AB89-423FFA579F7C}" destId="{4756A690-629B-4F6A-9A47-45DE636D8732}" srcOrd="7" destOrd="0" presId="urn:microsoft.com/office/officeart/2008/layout/VerticalCurvedList"/>
    <dgm:cxn modelId="{85CDC4D4-46AF-4EF0-852F-E24FE76C3013}" type="presParOf" srcId="{ED7E5301-1F81-46F8-AB89-423FFA579F7C}" destId="{82DED773-0F05-4555-B92F-CA6C33EEED63}" srcOrd="8" destOrd="0" presId="urn:microsoft.com/office/officeart/2008/layout/VerticalCurvedList"/>
    <dgm:cxn modelId="{BE9906C8-ADB6-49B0-BB75-D963204E161C}" type="presParOf" srcId="{82DED773-0F05-4555-B92F-CA6C33EEED63}" destId="{38F19509-B657-4FEE-A29B-619AA15B3F58}" srcOrd="0" destOrd="0" presId="urn:microsoft.com/office/officeart/2008/layout/VerticalCurvedList"/>
    <dgm:cxn modelId="{37AF312B-F9DF-4E39-80E5-DB59E619FFAF}" type="presParOf" srcId="{ED7E5301-1F81-46F8-AB89-423FFA579F7C}" destId="{EC0767A0-7814-4D43-BDFB-BC642B148BDB}" srcOrd="9" destOrd="0" presId="urn:microsoft.com/office/officeart/2008/layout/VerticalCurvedList"/>
    <dgm:cxn modelId="{533BA4FE-B286-451F-8106-1E86B00A6CE7}" type="presParOf" srcId="{ED7E5301-1F81-46F8-AB89-423FFA579F7C}" destId="{2B17704F-4538-4D6A-B653-4FED6A9E2AE1}" srcOrd="10" destOrd="0" presId="urn:microsoft.com/office/officeart/2008/layout/VerticalCurvedList"/>
    <dgm:cxn modelId="{F132B309-2FE9-4C45-9E07-5CE37B295BF6}" type="presParOf" srcId="{2B17704F-4538-4D6A-B653-4FED6A9E2AE1}" destId="{7F37EC7E-378F-4036-B261-CDC083653E8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5E32DB-F325-437A-A1A3-09D80216E05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35814CD9-6B96-45B1-BAEF-AC09E85758D2}">
      <dgm:prSet phldrT="[Text]"/>
      <dgm:spPr>
        <a:solidFill>
          <a:schemeClr val="accent2"/>
        </a:solidFill>
      </dgm:spPr>
      <dgm:t>
        <a:bodyPr/>
        <a:lstStyle/>
        <a:p>
          <a:r>
            <a:rPr lang="en-GB" dirty="0"/>
            <a:t>Retrospective and descriptive study conducted at Necker Hospital 2009–2022</a:t>
          </a:r>
        </a:p>
      </dgm:t>
    </dgm:pt>
    <dgm:pt modelId="{A08E2E8C-ABF5-4722-BC3B-098A73677591}" type="parTrans" cxnId="{EECAF308-D740-4638-A28A-C040DB9C5AD5}">
      <dgm:prSet/>
      <dgm:spPr/>
      <dgm:t>
        <a:bodyPr/>
        <a:lstStyle/>
        <a:p>
          <a:endParaRPr lang="en-GB"/>
        </a:p>
      </dgm:t>
    </dgm:pt>
    <dgm:pt modelId="{D59802C1-08C6-4E4D-A9AF-4DCB55FAC3EA}" type="sibTrans" cxnId="{EECAF308-D740-4638-A28A-C040DB9C5AD5}">
      <dgm:prSet/>
      <dgm:spPr/>
      <dgm:t>
        <a:bodyPr/>
        <a:lstStyle/>
        <a:p>
          <a:endParaRPr lang="en-GB"/>
        </a:p>
      </dgm:t>
    </dgm:pt>
    <dgm:pt modelId="{FA02FC1F-27BD-4077-AA56-9BA00336228B}">
      <dgm:prSet phldrT="[Text]"/>
      <dgm:spPr>
        <a:solidFill>
          <a:schemeClr val="accent4"/>
        </a:solidFill>
      </dgm:spPr>
      <dgm:t>
        <a:bodyPr/>
        <a:lstStyle/>
        <a:p>
          <a:r>
            <a:rPr lang="en-GB" dirty="0"/>
            <a:t>Included all pregnant women whose babies had a prenatal diagnosis of ACH</a:t>
          </a:r>
        </a:p>
      </dgm:t>
    </dgm:pt>
    <dgm:pt modelId="{C251A252-343E-4A0E-88E4-DCCB4D0EE739}" type="parTrans" cxnId="{9D246442-7E3C-440D-B6A5-A7530122A36D}">
      <dgm:prSet/>
      <dgm:spPr/>
      <dgm:t>
        <a:bodyPr/>
        <a:lstStyle/>
        <a:p>
          <a:endParaRPr lang="en-GB"/>
        </a:p>
      </dgm:t>
    </dgm:pt>
    <dgm:pt modelId="{9AD51A44-0C72-40F8-B304-3DDD32170925}" type="sibTrans" cxnId="{9D246442-7E3C-440D-B6A5-A7530122A36D}">
      <dgm:prSet/>
      <dgm:spPr/>
      <dgm:t>
        <a:bodyPr/>
        <a:lstStyle/>
        <a:p>
          <a:endParaRPr lang="en-GB"/>
        </a:p>
      </dgm:t>
    </dgm:pt>
    <dgm:pt modelId="{456ED420-2967-4E2E-B7A3-B191EA3F560B}">
      <dgm:prSet phldrT="[Text]"/>
      <dgm:spPr>
        <a:solidFill>
          <a:schemeClr val="accent2"/>
        </a:solidFill>
      </dgm:spPr>
      <dgm:t>
        <a:bodyPr/>
        <a:lstStyle/>
        <a:p>
          <a:r>
            <a:rPr lang="en-GB" dirty="0"/>
            <a:t>Outcomes reported:</a:t>
          </a:r>
        </a:p>
      </dgm:t>
    </dgm:pt>
    <dgm:pt modelId="{3848B61A-C09E-4A3E-9AFE-864B349FDE47}" type="parTrans" cxnId="{7A7C28A5-7DE4-499A-91DE-3AFAFA9FF186}">
      <dgm:prSet/>
      <dgm:spPr/>
      <dgm:t>
        <a:bodyPr/>
        <a:lstStyle/>
        <a:p>
          <a:endParaRPr lang="en-GB"/>
        </a:p>
      </dgm:t>
    </dgm:pt>
    <dgm:pt modelId="{7925908C-F67C-407E-8384-B4925CEC98F9}" type="sibTrans" cxnId="{7A7C28A5-7DE4-499A-91DE-3AFAFA9FF186}">
      <dgm:prSet/>
      <dgm:spPr/>
      <dgm:t>
        <a:bodyPr/>
        <a:lstStyle/>
        <a:p>
          <a:endParaRPr lang="en-GB"/>
        </a:p>
      </dgm:t>
    </dgm:pt>
    <dgm:pt modelId="{E79FFA17-527E-4A12-83E0-59FD1F295233}">
      <dgm:prSet phldrT="[Text]"/>
      <dgm:spPr>
        <a:solidFill>
          <a:schemeClr val="accent2">
            <a:lumMod val="40000"/>
            <a:lumOff val="60000"/>
          </a:schemeClr>
        </a:solidFill>
      </dgm:spPr>
      <dgm:t>
        <a:bodyPr/>
        <a:lstStyle/>
        <a:p>
          <a:r>
            <a:rPr lang="en-GB" dirty="0"/>
            <a:t>Pregnancy outcomes</a:t>
          </a:r>
        </a:p>
      </dgm:t>
    </dgm:pt>
    <dgm:pt modelId="{27DCC8FE-D193-4FAF-834F-EE02705EB4C6}" type="parTrans" cxnId="{7813C770-D4AC-44C7-9DD2-9ECBF9340E33}">
      <dgm:prSet/>
      <dgm:spPr/>
      <dgm:t>
        <a:bodyPr/>
        <a:lstStyle/>
        <a:p>
          <a:endParaRPr lang="en-GB"/>
        </a:p>
      </dgm:t>
    </dgm:pt>
    <dgm:pt modelId="{5CDA7D5D-0498-43FF-AB6A-B25E6EABFE67}" type="sibTrans" cxnId="{7813C770-D4AC-44C7-9DD2-9ECBF9340E33}">
      <dgm:prSet/>
      <dgm:spPr/>
      <dgm:t>
        <a:bodyPr/>
        <a:lstStyle/>
        <a:p>
          <a:endParaRPr lang="en-GB"/>
        </a:p>
      </dgm:t>
    </dgm:pt>
    <dgm:pt modelId="{05981D38-4B2F-437E-B240-FD4777CD1F1F}">
      <dgm:prSet phldrT="[Text]"/>
      <dgm:spPr>
        <a:solidFill>
          <a:schemeClr val="accent2">
            <a:lumMod val="40000"/>
            <a:lumOff val="60000"/>
          </a:schemeClr>
        </a:solidFill>
      </dgm:spPr>
      <dgm:t>
        <a:bodyPr/>
        <a:lstStyle/>
        <a:p>
          <a:r>
            <a:rPr lang="en-GB" dirty="0"/>
            <a:t>Paediatric follow-up in live births</a:t>
          </a:r>
        </a:p>
      </dgm:t>
    </dgm:pt>
    <dgm:pt modelId="{084B4DE7-418C-4BF7-B20C-3D97AD8EAFFD}" type="sibTrans" cxnId="{38EF87EF-4569-4A7F-A6F0-FF1B7FAE7ECB}">
      <dgm:prSet/>
      <dgm:spPr/>
      <dgm:t>
        <a:bodyPr/>
        <a:lstStyle/>
        <a:p>
          <a:endParaRPr lang="en-GB"/>
        </a:p>
      </dgm:t>
    </dgm:pt>
    <dgm:pt modelId="{09CAE4C6-B75B-4320-BE36-ECAAABCF9E09}" type="parTrans" cxnId="{38EF87EF-4569-4A7F-A6F0-FF1B7FAE7ECB}">
      <dgm:prSet/>
      <dgm:spPr/>
      <dgm:t>
        <a:bodyPr/>
        <a:lstStyle/>
        <a:p>
          <a:endParaRPr lang="en-GB"/>
        </a:p>
      </dgm:t>
    </dgm:pt>
    <dgm:pt modelId="{9865B9FC-E0EE-4381-9296-A0FC86295A8B}">
      <dgm:prSet phldrT="[Text]"/>
      <dgm:spPr>
        <a:solidFill>
          <a:schemeClr val="accent2">
            <a:lumMod val="40000"/>
            <a:lumOff val="60000"/>
          </a:schemeClr>
        </a:solidFill>
      </dgm:spPr>
      <dgm:t>
        <a:bodyPr/>
        <a:lstStyle/>
        <a:p>
          <a:r>
            <a:rPr lang="en-GB" dirty="0"/>
            <a:t>PME</a:t>
          </a:r>
        </a:p>
      </dgm:t>
    </dgm:pt>
    <dgm:pt modelId="{01A8E3AA-F506-433F-94D0-482A6EB41402}" type="parTrans" cxnId="{945023EB-4E3F-414C-AC2D-0BCFA0B11F3E}">
      <dgm:prSet/>
      <dgm:spPr/>
      <dgm:t>
        <a:bodyPr/>
        <a:lstStyle/>
        <a:p>
          <a:endParaRPr lang="en-GB"/>
        </a:p>
      </dgm:t>
    </dgm:pt>
    <dgm:pt modelId="{577EDD8F-1E93-4303-9990-3824220F2CBC}" type="sibTrans" cxnId="{945023EB-4E3F-414C-AC2D-0BCFA0B11F3E}">
      <dgm:prSet/>
      <dgm:spPr/>
      <dgm:t>
        <a:bodyPr/>
        <a:lstStyle/>
        <a:p>
          <a:endParaRPr lang="en-GB"/>
        </a:p>
      </dgm:t>
    </dgm:pt>
    <dgm:pt modelId="{480388BB-5246-4A90-8A02-552D34E06DB1}">
      <dgm:prSet phldrT="[Text]"/>
      <dgm:spPr>
        <a:solidFill>
          <a:schemeClr val="accent3"/>
        </a:solidFill>
      </dgm:spPr>
      <dgm:t>
        <a:bodyPr/>
        <a:lstStyle/>
        <a:p>
          <a:r>
            <a:rPr lang="en-GB" dirty="0"/>
            <a:t>Maternal and obstetric characteristics, and foetal imaging data collected</a:t>
          </a:r>
        </a:p>
      </dgm:t>
    </dgm:pt>
    <dgm:pt modelId="{C72AF230-EB4D-493B-A732-DA6D669376FA}" type="parTrans" cxnId="{1CCF9C01-0FEC-4E2D-82A1-F9BEA5346603}">
      <dgm:prSet/>
      <dgm:spPr/>
      <dgm:t>
        <a:bodyPr/>
        <a:lstStyle/>
        <a:p>
          <a:endParaRPr lang="en-GB"/>
        </a:p>
      </dgm:t>
    </dgm:pt>
    <dgm:pt modelId="{0D55F127-B47B-4380-85FF-215729B3E9BF}" type="sibTrans" cxnId="{1CCF9C01-0FEC-4E2D-82A1-F9BEA5346603}">
      <dgm:prSet/>
      <dgm:spPr/>
      <dgm:t>
        <a:bodyPr/>
        <a:lstStyle/>
        <a:p>
          <a:endParaRPr lang="en-GB"/>
        </a:p>
      </dgm:t>
    </dgm:pt>
    <dgm:pt modelId="{318444CB-E112-48DB-84B4-2D814B203A4B}" type="pres">
      <dgm:prSet presAssocID="{1D5E32DB-F325-437A-A1A3-09D80216E055}" presName="linear" presStyleCnt="0">
        <dgm:presLayoutVars>
          <dgm:animLvl val="lvl"/>
          <dgm:resizeHandles val="exact"/>
        </dgm:presLayoutVars>
      </dgm:prSet>
      <dgm:spPr/>
    </dgm:pt>
    <dgm:pt modelId="{D041C32D-C9F7-4A79-AE6F-0641CC1C235F}" type="pres">
      <dgm:prSet presAssocID="{35814CD9-6B96-45B1-BAEF-AC09E85758D2}" presName="parentText" presStyleLbl="node1" presStyleIdx="0" presStyleCnt="4">
        <dgm:presLayoutVars>
          <dgm:chMax val="0"/>
          <dgm:bulletEnabled val="1"/>
        </dgm:presLayoutVars>
      </dgm:prSet>
      <dgm:spPr/>
    </dgm:pt>
    <dgm:pt modelId="{A8CE0328-9527-426D-A187-9C8439D9CD6D}" type="pres">
      <dgm:prSet presAssocID="{D59802C1-08C6-4E4D-A9AF-4DCB55FAC3EA}" presName="spacer" presStyleCnt="0"/>
      <dgm:spPr/>
    </dgm:pt>
    <dgm:pt modelId="{3435749F-9062-4F28-A154-459419580D52}" type="pres">
      <dgm:prSet presAssocID="{FA02FC1F-27BD-4077-AA56-9BA00336228B}" presName="parentText" presStyleLbl="node1" presStyleIdx="1" presStyleCnt="4">
        <dgm:presLayoutVars>
          <dgm:chMax val="0"/>
          <dgm:bulletEnabled val="1"/>
        </dgm:presLayoutVars>
      </dgm:prSet>
      <dgm:spPr/>
    </dgm:pt>
    <dgm:pt modelId="{D43B586B-1545-4E7F-8F7F-3F8A9AABBE57}" type="pres">
      <dgm:prSet presAssocID="{9AD51A44-0C72-40F8-B304-3DDD32170925}" presName="spacer" presStyleCnt="0"/>
      <dgm:spPr/>
    </dgm:pt>
    <dgm:pt modelId="{BE410010-B6C6-4F30-A6B5-A116A70A257E}" type="pres">
      <dgm:prSet presAssocID="{480388BB-5246-4A90-8A02-552D34E06DB1}" presName="parentText" presStyleLbl="node1" presStyleIdx="2" presStyleCnt="4">
        <dgm:presLayoutVars>
          <dgm:chMax val="0"/>
          <dgm:bulletEnabled val="1"/>
        </dgm:presLayoutVars>
      </dgm:prSet>
      <dgm:spPr/>
    </dgm:pt>
    <dgm:pt modelId="{93AE702F-C20C-4D71-90D0-B2F8F1697FFA}" type="pres">
      <dgm:prSet presAssocID="{0D55F127-B47B-4380-85FF-215729B3E9BF}" presName="spacer" presStyleCnt="0"/>
      <dgm:spPr/>
    </dgm:pt>
    <dgm:pt modelId="{0EDF9DBD-DD65-4F4D-8FF0-DBA28613B4B0}" type="pres">
      <dgm:prSet presAssocID="{456ED420-2967-4E2E-B7A3-B191EA3F560B}" presName="parentText" presStyleLbl="node1" presStyleIdx="3" presStyleCnt="4">
        <dgm:presLayoutVars>
          <dgm:chMax val="0"/>
          <dgm:bulletEnabled val="1"/>
        </dgm:presLayoutVars>
      </dgm:prSet>
      <dgm:spPr/>
    </dgm:pt>
    <dgm:pt modelId="{A24264E8-E8F8-4FA7-8460-4A1E1574AF4D}" type="pres">
      <dgm:prSet presAssocID="{456ED420-2967-4E2E-B7A3-B191EA3F560B}" presName="childText" presStyleLbl="revTx" presStyleIdx="0" presStyleCnt="1">
        <dgm:presLayoutVars>
          <dgm:bulletEnabled val="1"/>
        </dgm:presLayoutVars>
      </dgm:prSet>
      <dgm:spPr/>
    </dgm:pt>
  </dgm:ptLst>
  <dgm:cxnLst>
    <dgm:cxn modelId="{1CCF9C01-0FEC-4E2D-82A1-F9BEA5346603}" srcId="{1D5E32DB-F325-437A-A1A3-09D80216E055}" destId="{480388BB-5246-4A90-8A02-552D34E06DB1}" srcOrd="2" destOrd="0" parTransId="{C72AF230-EB4D-493B-A732-DA6D669376FA}" sibTransId="{0D55F127-B47B-4380-85FF-215729B3E9BF}"/>
    <dgm:cxn modelId="{EECAF308-D740-4638-A28A-C040DB9C5AD5}" srcId="{1D5E32DB-F325-437A-A1A3-09D80216E055}" destId="{35814CD9-6B96-45B1-BAEF-AC09E85758D2}" srcOrd="0" destOrd="0" parTransId="{A08E2E8C-ABF5-4722-BC3B-098A73677591}" sibTransId="{D59802C1-08C6-4E4D-A9AF-4DCB55FAC3EA}"/>
    <dgm:cxn modelId="{0C43361E-AF61-410D-889D-E87D258C60D0}" type="presOf" srcId="{1D5E32DB-F325-437A-A1A3-09D80216E055}" destId="{318444CB-E112-48DB-84B4-2D814B203A4B}" srcOrd="0" destOrd="0" presId="urn:microsoft.com/office/officeart/2005/8/layout/vList2"/>
    <dgm:cxn modelId="{9D246442-7E3C-440D-B6A5-A7530122A36D}" srcId="{1D5E32DB-F325-437A-A1A3-09D80216E055}" destId="{FA02FC1F-27BD-4077-AA56-9BA00336228B}" srcOrd="1" destOrd="0" parTransId="{C251A252-343E-4A0E-88E4-DCCB4D0EE739}" sibTransId="{9AD51A44-0C72-40F8-B304-3DDD32170925}"/>
    <dgm:cxn modelId="{7129676C-5232-4142-A941-B0DE12753264}" type="presOf" srcId="{9865B9FC-E0EE-4381-9296-A0FC86295A8B}" destId="{A24264E8-E8F8-4FA7-8460-4A1E1574AF4D}" srcOrd="0" destOrd="2" presId="urn:microsoft.com/office/officeart/2005/8/layout/vList2"/>
    <dgm:cxn modelId="{9FE9564F-7C2B-4A30-86C5-B8C162045172}" type="presOf" srcId="{05981D38-4B2F-437E-B240-FD4777CD1F1F}" destId="{A24264E8-E8F8-4FA7-8460-4A1E1574AF4D}" srcOrd="0" destOrd="1" presId="urn:microsoft.com/office/officeart/2005/8/layout/vList2"/>
    <dgm:cxn modelId="{7813C770-D4AC-44C7-9DD2-9ECBF9340E33}" srcId="{456ED420-2967-4E2E-B7A3-B191EA3F560B}" destId="{E79FFA17-527E-4A12-83E0-59FD1F295233}" srcOrd="0" destOrd="0" parTransId="{27DCC8FE-D193-4FAF-834F-EE02705EB4C6}" sibTransId="{5CDA7D5D-0498-43FF-AB6A-B25E6EABFE67}"/>
    <dgm:cxn modelId="{A208D772-EE0B-461D-AC94-B8EA3C846567}" type="presOf" srcId="{FA02FC1F-27BD-4077-AA56-9BA00336228B}" destId="{3435749F-9062-4F28-A154-459419580D52}" srcOrd="0" destOrd="0" presId="urn:microsoft.com/office/officeart/2005/8/layout/vList2"/>
    <dgm:cxn modelId="{37D4707D-3F20-403B-8F2B-E49DD5521ECF}" type="presOf" srcId="{E79FFA17-527E-4A12-83E0-59FD1F295233}" destId="{A24264E8-E8F8-4FA7-8460-4A1E1574AF4D}" srcOrd="0" destOrd="0" presId="urn:microsoft.com/office/officeart/2005/8/layout/vList2"/>
    <dgm:cxn modelId="{7A7C28A5-7DE4-499A-91DE-3AFAFA9FF186}" srcId="{1D5E32DB-F325-437A-A1A3-09D80216E055}" destId="{456ED420-2967-4E2E-B7A3-B191EA3F560B}" srcOrd="3" destOrd="0" parTransId="{3848B61A-C09E-4A3E-9AFE-864B349FDE47}" sibTransId="{7925908C-F67C-407E-8384-B4925CEC98F9}"/>
    <dgm:cxn modelId="{15C085AE-1E74-42B6-99A3-57641B141217}" type="presOf" srcId="{480388BB-5246-4A90-8A02-552D34E06DB1}" destId="{BE410010-B6C6-4F30-A6B5-A116A70A257E}" srcOrd="0" destOrd="0" presId="urn:microsoft.com/office/officeart/2005/8/layout/vList2"/>
    <dgm:cxn modelId="{67B3CFE8-42FF-46A6-9086-BE43695BE6FF}" type="presOf" srcId="{456ED420-2967-4E2E-B7A3-B191EA3F560B}" destId="{0EDF9DBD-DD65-4F4D-8FF0-DBA28613B4B0}" srcOrd="0" destOrd="0" presId="urn:microsoft.com/office/officeart/2005/8/layout/vList2"/>
    <dgm:cxn modelId="{945023EB-4E3F-414C-AC2D-0BCFA0B11F3E}" srcId="{456ED420-2967-4E2E-B7A3-B191EA3F560B}" destId="{9865B9FC-E0EE-4381-9296-A0FC86295A8B}" srcOrd="2" destOrd="0" parTransId="{01A8E3AA-F506-433F-94D0-482A6EB41402}" sibTransId="{577EDD8F-1E93-4303-9990-3824220F2CBC}"/>
    <dgm:cxn modelId="{2ECD6BEE-AB23-452B-9E0B-724140D47F6C}" type="presOf" srcId="{35814CD9-6B96-45B1-BAEF-AC09E85758D2}" destId="{D041C32D-C9F7-4A79-AE6F-0641CC1C235F}" srcOrd="0" destOrd="0" presId="urn:microsoft.com/office/officeart/2005/8/layout/vList2"/>
    <dgm:cxn modelId="{38EF87EF-4569-4A7F-A6F0-FF1B7FAE7ECB}" srcId="{456ED420-2967-4E2E-B7A3-B191EA3F560B}" destId="{05981D38-4B2F-437E-B240-FD4777CD1F1F}" srcOrd="1" destOrd="0" parTransId="{09CAE4C6-B75B-4320-BE36-ECAAABCF9E09}" sibTransId="{084B4DE7-418C-4BF7-B20C-3D97AD8EAFFD}"/>
    <dgm:cxn modelId="{6BBE4BC8-46CE-4CCD-A1E1-61814258D195}" type="presParOf" srcId="{318444CB-E112-48DB-84B4-2D814B203A4B}" destId="{D041C32D-C9F7-4A79-AE6F-0641CC1C235F}" srcOrd="0" destOrd="0" presId="urn:microsoft.com/office/officeart/2005/8/layout/vList2"/>
    <dgm:cxn modelId="{CC4162C2-2D9C-428E-8B18-1D3662FA342E}" type="presParOf" srcId="{318444CB-E112-48DB-84B4-2D814B203A4B}" destId="{A8CE0328-9527-426D-A187-9C8439D9CD6D}" srcOrd="1" destOrd="0" presId="urn:microsoft.com/office/officeart/2005/8/layout/vList2"/>
    <dgm:cxn modelId="{34793358-1D30-4006-A5F7-5A3A19FBEF3B}" type="presParOf" srcId="{318444CB-E112-48DB-84B4-2D814B203A4B}" destId="{3435749F-9062-4F28-A154-459419580D52}" srcOrd="2" destOrd="0" presId="urn:microsoft.com/office/officeart/2005/8/layout/vList2"/>
    <dgm:cxn modelId="{80151893-A9B5-4A1A-88F8-47C4BDDFF513}" type="presParOf" srcId="{318444CB-E112-48DB-84B4-2D814B203A4B}" destId="{D43B586B-1545-4E7F-8F7F-3F8A9AABBE57}" srcOrd="3" destOrd="0" presId="urn:microsoft.com/office/officeart/2005/8/layout/vList2"/>
    <dgm:cxn modelId="{204AC3CC-30F7-43E4-AE5D-82C062C0936F}" type="presParOf" srcId="{318444CB-E112-48DB-84B4-2D814B203A4B}" destId="{BE410010-B6C6-4F30-A6B5-A116A70A257E}" srcOrd="4" destOrd="0" presId="urn:microsoft.com/office/officeart/2005/8/layout/vList2"/>
    <dgm:cxn modelId="{59C63115-532C-476B-8467-5772E8C01A98}" type="presParOf" srcId="{318444CB-E112-48DB-84B4-2D814B203A4B}" destId="{93AE702F-C20C-4D71-90D0-B2F8F1697FFA}" srcOrd="5" destOrd="0" presId="urn:microsoft.com/office/officeart/2005/8/layout/vList2"/>
    <dgm:cxn modelId="{D06686AB-E90A-448F-AE04-B1732403F75E}" type="presParOf" srcId="{318444CB-E112-48DB-84B4-2D814B203A4B}" destId="{0EDF9DBD-DD65-4F4D-8FF0-DBA28613B4B0}" srcOrd="6" destOrd="0" presId="urn:microsoft.com/office/officeart/2005/8/layout/vList2"/>
    <dgm:cxn modelId="{540E5A3F-4EA6-4DB2-B6D6-A7B0A0C687DB}" type="presParOf" srcId="{318444CB-E112-48DB-84B4-2D814B203A4B}" destId="{A24264E8-E8F8-4FA7-8460-4A1E1574AF4D}"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6EC43E-F6B2-4938-A93A-E2CADD455550}">
      <dsp:nvSpPr>
        <dsp:cNvPr id="0" name=""/>
        <dsp:cNvSpPr/>
      </dsp:nvSpPr>
      <dsp:spPr>
        <a:xfrm>
          <a:off x="-4132746" y="-634234"/>
          <a:ext cx="4924481" cy="4924481"/>
        </a:xfrm>
        <a:prstGeom prst="blockArc">
          <a:avLst>
            <a:gd name="adj1" fmla="val 18900000"/>
            <a:gd name="adj2" fmla="val 2700000"/>
            <a:gd name="adj3" fmla="val 43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5FB116-D685-4DF2-ADB2-71196255EFCD}">
      <dsp:nvSpPr>
        <dsp:cNvPr id="0" name=""/>
        <dsp:cNvSpPr/>
      </dsp:nvSpPr>
      <dsp:spPr>
        <a:xfrm>
          <a:off x="346837" y="228427"/>
          <a:ext cx="5292431" cy="457147"/>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Protocol intended for MDTs with experience in ACH and the resources to provide support for people with ACH, ideally located in a skeletal dysplasia centre</a:t>
          </a:r>
        </a:p>
      </dsp:txBody>
      <dsp:txXfrm>
        <a:off x="346837" y="228427"/>
        <a:ext cx="5292431" cy="457147"/>
      </dsp:txXfrm>
    </dsp:sp>
    <dsp:sp modelId="{11BC4698-8843-45DA-9F8D-FBF5DD0B8DF5}">
      <dsp:nvSpPr>
        <dsp:cNvPr id="0" name=""/>
        <dsp:cNvSpPr/>
      </dsp:nvSpPr>
      <dsp:spPr>
        <a:xfrm>
          <a:off x="61120" y="171284"/>
          <a:ext cx="571434" cy="571434"/>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5F273C59-9226-4181-8755-E470A2A21494}">
      <dsp:nvSpPr>
        <dsp:cNvPr id="0" name=""/>
        <dsp:cNvSpPr/>
      </dsp:nvSpPr>
      <dsp:spPr>
        <a:xfrm>
          <a:off x="674416" y="913930"/>
          <a:ext cx="4964852" cy="457147"/>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Before starting vosoritide, patients and caregivers should have the information to make informed decisions about treatment</a:t>
          </a:r>
        </a:p>
      </dsp:txBody>
      <dsp:txXfrm>
        <a:off x="674416" y="913930"/>
        <a:ext cx="4964852" cy="457147"/>
      </dsp:txXfrm>
    </dsp:sp>
    <dsp:sp modelId="{42F5965F-F9D2-46D0-8268-9FC961E65881}">
      <dsp:nvSpPr>
        <dsp:cNvPr id="0" name=""/>
        <dsp:cNvSpPr/>
      </dsp:nvSpPr>
      <dsp:spPr>
        <a:xfrm>
          <a:off x="388699" y="856786"/>
          <a:ext cx="571434" cy="571434"/>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AAF9AED6-4C8E-4BE2-8CE4-7F8075C09E92}">
      <dsp:nvSpPr>
        <dsp:cNvPr id="0" name=""/>
        <dsp:cNvSpPr/>
      </dsp:nvSpPr>
      <dsp:spPr>
        <a:xfrm>
          <a:off x="774956" y="1599432"/>
          <a:ext cx="4864312" cy="457147"/>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The care coordinator and specialists should assess patients and their history before vosoritide initiation*</a:t>
          </a:r>
        </a:p>
      </dsp:txBody>
      <dsp:txXfrm>
        <a:off x="774956" y="1599432"/>
        <a:ext cx="4864312" cy="457147"/>
      </dsp:txXfrm>
    </dsp:sp>
    <dsp:sp modelId="{1155407E-8B87-455B-A15D-A48B6BDF878A}">
      <dsp:nvSpPr>
        <dsp:cNvPr id="0" name=""/>
        <dsp:cNvSpPr/>
      </dsp:nvSpPr>
      <dsp:spPr>
        <a:xfrm>
          <a:off x="489239" y="1542289"/>
          <a:ext cx="571434" cy="571434"/>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5B43678C-8A48-44C2-9B00-5DA829BACAC2}">
      <dsp:nvSpPr>
        <dsp:cNvPr id="0" name=""/>
        <dsp:cNvSpPr/>
      </dsp:nvSpPr>
      <dsp:spPr>
        <a:xfrm>
          <a:off x="674416" y="2284935"/>
          <a:ext cx="4964852" cy="457147"/>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Treatment may begin at the initial visit or later, depending on each facility’s SOP</a:t>
          </a:r>
        </a:p>
      </dsp:txBody>
      <dsp:txXfrm>
        <a:off x="674416" y="2284935"/>
        <a:ext cx="4964852" cy="457147"/>
      </dsp:txXfrm>
    </dsp:sp>
    <dsp:sp modelId="{BAD74A63-0014-40EF-AA02-501051C20ADD}">
      <dsp:nvSpPr>
        <dsp:cNvPr id="0" name=""/>
        <dsp:cNvSpPr/>
      </dsp:nvSpPr>
      <dsp:spPr>
        <a:xfrm>
          <a:off x="388699" y="2227791"/>
          <a:ext cx="571434" cy="5714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B6A943F-C9BE-417F-B646-68549B546506}">
      <dsp:nvSpPr>
        <dsp:cNvPr id="0" name=""/>
        <dsp:cNvSpPr/>
      </dsp:nvSpPr>
      <dsp:spPr>
        <a:xfrm>
          <a:off x="346837" y="2970437"/>
          <a:ext cx="5292431" cy="457147"/>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The patient should be followed-up with telephone and in-person appointments† </a:t>
          </a:r>
        </a:p>
      </dsp:txBody>
      <dsp:txXfrm>
        <a:off x="346837" y="2970437"/>
        <a:ext cx="5292431" cy="457147"/>
      </dsp:txXfrm>
    </dsp:sp>
    <dsp:sp modelId="{AB245A2A-EC78-41F1-A915-3F408F702455}">
      <dsp:nvSpPr>
        <dsp:cNvPr id="0" name=""/>
        <dsp:cNvSpPr/>
      </dsp:nvSpPr>
      <dsp:spPr>
        <a:xfrm>
          <a:off x="61120" y="2913293"/>
          <a:ext cx="571434" cy="571434"/>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DFEE87-0A33-45D1-8782-29FA4A2EB822}">
      <dsp:nvSpPr>
        <dsp:cNvPr id="0" name=""/>
        <dsp:cNvSpPr/>
      </dsp:nvSpPr>
      <dsp:spPr>
        <a:xfrm>
          <a:off x="-4228335" y="-648787"/>
          <a:ext cx="5038202" cy="5038202"/>
        </a:xfrm>
        <a:prstGeom prst="blockArc">
          <a:avLst>
            <a:gd name="adj1" fmla="val 18900000"/>
            <a:gd name="adj2" fmla="val 2700000"/>
            <a:gd name="adj3" fmla="val 429"/>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7481E4-4171-4CC6-8F95-9E798D86B3E6}">
      <dsp:nvSpPr>
        <dsp:cNvPr id="0" name=""/>
        <dsp:cNvSpPr/>
      </dsp:nvSpPr>
      <dsp:spPr>
        <a:xfrm>
          <a:off x="262404" y="170048"/>
          <a:ext cx="8401060" cy="33994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There are several general guidelines for ensuring accuracy and consistency; the equipment used, training of staff, and development of a </a:t>
          </a:r>
          <a:br>
            <a:rPr lang="en-GB" sz="1000" kern="1200" dirty="0"/>
          </a:br>
          <a:r>
            <a:rPr lang="en-GB" sz="1000" kern="1200" dirty="0"/>
            <a:t>local protocol for measurements</a:t>
          </a:r>
        </a:p>
      </dsp:txBody>
      <dsp:txXfrm>
        <a:off x="262404" y="170048"/>
        <a:ext cx="8401060" cy="339948"/>
      </dsp:txXfrm>
    </dsp:sp>
    <dsp:sp modelId="{102368B4-C611-4A57-9000-97A83313A642}">
      <dsp:nvSpPr>
        <dsp:cNvPr id="0" name=""/>
        <dsp:cNvSpPr/>
      </dsp:nvSpPr>
      <dsp:spPr>
        <a:xfrm>
          <a:off x="49937" y="127555"/>
          <a:ext cx="424935" cy="42493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A7EA0C-A83E-430C-AEF9-A9D3222ACC07}">
      <dsp:nvSpPr>
        <dsp:cNvPr id="0" name=""/>
        <dsp:cNvSpPr/>
      </dsp:nvSpPr>
      <dsp:spPr>
        <a:xfrm>
          <a:off x="570258" y="680270"/>
          <a:ext cx="8093207" cy="339948"/>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In children with disproportionate short stature, measurements are used to determine and track growth, both from the perspective of monitoring general health and development, and for recording responses to clinical treatment</a:t>
          </a:r>
        </a:p>
      </dsp:txBody>
      <dsp:txXfrm>
        <a:off x="570258" y="680270"/>
        <a:ext cx="8093207" cy="339948"/>
      </dsp:txXfrm>
    </dsp:sp>
    <dsp:sp modelId="{6CACF49B-42AB-4777-A380-A8A8890B9163}">
      <dsp:nvSpPr>
        <dsp:cNvPr id="0" name=""/>
        <dsp:cNvSpPr/>
      </dsp:nvSpPr>
      <dsp:spPr>
        <a:xfrm>
          <a:off x="357790" y="637776"/>
          <a:ext cx="424935" cy="424935"/>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83D2AE82-2832-4FD3-8570-F233B474D772}">
      <dsp:nvSpPr>
        <dsp:cNvPr id="0" name=""/>
        <dsp:cNvSpPr/>
      </dsp:nvSpPr>
      <dsp:spPr>
        <a:xfrm>
          <a:off x="738960" y="1190117"/>
          <a:ext cx="7924504" cy="339948"/>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Weight loss, poor weight gain, or being underweight for age may be indicators of severe complications, such as cranio-cervical compression</a:t>
          </a:r>
        </a:p>
      </dsp:txBody>
      <dsp:txXfrm>
        <a:off x="738960" y="1190117"/>
        <a:ext cx="7924504" cy="339948"/>
      </dsp:txXfrm>
    </dsp:sp>
    <dsp:sp modelId="{DA66D2ED-1FD0-45F0-9C7F-24894CF315F8}">
      <dsp:nvSpPr>
        <dsp:cNvPr id="0" name=""/>
        <dsp:cNvSpPr/>
      </dsp:nvSpPr>
      <dsp:spPr>
        <a:xfrm>
          <a:off x="526493" y="1147624"/>
          <a:ext cx="424935" cy="424935"/>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4FA026AB-9084-4B72-99ED-2E14E130C7C5}">
      <dsp:nvSpPr>
        <dsp:cNvPr id="0" name=""/>
        <dsp:cNvSpPr/>
      </dsp:nvSpPr>
      <dsp:spPr>
        <a:xfrm>
          <a:off x="792825" y="1700339"/>
          <a:ext cx="7870639" cy="339948"/>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During infancy, regular measurements will include head circumference, weight, body length, and crown–rump length</a:t>
          </a:r>
        </a:p>
      </dsp:txBody>
      <dsp:txXfrm>
        <a:off x="792825" y="1700339"/>
        <a:ext cx="7870639" cy="339948"/>
      </dsp:txXfrm>
    </dsp:sp>
    <dsp:sp modelId="{C9FB9918-A3B0-4CC7-83CB-C2C331E27C4C}">
      <dsp:nvSpPr>
        <dsp:cNvPr id="0" name=""/>
        <dsp:cNvSpPr/>
      </dsp:nvSpPr>
      <dsp:spPr>
        <a:xfrm>
          <a:off x="580358" y="1657845"/>
          <a:ext cx="424935" cy="424935"/>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143DF906-EDB2-45A8-91D5-D54BC396B9E2}">
      <dsp:nvSpPr>
        <dsp:cNvPr id="0" name=""/>
        <dsp:cNvSpPr/>
      </dsp:nvSpPr>
      <dsp:spPr>
        <a:xfrm>
          <a:off x="738960" y="2210560"/>
          <a:ext cx="7924504" cy="339948"/>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Choosing measurement methods that can be maintained over time is imperative </a:t>
          </a:r>
          <a:r>
            <a:rPr lang="en-GB" sz="1000" kern="1200"/>
            <a:t>for children</a:t>
          </a:r>
          <a:endParaRPr lang="en-GB" sz="1000" kern="1200" dirty="0"/>
        </a:p>
      </dsp:txBody>
      <dsp:txXfrm>
        <a:off x="738960" y="2210560"/>
        <a:ext cx="7924504" cy="339948"/>
      </dsp:txXfrm>
    </dsp:sp>
    <dsp:sp modelId="{356A8382-26DC-4810-85CC-B0B9219C4359}">
      <dsp:nvSpPr>
        <dsp:cNvPr id="0" name=""/>
        <dsp:cNvSpPr/>
      </dsp:nvSpPr>
      <dsp:spPr>
        <a:xfrm>
          <a:off x="526493" y="2168067"/>
          <a:ext cx="424935" cy="424935"/>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853944F6-F395-47D3-8B92-586A20BC9196}">
      <dsp:nvSpPr>
        <dsp:cNvPr id="0" name=""/>
        <dsp:cNvSpPr/>
      </dsp:nvSpPr>
      <dsp:spPr>
        <a:xfrm>
          <a:off x="570258" y="2720408"/>
          <a:ext cx="8093207" cy="339948"/>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Generally, measurement protocols in adolescents will be the same as those for younger children</a:t>
          </a:r>
        </a:p>
      </dsp:txBody>
      <dsp:txXfrm>
        <a:off x="570258" y="2720408"/>
        <a:ext cx="8093207" cy="339948"/>
      </dsp:txXfrm>
    </dsp:sp>
    <dsp:sp modelId="{99CEC602-82EA-4B05-8F00-AEFE2907757F}">
      <dsp:nvSpPr>
        <dsp:cNvPr id="0" name=""/>
        <dsp:cNvSpPr/>
      </dsp:nvSpPr>
      <dsp:spPr>
        <a:xfrm>
          <a:off x="357790" y="2677914"/>
          <a:ext cx="424935" cy="424935"/>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6C7B31BC-526D-4AA3-AC0B-F9E923F357AD}">
      <dsp:nvSpPr>
        <dsp:cNvPr id="0" name=""/>
        <dsp:cNvSpPr/>
      </dsp:nvSpPr>
      <dsp:spPr>
        <a:xfrm>
          <a:off x="262404" y="3230629"/>
          <a:ext cx="8401060" cy="339948"/>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9834" tIns="25400" rIns="25400" bIns="25400" numCol="1" spcCol="1270" anchor="ctr" anchorCtr="0">
          <a:noAutofit/>
        </a:bodyPr>
        <a:lstStyle/>
        <a:p>
          <a:pPr marL="0" lvl="0" indent="0" algn="l" defTabSz="444500">
            <a:lnSpc>
              <a:spcPct val="90000"/>
            </a:lnSpc>
            <a:spcBef>
              <a:spcPct val="0"/>
            </a:spcBef>
            <a:spcAft>
              <a:spcPct val="35000"/>
            </a:spcAft>
            <a:buNone/>
          </a:pPr>
          <a:r>
            <a:rPr lang="en-GB" sz="1000" kern="1200" dirty="0"/>
            <a:t>Clinics may wish to include additional measurements in their SOP for adults, such as head circumference, neck circumference, arm span, upper arm length, upper arm circumference, waist circumference, or maximal hip circumference</a:t>
          </a:r>
        </a:p>
      </dsp:txBody>
      <dsp:txXfrm>
        <a:off x="262404" y="3230629"/>
        <a:ext cx="8401060" cy="339948"/>
      </dsp:txXfrm>
    </dsp:sp>
    <dsp:sp modelId="{8CB770E5-DA09-4F2D-88E8-C9EFBDDB14AA}">
      <dsp:nvSpPr>
        <dsp:cNvPr id="0" name=""/>
        <dsp:cNvSpPr/>
      </dsp:nvSpPr>
      <dsp:spPr>
        <a:xfrm>
          <a:off x="49937" y="3188136"/>
          <a:ext cx="424935" cy="424935"/>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C2BD8-D6F4-47B4-BFAB-8B5148816331}">
      <dsp:nvSpPr>
        <dsp:cNvPr id="0" name=""/>
        <dsp:cNvSpPr/>
      </dsp:nvSpPr>
      <dsp:spPr>
        <a:xfrm>
          <a:off x="0" y="0"/>
          <a:ext cx="4379769" cy="658082"/>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After 12 months, ACH and CDC mean height </a:t>
          </a:r>
          <a:br>
            <a:rPr lang="en-GB" sz="1200" kern="1200" dirty="0"/>
          </a:br>
          <a:r>
            <a:rPr lang="en-GB" sz="1200" kern="1200" dirty="0"/>
            <a:t>z-scores increased significantly by 0.52 and 0.38, respectively (both p&lt;0.0001)</a:t>
          </a:r>
        </a:p>
      </dsp:txBody>
      <dsp:txXfrm>
        <a:off x="19275" y="19275"/>
        <a:ext cx="3592650" cy="619532"/>
      </dsp:txXfrm>
    </dsp:sp>
    <dsp:sp modelId="{0BBFA705-2F3C-4F1E-B434-3F0EC23F83E2}">
      <dsp:nvSpPr>
        <dsp:cNvPr id="0" name=""/>
        <dsp:cNvSpPr/>
      </dsp:nvSpPr>
      <dsp:spPr>
        <a:xfrm>
          <a:off x="327060" y="749482"/>
          <a:ext cx="4379769" cy="658082"/>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AGV exceeded that of untreated </a:t>
          </a:r>
          <a:br>
            <a:rPr lang="en-GB" sz="1200" kern="1200" dirty="0"/>
          </a:br>
          <a:r>
            <a:rPr lang="en-GB" sz="1200" kern="1200" dirty="0"/>
            <a:t>children with ACH</a:t>
          </a:r>
        </a:p>
      </dsp:txBody>
      <dsp:txXfrm>
        <a:off x="346335" y="768757"/>
        <a:ext cx="3586405" cy="619532"/>
      </dsp:txXfrm>
    </dsp:sp>
    <dsp:sp modelId="{73D7F7F6-E44C-433B-8D69-541C04504006}">
      <dsp:nvSpPr>
        <dsp:cNvPr id="0" name=""/>
        <dsp:cNvSpPr/>
      </dsp:nvSpPr>
      <dsp:spPr>
        <a:xfrm>
          <a:off x="654121" y="1498965"/>
          <a:ext cx="4379769" cy="658082"/>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No significant changes were observed in BMI, upper to lower body segment ratio, or head circumference</a:t>
          </a:r>
        </a:p>
      </dsp:txBody>
      <dsp:txXfrm>
        <a:off x="673396" y="1518240"/>
        <a:ext cx="3586405" cy="619532"/>
      </dsp:txXfrm>
    </dsp:sp>
    <dsp:sp modelId="{097F1774-2ABA-417F-8181-9A6E2C32B375}">
      <dsp:nvSpPr>
        <dsp:cNvPr id="0" name=""/>
        <dsp:cNvSpPr/>
      </dsp:nvSpPr>
      <dsp:spPr>
        <a:xfrm>
          <a:off x="981182" y="2248447"/>
          <a:ext cx="4379769" cy="658082"/>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The 6-minute walk test z-score improved from −2.00 ± 1.12 to −1.39 ± 1.23 (p=0.0215)</a:t>
          </a:r>
        </a:p>
      </dsp:txBody>
      <dsp:txXfrm>
        <a:off x="1000457" y="2267722"/>
        <a:ext cx="3586405" cy="619532"/>
      </dsp:txXfrm>
    </dsp:sp>
    <dsp:sp modelId="{8652CDA0-2D00-4D20-923A-945A191440DF}">
      <dsp:nvSpPr>
        <dsp:cNvPr id="0" name=""/>
        <dsp:cNvSpPr/>
      </dsp:nvSpPr>
      <dsp:spPr>
        <a:xfrm>
          <a:off x="1308242" y="2997930"/>
          <a:ext cx="4379769" cy="658082"/>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Mild injection site reactions were reported by 12 patients as AEs and dizziness was reported by 2 patients as a moderate side effect</a:t>
          </a:r>
        </a:p>
      </dsp:txBody>
      <dsp:txXfrm>
        <a:off x="1327517" y="3017205"/>
        <a:ext cx="3586405" cy="619532"/>
      </dsp:txXfrm>
    </dsp:sp>
    <dsp:sp modelId="{3037F879-180B-4EDC-891F-14D3A970ABF9}">
      <dsp:nvSpPr>
        <dsp:cNvPr id="0" name=""/>
        <dsp:cNvSpPr/>
      </dsp:nvSpPr>
      <dsp:spPr>
        <a:xfrm>
          <a:off x="3952015" y="480765"/>
          <a:ext cx="427753" cy="427753"/>
        </a:xfrm>
        <a:prstGeom prst="downArrow">
          <a:avLst>
            <a:gd name="adj1" fmla="val 55000"/>
            <a:gd name="adj2" fmla="val 45000"/>
          </a:avLst>
        </a:prstGeom>
        <a:solidFill>
          <a:schemeClr val="tx2">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4048259" y="480765"/>
        <a:ext cx="235265" cy="321884"/>
      </dsp:txXfrm>
    </dsp:sp>
    <dsp:sp modelId="{CE79A888-0DBD-4339-A30B-315008476EFF}">
      <dsp:nvSpPr>
        <dsp:cNvPr id="0" name=""/>
        <dsp:cNvSpPr/>
      </dsp:nvSpPr>
      <dsp:spPr>
        <a:xfrm>
          <a:off x="4279076" y="1230248"/>
          <a:ext cx="427753" cy="427753"/>
        </a:xfrm>
        <a:prstGeom prst="downArrow">
          <a:avLst>
            <a:gd name="adj1" fmla="val 55000"/>
            <a:gd name="adj2" fmla="val 45000"/>
          </a:avLst>
        </a:prstGeom>
        <a:solidFill>
          <a:schemeClr val="tx2">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4375320" y="1230248"/>
        <a:ext cx="235265" cy="321884"/>
      </dsp:txXfrm>
    </dsp:sp>
    <dsp:sp modelId="{C2442E44-946C-435F-95AC-63F9698ADCE7}">
      <dsp:nvSpPr>
        <dsp:cNvPr id="0" name=""/>
        <dsp:cNvSpPr/>
      </dsp:nvSpPr>
      <dsp:spPr>
        <a:xfrm>
          <a:off x="4606137" y="1968763"/>
          <a:ext cx="427753" cy="427753"/>
        </a:xfrm>
        <a:prstGeom prst="downArrow">
          <a:avLst>
            <a:gd name="adj1" fmla="val 55000"/>
            <a:gd name="adj2" fmla="val 45000"/>
          </a:avLst>
        </a:prstGeom>
        <a:solidFill>
          <a:schemeClr val="tx2">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4702381" y="1968763"/>
        <a:ext cx="235265" cy="321884"/>
      </dsp:txXfrm>
    </dsp:sp>
    <dsp:sp modelId="{7435CA6A-8D53-4B3C-AE8C-C5C49D293B18}">
      <dsp:nvSpPr>
        <dsp:cNvPr id="0" name=""/>
        <dsp:cNvSpPr/>
      </dsp:nvSpPr>
      <dsp:spPr>
        <a:xfrm>
          <a:off x="4933197" y="2725557"/>
          <a:ext cx="427753" cy="427753"/>
        </a:xfrm>
        <a:prstGeom prst="downArrow">
          <a:avLst>
            <a:gd name="adj1" fmla="val 55000"/>
            <a:gd name="adj2" fmla="val 45000"/>
          </a:avLst>
        </a:prstGeom>
        <a:solidFill>
          <a:schemeClr val="accent1">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5029441" y="2725557"/>
        <a:ext cx="235265" cy="3218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A7F60-8A4F-434C-A8BD-CC1DC8176297}">
      <dsp:nvSpPr>
        <dsp:cNvPr id="0" name=""/>
        <dsp:cNvSpPr/>
      </dsp:nvSpPr>
      <dsp:spPr>
        <a:xfrm>
          <a:off x="-4132746" y="-634234"/>
          <a:ext cx="4924481" cy="4924481"/>
        </a:xfrm>
        <a:prstGeom prst="blockArc">
          <a:avLst>
            <a:gd name="adj1" fmla="val 18900000"/>
            <a:gd name="adj2" fmla="val 2700000"/>
            <a:gd name="adj3" fmla="val 43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F00B88-CD10-43CA-BB2C-8585DB0E763B}">
      <dsp:nvSpPr>
        <dsp:cNvPr id="0" name=""/>
        <dsp:cNvSpPr/>
      </dsp:nvSpPr>
      <dsp:spPr>
        <a:xfrm>
          <a:off x="346837" y="228427"/>
          <a:ext cx="5292431" cy="457147"/>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29 cases of prenatal ACH included, mean gestational age at referral of 31</a:t>
          </a:r>
          <a:r>
            <a:rPr lang="en-GB" sz="1100" kern="1200" baseline="30000" dirty="0"/>
            <a:t>+2 </a:t>
          </a:r>
          <a:r>
            <a:rPr lang="en-GB" sz="1100" kern="1200" baseline="0" dirty="0"/>
            <a:t>weeks*</a:t>
          </a:r>
          <a:endParaRPr lang="en-GB" sz="1100" kern="1200" dirty="0"/>
        </a:p>
      </dsp:txBody>
      <dsp:txXfrm>
        <a:off x="346837" y="228427"/>
        <a:ext cx="5292431" cy="457147"/>
      </dsp:txXfrm>
    </dsp:sp>
    <dsp:sp modelId="{9D5AFFFB-2251-4F47-9578-B4015369041C}">
      <dsp:nvSpPr>
        <dsp:cNvPr id="0" name=""/>
        <dsp:cNvSpPr/>
      </dsp:nvSpPr>
      <dsp:spPr>
        <a:xfrm>
          <a:off x="61120" y="171284"/>
          <a:ext cx="571434" cy="571434"/>
        </a:xfrm>
        <a:prstGeom prst="ellipse">
          <a:avLst/>
        </a:prstGeom>
        <a:solidFill>
          <a:schemeClr val="accent2">
            <a:lumMod val="40000"/>
            <a:lumOff val="60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56353353-1EBD-4A66-AAF6-F23EEB54F53E}">
      <dsp:nvSpPr>
        <dsp:cNvPr id="0" name=""/>
        <dsp:cNvSpPr/>
      </dsp:nvSpPr>
      <dsp:spPr>
        <a:xfrm>
          <a:off x="674416" y="913930"/>
          <a:ext cx="4964852" cy="457147"/>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5 skeletal abnormalities were prevalent on ultrasounds</a:t>
          </a:r>
          <a:r>
            <a:rPr lang="en-GB" sz="1100" kern="1200" dirty="0">
              <a:latin typeface="Calibri" panose="020F0502020204030204" pitchFamily="34" charset="0"/>
              <a:ea typeface="Calibri" panose="020F0502020204030204" pitchFamily="34" charset="0"/>
              <a:cs typeface="Calibri" panose="020F0502020204030204" pitchFamily="34" charset="0"/>
            </a:rPr>
            <a:t>†</a:t>
          </a:r>
          <a:endParaRPr lang="en-GB" sz="1100" kern="1200" dirty="0"/>
        </a:p>
      </dsp:txBody>
      <dsp:txXfrm>
        <a:off x="674416" y="913930"/>
        <a:ext cx="4964852" cy="457147"/>
      </dsp:txXfrm>
    </dsp:sp>
    <dsp:sp modelId="{81883173-DCAB-4399-AD31-A5BEBE97F24F}">
      <dsp:nvSpPr>
        <dsp:cNvPr id="0" name=""/>
        <dsp:cNvSpPr/>
      </dsp:nvSpPr>
      <dsp:spPr>
        <a:xfrm>
          <a:off x="388699" y="856786"/>
          <a:ext cx="571434" cy="571434"/>
        </a:xfrm>
        <a:prstGeom prst="ellipse">
          <a:avLst/>
        </a:prstGeom>
        <a:solidFill>
          <a:schemeClr val="accent4">
            <a:lumMod val="40000"/>
            <a:lumOff val="6000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D9B04182-D832-4BE7-9E52-32823D6FDA1A}">
      <dsp:nvSpPr>
        <dsp:cNvPr id="0" name=""/>
        <dsp:cNvSpPr/>
      </dsp:nvSpPr>
      <dsp:spPr>
        <a:xfrm>
          <a:off x="774956" y="1599432"/>
          <a:ext cx="4864312" cy="457147"/>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Diagnosis confirmed by identifying </a:t>
          </a:r>
          <a:r>
            <a:rPr lang="en-GB" sz="1100" i="1" kern="1200" dirty="0"/>
            <a:t>FGFR3 </a:t>
          </a:r>
          <a:r>
            <a:rPr lang="en-GB" sz="1100" i="0" kern="1200" dirty="0"/>
            <a:t>mutation and/or CT scan (n=15)</a:t>
          </a:r>
          <a:endParaRPr lang="en-GB" sz="1100" kern="1200" dirty="0"/>
        </a:p>
      </dsp:txBody>
      <dsp:txXfrm>
        <a:off x="774956" y="1599432"/>
        <a:ext cx="4864312" cy="457147"/>
      </dsp:txXfrm>
    </dsp:sp>
    <dsp:sp modelId="{A5F80296-DAB9-43E9-9D87-754FDFBC61CB}">
      <dsp:nvSpPr>
        <dsp:cNvPr id="0" name=""/>
        <dsp:cNvSpPr/>
      </dsp:nvSpPr>
      <dsp:spPr>
        <a:xfrm>
          <a:off x="489239" y="1542289"/>
          <a:ext cx="571434" cy="571434"/>
        </a:xfrm>
        <a:prstGeom prst="ellipse">
          <a:avLst/>
        </a:prstGeom>
        <a:solidFill>
          <a:schemeClr val="accent3">
            <a:lumMod val="20000"/>
            <a:lumOff val="8000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4756A690-629B-4F6A-9A47-45DE636D8732}">
      <dsp:nvSpPr>
        <dsp:cNvPr id="0" name=""/>
        <dsp:cNvSpPr/>
      </dsp:nvSpPr>
      <dsp:spPr>
        <a:xfrm>
          <a:off x="674416" y="2284935"/>
          <a:ext cx="4964852" cy="457147"/>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PMEs revealed short long bones, platyspondyly, small iliac wings, macrocrania, narrow thorax, and abnormalities in growth plates and brain structures</a:t>
          </a:r>
        </a:p>
      </dsp:txBody>
      <dsp:txXfrm>
        <a:off x="674416" y="2284935"/>
        <a:ext cx="4964852" cy="457147"/>
      </dsp:txXfrm>
    </dsp:sp>
    <dsp:sp modelId="{38F19509-B657-4FEE-A29B-619AA15B3F58}">
      <dsp:nvSpPr>
        <dsp:cNvPr id="0" name=""/>
        <dsp:cNvSpPr/>
      </dsp:nvSpPr>
      <dsp:spPr>
        <a:xfrm>
          <a:off x="388699" y="2227791"/>
          <a:ext cx="571434" cy="571434"/>
        </a:xfrm>
        <a:prstGeom prst="ellipse">
          <a:avLst/>
        </a:prstGeom>
        <a:solidFill>
          <a:schemeClr val="accent2">
            <a:lumMod val="40000"/>
            <a:lumOff val="60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EC0767A0-7814-4D43-BDFB-BC642B148BDB}">
      <dsp:nvSpPr>
        <dsp:cNvPr id="0" name=""/>
        <dsp:cNvSpPr/>
      </dsp:nvSpPr>
      <dsp:spPr>
        <a:xfrm>
          <a:off x="346837" y="2970437"/>
          <a:ext cx="5292431" cy="457147"/>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2861" tIns="27940" rIns="27940" bIns="27940" numCol="1" spcCol="1270" anchor="ctr" anchorCtr="0">
          <a:noAutofit/>
        </a:bodyPr>
        <a:lstStyle/>
        <a:p>
          <a:pPr marL="0" lvl="0" indent="0" algn="l" defTabSz="488950">
            <a:lnSpc>
              <a:spcPct val="90000"/>
            </a:lnSpc>
            <a:spcBef>
              <a:spcPct val="0"/>
            </a:spcBef>
            <a:spcAft>
              <a:spcPct val="35000"/>
            </a:spcAft>
            <a:buNone/>
          </a:pPr>
          <a:r>
            <a:rPr lang="en-GB" sz="1100" kern="1200" dirty="0"/>
            <a:t>2 of 6 live-born infants with follow-up data available required surgery in the first months of life due to severe foramen magnum stenosis</a:t>
          </a:r>
        </a:p>
      </dsp:txBody>
      <dsp:txXfrm>
        <a:off x="346837" y="2970437"/>
        <a:ext cx="5292431" cy="457147"/>
      </dsp:txXfrm>
    </dsp:sp>
    <dsp:sp modelId="{7F37EC7E-378F-4036-B261-CDC083653E85}">
      <dsp:nvSpPr>
        <dsp:cNvPr id="0" name=""/>
        <dsp:cNvSpPr/>
      </dsp:nvSpPr>
      <dsp:spPr>
        <a:xfrm>
          <a:off x="61120" y="2913293"/>
          <a:ext cx="571434" cy="571434"/>
        </a:xfrm>
        <a:prstGeom prst="ellipse">
          <a:avLst/>
        </a:prstGeom>
        <a:solidFill>
          <a:schemeClr val="accent4">
            <a:lumMod val="40000"/>
            <a:lumOff val="6000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1C32D-C9F7-4A79-AE6F-0641CC1C235F}">
      <dsp:nvSpPr>
        <dsp:cNvPr id="0" name=""/>
        <dsp:cNvSpPr/>
      </dsp:nvSpPr>
      <dsp:spPr>
        <a:xfrm>
          <a:off x="0" y="105607"/>
          <a:ext cx="5688012" cy="311805"/>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t>Retrospective and descriptive study conducted at Necker Hospital 2009–2022</a:t>
          </a:r>
        </a:p>
      </dsp:txBody>
      <dsp:txXfrm>
        <a:off x="15221" y="120828"/>
        <a:ext cx="5657570" cy="281363"/>
      </dsp:txXfrm>
    </dsp:sp>
    <dsp:sp modelId="{3435749F-9062-4F28-A154-459419580D52}">
      <dsp:nvSpPr>
        <dsp:cNvPr id="0" name=""/>
        <dsp:cNvSpPr/>
      </dsp:nvSpPr>
      <dsp:spPr>
        <a:xfrm>
          <a:off x="0" y="454852"/>
          <a:ext cx="5688012" cy="311805"/>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t>Included all pregnant women whose babies had a prenatal diagnosis of ACH</a:t>
          </a:r>
        </a:p>
      </dsp:txBody>
      <dsp:txXfrm>
        <a:off x="15221" y="470073"/>
        <a:ext cx="5657570" cy="281363"/>
      </dsp:txXfrm>
    </dsp:sp>
    <dsp:sp modelId="{BE410010-B6C6-4F30-A6B5-A116A70A257E}">
      <dsp:nvSpPr>
        <dsp:cNvPr id="0" name=""/>
        <dsp:cNvSpPr/>
      </dsp:nvSpPr>
      <dsp:spPr>
        <a:xfrm>
          <a:off x="0" y="804097"/>
          <a:ext cx="5688012" cy="311805"/>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t>Maternal and obstetric characteristics, and foetal imaging data collected</a:t>
          </a:r>
        </a:p>
      </dsp:txBody>
      <dsp:txXfrm>
        <a:off x="15221" y="819318"/>
        <a:ext cx="5657570" cy="281363"/>
      </dsp:txXfrm>
    </dsp:sp>
    <dsp:sp modelId="{0EDF9DBD-DD65-4F4D-8FF0-DBA28613B4B0}">
      <dsp:nvSpPr>
        <dsp:cNvPr id="0" name=""/>
        <dsp:cNvSpPr/>
      </dsp:nvSpPr>
      <dsp:spPr>
        <a:xfrm>
          <a:off x="0" y="1153342"/>
          <a:ext cx="5688012" cy="311805"/>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t>Outcomes reported:</a:t>
          </a:r>
        </a:p>
      </dsp:txBody>
      <dsp:txXfrm>
        <a:off x="15221" y="1168563"/>
        <a:ext cx="5657570" cy="281363"/>
      </dsp:txXfrm>
    </dsp:sp>
    <dsp:sp modelId="{A24264E8-E8F8-4FA7-8460-4A1E1574AF4D}">
      <dsp:nvSpPr>
        <dsp:cNvPr id="0" name=""/>
        <dsp:cNvSpPr/>
      </dsp:nvSpPr>
      <dsp:spPr>
        <a:xfrm>
          <a:off x="0" y="1465147"/>
          <a:ext cx="5688012" cy="524745"/>
        </a:xfrm>
        <a:prstGeom prst="rect">
          <a:avLst/>
        </a:prstGeom>
        <a:solidFill>
          <a:schemeClr val="accent2">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80594" tIns="16510" rIns="92456" bIns="16510" numCol="1" spcCol="1270" anchor="t" anchorCtr="0">
          <a:noAutofit/>
        </a:bodyPr>
        <a:lstStyle/>
        <a:p>
          <a:pPr marL="57150" lvl="1" indent="-57150" algn="l" defTabSz="444500">
            <a:lnSpc>
              <a:spcPct val="90000"/>
            </a:lnSpc>
            <a:spcBef>
              <a:spcPct val="0"/>
            </a:spcBef>
            <a:spcAft>
              <a:spcPct val="20000"/>
            </a:spcAft>
            <a:buChar char="•"/>
          </a:pPr>
          <a:r>
            <a:rPr lang="en-GB" sz="1000" kern="1200" dirty="0"/>
            <a:t>Pregnancy outcomes</a:t>
          </a:r>
        </a:p>
        <a:p>
          <a:pPr marL="57150" lvl="1" indent="-57150" algn="l" defTabSz="444500">
            <a:lnSpc>
              <a:spcPct val="90000"/>
            </a:lnSpc>
            <a:spcBef>
              <a:spcPct val="0"/>
            </a:spcBef>
            <a:spcAft>
              <a:spcPct val="20000"/>
            </a:spcAft>
            <a:buChar char="•"/>
          </a:pPr>
          <a:r>
            <a:rPr lang="en-GB" sz="1000" kern="1200" dirty="0"/>
            <a:t>Paediatric follow-up in live births</a:t>
          </a:r>
        </a:p>
        <a:p>
          <a:pPr marL="57150" lvl="1" indent="-57150" algn="l" defTabSz="444500">
            <a:lnSpc>
              <a:spcPct val="90000"/>
            </a:lnSpc>
            <a:spcBef>
              <a:spcPct val="0"/>
            </a:spcBef>
            <a:spcAft>
              <a:spcPct val="20000"/>
            </a:spcAft>
            <a:buChar char="•"/>
          </a:pPr>
          <a:r>
            <a:rPr lang="en-GB" sz="1000" kern="1200" dirty="0"/>
            <a:t>PME</a:t>
          </a:r>
        </a:p>
      </dsp:txBody>
      <dsp:txXfrm>
        <a:off x="0" y="1465147"/>
        <a:ext cx="5688012" cy="52474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6603C-6885-4A8C-993D-A77C0121DE50}" type="datetimeFigureOut">
              <a:rPr lang="en-GB" smtClean="0"/>
              <a:t>20/06/2025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45779-92D8-4261-83BF-6D7077907067}" type="slidenum">
              <a:rPr lang="en-GB" smtClean="0"/>
              <a:t>‹#›</a:t>
            </a:fld>
            <a:endParaRPr lang="en-GB"/>
          </a:p>
        </p:txBody>
      </p:sp>
    </p:spTree>
    <p:extLst>
      <p:ext uri="{BB962C8B-B14F-4D97-AF65-F5344CB8AC3E}">
        <p14:creationId xmlns:p14="http://schemas.microsoft.com/office/powerpoint/2010/main" val="2707291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2</a:t>
            </a:fld>
            <a:endParaRPr lang="en-GB" dirty="0"/>
          </a:p>
        </p:txBody>
      </p:sp>
    </p:spTree>
    <p:extLst>
      <p:ext uri="{BB962C8B-B14F-4D97-AF65-F5344CB8AC3E}">
        <p14:creationId xmlns:p14="http://schemas.microsoft.com/office/powerpoint/2010/main" val="689014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3</a:t>
            </a:fld>
            <a:endParaRPr lang="en-GB"/>
          </a:p>
        </p:txBody>
      </p:sp>
    </p:spTree>
    <p:extLst>
      <p:ext uri="{BB962C8B-B14F-4D97-AF65-F5344CB8AC3E}">
        <p14:creationId xmlns:p14="http://schemas.microsoft.com/office/powerpoint/2010/main" val="4081473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5</a:t>
            </a:fld>
            <a:endParaRPr lang="en-GB"/>
          </a:p>
        </p:txBody>
      </p:sp>
    </p:spTree>
    <p:extLst>
      <p:ext uri="{BB962C8B-B14F-4D97-AF65-F5344CB8AC3E}">
        <p14:creationId xmlns:p14="http://schemas.microsoft.com/office/powerpoint/2010/main" val="267245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6</a:t>
            </a:fld>
            <a:endParaRPr lang="en-GB"/>
          </a:p>
        </p:txBody>
      </p:sp>
    </p:spTree>
    <p:extLst>
      <p:ext uri="{BB962C8B-B14F-4D97-AF65-F5344CB8AC3E}">
        <p14:creationId xmlns:p14="http://schemas.microsoft.com/office/powerpoint/2010/main" val="4220204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11" name="Footer Placeholder 4">
            <a:extLst>
              <a:ext uri="{FF2B5EF4-FFF2-40B4-BE49-F238E27FC236}">
                <a16:creationId xmlns:a16="http://schemas.microsoft.com/office/drawing/2014/main" id="{206657DA-7E9B-B723-AA18-8470064A2A5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7655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336000" y="1709738"/>
            <a:ext cx="115200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336000" y="4589463"/>
            <a:ext cx="11520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86610808-9D70-597B-E084-8094E29B7F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70741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8"/>
            <a:ext cx="5688000"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C7E75E48-B8B1-319D-348F-E9A77CD380A2}"/>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37967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9"/>
            <a:ext cx="5688000"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5" name="Footer Placeholder 4">
            <a:extLst>
              <a:ext uri="{FF2B5EF4-FFF2-40B4-BE49-F238E27FC236}">
                <a16:creationId xmlns:a16="http://schemas.microsoft.com/office/drawing/2014/main" id="{3FE78DAD-CA32-5FB5-EEBB-308B65124A09}"/>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88505414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48567" y="1449388"/>
            <a:ext cx="846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04246" y="1449388"/>
            <a:ext cx="2952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5" name="Footer Placeholder 4">
            <a:extLst>
              <a:ext uri="{FF2B5EF4-FFF2-40B4-BE49-F238E27FC236}">
                <a16:creationId xmlns:a16="http://schemas.microsoft.com/office/drawing/2014/main" id="{1A9E02C2-76AC-AE2A-C5DE-0DC24BD7927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4118162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39687" y="1449388"/>
            <a:ext cx="2952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46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Footer Placeholder 4">
            <a:extLst>
              <a:ext uri="{FF2B5EF4-FFF2-40B4-BE49-F238E27FC236}">
                <a16:creationId xmlns:a16="http://schemas.microsoft.com/office/drawing/2014/main" id="{394ECF87-6F39-55D4-653E-3DD49E9A8AD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27078810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Two content sub head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78"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4878"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Placeholder 1">
            <a:extLst>
              <a:ext uri="{FF2B5EF4-FFF2-40B4-BE49-F238E27FC236}">
                <a16:creationId xmlns:a16="http://schemas.microsoft.com/office/drawing/2014/main" id="{22F1B3D7-BAF0-2029-D775-1B0E4E216FC1}"/>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8A6937BE-D371-FCD7-043D-C4FFA4EC3207}"/>
              </a:ext>
            </a:extLst>
          </p:cNvPr>
          <p:cNvSpPr>
            <a:spLocks noGrp="1"/>
          </p:cNvSpPr>
          <p:nvPr>
            <p:ph type="ftr" sz="quarter" idx="10"/>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02305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641498002"/>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Footer Placeholder 4">
            <a:extLst>
              <a:ext uri="{FF2B5EF4-FFF2-40B4-BE49-F238E27FC236}">
                <a16:creationId xmlns:a16="http://schemas.microsoft.com/office/drawing/2014/main" id="{9BA2E1F9-63EC-2591-563E-5F6218A7267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711890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DB4F5E-8986-D0A9-63D4-421C024E10D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690726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7A0AD6DC-68C6-B085-57CD-8D5AA0F8D9D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16781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1_Title Slide_BMRN logo">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5" name="Footer Placeholder 4">
            <a:extLst>
              <a:ext uri="{FF2B5EF4-FFF2-40B4-BE49-F238E27FC236}">
                <a16:creationId xmlns:a16="http://schemas.microsoft.com/office/drawing/2014/main" id="{B1A80CE0-51C8-7834-D90A-A8D608E82D28}"/>
              </a:ext>
            </a:extLst>
          </p:cNvPr>
          <p:cNvSpPr>
            <a:spLocks noGrp="1"/>
          </p:cNvSpPr>
          <p:nvPr>
            <p:ph type="ftr" sz="quarter" idx="3"/>
          </p:nvPr>
        </p:nvSpPr>
        <p:spPr>
          <a:xfrm>
            <a:off x="2102943" y="6132843"/>
            <a:ext cx="7992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9" name="Picture 8" descr="A blue and black text&#10;&#10;Description automatically generated">
            <a:extLst>
              <a:ext uri="{FF2B5EF4-FFF2-40B4-BE49-F238E27FC236}">
                <a16:creationId xmlns:a16="http://schemas.microsoft.com/office/drawing/2014/main" id="{E55C789E-9E0E-53CF-F9CB-7C556E86C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36" y="6264108"/>
            <a:ext cx="2016000" cy="301348"/>
          </a:xfrm>
          <a:prstGeom prst="rect">
            <a:avLst/>
          </a:prstGeom>
        </p:spPr>
      </p:pic>
    </p:spTree>
    <p:extLst>
      <p:ext uri="{BB962C8B-B14F-4D97-AF65-F5344CB8AC3E}">
        <p14:creationId xmlns:p14="http://schemas.microsoft.com/office/powerpoint/2010/main" val="4052834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2: Content and callout custom cormier-daire">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896177487"/>
      </p:ext>
    </p:extLst>
  </p:cSld>
  <p:clrMapOvr>
    <a:masterClrMapping/>
  </p:clrMapOvr>
  <p:extLst>
    <p:ext uri="{DCECCB84-F9BA-43D5-87BE-67443E8EF086}">
      <p15:sldGuideLst xmlns:p15="http://schemas.microsoft.com/office/powerpoint/2012/main">
        <p15:guide id="1" orient="horz" pos="195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2: Content and callout custom cormier-daire">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277925"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5664200" y="1821972"/>
            <a:ext cx="4873594"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286796"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567663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025337512"/>
      </p:ext>
    </p:extLst>
  </p:cSld>
  <p:clrMapOvr>
    <a:masterClrMapping/>
  </p:clrMapOvr>
  <p:extLst>
    <p:ext uri="{DCECCB84-F9BA-43D5-87BE-67443E8EF086}">
      <p15:sldGuideLst xmlns:p15="http://schemas.microsoft.com/office/powerpoint/2012/main">
        <p15:guide id="1" orient="horz" pos="1956">
          <p15:clr>
            <a:srgbClr val="FBAE40"/>
          </p15:clr>
        </p15:guide>
        <p15:guide id="2" pos="356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2573191" cy="3664428"/>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3118338" y="1821972"/>
            <a:ext cx="8745978"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3118338" y="1444834"/>
            <a:ext cx="19685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accent2"/>
                </a:solidFill>
                <a:latin typeface="+mj-lt"/>
              </a:rPr>
              <a:t>Recommendations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887309665"/>
      </p:ext>
    </p:extLst>
  </p:cSld>
  <p:clrMapOvr>
    <a:masterClrMapping/>
  </p:clrMapOvr>
  <p:extLst>
    <p:ext uri="{DCECCB84-F9BA-43D5-87BE-67443E8EF086}">
      <p15:sldGuideLst xmlns:p15="http://schemas.microsoft.com/office/powerpoint/2012/main">
        <p15:guide id="1" orient="horz" pos="195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0"/>
            <a:ext cx="1152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
        <p:nvSpPr>
          <p:cNvPr id="4" name="Title Placeholder 1">
            <a:extLst>
              <a:ext uri="{FF2B5EF4-FFF2-40B4-BE49-F238E27FC236}">
                <a16:creationId xmlns:a16="http://schemas.microsoft.com/office/drawing/2014/main" id="{908273C1-AAD9-DDC3-A1E9-49FECFF7F7E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Tree>
    <p:extLst>
      <p:ext uri="{BB962C8B-B14F-4D97-AF65-F5344CB8AC3E}">
        <p14:creationId xmlns:p14="http://schemas.microsoft.com/office/powerpoint/2010/main" val="3455104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1"/>
            <a:ext cx="1152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4" name="Title Placeholder 1">
            <a:extLst>
              <a:ext uri="{FF2B5EF4-FFF2-40B4-BE49-F238E27FC236}">
                <a16:creationId xmlns:a16="http://schemas.microsoft.com/office/drawing/2014/main" id="{01AA9004-5DCE-872E-E8DB-63D4EC3757D0}"/>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7D235E29-57AE-E1DA-6950-94D62FFF88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566557544"/>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09682704"/>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2: Content and callout_Mercha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3240000" cy="365580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3728621" y="1821972"/>
            <a:ext cx="8135695"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3728621" y="1444834"/>
            <a:ext cx="1095172" cy="369332"/>
          </a:xfrm>
          <a:prstGeom prst="rect">
            <a:avLst/>
          </a:prstGeom>
          <a:noFill/>
        </p:spPr>
        <p:txBody>
          <a:bodyPr wrap="none" rtlCol="0">
            <a:spAutoFit/>
          </a:bodyPr>
          <a:lstStyle/>
          <a:p>
            <a:r>
              <a:rPr lang="en-GB" b="1" dirty="0">
                <a:solidFill>
                  <a:schemeClr val="accent2"/>
                </a:solidFill>
                <a:latin typeface="+mj-lt"/>
              </a:rPr>
              <a:t>Scenarios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850803250"/>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3" name="Title Placeholder 1">
            <a:extLst>
              <a:ext uri="{FF2B5EF4-FFF2-40B4-BE49-F238E27FC236}">
                <a16:creationId xmlns:a16="http://schemas.microsoft.com/office/drawing/2014/main" id="{FB1B7A02-8730-09A9-C221-4E2BBFD8FB68}"/>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1E6E2F2D-23A6-D752-3FC3-7CF566F07D8C}"/>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98536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6000" y="1449388"/>
            <a:ext cx="8424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F68F76A1-268E-71B2-DF94-006B86920FA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416573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448979" y="1449388"/>
            <a:ext cx="8424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AA3749ED-B4C9-34B7-FE0C-1FC180869226}"/>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5600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2125D1A-1993-403F-9F42-9CE20DB5C8B0}"/>
              </a:ext>
            </a:extLst>
          </p:cNvPr>
          <p:cNvSpPr/>
          <p:nvPr userDrawn="1"/>
        </p:nvSpPr>
        <p:spPr>
          <a:xfrm>
            <a:off x="0" y="213368"/>
            <a:ext cx="11160000" cy="1471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422818" y="-5062818"/>
            <a:ext cx="1016363" cy="11862000"/>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336000" y="1449389"/>
            <a:ext cx="1152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0100149" y="6262254"/>
            <a:ext cx="1764000" cy="452308"/>
          </a:xfrm>
          <a:prstGeom prst="rect">
            <a:avLst/>
          </a:prstGeom>
        </p:spPr>
      </p:pic>
    </p:spTree>
    <p:extLst>
      <p:ext uri="{BB962C8B-B14F-4D97-AF65-F5344CB8AC3E}">
        <p14:creationId xmlns:p14="http://schemas.microsoft.com/office/powerpoint/2010/main" val="4096847013"/>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79" r:id="rId6"/>
    <p:sldLayoutId id="2147483665" r:id="rId7"/>
    <p:sldLayoutId id="2147483667" r:id="rId8"/>
    <p:sldLayoutId id="2147483666"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80" r:id="rId20"/>
    <p:sldLayoutId id="2147483682" r:id="rId21"/>
    <p:sldLayoutId id="2147483681" r:id="rId22"/>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3840">
          <p15:clr>
            <a:srgbClr val="F26B43"/>
          </p15:clr>
        </p15:guide>
        <p15:guide id="3" pos="211" userDrawn="1">
          <p15:clr>
            <a:srgbClr val="F26B43"/>
          </p15:clr>
        </p15:guide>
        <p15:guide id="4" pos="7469" userDrawn="1">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guide id="9" pos="635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svg"/><Relationship Id="rId1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7.png"/><Relationship Id="rId17" Type="http://schemas.openxmlformats.org/officeDocument/2006/relationships/image" Target="../media/image12.svg"/><Relationship Id="rId2" Type="http://schemas.openxmlformats.org/officeDocument/2006/relationships/notesSlide" Target="../notesSlides/notesSlide1.xml"/><Relationship Id="rId16"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image" Target="../media/image6.svg"/><Relationship Id="rId5" Type="http://schemas.openxmlformats.org/officeDocument/2006/relationships/diagramQuickStyle" Target="../diagrams/quickStyle1.xml"/><Relationship Id="rId15" Type="http://schemas.openxmlformats.org/officeDocument/2006/relationships/image" Target="../media/image10.svg"/><Relationship Id="rId10" Type="http://schemas.openxmlformats.org/officeDocument/2006/relationships/image" Target="../media/image5.png"/><Relationship Id="rId4" Type="http://schemas.openxmlformats.org/officeDocument/2006/relationships/diagramLayout" Target="../diagrams/layout1.xml"/><Relationship Id="rId9" Type="http://schemas.openxmlformats.org/officeDocument/2006/relationships/image" Target="../media/image4.svg"/><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18" Type="http://schemas.openxmlformats.org/officeDocument/2006/relationships/image" Target="../media/image29.svg"/><Relationship Id="rId3" Type="http://schemas.openxmlformats.org/officeDocument/2006/relationships/diagramLayout" Target="../diagrams/layout2.xml"/><Relationship Id="rId7" Type="http://schemas.openxmlformats.org/officeDocument/2006/relationships/image" Target="../media/image18.png"/><Relationship Id="rId12" Type="http://schemas.openxmlformats.org/officeDocument/2006/relationships/image" Target="../media/image23.svg"/><Relationship Id="rId17" Type="http://schemas.openxmlformats.org/officeDocument/2006/relationships/image" Target="../media/image28.png"/><Relationship Id="rId2" Type="http://schemas.openxmlformats.org/officeDocument/2006/relationships/diagramData" Target="../diagrams/data2.xml"/><Relationship Id="rId16" Type="http://schemas.openxmlformats.org/officeDocument/2006/relationships/image" Target="../media/image27.svg"/><Relationship Id="rId20" Type="http://schemas.openxmlformats.org/officeDocument/2006/relationships/image" Target="../media/image31.svg"/><Relationship Id="rId1" Type="http://schemas.openxmlformats.org/officeDocument/2006/relationships/slideLayout" Target="../slideLayouts/slideLayout22.xml"/><Relationship Id="rId6" Type="http://schemas.microsoft.com/office/2007/relationships/diagramDrawing" Target="../diagrams/drawing2.xml"/><Relationship Id="rId11" Type="http://schemas.openxmlformats.org/officeDocument/2006/relationships/image" Target="../media/image22.png"/><Relationship Id="rId5" Type="http://schemas.openxmlformats.org/officeDocument/2006/relationships/diagramColors" Target="../diagrams/colors2.xml"/><Relationship Id="rId15" Type="http://schemas.openxmlformats.org/officeDocument/2006/relationships/image" Target="../media/image26.png"/><Relationship Id="rId10" Type="http://schemas.openxmlformats.org/officeDocument/2006/relationships/image" Target="../media/image21.svg"/><Relationship Id="rId19" Type="http://schemas.openxmlformats.org/officeDocument/2006/relationships/image" Target="../media/image30.png"/><Relationship Id="rId4" Type="http://schemas.openxmlformats.org/officeDocument/2006/relationships/diagramQuickStyle" Target="../diagrams/quickStyle2.xml"/><Relationship Id="rId9" Type="http://schemas.openxmlformats.org/officeDocument/2006/relationships/image" Target="../media/image20.png"/><Relationship Id="rId14" Type="http://schemas.openxmlformats.org/officeDocument/2006/relationships/image" Target="../media/image2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image" Target="../media/image33.svg"/><Relationship Id="rId18" Type="http://schemas.openxmlformats.org/officeDocument/2006/relationships/image" Target="../media/image38.png"/><Relationship Id="rId3" Type="http://schemas.openxmlformats.org/officeDocument/2006/relationships/diagramLayout" Target="../diagrams/layout4.xml"/><Relationship Id="rId21" Type="http://schemas.openxmlformats.org/officeDocument/2006/relationships/image" Target="../media/image41.svg"/><Relationship Id="rId7" Type="http://schemas.openxmlformats.org/officeDocument/2006/relationships/diagramData" Target="../diagrams/data5.xml"/><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diagramData" Target="../diagrams/data4.xml"/><Relationship Id="rId16" Type="http://schemas.openxmlformats.org/officeDocument/2006/relationships/image" Target="../media/image36.png"/><Relationship Id="rId20" Type="http://schemas.openxmlformats.org/officeDocument/2006/relationships/image" Target="../media/image40.png"/><Relationship Id="rId1" Type="http://schemas.openxmlformats.org/officeDocument/2006/relationships/slideLayout" Target="../slideLayouts/slideLayout5.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image" Target="../media/image35.svg"/><Relationship Id="rId10" Type="http://schemas.openxmlformats.org/officeDocument/2006/relationships/diagramColors" Target="../diagrams/colors5.xml"/><Relationship Id="rId19" Type="http://schemas.openxmlformats.org/officeDocument/2006/relationships/image" Target="../media/image39.svg"/><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image" Target="../media/image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hcp.biomarin.com/en-gb/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3.xml"/><Relationship Id="rId4" Type="http://schemas.openxmlformats.org/officeDocument/2006/relationships/hyperlink" Target="https://www.biomarin.com/terms-of-use/en-g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24F418-C37D-C640-950C-C0B18C525685}"/>
              </a:ext>
            </a:extLst>
          </p:cNvPr>
          <p:cNvSpPr>
            <a:spLocks noGrp="1"/>
          </p:cNvSpPr>
          <p:nvPr>
            <p:ph type="ctrTitle"/>
          </p:nvPr>
        </p:nvSpPr>
        <p:spPr>
          <a:xfrm>
            <a:off x="336000" y="1122363"/>
            <a:ext cx="11520000" cy="1580933"/>
          </a:xfrm>
        </p:spPr>
        <p:txBody>
          <a:bodyPr/>
          <a:lstStyle/>
          <a:p>
            <a:r>
              <a:rPr lang="en-GB" dirty="0"/>
              <a:t>Achondroplasia.expert literature review</a:t>
            </a:r>
            <a:endParaRPr lang="en-GB" dirty="0">
              <a:solidFill>
                <a:srgbClr val="000000"/>
              </a:solidFill>
            </a:endParaRPr>
          </a:p>
        </p:txBody>
      </p:sp>
      <p:sp>
        <p:nvSpPr>
          <p:cNvPr id="6" name="Subtitle 5">
            <a:extLst>
              <a:ext uri="{FF2B5EF4-FFF2-40B4-BE49-F238E27FC236}">
                <a16:creationId xmlns:a16="http://schemas.microsoft.com/office/drawing/2014/main" id="{D640AB50-0BCB-93FF-B72F-498DAE6D5A82}"/>
              </a:ext>
            </a:extLst>
          </p:cNvPr>
          <p:cNvSpPr>
            <a:spLocks noGrp="1"/>
          </p:cNvSpPr>
          <p:nvPr>
            <p:ph type="subTitle" idx="1"/>
          </p:nvPr>
        </p:nvSpPr>
        <p:spPr/>
        <p:txBody>
          <a:bodyPr/>
          <a:lstStyle/>
          <a:p>
            <a:r>
              <a:rPr lang="en-GB" dirty="0"/>
              <a:t>January–March publications 2025</a:t>
            </a:r>
          </a:p>
        </p:txBody>
      </p:sp>
      <p:sp>
        <p:nvSpPr>
          <p:cNvPr id="4" name="Footer Placeholder 3">
            <a:extLst>
              <a:ext uri="{FF2B5EF4-FFF2-40B4-BE49-F238E27FC236}">
                <a16:creationId xmlns:a16="http://schemas.microsoft.com/office/drawing/2014/main" id="{739B5366-964F-358D-FCDE-CE619E13F412}"/>
              </a:ext>
            </a:extLst>
          </p:cNvPr>
          <p:cNvSpPr>
            <a:spLocks noGrp="1"/>
          </p:cNvSpPr>
          <p:nvPr>
            <p:ph type="ftr" sz="quarter" idx="3"/>
          </p:nvPr>
        </p:nvSpPr>
        <p:spPr>
          <a:xfrm>
            <a:off x="2102943" y="6132843"/>
            <a:ext cx="7992000" cy="581635"/>
          </a:xfrm>
        </p:spPr>
        <p:txBody>
          <a:bodyPr/>
          <a:lstStyle/>
          <a:p>
            <a:r>
              <a:rPr lang="en-GB" dirty="0"/>
              <a:t>Achondroplasia.expert is organised and funded by BioMarin. This material has been developed in conjunction with the Achondroplasia.expert Editorial Committee.</a:t>
            </a:r>
          </a:p>
          <a:p>
            <a:r>
              <a:rPr lang="en-GB" dirty="0"/>
              <a:t>For Healthcare Professionals Only. © 2025 BioMarin International Ltd. All Rights Reserved. EUCAN-VOX-01005 06/25</a:t>
            </a:r>
          </a:p>
        </p:txBody>
      </p:sp>
      <p:sp>
        <p:nvSpPr>
          <p:cNvPr id="3" name="TextBox 2">
            <a:extLst>
              <a:ext uri="{FF2B5EF4-FFF2-40B4-BE49-F238E27FC236}">
                <a16:creationId xmlns:a16="http://schemas.microsoft.com/office/drawing/2014/main" id="{77590270-A708-B10F-BCA0-9F7F06E34712}"/>
              </a:ext>
            </a:extLst>
          </p:cNvPr>
          <p:cNvSpPr txBox="1"/>
          <p:nvPr/>
        </p:nvSpPr>
        <p:spPr>
          <a:xfrm>
            <a:off x="1089173" y="5141511"/>
            <a:ext cx="10013655" cy="830997"/>
          </a:xfrm>
          <a:prstGeom prst="rect">
            <a:avLst/>
          </a:prstGeom>
          <a:noFill/>
        </p:spPr>
        <p:txBody>
          <a:bodyPr wrap="square">
            <a:spAutoFit/>
          </a:bodyPr>
          <a:lstStyle/>
          <a:p>
            <a:pPr algn="ctr"/>
            <a:r>
              <a:rPr lang="en-GB" sz="1200" b="0" i="0" u="none" strike="noStrike" baseline="0" dirty="0">
                <a:solidFill>
                  <a:schemeClr val="bg1"/>
                </a:solidFill>
              </a:rPr>
              <a:t>Vosoritide</a:t>
            </a:r>
            <a:r>
              <a:rPr lang="en-GB" sz="1200" b="0" i="0" u="none" strike="noStrike" baseline="0" dirty="0"/>
              <a:t>▼</a:t>
            </a:r>
            <a:r>
              <a:rPr lang="en-GB" sz="1200" b="0" i="0" u="none" strike="noStrike" baseline="0" dirty="0">
                <a:solidFill>
                  <a:schemeClr val="bg1"/>
                </a:solidFill>
              </a:rPr>
              <a:t>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r>
              <a:rPr lang="en-GB" sz="1200" b="0" i="0" u="none" strike="noStrike" baseline="0" dirty="0"/>
              <a:t> </a:t>
            </a:r>
            <a:br>
              <a:rPr lang="en-GB" sz="1200" b="0" i="0" u="none" strike="noStrike" baseline="0" dirty="0"/>
            </a:br>
            <a:r>
              <a:rPr lang="en-GB" sz="1200" b="0" i="0" u="none" strike="noStrike" baseline="0" dirty="0"/>
              <a:t>▼</a:t>
            </a:r>
            <a:r>
              <a:rPr lang="en-GB" sz="1200" b="0" i="0" u="none" strike="noStrike" baseline="0" dirty="0">
                <a:solidFill>
                  <a:schemeClr val="bg1"/>
                </a:solidFill>
              </a:rPr>
              <a:t>This medicinal product is subject to additional monitoring. This will allow quick identification of new safety information. </a:t>
            </a:r>
            <a:br>
              <a:rPr lang="en-GB" sz="1200" b="0" i="0" u="none" strike="noStrike" baseline="0" dirty="0">
                <a:solidFill>
                  <a:schemeClr val="bg1"/>
                </a:solidFill>
              </a:rPr>
            </a:br>
            <a:r>
              <a:rPr lang="en-GB" sz="1200" b="0" i="0" u="none" strike="noStrike" baseline="0" dirty="0">
                <a:solidFill>
                  <a:schemeClr val="bg1"/>
                </a:solidFill>
              </a:rPr>
              <a:t>Healthcare professionals are asked to report any suspected adverse reactions. The PI and AE reporting are available at the end of this slide deck.</a:t>
            </a:r>
            <a:endParaRPr lang="en-GB" sz="1200" dirty="0">
              <a:solidFill>
                <a:schemeClr val="bg1"/>
              </a:solidFill>
            </a:endParaRPr>
          </a:p>
        </p:txBody>
      </p:sp>
    </p:spTree>
    <p:extLst>
      <p:ext uri="{BB962C8B-B14F-4D97-AF65-F5344CB8AC3E}">
        <p14:creationId xmlns:p14="http://schemas.microsoft.com/office/powerpoint/2010/main" val="666250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147171-CCDC-F020-48B1-4A82ECBA3B0B}"/>
              </a:ext>
            </a:extLst>
          </p:cNvPr>
          <p:cNvSpPr>
            <a:spLocks noGrp="1"/>
          </p:cNvSpPr>
          <p:nvPr>
            <p:ph idx="1"/>
          </p:nvPr>
        </p:nvSpPr>
        <p:spPr>
          <a:xfrm>
            <a:off x="349763" y="1821972"/>
            <a:ext cx="5688000" cy="1283177"/>
          </a:xfrm>
        </p:spPr>
        <p:txBody>
          <a:bodyPr/>
          <a:lstStyle/>
          <a:p>
            <a:r>
              <a:rPr lang="en-GB" sz="1400"/>
              <a:t>There is a lack of unified standards for the management of people with ACH and for the use of novel therapies in Spain</a:t>
            </a:r>
          </a:p>
          <a:p>
            <a:r>
              <a:rPr lang="en-GB" sz="1400"/>
              <a:t>This expert consensus defines the guidelines for multidisciplinary management of ACH in Spain to standardise the protocol for the treatment and monitoring of vosoritide in people with ACH</a:t>
            </a:r>
          </a:p>
          <a:p>
            <a:endParaRPr lang="en-GB" dirty="0"/>
          </a:p>
        </p:txBody>
      </p:sp>
      <p:graphicFrame>
        <p:nvGraphicFramePr>
          <p:cNvPr id="12" name="Content Placeholder 11">
            <a:extLst>
              <a:ext uri="{FF2B5EF4-FFF2-40B4-BE49-F238E27FC236}">
                <a16:creationId xmlns:a16="http://schemas.microsoft.com/office/drawing/2014/main" id="{FCDCCB24-91FA-FE78-21E8-119818943845}"/>
              </a:ext>
            </a:extLst>
          </p:cNvPr>
          <p:cNvGraphicFramePr>
            <a:graphicFrameLocks noGrp="1"/>
          </p:cNvGraphicFramePr>
          <p:nvPr>
            <p:ph idx="13"/>
            <p:extLst>
              <p:ext uri="{D42A27DB-BD31-4B8C-83A1-F6EECF244321}">
                <p14:modId xmlns:p14="http://schemas.microsoft.com/office/powerpoint/2010/main" val="2733987016"/>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a:extLst>
              <a:ext uri="{FF2B5EF4-FFF2-40B4-BE49-F238E27FC236}">
                <a16:creationId xmlns:a16="http://schemas.microsoft.com/office/drawing/2014/main" id="{62AF1D2E-C736-7878-08C9-6495855A8572}"/>
              </a:ext>
            </a:extLst>
          </p:cNvPr>
          <p:cNvSpPr>
            <a:spLocks noGrp="1"/>
          </p:cNvSpPr>
          <p:nvPr>
            <p:ph sz="quarter" idx="12"/>
          </p:nvPr>
        </p:nvSpPr>
        <p:spPr>
          <a:xfrm>
            <a:off x="0" y="5562599"/>
            <a:ext cx="12192000" cy="642849"/>
          </a:xfrm>
        </p:spPr>
        <p:txBody>
          <a:bodyPr>
            <a:normAutofit lnSpcReduction="10000"/>
          </a:bodyPr>
          <a:lstStyle/>
          <a:p>
            <a:r>
              <a:rPr lang="en-GB"/>
              <a:t>This protocol for the administration of vosoritide will allow for standardised implementation and optimisation of treatment outcomes in real-world practice</a:t>
            </a:r>
            <a:endParaRPr lang="en-GB" dirty="0"/>
          </a:p>
        </p:txBody>
      </p:sp>
      <p:sp>
        <p:nvSpPr>
          <p:cNvPr id="6" name="Title 5">
            <a:extLst>
              <a:ext uri="{FF2B5EF4-FFF2-40B4-BE49-F238E27FC236}">
                <a16:creationId xmlns:a16="http://schemas.microsoft.com/office/drawing/2014/main" id="{6EF7CBA7-E51C-3BB5-4D72-8201F8664F90}"/>
              </a:ext>
            </a:extLst>
          </p:cNvPr>
          <p:cNvSpPr>
            <a:spLocks noGrp="1"/>
          </p:cNvSpPr>
          <p:nvPr>
            <p:ph type="title"/>
          </p:nvPr>
        </p:nvSpPr>
        <p:spPr>
          <a:xfrm>
            <a:off x="344878" y="360000"/>
            <a:ext cx="11160000" cy="1008000"/>
          </a:xfrm>
        </p:spPr>
        <p:txBody>
          <a:bodyPr>
            <a:normAutofit fontScale="90000"/>
          </a:bodyPr>
          <a:lstStyle/>
          <a:p>
            <a:r>
              <a:rPr lang="en-GB" dirty="0"/>
              <a:t>Expert consensus for the management of patients with achondroplasia in treatment with vosoritide</a:t>
            </a:r>
            <a:r>
              <a:rPr lang="en-GB" sz="3600" b="0" i="0" u="none" strike="noStrike" baseline="0" dirty="0">
                <a:solidFill>
                  <a:srgbClr val="000000"/>
                </a:solidFill>
              </a:rPr>
              <a:t>▼</a:t>
            </a:r>
            <a:endParaRPr lang="en-GB" dirty="0">
              <a:solidFill>
                <a:srgbClr val="000000"/>
              </a:solidFill>
            </a:endParaRPr>
          </a:p>
        </p:txBody>
      </p:sp>
      <p:sp>
        <p:nvSpPr>
          <p:cNvPr id="7" name="Footer Placeholder 6">
            <a:extLst>
              <a:ext uri="{FF2B5EF4-FFF2-40B4-BE49-F238E27FC236}">
                <a16:creationId xmlns:a16="http://schemas.microsoft.com/office/drawing/2014/main" id="{E0C803FD-580D-D17B-F387-4F869A256061}"/>
              </a:ext>
            </a:extLst>
          </p:cNvPr>
          <p:cNvSpPr>
            <a:spLocks noGrp="1"/>
          </p:cNvSpPr>
          <p:nvPr>
            <p:ph type="ftr" sz="quarter" idx="11"/>
          </p:nvPr>
        </p:nvSpPr>
        <p:spPr>
          <a:xfrm>
            <a:off x="337351" y="6131861"/>
            <a:ext cx="9756000" cy="581635"/>
          </a:xfrm>
        </p:spPr>
        <p:txBody>
          <a:bodyPr/>
          <a:lstStyle/>
          <a:p>
            <a:r>
              <a:rPr lang="en-GB" sz="800" dirty="0"/>
              <a:t>*Specialists who should assess a patient with ACH before vosoritide treatment include a neurosurgeon, an </a:t>
            </a:r>
            <a:r>
              <a:rPr lang="en-GB" sz="800" dirty="0" err="1"/>
              <a:t>orthopaediatrician</a:t>
            </a:r>
            <a:r>
              <a:rPr lang="en-GB" sz="800" dirty="0"/>
              <a:t>, a rehabilitation specialist, an ENT specialist, a pulmonologist, and a clinical psychologist. †The first remote appointment is recommended one week or one month after initiation, depending on the needs of the patient and the protocols of the centre. In person visits should be carried out every 3 months during the first year of treatment and every 6 months after the first year of treatment. ACH, achondroplasia; ENT, ear, nose, and throat; MDT, multidisciplinary team; SOP, standard operating procedure. </a:t>
            </a:r>
            <a:br>
              <a:rPr lang="en-GB" sz="800" dirty="0"/>
            </a:br>
            <a:r>
              <a:rPr lang="en-GB" sz="800" dirty="0"/>
              <a:t>Adapted from Barreda-Bonis AC, et al. </a:t>
            </a:r>
            <a:r>
              <a:rPr lang="it-IT" sz="800" dirty="0"/>
              <a:t>An Pediatr (Engl Ed) 2024;101(6):401–10.</a:t>
            </a:r>
            <a:endParaRPr lang="en-GB" sz="800" dirty="0"/>
          </a:p>
        </p:txBody>
      </p:sp>
      <p:pic>
        <p:nvPicPr>
          <p:cNvPr id="13" name="Graphic 12" descr="Hospital with solid fill">
            <a:extLst>
              <a:ext uri="{FF2B5EF4-FFF2-40B4-BE49-F238E27FC236}">
                <a16:creationId xmlns:a16="http://schemas.microsoft.com/office/drawing/2014/main" id="{D0A96838-B3E8-B896-684C-4EAF4340384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38300" y="1958927"/>
            <a:ext cx="576000" cy="576000"/>
          </a:xfrm>
          <a:prstGeom prst="rect">
            <a:avLst/>
          </a:prstGeom>
        </p:spPr>
      </p:pic>
      <p:pic>
        <p:nvPicPr>
          <p:cNvPr id="20" name="Graphic 19" descr="Information with solid fill">
            <a:extLst>
              <a:ext uri="{FF2B5EF4-FFF2-40B4-BE49-F238E27FC236}">
                <a16:creationId xmlns:a16="http://schemas.microsoft.com/office/drawing/2014/main" id="{962179FD-A5E2-5AF3-D7BE-0E9F8305E92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64400" y="2680929"/>
            <a:ext cx="576000" cy="576000"/>
          </a:xfrm>
          <a:prstGeom prst="rect">
            <a:avLst/>
          </a:prstGeom>
        </p:spPr>
      </p:pic>
      <p:pic>
        <p:nvPicPr>
          <p:cNvPr id="21" name="Graphic 20" descr="Doctor male with solid fill">
            <a:extLst>
              <a:ext uri="{FF2B5EF4-FFF2-40B4-BE49-F238E27FC236}">
                <a16:creationId xmlns:a16="http://schemas.microsoft.com/office/drawing/2014/main" id="{E3BBD199-64EF-E884-2629-12F5B1EBE34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667500" y="3341066"/>
            <a:ext cx="576000" cy="576000"/>
          </a:xfrm>
          <a:prstGeom prst="rect">
            <a:avLst/>
          </a:prstGeom>
        </p:spPr>
      </p:pic>
      <p:pic>
        <p:nvPicPr>
          <p:cNvPr id="22" name="Graphic 21" descr="Needle with solid fill">
            <a:extLst>
              <a:ext uri="{FF2B5EF4-FFF2-40B4-BE49-F238E27FC236}">
                <a16:creationId xmlns:a16="http://schemas.microsoft.com/office/drawing/2014/main" id="{50AF1CF8-C6F2-8FFD-2E69-8584F0B203A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20496" y="4077600"/>
            <a:ext cx="504000" cy="504000"/>
          </a:xfrm>
          <a:prstGeom prst="rect">
            <a:avLst/>
          </a:prstGeom>
        </p:spPr>
      </p:pic>
      <p:pic>
        <p:nvPicPr>
          <p:cNvPr id="24" name="Graphic 23" descr="Boardroom with solid fill">
            <a:extLst>
              <a:ext uri="{FF2B5EF4-FFF2-40B4-BE49-F238E27FC236}">
                <a16:creationId xmlns:a16="http://schemas.microsoft.com/office/drawing/2014/main" id="{0B8361EB-D867-9C2D-54EA-0657A5735BE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244424" y="4728951"/>
            <a:ext cx="576000" cy="576000"/>
          </a:xfrm>
          <a:prstGeom prst="rect">
            <a:avLst/>
          </a:prstGeom>
        </p:spPr>
      </p:pic>
      <p:pic>
        <p:nvPicPr>
          <p:cNvPr id="9" name="Content Placeholder 8">
            <a:extLst>
              <a:ext uri="{FF2B5EF4-FFF2-40B4-BE49-F238E27FC236}">
                <a16:creationId xmlns:a16="http://schemas.microsoft.com/office/drawing/2014/main" id="{FB4AB885-FE43-CEC5-61D8-B29280E066F5}"/>
              </a:ext>
            </a:extLst>
          </p:cNvPr>
          <p:cNvPicPr>
            <a:picLocks noGrp="1" noChangeAspect="1"/>
          </p:cNvPicPr>
          <p:nvPr>
            <p:ph idx="14"/>
          </p:nvPr>
        </p:nvPicPr>
        <p:blipFill>
          <a:blip r:embed="rId18"/>
          <a:stretch>
            <a:fillRect/>
          </a:stretch>
        </p:blipFill>
        <p:spPr>
          <a:xfrm>
            <a:off x="335352" y="3248024"/>
            <a:ext cx="5760000" cy="2265027"/>
          </a:xfrm>
          <a:prstGeom prst="rect">
            <a:avLst/>
          </a:prstGeom>
          <a:noFill/>
        </p:spPr>
      </p:pic>
      <p:sp>
        <p:nvSpPr>
          <p:cNvPr id="4" name="Oval 3">
            <a:extLst>
              <a:ext uri="{FF2B5EF4-FFF2-40B4-BE49-F238E27FC236}">
                <a16:creationId xmlns:a16="http://schemas.microsoft.com/office/drawing/2014/main" id="{4BD26E64-907C-1A4B-FA36-E9181CBBF261}"/>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spTree>
    <p:extLst>
      <p:ext uri="{BB962C8B-B14F-4D97-AF65-F5344CB8AC3E}">
        <p14:creationId xmlns:p14="http://schemas.microsoft.com/office/powerpoint/2010/main" val="2971749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6735C4-B79E-BB8E-C93B-0E229DA02065}"/>
              </a:ext>
            </a:extLst>
          </p:cNvPr>
          <p:cNvSpPr>
            <a:spLocks noGrp="1"/>
          </p:cNvSpPr>
          <p:nvPr>
            <p:ph idx="1"/>
          </p:nvPr>
        </p:nvSpPr>
        <p:spPr>
          <a:xfrm>
            <a:off x="349763" y="1821972"/>
            <a:ext cx="5314437" cy="1283177"/>
          </a:xfrm>
        </p:spPr>
        <p:txBody>
          <a:bodyPr/>
          <a:lstStyle/>
          <a:p>
            <a:r>
              <a:rPr lang="en-GB" sz="1400" dirty="0"/>
              <a:t>France was the first country that treated patients with vosoritide since approval of an EAP </a:t>
            </a:r>
          </a:p>
          <a:p>
            <a:r>
              <a:rPr lang="en-GB" sz="1400" dirty="0"/>
              <a:t>The objective of this manuscript was to share the organisational structure, initiation, follow-up protocol, and findings of a vosoritide </a:t>
            </a:r>
            <a:br>
              <a:rPr lang="en-GB" sz="1400" dirty="0"/>
            </a:br>
            <a:r>
              <a:rPr lang="en-GB" sz="1400" dirty="0"/>
              <a:t>EAP in France</a:t>
            </a:r>
          </a:p>
          <a:p>
            <a:endParaRPr lang="en-GB" dirty="0"/>
          </a:p>
        </p:txBody>
      </p:sp>
      <p:pic>
        <p:nvPicPr>
          <p:cNvPr id="20" name="Content Placeholder 19">
            <a:extLst>
              <a:ext uri="{FF2B5EF4-FFF2-40B4-BE49-F238E27FC236}">
                <a16:creationId xmlns:a16="http://schemas.microsoft.com/office/drawing/2014/main" id="{FF7BDF63-42EF-9F6C-4853-B811BED54950}"/>
              </a:ext>
            </a:extLst>
          </p:cNvPr>
          <p:cNvPicPr>
            <a:picLocks noGrp="1" noChangeAspect="1"/>
          </p:cNvPicPr>
          <p:nvPr>
            <p:ph idx="13"/>
          </p:nvPr>
        </p:nvPicPr>
        <p:blipFill>
          <a:blip r:embed="rId3"/>
          <a:stretch>
            <a:fillRect/>
          </a:stretch>
        </p:blipFill>
        <p:spPr>
          <a:xfrm>
            <a:off x="5664200" y="1757190"/>
            <a:ext cx="4873625" cy="1725108"/>
          </a:xfrm>
          <a:prstGeom prst="rect">
            <a:avLst/>
          </a:prstGeom>
        </p:spPr>
      </p:pic>
      <p:pic>
        <p:nvPicPr>
          <p:cNvPr id="24" name="Content Placeholder 23">
            <a:extLst>
              <a:ext uri="{FF2B5EF4-FFF2-40B4-BE49-F238E27FC236}">
                <a16:creationId xmlns:a16="http://schemas.microsoft.com/office/drawing/2014/main" id="{2E65F9BE-310F-C83D-FB3F-D30FB5B05434}"/>
              </a:ext>
            </a:extLst>
          </p:cNvPr>
          <p:cNvPicPr>
            <a:picLocks noGrp="1" noChangeAspect="1"/>
          </p:cNvPicPr>
          <p:nvPr>
            <p:ph idx="14"/>
          </p:nvPr>
        </p:nvPicPr>
        <p:blipFill>
          <a:blip r:embed="rId4"/>
          <a:stretch>
            <a:fillRect/>
          </a:stretch>
        </p:blipFill>
        <p:spPr>
          <a:xfrm>
            <a:off x="341313" y="3398157"/>
            <a:ext cx="5286375" cy="2080985"/>
          </a:xfrm>
          <a:noFill/>
        </p:spPr>
      </p:pic>
      <p:sp>
        <p:nvSpPr>
          <p:cNvPr id="28" name="Content Placeholder 27">
            <a:extLst>
              <a:ext uri="{FF2B5EF4-FFF2-40B4-BE49-F238E27FC236}">
                <a16:creationId xmlns:a16="http://schemas.microsoft.com/office/drawing/2014/main" id="{19792413-A439-0FEC-D40E-93CC311C6B0E}"/>
              </a:ext>
            </a:extLst>
          </p:cNvPr>
          <p:cNvSpPr>
            <a:spLocks noGrp="1"/>
          </p:cNvSpPr>
          <p:nvPr>
            <p:ph sz="quarter" idx="12"/>
          </p:nvPr>
        </p:nvSpPr>
        <p:spPr/>
        <p:txBody>
          <a:bodyPr>
            <a:normAutofit lnSpcReduction="10000"/>
          </a:bodyPr>
          <a:lstStyle/>
          <a:p>
            <a:r>
              <a:rPr lang="en-GB"/>
              <a:t>Real-world outcomes support a positive benefit–risk profile for vosoritide </a:t>
            </a:r>
            <a:br>
              <a:rPr lang="en-GB"/>
            </a:br>
            <a:r>
              <a:rPr lang="en-GB"/>
              <a:t>that are consistent with clinical trial data</a:t>
            </a:r>
            <a:endParaRPr lang="en-GB" dirty="0"/>
          </a:p>
        </p:txBody>
      </p:sp>
      <p:sp>
        <p:nvSpPr>
          <p:cNvPr id="6" name="Title 5">
            <a:extLst>
              <a:ext uri="{FF2B5EF4-FFF2-40B4-BE49-F238E27FC236}">
                <a16:creationId xmlns:a16="http://schemas.microsoft.com/office/drawing/2014/main" id="{12C0EEA1-2F23-8F3B-240C-3F556192D71A}"/>
              </a:ext>
            </a:extLst>
          </p:cNvPr>
          <p:cNvSpPr>
            <a:spLocks noGrp="1"/>
          </p:cNvSpPr>
          <p:nvPr>
            <p:ph type="title"/>
          </p:nvPr>
        </p:nvSpPr>
        <p:spPr/>
        <p:txBody>
          <a:bodyPr>
            <a:normAutofit fontScale="90000"/>
          </a:bodyPr>
          <a:lstStyle/>
          <a:p>
            <a:r>
              <a:rPr lang="en-GB"/>
              <a:t>Real-world safety and effectiveness of vosoritide</a:t>
            </a:r>
            <a:br>
              <a:rPr lang="en-GB"/>
            </a:br>
            <a:r>
              <a:rPr lang="en-GB"/>
              <a:t>in children with achondroplasia: French early access program</a:t>
            </a:r>
            <a:endParaRPr lang="en-GB" dirty="0"/>
          </a:p>
        </p:txBody>
      </p:sp>
      <p:sp>
        <p:nvSpPr>
          <p:cNvPr id="7" name="Footer Placeholder 6">
            <a:extLst>
              <a:ext uri="{FF2B5EF4-FFF2-40B4-BE49-F238E27FC236}">
                <a16:creationId xmlns:a16="http://schemas.microsoft.com/office/drawing/2014/main" id="{10CD06E9-221D-9AD9-6CBE-D3A9F4BFE45A}"/>
              </a:ext>
            </a:extLst>
          </p:cNvPr>
          <p:cNvSpPr>
            <a:spLocks noGrp="1"/>
          </p:cNvSpPr>
          <p:nvPr>
            <p:ph type="ftr" sz="quarter" idx="11"/>
          </p:nvPr>
        </p:nvSpPr>
        <p:spPr/>
        <p:txBody>
          <a:bodyPr/>
          <a:lstStyle/>
          <a:p>
            <a:r>
              <a:rPr lang="en-GB" sz="800"/>
              <a:t>*Coordinating centre, Necker-Enfants Malades Hospital; CCMRs, University Hospitals of Lyon, Marseille, Nantes, Strasbourg, and Toulouse; †EAP organisation included discussion of enrolment criteria, defining baseline and follow-up assessments and visits; ‡By the end of the EAP, 38 participants (21 boys, 17 girls) completed at least 6-months treatment, Height Z-score and AGV data were available for 36 participants at Month 6. §ISRs included: IS erythema (4), IS papules, (3) IS rashes (4), IS pain (2), and IS swelling (1). CCMRs, rare disease competence centres; EAP, early access program; HCP, healthcare professional; IS, injection site; ISRs, injection site reactions; QD, once daily. Adapted from Cormier-Daire V, et al. Horm Res Paediatr 2025. doi: 10.1159/000543743. Epub ahead of print.</a:t>
            </a:r>
            <a:endParaRPr lang="en-GB" sz="800" dirty="0"/>
          </a:p>
        </p:txBody>
      </p:sp>
      <p:sp>
        <p:nvSpPr>
          <p:cNvPr id="9" name="Oval 8">
            <a:extLst>
              <a:ext uri="{FF2B5EF4-FFF2-40B4-BE49-F238E27FC236}">
                <a16:creationId xmlns:a16="http://schemas.microsoft.com/office/drawing/2014/main" id="{17035DBC-204A-2AD6-B777-88014932A7C9}"/>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pic>
        <p:nvPicPr>
          <p:cNvPr id="21" name="Picture 20">
            <a:extLst>
              <a:ext uri="{FF2B5EF4-FFF2-40B4-BE49-F238E27FC236}">
                <a16:creationId xmlns:a16="http://schemas.microsoft.com/office/drawing/2014/main" id="{C0CAE1CB-FCB6-921A-50E4-19DD510B9BAD}"/>
              </a:ext>
            </a:extLst>
          </p:cNvPr>
          <p:cNvPicPr>
            <a:picLocks noChangeAspect="1"/>
          </p:cNvPicPr>
          <p:nvPr/>
        </p:nvPicPr>
        <p:blipFill>
          <a:blip r:embed="rId5"/>
          <a:stretch>
            <a:fillRect/>
          </a:stretch>
        </p:blipFill>
        <p:spPr>
          <a:xfrm>
            <a:off x="5662619" y="3601617"/>
            <a:ext cx="4780092" cy="1692000"/>
          </a:xfrm>
          <a:prstGeom prst="rect">
            <a:avLst/>
          </a:prstGeom>
        </p:spPr>
      </p:pic>
      <p:pic>
        <p:nvPicPr>
          <p:cNvPr id="23" name="Picture 22">
            <a:extLst>
              <a:ext uri="{FF2B5EF4-FFF2-40B4-BE49-F238E27FC236}">
                <a16:creationId xmlns:a16="http://schemas.microsoft.com/office/drawing/2014/main" id="{23497CB6-67A0-18ED-7406-41EDF880FCD0}"/>
              </a:ext>
            </a:extLst>
          </p:cNvPr>
          <p:cNvPicPr>
            <a:picLocks noChangeAspect="1"/>
          </p:cNvPicPr>
          <p:nvPr/>
        </p:nvPicPr>
        <p:blipFill>
          <a:blip r:embed="rId6"/>
          <a:stretch>
            <a:fillRect/>
          </a:stretch>
        </p:blipFill>
        <p:spPr>
          <a:xfrm>
            <a:off x="6180665" y="5323961"/>
            <a:ext cx="3744000" cy="113645"/>
          </a:xfrm>
          <a:prstGeom prst="rect">
            <a:avLst/>
          </a:prstGeom>
        </p:spPr>
      </p:pic>
      <p:sp>
        <p:nvSpPr>
          <p:cNvPr id="5" name="Rectangle: Rounded Corners 4">
            <a:extLst>
              <a:ext uri="{FF2B5EF4-FFF2-40B4-BE49-F238E27FC236}">
                <a16:creationId xmlns:a16="http://schemas.microsoft.com/office/drawing/2014/main" id="{B0A1933B-446C-4A58-9EA1-18212529E534}"/>
              </a:ext>
            </a:extLst>
          </p:cNvPr>
          <p:cNvSpPr/>
          <p:nvPr/>
        </p:nvSpPr>
        <p:spPr>
          <a:xfrm>
            <a:off x="10382250" y="1822450"/>
            <a:ext cx="1479549" cy="3501511"/>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1200" b="1" dirty="0"/>
              <a:t>Safety profile</a:t>
            </a:r>
          </a:p>
          <a:p>
            <a:r>
              <a:rPr lang="en-GB" sz="1100" dirty="0"/>
              <a:t>AEs=21</a:t>
            </a:r>
          </a:p>
          <a:p>
            <a:pPr marL="171450" indent="-171450">
              <a:buFont typeface="Arial" panose="020B0604020202020204" pitchFamily="34" charset="0"/>
              <a:buChar char="•"/>
            </a:pPr>
            <a:r>
              <a:rPr lang="en-GB" sz="1050" dirty="0"/>
              <a:t>ISRs=14§</a:t>
            </a:r>
          </a:p>
          <a:p>
            <a:pPr marL="171450" indent="-171450">
              <a:buFont typeface="Arial" panose="020B0604020202020204" pitchFamily="34" charset="0"/>
              <a:buChar char="•"/>
            </a:pPr>
            <a:r>
              <a:rPr lang="en-GB" sz="1050" dirty="0"/>
              <a:t>Vomiting=3</a:t>
            </a:r>
          </a:p>
          <a:p>
            <a:pPr marL="171450" indent="-171450">
              <a:buFont typeface="Arial" panose="020B0604020202020204" pitchFamily="34" charset="0"/>
              <a:buChar char="•"/>
            </a:pPr>
            <a:r>
              <a:rPr lang="en-GB" sz="1050" dirty="0"/>
              <a:t>Contact dermatitis=1</a:t>
            </a:r>
          </a:p>
          <a:p>
            <a:pPr marL="171450" indent="-171450">
              <a:buFont typeface="Arial" panose="020B0604020202020204" pitchFamily="34" charset="0"/>
              <a:buChar char="•"/>
            </a:pPr>
            <a:r>
              <a:rPr lang="en-GB" sz="1050" dirty="0"/>
              <a:t>Erythema=1</a:t>
            </a:r>
          </a:p>
          <a:p>
            <a:pPr marL="171450" indent="-171450">
              <a:buFont typeface="Arial" panose="020B0604020202020204" pitchFamily="34" charset="0"/>
              <a:buChar char="•"/>
            </a:pPr>
            <a:r>
              <a:rPr lang="en-GB" sz="1050" dirty="0"/>
              <a:t>Headache=1</a:t>
            </a:r>
          </a:p>
          <a:p>
            <a:pPr marL="171450" indent="-171450">
              <a:buFont typeface="Arial" panose="020B0604020202020204" pitchFamily="34" charset="0"/>
              <a:buChar char="•"/>
            </a:pPr>
            <a:r>
              <a:rPr lang="en-GB" sz="1050" dirty="0"/>
              <a:t>Presyncope=1</a:t>
            </a:r>
          </a:p>
          <a:p>
            <a:endParaRPr lang="en-GB" sz="1100" dirty="0"/>
          </a:p>
          <a:p>
            <a:r>
              <a:rPr lang="en-GB" sz="1100" dirty="0"/>
              <a:t>All AEs were mild</a:t>
            </a:r>
          </a:p>
          <a:p>
            <a:endParaRPr lang="en-GB" sz="1100" dirty="0"/>
          </a:p>
          <a:p>
            <a:r>
              <a:rPr lang="en-GB" sz="1100" dirty="0"/>
              <a:t>No SAEs were reported</a:t>
            </a:r>
          </a:p>
          <a:p>
            <a:endParaRPr lang="en-GB" sz="1100" dirty="0"/>
          </a:p>
          <a:p>
            <a:r>
              <a:rPr lang="en-GB" sz="1100" dirty="0"/>
              <a:t>No discontinuations were related to vosoritide</a:t>
            </a:r>
          </a:p>
        </p:txBody>
      </p:sp>
    </p:spTree>
    <p:extLst>
      <p:ext uri="{BB962C8B-B14F-4D97-AF65-F5344CB8AC3E}">
        <p14:creationId xmlns:p14="http://schemas.microsoft.com/office/powerpoint/2010/main" val="1695044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DAE8521-6375-763C-FDAC-DD52DFE9D2AC}"/>
              </a:ext>
            </a:extLst>
          </p:cNvPr>
          <p:cNvSpPr>
            <a:spLocks noGrp="1"/>
          </p:cNvSpPr>
          <p:nvPr>
            <p:ph idx="1"/>
          </p:nvPr>
        </p:nvSpPr>
        <p:spPr/>
        <p:txBody>
          <a:bodyPr/>
          <a:lstStyle/>
          <a:p>
            <a:r>
              <a:rPr lang="en-GB" sz="1400"/>
              <a:t>This publication provides guidance for key anthropometric measures in children and adults with disproportionate short stature, with a focus on ACH</a:t>
            </a:r>
            <a:endParaRPr lang="en-GB" sz="1400" dirty="0"/>
          </a:p>
        </p:txBody>
      </p:sp>
      <p:graphicFrame>
        <p:nvGraphicFramePr>
          <p:cNvPr id="14" name="Content Placeholder 13">
            <a:extLst>
              <a:ext uri="{FF2B5EF4-FFF2-40B4-BE49-F238E27FC236}">
                <a16:creationId xmlns:a16="http://schemas.microsoft.com/office/drawing/2014/main" id="{EFB446D2-03AD-3596-7FC8-EAC176B2AAB2}"/>
              </a:ext>
            </a:extLst>
          </p:cNvPr>
          <p:cNvGraphicFramePr>
            <a:graphicFrameLocks noGrp="1"/>
          </p:cNvGraphicFramePr>
          <p:nvPr>
            <p:ph idx="13"/>
            <p:extLst>
              <p:ext uri="{D42A27DB-BD31-4B8C-83A1-F6EECF244321}">
                <p14:modId xmlns:p14="http://schemas.microsoft.com/office/powerpoint/2010/main" val="3326410623"/>
              </p:ext>
            </p:extLst>
          </p:nvPr>
        </p:nvGraphicFramePr>
        <p:xfrm>
          <a:off x="3151572" y="1821972"/>
          <a:ext cx="8713403" cy="3740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Content Placeholder 10">
            <a:extLst>
              <a:ext uri="{FF2B5EF4-FFF2-40B4-BE49-F238E27FC236}">
                <a16:creationId xmlns:a16="http://schemas.microsoft.com/office/drawing/2014/main" id="{5E41FB16-50B9-B0ED-D8EE-CE8E7EA1DF16}"/>
              </a:ext>
            </a:extLst>
          </p:cNvPr>
          <p:cNvSpPr>
            <a:spLocks noGrp="1"/>
          </p:cNvSpPr>
          <p:nvPr>
            <p:ph sz="quarter" idx="12"/>
          </p:nvPr>
        </p:nvSpPr>
        <p:spPr/>
        <p:txBody>
          <a:bodyPr>
            <a:normAutofit fontScale="92500" lnSpcReduction="10000"/>
          </a:bodyPr>
          <a:lstStyle/>
          <a:p>
            <a:r>
              <a:rPr lang="en-GB"/>
              <a:t>Reproducibility of measurements can be optimised by using a written local standard operating procedure, to ensure consistency in methods, training of personnel, and equipment calibration</a:t>
            </a:r>
            <a:endParaRPr lang="en-GB" dirty="0"/>
          </a:p>
        </p:txBody>
      </p:sp>
      <p:sp>
        <p:nvSpPr>
          <p:cNvPr id="9" name="Title 8">
            <a:extLst>
              <a:ext uri="{FF2B5EF4-FFF2-40B4-BE49-F238E27FC236}">
                <a16:creationId xmlns:a16="http://schemas.microsoft.com/office/drawing/2014/main" id="{7A7B7127-E6AA-A428-F6B5-7325B7EF380C}"/>
              </a:ext>
            </a:extLst>
          </p:cNvPr>
          <p:cNvSpPr>
            <a:spLocks noGrp="1"/>
          </p:cNvSpPr>
          <p:nvPr>
            <p:ph type="title"/>
          </p:nvPr>
        </p:nvSpPr>
        <p:spPr/>
        <p:txBody>
          <a:bodyPr>
            <a:normAutofit fontScale="90000"/>
          </a:bodyPr>
          <a:lstStyle/>
          <a:p>
            <a:r>
              <a:rPr lang="en-GB" dirty="0"/>
              <a:t>Considerations for anthropometry specific to people with disproportionate short stature</a:t>
            </a:r>
          </a:p>
        </p:txBody>
      </p:sp>
      <p:sp>
        <p:nvSpPr>
          <p:cNvPr id="8" name="Footer Placeholder 7">
            <a:extLst>
              <a:ext uri="{FF2B5EF4-FFF2-40B4-BE49-F238E27FC236}">
                <a16:creationId xmlns:a16="http://schemas.microsoft.com/office/drawing/2014/main" id="{DCA443AA-92A7-5E3F-83F9-41599E115C38}"/>
              </a:ext>
            </a:extLst>
          </p:cNvPr>
          <p:cNvSpPr>
            <a:spLocks noGrp="1"/>
          </p:cNvSpPr>
          <p:nvPr>
            <p:ph type="ftr" sz="quarter" idx="11"/>
          </p:nvPr>
        </p:nvSpPr>
        <p:spPr/>
        <p:txBody>
          <a:bodyPr/>
          <a:lstStyle/>
          <a:p>
            <a:r>
              <a:rPr lang="en-GB" dirty="0"/>
              <a:t>SOP, standard operating procedure</a:t>
            </a:r>
            <a:br>
              <a:rPr lang="en-GB" dirty="0"/>
            </a:br>
            <a:r>
              <a:rPr lang="en-GB" dirty="0"/>
              <a:t>Adapted from: Hoover-Fong J, et al. Adv </a:t>
            </a:r>
            <a:r>
              <a:rPr lang="en-GB" dirty="0" err="1"/>
              <a:t>Ther</a:t>
            </a:r>
            <a:r>
              <a:rPr lang="en-GB" dirty="0"/>
              <a:t> 2025;42(3):1291–1311.</a:t>
            </a:r>
          </a:p>
        </p:txBody>
      </p:sp>
      <p:pic>
        <p:nvPicPr>
          <p:cNvPr id="3" name="Graphic 2" descr="Clipboard with solid fill">
            <a:extLst>
              <a:ext uri="{FF2B5EF4-FFF2-40B4-BE49-F238E27FC236}">
                <a16:creationId xmlns:a16="http://schemas.microsoft.com/office/drawing/2014/main" id="{781D75A0-4E6C-A838-EB33-C0A3BEFE31C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41710" y="1980807"/>
            <a:ext cx="360000" cy="360000"/>
          </a:xfrm>
          <a:prstGeom prst="rect">
            <a:avLst/>
          </a:prstGeom>
        </p:spPr>
      </p:pic>
      <p:pic>
        <p:nvPicPr>
          <p:cNvPr id="5" name="Graphic 4" descr="Alterations &amp; Tailoring with solid fill">
            <a:extLst>
              <a:ext uri="{FF2B5EF4-FFF2-40B4-BE49-F238E27FC236}">
                <a16:creationId xmlns:a16="http://schemas.microsoft.com/office/drawing/2014/main" id="{93FA4B4A-C949-C99F-650C-E328412AF29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531325" y="2472566"/>
            <a:ext cx="396000" cy="396000"/>
          </a:xfrm>
          <a:prstGeom prst="rect">
            <a:avLst/>
          </a:prstGeom>
        </p:spPr>
      </p:pic>
      <p:pic>
        <p:nvPicPr>
          <p:cNvPr id="7" name="Graphic 6" descr="Weight Loss with solid fill">
            <a:extLst>
              <a:ext uri="{FF2B5EF4-FFF2-40B4-BE49-F238E27FC236}">
                <a16:creationId xmlns:a16="http://schemas.microsoft.com/office/drawing/2014/main" id="{3517FD37-1EEA-FFD8-F4A5-C392883A62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694489" y="2974198"/>
            <a:ext cx="396000" cy="396000"/>
          </a:xfrm>
          <a:prstGeom prst="rect">
            <a:avLst/>
          </a:prstGeom>
        </p:spPr>
      </p:pic>
      <p:pic>
        <p:nvPicPr>
          <p:cNvPr id="13" name="Graphic 12" descr="Baby with solid fill">
            <a:extLst>
              <a:ext uri="{FF2B5EF4-FFF2-40B4-BE49-F238E27FC236}">
                <a16:creationId xmlns:a16="http://schemas.microsoft.com/office/drawing/2014/main" id="{57358DD4-4C04-09C9-D5AE-52BBDB4982A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732372" y="3485577"/>
            <a:ext cx="432000" cy="432000"/>
          </a:xfrm>
          <a:prstGeom prst="rect">
            <a:avLst/>
          </a:prstGeom>
        </p:spPr>
      </p:pic>
      <p:pic>
        <p:nvPicPr>
          <p:cNvPr id="16" name="Graphic 15" descr="Man with kid with solid fill">
            <a:extLst>
              <a:ext uri="{FF2B5EF4-FFF2-40B4-BE49-F238E27FC236}">
                <a16:creationId xmlns:a16="http://schemas.microsoft.com/office/drawing/2014/main" id="{5EB0299F-9C7C-EB17-2403-990EFA1DCB2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676489" y="3985067"/>
            <a:ext cx="432000" cy="432000"/>
          </a:xfrm>
          <a:prstGeom prst="rect">
            <a:avLst/>
          </a:prstGeom>
        </p:spPr>
      </p:pic>
      <p:pic>
        <p:nvPicPr>
          <p:cNvPr id="18" name="Graphic 17" descr="Ruler with solid fill">
            <a:extLst>
              <a:ext uri="{FF2B5EF4-FFF2-40B4-BE49-F238E27FC236}">
                <a16:creationId xmlns:a16="http://schemas.microsoft.com/office/drawing/2014/main" id="{D3EF8B5F-3A06-F972-8A98-F37D4EB75AC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537224" y="4526272"/>
            <a:ext cx="360000" cy="360000"/>
          </a:xfrm>
          <a:prstGeom prst="rect">
            <a:avLst/>
          </a:prstGeom>
        </p:spPr>
      </p:pic>
      <p:pic>
        <p:nvPicPr>
          <p:cNvPr id="20" name="Graphic 19" descr="Doctor male with solid fill">
            <a:extLst>
              <a:ext uri="{FF2B5EF4-FFF2-40B4-BE49-F238E27FC236}">
                <a16:creationId xmlns:a16="http://schemas.microsoft.com/office/drawing/2014/main" id="{EE3DD432-B20D-3BA1-E6A9-BA99999A523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241710" y="5025056"/>
            <a:ext cx="360000" cy="360000"/>
          </a:xfrm>
          <a:prstGeom prst="rect">
            <a:avLst/>
          </a:prstGeom>
        </p:spPr>
      </p:pic>
      <p:sp>
        <p:nvSpPr>
          <p:cNvPr id="12" name="Oval 11">
            <a:extLst>
              <a:ext uri="{FF2B5EF4-FFF2-40B4-BE49-F238E27FC236}">
                <a16:creationId xmlns:a16="http://schemas.microsoft.com/office/drawing/2014/main" id="{1520F793-817B-9063-7C5C-A71DA6A87F16}"/>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spTree>
    <p:extLst>
      <p:ext uri="{BB962C8B-B14F-4D97-AF65-F5344CB8AC3E}">
        <p14:creationId xmlns:p14="http://schemas.microsoft.com/office/powerpoint/2010/main" val="2609432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2AED1E5B-B944-F493-EA6A-3D6C49661AB1}"/>
              </a:ext>
            </a:extLst>
          </p:cNvPr>
          <p:cNvSpPr>
            <a:spLocks noGrp="1"/>
          </p:cNvSpPr>
          <p:nvPr>
            <p:ph idx="1"/>
          </p:nvPr>
        </p:nvSpPr>
        <p:spPr>
          <a:xfrm>
            <a:off x="349763" y="1821972"/>
            <a:ext cx="3240000" cy="3655802"/>
          </a:xfrm>
        </p:spPr>
        <p:txBody>
          <a:bodyPr/>
          <a:lstStyle/>
          <a:p>
            <a:r>
              <a:rPr lang="en-GB" sz="1100" dirty="0"/>
              <a:t>With the approval of vosoritide many families want to learn about  and access this growth-modulating therapy</a:t>
            </a:r>
          </a:p>
          <a:p>
            <a:r>
              <a:rPr lang="en-GB" sz="1100" dirty="0"/>
              <a:t>ACH and vosoritide consensus guidelines are available and can support endocrinologists in clinical practice</a:t>
            </a:r>
          </a:p>
          <a:p>
            <a:r>
              <a:rPr lang="en-GB" sz="1100" dirty="0"/>
              <a:t>With the development of more growth-modulating therapies, ACH treatment will require periodic reassessment</a:t>
            </a:r>
          </a:p>
          <a:p>
            <a:r>
              <a:rPr lang="en-GB" sz="1100" dirty="0"/>
              <a:t>The following 4 scenarios illustrate age-specific ACH-related issues that will arise when considering treatment with vosoritide and other growth-modulating therapies</a:t>
            </a:r>
          </a:p>
          <a:p>
            <a:r>
              <a:rPr lang="en-GB" sz="1100" dirty="0"/>
              <a:t>The authors of this paper aimed to provide probable, contemporary clinical scenarios of infants and children with ACH who may present to an endocrinologist </a:t>
            </a:r>
          </a:p>
        </p:txBody>
      </p:sp>
      <p:sp>
        <p:nvSpPr>
          <p:cNvPr id="16" name="Content Placeholder 15">
            <a:extLst>
              <a:ext uri="{FF2B5EF4-FFF2-40B4-BE49-F238E27FC236}">
                <a16:creationId xmlns:a16="http://schemas.microsoft.com/office/drawing/2014/main" id="{6036D963-C855-0B8B-24E8-A7B5AAA5B077}"/>
              </a:ext>
            </a:extLst>
          </p:cNvPr>
          <p:cNvSpPr>
            <a:spLocks noGrp="1"/>
          </p:cNvSpPr>
          <p:nvPr>
            <p:ph sz="quarter" idx="12"/>
          </p:nvPr>
        </p:nvSpPr>
        <p:spPr>
          <a:xfrm>
            <a:off x="0" y="5562599"/>
            <a:ext cx="12192000" cy="642849"/>
          </a:xfrm>
        </p:spPr>
        <p:txBody>
          <a:bodyPr>
            <a:normAutofit lnSpcReduction="10000"/>
          </a:bodyPr>
          <a:lstStyle/>
          <a:p>
            <a:r>
              <a:rPr lang="en-GB"/>
              <a:t>The information presented in this paper is important for endocrinologists who may treat a person with ACH when their family does not have access to a specialised skeletal dysplasia centre</a:t>
            </a:r>
            <a:endParaRPr lang="en-GB" dirty="0"/>
          </a:p>
        </p:txBody>
      </p:sp>
      <p:sp>
        <p:nvSpPr>
          <p:cNvPr id="14" name="Title 13">
            <a:extLst>
              <a:ext uri="{FF2B5EF4-FFF2-40B4-BE49-F238E27FC236}">
                <a16:creationId xmlns:a16="http://schemas.microsoft.com/office/drawing/2014/main" id="{8CF6438F-AE8C-2102-1774-48454766090D}"/>
              </a:ext>
            </a:extLst>
          </p:cNvPr>
          <p:cNvSpPr>
            <a:spLocks noGrp="1"/>
          </p:cNvSpPr>
          <p:nvPr>
            <p:ph type="title"/>
          </p:nvPr>
        </p:nvSpPr>
        <p:spPr>
          <a:xfrm>
            <a:off x="344878" y="360000"/>
            <a:ext cx="11160000" cy="1008000"/>
          </a:xfrm>
        </p:spPr>
        <p:txBody>
          <a:bodyPr>
            <a:normAutofit fontScale="90000"/>
          </a:bodyPr>
          <a:lstStyle/>
          <a:p>
            <a:r>
              <a:rPr lang="en-GB" dirty="0"/>
              <a:t>Approach to the patient with achondroplasia – </a:t>
            </a:r>
            <a:br>
              <a:rPr lang="en-GB" dirty="0"/>
            </a:br>
            <a:r>
              <a:rPr lang="en-GB" dirty="0"/>
              <a:t>new considerations for diagnosis, management and treatment</a:t>
            </a:r>
          </a:p>
        </p:txBody>
      </p:sp>
      <p:sp>
        <p:nvSpPr>
          <p:cNvPr id="4" name="Footer Placeholder 3">
            <a:extLst>
              <a:ext uri="{FF2B5EF4-FFF2-40B4-BE49-F238E27FC236}">
                <a16:creationId xmlns:a16="http://schemas.microsoft.com/office/drawing/2014/main" id="{8CAA798D-9A56-EF14-08F6-17B98E8DB3FB}"/>
              </a:ext>
            </a:extLst>
          </p:cNvPr>
          <p:cNvSpPr>
            <a:spLocks noGrp="1"/>
          </p:cNvSpPr>
          <p:nvPr>
            <p:ph type="ftr" sz="quarter" idx="11"/>
          </p:nvPr>
        </p:nvSpPr>
        <p:spPr>
          <a:xfrm>
            <a:off x="337351" y="6131861"/>
            <a:ext cx="9756000" cy="581635"/>
          </a:xfrm>
        </p:spPr>
        <p:txBody>
          <a:bodyPr/>
          <a:lstStyle/>
          <a:p>
            <a:r>
              <a:rPr lang="en-GB" dirty="0"/>
              <a:t>*Vosoritide is now approved for use from birth in Australia, Japan and the USA, and from 4 months of age in Europe. FDA, Food and Drug Administration; FMS, foramen magnum stenosis; </a:t>
            </a:r>
            <a:br>
              <a:rPr lang="en-GB" dirty="0"/>
            </a:br>
            <a:r>
              <a:rPr lang="en-GB" dirty="0"/>
              <a:t>NIPT, non-invasive prenatal testing. 1. </a:t>
            </a:r>
            <a:r>
              <a:rPr lang="en-GB" dirty="0" err="1"/>
              <a:t>Savarirayan</a:t>
            </a:r>
            <a:r>
              <a:rPr lang="en-GB" dirty="0"/>
              <a:t> R, et al. Nat Rev Endocrinol 2025;21(5):314–24.  </a:t>
            </a:r>
          </a:p>
          <a:p>
            <a:r>
              <a:rPr lang="en-GB" dirty="0"/>
              <a:t>Adapted from Merchant N, Hoover-Fong J, Carroll RS.</a:t>
            </a:r>
            <a:r>
              <a:rPr lang="it-IT" dirty="0"/>
              <a:t> J Clin Endocrinol Metab 2025. </a:t>
            </a:r>
            <a:r>
              <a:rPr lang="en-GB" dirty="0" err="1"/>
              <a:t>doi</a:t>
            </a:r>
            <a:r>
              <a:rPr lang="en-GB" dirty="0"/>
              <a:t>: 10.1210/</a:t>
            </a:r>
            <a:r>
              <a:rPr lang="en-GB" dirty="0" err="1"/>
              <a:t>clinem</a:t>
            </a:r>
            <a:r>
              <a:rPr lang="en-GB" dirty="0"/>
              <a:t>/dgaf017. </a:t>
            </a:r>
            <a:r>
              <a:rPr lang="en-GB" dirty="0" err="1"/>
              <a:t>Epub</a:t>
            </a:r>
            <a:r>
              <a:rPr lang="en-GB" dirty="0"/>
              <a:t> ahead of print.</a:t>
            </a:r>
          </a:p>
        </p:txBody>
      </p:sp>
      <p:grpSp>
        <p:nvGrpSpPr>
          <p:cNvPr id="19" name="Group 18">
            <a:extLst>
              <a:ext uri="{FF2B5EF4-FFF2-40B4-BE49-F238E27FC236}">
                <a16:creationId xmlns:a16="http://schemas.microsoft.com/office/drawing/2014/main" id="{E02FC65B-CE06-EBB7-5366-43E90A5DAA66}"/>
              </a:ext>
            </a:extLst>
          </p:cNvPr>
          <p:cNvGrpSpPr/>
          <p:nvPr/>
        </p:nvGrpSpPr>
        <p:grpSpPr>
          <a:xfrm>
            <a:off x="3732096" y="1821972"/>
            <a:ext cx="8129819" cy="3655802"/>
            <a:chOff x="3732096" y="1741092"/>
            <a:chExt cx="8129819" cy="3872912"/>
          </a:xfrm>
        </p:grpSpPr>
        <p:sp>
          <p:nvSpPr>
            <p:cNvPr id="20" name="Free-form: Shape 19">
              <a:extLst>
                <a:ext uri="{FF2B5EF4-FFF2-40B4-BE49-F238E27FC236}">
                  <a16:creationId xmlns:a16="http://schemas.microsoft.com/office/drawing/2014/main" id="{F77D7A7D-2C33-0A73-E850-2A3C73BED913}"/>
                </a:ext>
              </a:extLst>
            </p:cNvPr>
            <p:cNvSpPr/>
            <p:nvPr/>
          </p:nvSpPr>
          <p:spPr>
            <a:xfrm>
              <a:off x="3732096" y="1741092"/>
              <a:ext cx="1839325" cy="654572"/>
            </a:xfrm>
            <a:custGeom>
              <a:avLst/>
              <a:gdLst>
                <a:gd name="connsiteX0" fmla="*/ 0 w 1839325"/>
                <a:gd name="connsiteY0" fmla="*/ 0 h 654572"/>
                <a:gd name="connsiteX1" fmla="*/ 1839325 w 1839325"/>
                <a:gd name="connsiteY1" fmla="*/ 0 h 654572"/>
                <a:gd name="connsiteX2" fmla="*/ 1839325 w 1839325"/>
                <a:gd name="connsiteY2" fmla="*/ 654572 h 654572"/>
                <a:gd name="connsiteX3" fmla="*/ 0 w 1839325"/>
                <a:gd name="connsiteY3" fmla="*/ 654572 h 654572"/>
                <a:gd name="connsiteX4" fmla="*/ 0 w 1839325"/>
                <a:gd name="connsiteY4" fmla="*/ 0 h 654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654572">
                  <a:moveTo>
                    <a:pt x="0" y="0"/>
                  </a:moveTo>
                  <a:lnTo>
                    <a:pt x="1839325" y="0"/>
                  </a:lnTo>
                  <a:lnTo>
                    <a:pt x="1839325" y="654572"/>
                  </a:lnTo>
                  <a:lnTo>
                    <a:pt x="0" y="654572"/>
                  </a:lnTo>
                  <a:lnTo>
                    <a:pt x="0" y="0"/>
                  </a:lnTo>
                  <a:close/>
                </a:path>
              </a:pathLst>
            </a:custGeom>
            <a:solidFill>
              <a:schemeClr val="accent2"/>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kern="1200" dirty="0"/>
                <a:t>Case 1: prenatal diagnosis</a:t>
              </a:r>
            </a:p>
          </p:txBody>
        </p:sp>
        <p:sp>
          <p:nvSpPr>
            <p:cNvPr id="21" name="Free-form: Shape 20">
              <a:extLst>
                <a:ext uri="{FF2B5EF4-FFF2-40B4-BE49-F238E27FC236}">
                  <a16:creationId xmlns:a16="http://schemas.microsoft.com/office/drawing/2014/main" id="{929A1599-EF7A-284E-8815-FF200B919E38}"/>
                </a:ext>
              </a:extLst>
            </p:cNvPr>
            <p:cNvSpPr/>
            <p:nvPr/>
          </p:nvSpPr>
          <p:spPr>
            <a:xfrm>
              <a:off x="3732096" y="2395664"/>
              <a:ext cx="1839325" cy="3218340"/>
            </a:xfrm>
            <a:custGeom>
              <a:avLst/>
              <a:gdLst>
                <a:gd name="connsiteX0" fmla="*/ 0 w 1839325"/>
                <a:gd name="connsiteY0" fmla="*/ 0 h 3218340"/>
                <a:gd name="connsiteX1" fmla="*/ 1839325 w 1839325"/>
                <a:gd name="connsiteY1" fmla="*/ 0 h 3218340"/>
                <a:gd name="connsiteX2" fmla="*/ 1839325 w 1839325"/>
                <a:gd name="connsiteY2" fmla="*/ 3218340 h 3218340"/>
                <a:gd name="connsiteX3" fmla="*/ 0 w 1839325"/>
                <a:gd name="connsiteY3" fmla="*/ 3218340 h 3218340"/>
                <a:gd name="connsiteX4" fmla="*/ 0 w 1839325"/>
                <a:gd name="connsiteY4" fmla="*/ 0 h 321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3218340">
                  <a:moveTo>
                    <a:pt x="0" y="0"/>
                  </a:moveTo>
                  <a:lnTo>
                    <a:pt x="1839325" y="0"/>
                  </a:lnTo>
                  <a:lnTo>
                    <a:pt x="1839325" y="3218340"/>
                  </a:lnTo>
                  <a:lnTo>
                    <a:pt x="0" y="3218340"/>
                  </a:lnTo>
                  <a:lnTo>
                    <a:pt x="0" y="0"/>
                  </a:lnTo>
                  <a:close/>
                </a:path>
              </a:pathLst>
            </a:custGeom>
            <a:solidFill>
              <a:schemeClr val="accent2">
                <a:lumMod val="40000"/>
                <a:lumOff val="60000"/>
                <a:alpha val="90000"/>
              </a:schemeClr>
            </a:solidFill>
            <a:ln>
              <a:solidFill>
                <a:schemeClr val="accent2">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200" kern="1200" dirty="0"/>
                <a:t>Single gene NIPT enables earlier diagnosis of ACH</a:t>
              </a:r>
            </a:p>
            <a:p>
              <a:pPr marL="114300" lvl="1" indent="-114300" algn="l" defTabSz="577850">
                <a:lnSpc>
                  <a:spcPct val="90000"/>
                </a:lnSpc>
                <a:spcBef>
                  <a:spcPct val="0"/>
                </a:spcBef>
                <a:spcAft>
                  <a:spcPct val="15000"/>
                </a:spcAft>
                <a:buChar char="•"/>
              </a:pPr>
              <a:r>
                <a:rPr lang="en-GB" sz="1200" kern="1200" dirty="0"/>
                <a:t>FDA approval of vosoritide from birth paired with early diagnosis enables early referral to endocrinologists*</a:t>
              </a:r>
            </a:p>
            <a:p>
              <a:pPr marL="114300" lvl="1" indent="-114300" algn="l" defTabSz="577850">
                <a:lnSpc>
                  <a:spcPct val="90000"/>
                </a:lnSpc>
                <a:spcBef>
                  <a:spcPct val="0"/>
                </a:spcBef>
                <a:spcAft>
                  <a:spcPct val="15000"/>
                </a:spcAft>
                <a:buChar char="•"/>
              </a:pPr>
              <a:r>
                <a:rPr lang="en-GB" sz="1200" kern="1200" dirty="0"/>
                <a:t>Endocrinologists must be aware of ACH health surveillance guidelines </a:t>
              </a:r>
            </a:p>
          </p:txBody>
        </p:sp>
        <p:sp>
          <p:nvSpPr>
            <p:cNvPr id="22" name="Free-form: Shape 21">
              <a:extLst>
                <a:ext uri="{FF2B5EF4-FFF2-40B4-BE49-F238E27FC236}">
                  <a16:creationId xmlns:a16="http://schemas.microsoft.com/office/drawing/2014/main" id="{80573BBF-9926-2D6D-6414-932FFD2B62D1}"/>
                </a:ext>
              </a:extLst>
            </p:cNvPr>
            <p:cNvSpPr/>
            <p:nvPr/>
          </p:nvSpPr>
          <p:spPr>
            <a:xfrm>
              <a:off x="5828928" y="1741092"/>
              <a:ext cx="1839325" cy="654572"/>
            </a:xfrm>
            <a:custGeom>
              <a:avLst/>
              <a:gdLst>
                <a:gd name="connsiteX0" fmla="*/ 0 w 1839325"/>
                <a:gd name="connsiteY0" fmla="*/ 0 h 654572"/>
                <a:gd name="connsiteX1" fmla="*/ 1839325 w 1839325"/>
                <a:gd name="connsiteY1" fmla="*/ 0 h 654572"/>
                <a:gd name="connsiteX2" fmla="*/ 1839325 w 1839325"/>
                <a:gd name="connsiteY2" fmla="*/ 654572 h 654572"/>
                <a:gd name="connsiteX3" fmla="*/ 0 w 1839325"/>
                <a:gd name="connsiteY3" fmla="*/ 654572 h 654572"/>
                <a:gd name="connsiteX4" fmla="*/ 0 w 1839325"/>
                <a:gd name="connsiteY4" fmla="*/ 0 h 654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654572">
                  <a:moveTo>
                    <a:pt x="0" y="0"/>
                  </a:moveTo>
                  <a:lnTo>
                    <a:pt x="1839325" y="0"/>
                  </a:lnTo>
                  <a:lnTo>
                    <a:pt x="1839325" y="654572"/>
                  </a:lnTo>
                  <a:lnTo>
                    <a:pt x="0" y="654572"/>
                  </a:lnTo>
                  <a:lnTo>
                    <a:pt x="0" y="0"/>
                  </a:lnTo>
                  <a:close/>
                </a:path>
              </a:pathLst>
            </a:custGeom>
            <a:solidFill>
              <a:schemeClr val="accent4"/>
            </a:solidFill>
            <a:ln>
              <a:solidFill>
                <a:schemeClr val="accent4"/>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kern="1200" dirty="0"/>
                <a:t>Case 2: newborn nursery</a:t>
              </a:r>
            </a:p>
          </p:txBody>
        </p:sp>
        <p:sp>
          <p:nvSpPr>
            <p:cNvPr id="23" name="Free-form: Shape 22">
              <a:extLst>
                <a:ext uri="{FF2B5EF4-FFF2-40B4-BE49-F238E27FC236}">
                  <a16:creationId xmlns:a16="http://schemas.microsoft.com/office/drawing/2014/main" id="{86500E39-9195-AC12-FFD1-38D8A9DB818E}"/>
                </a:ext>
              </a:extLst>
            </p:cNvPr>
            <p:cNvSpPr/>
            <p:nvPr/>
          </p:nvSpPr>
          <p:spPr>
            <a:xfrm>
              <a:off x="5828928" y="2395664"/>
              <a:ext cx="1839325" cy="3218340"/>
            </a:xfrm>
            <a:custGeom>
              <a:avLst/>
              <a:gdLst>
                <a:gd name="connsiteX0" fmla="*/ 0 w 1839325"/>
                <a:gd name="connsiteY0" fmla="*/ 0 h 3218340"/>
                <a:gd name="connsiteX1" fmla="*/ 1839325 w 1839325"/>
                <a:gd name="connsiteY1" fmla="*/ 0 h 3218340"/>
                <a:gd name="connsiteX2" fmla="*/ 1839325 w 1839325"/>
                <a:gd name="connsiteY2" fmla="*/ 3218340 h 3218340"/>
                <a:gd name="connsiteX3" fmla="*/ 0 w 1839325"/>
                <a:gd name="connsiteY3" fmla="*/ 3218340 h 3218340"/>
                <a:gd name="connsiteX4" fmla="*/ 0 w 1839325"/>
                <a:gd name="connsiteY4" fmla="*/ 0 h 321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3218340">
                  <a:moveTo>
                    <a:pt x="0" y="0"/>
                  </a:moveTo>
                  <a:lnTo>
                    <a:pt x="1839325" y="0"/>
                  </a:lnTo>
                  <a:lnTo>
                    <a:pt x="1839325" y="3218340"/>
                  </a:lnTo>
                  <a:lnTo>
                    <a:pt x="0" y="3218340"/>
                  </a:lnTo>
                  <a:lnTo>
                    <a:pt x="0" y="0"/>
                  </a:lnTo>
                  <a:close/>
                </a:path>
              </a:pathLst>
            </a:custGeom>
            <a:solidFill>
              <a:schemeClr val="accent4">
                <a:lumMod val="40000"/>
                <a:lumOff val="60000"/>
                <a:alpha val="90000"/>
              </a:schemeClr>
            </a:solidFill>
            <a:ln>
              <a:solidFill>
                <a:schemeClr val="accent4">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200" kern="1200" dirty="0"/>
                <a:t>Infants must be monitored for ACH-related complications in the first years of life</a:t>
              </a:r>
            </a:p>
            <a:p>
              <a:pPr marL="114300" lvl="1" indent="-114300" algn="l" defTabSz="577850">
                <a:lnSpc>
                  <a:spcPct val="90000"/>
                </a:lnSpc>
                <a:spcBef>
                  <a:spcPct val="0"/>
                </a:spcBef>
                <a:spcAft>
                  <a:spcPct val="15000"/>
                </a:spcAft>
                <a:buChar char="•"/>
              </a:pPr>
              <a:r>
                <a:rPr lang="en-GB" sz="1200" kern="1200" dirty="0"/>
                <a:t>Appoint a medical leader to care of an infant with ACH prior to discharge from nursery</a:t>
              </a:r>
            </a:p>
            <a:p>
              <a:pPr marL="114300" lvl="1" indent="-114300" defTabSz="577850">
                <a:lnSpc>
                  <a:spcPct val="90000"/>
                </a:lnSpc>
                <a:spcBef>
                  <a:spcPct val="0"/>
                </a:spcBef>
                <a:spcAft>
                  <a:spcPct val="15000"/>
                </a:spcAft>
                <a:buChar char="•"/>
              </a:pPr>
              <a:r>
                <a:rPr lang="en-GB" sz="1200" kern="1200" dirty="0"/>
                <a:t>A comprehensive evaluation must be carried out to </a:t>
              </a:r>
              <a:r>
                <a:rPr lang="en-GB" sz="1200" dirty="0"/>
                <a:t>establish if surgery for FMS is necessary, which can be life-saving</a:t>
              </a:r>
              <a:endParaRPr lang="en-GB" sz="1200" kern="1200" dirty="0"/>
            </a:p>
          </p:txBody>
        </p:sp>
        <p:sp>
          <p:nvSpPr>
            <p:cNvPr id="24" name="Free-form: Shape 23">
              <a:extLst>
                <a:ext uri="{FF2B5EF4-FFF2-40B4-BE49-F238E27FC236}">
                  <a16:creationId xmlns:a16="http://schemas.microsoft.com/office/drawing/2014/main" id="{62E8D851-F0BC-B03B-26EF-24CF9E6B371C}"/>
                </a:ext>
              </a:extLst>
            </p:cNvPr>
            <p:cNvSpPr/>
            <p:nvPr/>
          </p:nvSpPr>
          <p:spPr>
            <a:xfrm>
              <a:off x="7925759" y="1741092"/>
              <a:ext cx="1839325" cy="654572"/>
            </a:xfrm>
            <a:custGeom>
              <a:avLst/>
              <a:gdLst>
                <a:gd name="connsiteX0" fmla="*/ 0 w 1839325"/>
                <a:gd name="connsiteY0" fmla="*/ 0 h 654572"/>
                <a:gd name="connsiteX1" fmla="*/ 1839325 w 1839325"/>
                <a:gd name="connsiteY1" fmla="*/ 0 h 654572"/>
                <a:gd name="connsiteX2" fmla="*/ 1839325 w 1839325"/>
                <a:gd name="connsiteY2" fmla="*/ 654572 h 654572"/>
                <a:gd name="connsiteX3" fmla="*/ 0 w 1839325"/>
                <a:gd name="connsiteY3" fmla="*/ 654572 h 654572"/>
                <a:gd name="connsiteX4" fmla="*/ 0 w 1839325"/>
                <a:gd name="connsiteY4" fmla="*/ 0 h 654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654572">
                  <a:moveTo>
                    <a:pt x="0" y="0"/>
                  </a:moveTo>
                  <a:lnTo>
                    <a:pt x="1839325" y="0"/>
                  </a:lnTo>
                  <a:lnTo>
                    <a:pt x="1839325" y="654572"/>
                  </a:lnTo>
                  <a:lnTo>
                    <a:pt x="0" y="654572"/>
                  </a:lnTo>
                  <a:lnTo>
                    <a:pt x="0" y="0"/>
                  </a:lnTo>
                  <a:close/>
                </a:path>
              </a:pathLst>
            </a:custGeom>
            <a:solidFill>
              <a:schemeClr val="accent3"/>
            </a:solidFill>
            <a:ln>
              <a:solidFill>
                <a:schemeClr val="accent3"/>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kern="1200" dirty="0"/>
                <a:t>Case 3: infant presenting to paediatric endocrinologist</a:t>
              </a:r>
            </a:p>
          </p:txBody>
        </p:sp>
        <p:sp>
          <p:nvSpPr>
            <p:cNvPr id="25" name="Free-form: Shape 24">
              <a:extLst>
                <a:ext uri="{FF2B5EF4-FFF2-40B4-BE49-F238E27FC236}">
                  <a16:creationId xmlns:a16="http://schemas.microsoft.com/office/drawing/2014/main" id="{F4FCCEE8-C938-1F72-2921-2F6434C466C1}"/>
                </a:ext>
              </a:extLst>
            </p:cNvPr>
            <p:cNvSpPr/>
            <p:nvPr/>
          </p:nvSpPr>
          <p:spPr>
            <a:xfrm>
              <a:off x="7925759" y="2395664"/>
              <a:ext cx="1839325" cy="3218340"/>
            </a:xfrm>
            <a:custGeom>
              <a:avLst/>
              <a:gdLst>
                <a:gd name="connsiteX0" fmla="*/ 0 w 1839325"/>
                <a:gd name="connsiteY0" fmla="*/ 0 h 3218340"/>
                <a:gd name="connsiteX1" fmla="*/ 1839325 w 1839325"/>
                <a:gd name="connsiteY1" fmla="*/ 0 h 3218340"/>
                <a:gd name="connsiteX2" fmla="*/ 1839325 w 1839325"/>
                <a:gd name="connsiteY2" fmla="*/ 3218340 h 3218340"/>
                <a:gd name="connsiteX3" fmla="*/ 0 w 1839325"/>
                <a:gd name="connsiteY3" fmla="*/ 3218340 h 3218340"/>
                <a:gd name="connsiteX4" fmla="*/ 0 w 1839325"/>
                <a:gd name="connsiteY4" fmla="*/ 0 h 321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3218340">
                  <a:moveTo>
                    <a:pt x="0" y="0"/>
                  </a:moveTo>
                  <a:lnTo>
                    <a:pt x="1839325" y="0"/>
                  </a:lnTo>
                  <a:lnTo>
                    <a:pt x="1839325" y="3218340"/>
                  </a:lnTo>
                  <a:lnTo>
                    <a:pt x="0" y="3218340"/>
                  </a:lnTo>
                  <a:lnTo>
                    <a:pt x="0" y="0"/>
                  </a:lnTo>
                  <a:close/>
                </a:path>
              </a:pathLst>
            </a:custGeom>
            <a:solidFill>
              <a:schemeClr val="accent3">
                <a:lumMod val="20000"/>
                <a:lumOff val="80000"/>
                <a:alpha val="90000"/>
              </a:schemeClr>
            </a:solidFill>
            <a:ln>
              <a:solidFill>
                <a:schemeClr val="accent3">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200" kern="1200" dirty="0"/>
                <a:t>ACH care coordinators must provide surveillance, counselling, and treatment</a:t>
              </a:r>
            </a:p>
            <a:p>
              <a:pPr marL="114300" lvl="1" indent="-114300" algn="l" defTabSz="577850">
                <a:lnSpc>
                  <a:spcPct val="90000"/>
                </a:lnSpc>
                <a:spcBef>
                  <a:spcPct val="0"/>
                </a:spcBef>
                <a:spcAft>
                  <a:spcPct val="15000"/>
                </a:spcAft>
                <a:buChar char="•"/>
              </a:pPr>
              <a:r>
                <a:rPr lang="en-GB" sz="1200" kern="1200" dirty="0"/>
                <a:t>Following approval of growth-modulating treatments, paediatric endocrinologists may be primary specialist </a:t>
              </a:r>
            </a:p>
            <a:p>
              <a:pPr marL="114300" lvl="1" indent="-114300" algn="l" defTabSz="577850">
                <a:lnSpc>
                  <a:spcPct val="90000"/>
                </a:lnSpc>
                <a:spcBef>
                  <a:spcPct val="0"/>
                </a:spcBef>
                <a:spcAft>
                  <a:spcPct val="15000"/>
                </a:spcAft>
                <a:buChar char="•"/>
              </a:pPr>
              <a:r>
                <a:rPr lang="en-GB" sz="1200" kern="1200" dirty="0"/>
                <a:t>ACH care should be individualised and include discussions on medical management and realistic expectations</a:t>
              </a:r>
            </a:p>
          </p:txBody>
        </p:sp>
        <p:sp>
          <p:nvSpPr>
            <p:cNvPr id="26" name="Free-form: Shape 25">
              <a:extLst>
                <a:ext uri="{FF2B5EF4-FFF2-40B4-BE49-F238E27FC236}">
                  <a16:creationId xmlns:a16="http://schemas.microsoft.com/office/drawing/2014/main" id="{A5793CFA-190E-625F-2D01-44B76D49B969}"/>
                </a:ext>
              </a:extLst>
            </p:cNvPr>
            <p:cNvSpPr/>
            <p:nvPr/>
          </p:nvSpPr>
          <p:spPr>
            <a:xfrm>
              <a:off x="10022590" y="1741092"/>
              <a:ext cx="1839325" cy="654572"/>
            </a:xfrm>
            <a:custGeom>
              <a:avLst/>
              <a:gdLst>
                <a:gd name="connsiteX0" fmla="*/ 0 w 1839325"/>
                <a:gd name="connsiteY0" fmla="*/ 0 h 654572"/>
                <a:gd name="connsiteX1" fmla="*/ 1839325 w 1839325"/>
                <a:gd name="connsiteY1" fmla="*/ 0 h 654572"/>
                <a:gd name="connsiteX2" fmla="*/ 1839325 w 1839325"/>
                <a:gd name="connsiteY2" fmla="*/ 654572 h 654572"/>
                <a:gd name="connsiteX3" fmla="*/ 0 w 1839325"/>
                <a:gd name="connsiteY3" fmla="*/ 654572 h 654572"/>
                <a:gd name="connsiteX4" fmla="*/ 0 w 1839325"/>
                <a:gd name="connsiteY4" fmla="*/ 0 h 654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654572">
                  <a:moveTo>
                    <a:pt x="0" y="0"/>
                  </a:moveTo>
                  <a:lnTo>
                    <a:pt x="1839325" y="0"/>
                  </a:lnTo>
                  <a:lnTo>
                    <a:pt x="1839325" y="654572"/>
                  </a:lnTo>
                  <a:lnTo>
                    <a:pt x="0" y="654572"/>
                  </a:lnTo>
                  <a:lnTo>
                    <a:pt x="0" y="0"/>
                  </a:lnTo>
                  <a:close/>
                </a:path>
              </a:pathLst>
            </a:custGeom>
            <a:solidFill>
              <a:schemeClr val="accent2"/>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GB" sz="1300" kern="1200" dirty="0"/>
                <a:t>Case 4: school-age child</a:t>
              </a:r>
            </a:p>
          </p:txBody>
        </p:sp>
        <p:sp>
          <p:nvSpPr>
            <p:cNvPr id="27" name="Free-form: Shape 26">
              <a:extLst>
                <a:ext uri="{FF2B5EF4-FFF2-40B4-BE49-F238E27FC236}">
                  <a16:creationId xmlns:a16="http://schemas.microsoft.com/office/drawing/2014/main" id="{11591CE2-791F-3AC0-5C4F-25BAB771CBAD}"/>
                </a:ext>
              </a:extLst>
            </p:cNvPr>
            <p:cNvSpPr/>
            <p:nvPr/>
          </p:nvSpPr>
          <p:spPr>
            <a:xfrm>
              <a:off x="10022590" y="2395664"/>
              <a:ext cx="1839325" cy="3218340"/>
            </a:xfrm>
            <a:custGeom>
              <a:avLst/>
              <a:gdLst>
                <a:gd name="connsiteX0" fmla="*/ 0 w 1839325"/>
                <a:gd name="connsiteY0" fmla="*/ 0 h 3218340"/>
                <a:gd name="connsiteX1" fmla="*/ 1839325 w 1839325"/>
                <a:gd name="connsiteY1" fmla="*/ 0 h 3218340"/>
                <a:gd name="connsiteX2" fmla="*/ 1839325 w 1839325"/>
                <a:gd name="connsiteY2" fmla="*/ 3218340 h 3218340"/>
                <a:gd name="connsiteX3" fmla="*/ 0 w 1839325"/>
                <a:gd name="connsiteY3" fmla="*/ 3218340 h 3218340"/>
                <a:gd name="connsiteX4" fmla="*/ 0 w 1839325"/>
                <a:gd name="connsiteY4" fmla="*/ 0 h 321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325" h="3218340">
                  <a:moveTo>
                    <a:pt x="0" y="0"/>
                  </a:moveTo>
                  <a:lnTo>
                    <a:pt x="1839325" y="0"/>
                  </a:lnTo>
                  <a:lnTo>
                    <a:pt x="1839325" y="3218340"/>
                  </a:lnTo>
                  <a:lnTo>
                    <a:pt x="0" y="3218340"/>
                  </a:lnTo>
                  <a:lnTo>
                    <a:pt x="0" y="0"/>
                  </a:lnTo>
                  <a:close/>
                </a:path>
              </a:pathLst>
            </a:custGeom>
            <a:solidFill>
              <a:schemeClr val="accent2">
                <a:lumMod val="40000"/>
                <a:lumOff val="60000"/>
                <a:alpha val="90000"/>
              </a:schemeClr>
            </a:solidFill>
            <a:ln>
              <a:solidFill>
                <a:schemeClr val="accent2">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200" kern="1200" dirty="0"/>
                <a:t>Present all growth-modulating treatment options and data to set realistic treatment expectations</a:t>
              </a:r>
            </a:p>
            <a:p>
              <a:pPr marL="114300" lvl="1" indent="-114300" algn="l" defTabSz="577850">
                <a:lnSpc>
                  <a:spcPct val="90000"/>
                </a:lnSpc>
                <a:spcBef>
                  <a:spcPct val="0"/>
                </a:spcBef>
                <a:spcAft>
                  <a:spcPct val="15000"/>
                </a:spcAft>
                <a:buChar char="•"/>
              </a:pPr>
              <a:r>
                <a:rPr lang="en-GB" sz="1200" dirty="0"/>
                <a:t>T</a:t>
              </a:r>
              <a:r>
                <a:rPr lang="en-GB" sz="1200" kern="1200" dirty="0"/>
                <a:t>reatment landscape for children with ACH is evolving with the latest </a:t>
              </a:r>
              <a:r>
                <a:rPr lang="en-GB" sz="1200" dirty="0"/>
                <a:t>trial data on clinicaltrials.gov</a:t>
              </a:r>
              <a:endParaRPr lang="en-GB" sz="1200" kern="1200" dirty="0"/>
            </a:p>
            <a:p>
              <a:pPr marL="114300" lvl="1" indent="-114300" algn="l" defTabSz="577850">
                <a:lnSpc>
                  <a:spcPct val="90000"/>
                </a:lnSpc>
                <a:spcBef>
                  <a:spcPct val="0"/>
                </a:spcBef>
                <a:spcAft>
                  <a:spcPct val="15000"/>
                </a:spcAft>
                <a:buChar char="•"/>
              </a:pPr>
              <a:r>
                <a:rPr lang="en-GB" sz="1200" kern="1200" dirty="0"/>
                <a:t>Address language to discuss height with peers at school, classroom adaptations, and school preparedness</a:t>
              </a:r>
            </a:p>
          </p:txBody>
        </p:sp>
      </p:grpSp>
    </p:spTree>
    <p:extLst>
      <p:ext uri="{BB962C8B-B14F-4D97-AF65-F5344CB8AC3E}">
        <p14:creationId xmlns:p14="http://schemas.microsoft.com/office/powerpoint/2010/main" val="3852489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7F3E1B-9248-632A-4F6F-9364A0C8191F}"/>
              </a:ext>
            </a:extLst>
          </p:cNvPr>
          <p:cNvSpPr>
            <a:spLocks noGrp="1"/>
          </p:cNvSpPr>
          <p:nvPr>
            <p:ph idx="1"/>
          </p:nvPr>
        </p:nvSpPr>
        <p:spPr/>
        <p:txBody>
          <a:bodyPr/>
          <a:lstStyle/>
          <a:p>
            <a:r>
              <a:rPr lang="en-GB" sz="1200"/>
              <a:t>Long-term results and real-world data regarding growth, safety and </a:t>
            </a:r>
            <a:br>
              <a:rPr lang="en-GB" sz="1200"/>
            </a:br>
            <a:r>
              <a:rPr lang="en-GB" sz="1200"/>
              <a:t>ACH-related complications of vosoritide treatment are limited</a:t>
            </a:r>
          </a:p>
          <a:p>
            <a:r>
              <a:rPr lang="en-GB" sz="1200"/>
              <a:t>This study addressed the need for real-world data on growth of children with ACH  aged ≥2–&lt;16 years treated with vosoritide over a 12-month period and tests the hypothesis that real-world AGV would be similar to that observed in a Phase 3 trial</a:t>
            </a:r>
            <a:endParaRPr lang="en-GB" sz="1200" dirty="0"/>
          </a:p>
        </p:txBody>
      </p:sp>
      <p:graphicFrame>
        <p:nvGraphicFramePr>
          <p:cNvPr id="18" name="Content Placeholder 17">
            <a:extLst>
              <a:ext uri="{FF2B5EF4-FFF2-40B4-BE49-F238E27FC236}">
                <a16:creationId xmlns:a16="http://schemas.microsoft.com/office/drawing/2014/main" id="{91F7CC3F-F04C-4FF4-245A-AB2A67AAD610}"/>
              </a:ext>
            </a:extLst>
          </p:cNvPr>
          <p:cNvGraphicFramePr>
            <a:graphicFrameLocks noGrp="1"/>
          </p:cNvGraphicFramePr>
          <p:nvPr>
            <p:ph idx="13"/>
            <p:extLst>
              <p:ext uri="{D42A27DB-BD31-4B8C-83A1-F6EECF244321}">
                <p14:modId xmlns:p14="http://schemas.microsoft.com/office/powerpoint/2010/main" val="3777837318"/>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Free-form: Shape 12">
            <a:extLst>
              <a:ext uri="{FF2B5EF4-FFF2-40B4-BE49-F238E27FC236}">
                <a16:creationId xmlns:a16="http://schemas.microsoft.com/office/drawing/2014/main" id="{F8ECB241-EF80-5F70-C838-B765797DA41B}"/>
              </a:ext>
            </a:extLst>
          </p:cNvPr>
          <p:cNvSpPr/>
          <p:nvPr/>
        </p:nvSpPr>
        <p:spPr>
          <a:xfrm>
            <a:off x="341313" y="5117774"/>
            <a:ext cx="5688012" cy="360000"/>
          </a:xfrm>
          <a:custGeom>
            <a:avLst/>
            <a:gdLst>
              <a:gd name="connsiteX0" fmla="*/ 0 w 5688012"/>
              <a:gd name="connsiteY0" fmla="*/ 0 h 295191"/>
              <a:gd name="connsiteX1" fmla="*/ 5688012 w 5688012"/>
              <a:gd name="connsiteY1" fmla="*/ 0 h 295191"/>
              <a:gd name="connsiteX2" fmla="*/ 5688012 w 5688012"/>
              <a:gd name="connsiteY2" fmla="*/ 295191 h 295191"/>
              <a:gd name="connsiteX3" fmla="*/ 0 w 5688012"/>
              <a:gd name="connsiteY3" fmla="*/ 295191 h 295191"/>
              <a:gd name="connsiteX4" fmla="*/ 0 w 5688012"/>
              <a:gd name="connsiteY4" fmla="*/ 0 h 295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012" h="295191">
                <a:moveTo>
                  <a:pt x="0" y="0"/>
                </a:moveTo>
                <a:lnTo>
                  <a:pt x="5688012" y="0"/>
                </a:lnTo>
                <a:lnTo>
                  <a:pt x="5688012" y="295191"/>
                </a:lnTo>
                <a:lnTo>
                  <a:pt x="0" y="295191"/>
                </a:lnTo>
                <a:lnTo>
                  <a:pt x="0" y="0"/>
                </a:ln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0" rIns="36000" bIns="0" numCol="1" spcCol="1270" anchor="ctr" anchorCtr="0">
            <a:noAutofit/>
          </a:bodyPr>
          <a:lstStyle/>
          <a:p>
            <a:pPr marL="0" lvl="0" indent="0" algn="ctr" defTabSz="400050">
              <a:lnSpc>
                <a:spcPct val="90000"/>
              </a:lnSpc>
              <a:spcBef>
                <a:spcPct val="0"/>
              </a:spcBef>
              <a:spcAft>
                <a:spcPct val="35000"/>
              </a:spcAft>
              <a:buNone/>
            </a:pPr>
            <a:r>
              <a:rPr lang="en-GB" sz="1200" kern="1200" dirty="0"/>
              <a:t>Physical function evaluated using 6-minute walk test, with results compared with</a:t>
            </a:r>
            <a:br>
              <a:rPr lang="en-GB" sz="1200" kern="1200" dirty="0"/>
            </a:br>
            <a:r>
              <a:rPr lang="en-GB" sz="1200" kern="1200" dirty="0"/>
              <a:t> z-scores from an unaffected reference group</a:t>
            </a:r>
          </a:p>
        </p:txBody>
      </p:sp>
      <p:sp>
        <p:nvSpPr>
          <p:cNvPr id="14" name="Free-form: Shape 13">
            <a:extLst>
              <a:ext uri="{FF2B5EF4-FFF2-40B4-BE49-F238E27FC236}">
                <a16:creationId xmlns:a16="http://schemas.microsoft.com/office/drawing/2014/main" id="{9B604529-88ED-C554-931C-2FDB9333351E}"/>
              </a:ext>
            </a:extLst>
          </p:cNvPr>
          <p:cNvSpPr/>
          <p:nvPr/>
        </p:nvSpPr>
        <p:spPr>
          <a:xfrm>
            <a:off x="341313" y="4686304"/>
            <a:ext cx="5688012" cy="468000"/>
          </a:xfrm>
          <a:custGeom>
            <a:avLst/>
            <a:gdLst>
              <a:gd name="connsiteX0" fmla="*/ 0 w 5688012"/>
              <a:gd name="connsiteY0" fmla="*/ 159006 h 454004"/>
              <a:gd name="connsiteX1" fmla="*/ 2787256 w 5688012"/>
              <a:gd name="connsiteY1" fmla="*/ 159006 h 454004"/>
              <a:gd name="connsiteX2" fmla="*/ 2787256 w 5688012"/>
              <a:gd name="connsiteY2" fmla="*/ 113501 h 454004"/>
              <a:gd name="connsiteX3" fmla="*/ 2730505 w 5688012"/>
              <a:gd name="connsiteY3" fmla="*/ 113501 h 454004"/>
              <a:gd name="connsiteX4" fmla="*/ 2844006 w 5688012"/>
              <a:gd name="connsiteY4" fmla="*/ 0 h 454004"/>
              <a:gd name="connsiteX5" fmla="*/ 2957507 w 5688012"/>
              <a:gd name="connsiteY5" fmla="*/ 113501 h 454004"/>
              <a:gd name="connsiteX6" fmla="*/ 2900757 w 5688012"/>
              <a:gd name="connsiteY6" fmla="*/ 113501 h 454004"/>
              <a:gd name="connsiteX7" fmla="*/ 2900757 w 5688012"/>
              <a:gd name="connsiteY7" fmla="*/ 159006 h 454004"/>
              <a:gd name="connsiteX8" fmla="*/ 5688012 w 5688012"/>
              <a:gd name="connsiteY8" fmla="*/ 159006 h 454004"/>
              <a:gd name="connsiteX9" fmla="*/ 5688012 w 5688012"/>
              <a:gd name="connsiteY9" fmla="*/ 454004 h 454004"/>
              <a:gd name="connsiteX10" fmla="*/ 0 w 5688012"/>
              <a:gd name="connsiteY10" fmla="*/ 454004 h 454004"/>
              <a:gd name="connsiteX11" fmla="*/ 0 w 5688012"/>
              <a:gd name="connsiteY11" fmla="*/ 159006 h 45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88012" h="454004">
                <a:moveTo>
                  <a:pt x="5688012" y="294998"/>
                </a:moveTo>
                <a:lnTo>
                  <a:pt x="2900756" y="294998"/>
                </a:lnTo>
                <a:lnTo>
                  <a:pt x="2900756" y="340503"/>
                </a:lnTo>
                <a:lnTo>
                  <a:pt x="2957507" y="340503"/>
                </a:lnTo>
                <a:lnTo>
                  <a:pt x="2844006" y="454003"/>
                </a:lnTo>
                <a:lnTo>
                  <a:pt x="2730505" y="340503"/>
                </a:lnTo>
                <a:lnTo>
                  <a:pt x="2787255" y="340503"/>
                </a:lnTo>
                <a:lnTo>
                  <a:pt x="2787255" y="294998"/>
                </a:lnTo>
                <a:lnTo>
                  <a:pt x="0" y="294998"/>
                </a:lnTo>
                <a:lnTo>
                  <a:pt x="0" y="1"/>
                </a:lnTo>
                <a:lnTo>
                  <a:pt x="5688012" y="1"/>
                </a:lnTo>
                <a:lnTo>
                  <a:pt x="5688012" y="294998"/>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180000" numCol="1" spcCol="1270" anchor="ctr" anchorCtr="0">
            <a:noAutofit/>
          </a:bodyPr>
          <a:lstStyle/>
          <a:p>
            <a:pPr marL="0" lvl="0" indent="0" algn="ctr" defTabSz="400050">
              <a:lnSpc>
                <a:spcPct val="90000"/>
              </a:lnSpc>
              <a:spcBef>
                <a:spcPct val="0"/>
              </a:spcBef>
              <a:spcAft>
                <a:spcPct val="35000"/>
              </a:spcAft>
              <a:buNone/>
            </a:pPr>
            <a:r>
              <a:rPr lang="en-GB" sz="1100" kern="1200" dirty="0"/>
              <a:t>Auxological data at baseline and at 12 months concerted in ACH and CDC population z-scores</a:t>
            </a:r>
          </a:p>
        </p:txBody>
      </p:sp>
      <p:sp>
        <p:nvSpPr>
          <p:cNvPr id="15" name="Free-form: Shape 14">
            <a:extLst>
              <a:ext uri="{FF2B5EF4-FFF2-40B4-BE49-F238E27FC236}">
                <a16:creationId xmlns:a16="http://schemas.microsoft.com/office/drawing/2014/main" id="{42975D3E-0976-8758-C242-9F0F408EDBEC}"/>
              </a:ext>
            </a:extLst>
          </p:cNvPr>
          <p:cNvSpPr/>
          <p:nvPr/>
        </p:nvSpPr>
        <p:spPr>
          <a:xfrm>
            <a:off x="341313" y="4254836"/>
            <a:ext cx="5688012" cy="468000"/>
          </a:xfrm>
          <a:custGeom>
            <a:avLst/>
            <a:gdLst>
              <a:gd name="connsiteX0" fmla="*/ 0 w 5688012"/>
              <a:gd name="connsiteY0" fmla="*/ 159006 h 454004"/>
              <a:gd name="connsiteX1" fmla="*/ 2787256 w 5688012"/>
              <a:gd name="connsiteY1" fmla="*/ 159006 h 454004"/>
              <a:gd name="connsiteX2" fmla="*/ 2787256 w 5688012"/>
              <a:gd name="connsiteY2" fmla="*/ 113501 h 454004"/>
              <a:gd name="connsiteX3" fmla="*/ 2730505 w 5688012"/>
              <a:gd name="connsiteY3" fmla="*/ 113501 h 454004"/>
              <a:gd name="connsiteX4" fmla="*/ 2844006 w 5688012"/>
              <a:gd name="connsiteY4" fmla="*/ 0 h 454004"/>
              <a:gd name="connsiteX5" fmla="*/ 2957507 w 5688012"/>
              <a:gd name="connsiteY5" fmla="*/ 113501 h 454004"/>
              <a:gd name="connsiteX6" fmla="*/ 2900757 w 5688012"/>
              <a:gd name="connsiteY6" fmla="*/ 113501 h 454004"/>
              <a:gd name="connsiteX7" fmla="*/ 2900757 w 5688012"/>
              <a:gd name="connsiteY7" fmla="*/ 159006 h 454004"/>
              <a:gd name="connsiteX8" fmla="*/ 5688012 w 5688012"/>
              <a:gd name="connsiteY8" fmla="*/ 159006 h 454004"/>
              <a:gd name="connsiteX9" fmla="*/ 5688012 w 5688012"/>
              <a:gd name="connsiteY9" fmla="*/ 454004 h 454004"/>
              <a:gd name="connsiteX10" fmla="*/ 0 w 5688012"/>
              <a:gd name="connsiteY10" fmla="*/ 454004 h 454004"/>
              <a:gd name="connsiteX11" fmla="*/ 0 w 5688012"/>
              <a:gd name="connsiteY11" fmla="*/ 159006 h 45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88012" h="454004">
                <a:moveTo>
                  <a:pt x="5688012" y="294998"/>
                </a:moveTo>
                <a:lnTo>
                  <a:pt x="2900756" y="294998"/>
                </a:lnTo>
                <a:lnTo>
                  <a:pt x="2900756" y="340503"/>
                </a:lnTo>
                <a:lnTo>
                  <a:pt x="2957507" y="340503"/>
                </a:lnTo>
                <a:lnTo>
                  <a:pt x="2844006" y="454003"/>
                </a:lnTo>
                <a:lnTo>
                  <a:pt x="2730505" y="340503"/>
                </a:lnTo>
                <a:lnTo>
                  <a:pt x="2787255" y="340503"/>
                </a:lnTo>
                <a:lnTo>
                  <a:pt x="2787255" y="294998"/>
                </a:lnTo>
                <a:lnTo>
                  <a:pt x="0" y="294998"/>
                </a:lnTo>
                <a:lnTo>
                  <a:pt x="0" y="1"/>
                </a:lnTo>
                <a:lnTo>
                  <a:pt x="5688012" y="1"/>
                </a:lnTo>
                <a:lnTo>
                  <a:pt x="5688012" y="294998"/>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180000" numCol="1" spcCol="1270" anchor="ctr" anchorCtr="0">
            <a:noAutofit/>
          </a:bodyPr>
          <a:lstStyle/>
          <a:p>
            <a:pPr marL="0" lvl="0" indent="0" algn="ctr" defTabSz="400050">
              <a:lnSpc>
                <a:spcPct val="90000"/>
              </a:lnSpc>
              <a:spcBef>
                <a:spcPct val="0"/>
              </a:spcBef>
              <a:spcAft>
                <a:spcPct val="35000"/>
              </a:spcAft>
              <a:buNone/>
            </a:pPr>
            <a:r>
              <a:rPr lang="en-GB" sz="1100" kern="1200" dirty="0"/>
              <a:t>Patients treated at childhood skeletal dysplasia clinic for at least 12 months</a:t>
            </a:r>
          </a:p>
        </p:txBody>
      </p:sp>
      <p:sp>
        <p:nvSpPr>
          <p:cNvPr id="16" name="Free-form: Shape 15">
            <a:extLst>
              <a:ext uri="{FF2B5EF4-FFF2-40B4-BE49-F238E27FC236}">
                <a16:creationId xmlns:a16="http://schemas.microsoft.com/office/drawing/2014/main" id="{C2371580-261E-3D96-2036-6145D65ADFDA}"/>
              </a:ext>
            </a:extLst>
          </p:cNvPr>
          <p:cNvSpPr/>
          <p:nvPr/>
        </p:nvSpPr>
        <p:spPr>
          <a:xfrm>
            <a:off x="341313" y="3823368"/>
            <a:ext cx="5688012" cy="468000"/>
          </a:xfrm>
          <a:custGeom>
            <a:avLst/>
            <a:gdLst>
              <a:gd name="connsiteX0" fmla="*/ 0 w 5688012"/>
              <a:gd name="connsiteY0" fmla="*/ 159006 h 454004"/>
              <a:gd name="connsiteX1" fmla="*/ 2787256 w 5688012"/>
              <a:gd name="connsiteY1" fmla="*/ 159006 h 454004"/>
              <a:gd name="connsiteX2" fmla="*/ 2787256 w 5688012"/>
              <a:gd name="connsiteY2" fmla="*/ 113501 h 454004"/>
              <a:gd name="connsiteX3" fmla="*/ 2730505 w 5688012"/>
              <a:gd name="connsiteY3" fmla="*/ 113501 h 454004"/>
              <a:gd name="connsiteX4" fmla="*/ 2844006 w 5688012"/>
              <a:gd name="connsiteY4" fmla="*/ 0 h 454004"/>
              <a:gd name="connsiteX5" fmla="*/ 2957507 w 5688012"/>
              <a:gd name="connsiteY5" fmla="*/ 113501 h 454004"/>
              <a:gd name="connsiteX6" fmla="*/ 2900757 w 5688012"/>
              <a:gd name="connsiteY6" fmla="*/ 113501 h 454004"/>
              <a:gd name="connsiteX7" fmla="*/ 2900757 w 5688012"/>
              <a:gd name="connsiteY7" fmla="*/ 159006 h 454004"/>
              <a:gd name="connsiteX8" fmla="*/ 5688012 w 5688012"/>
              <a:gd name="connsiteY8" fmla="*/ 159006 h 454004"/>
              <a:gd name="connsiteX9" fmla="*/ 5688012 w 5688012"/>
              <a:gd name="connsiteY9" fmla="*/ 454004 h 454004"/>
              <a:gd name="connsiteX10" fmla="*/ 0 w 5688012"/>
              <a:gd name="connsiteY10" fmla="*/ 454004 h 454004"/>
              <a:gd name="connsiteX11" fmla="*/ 0 w 5688012"/>
              <a:gd name="connsiteY11" fmla="*/ 159006 h 45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88012" h="454004">
                <a:moveTo>
                  <a:pt x="5688012" y="294998"/>
                </a:moveTo>
                <a:lnTo>
                  <a:pt x="2900756" y="294998"/>
                </a:lnTo>
                <a:lnTo>
                  <a:pt x="2900756" y="340503"/>
                </a:lnTo>
                <a:lnTo>
                  <a:pt x="2957507" y="340503"/>
                </a:lnTo>
                <a:lnTo>
                  <a:pt x="2844006" y="454003"/>
                </a:lnTo>
                <a:lnTo>
                  <a:pt x="2730505" y="340503"/>
                </a:lnTo>
                <a:lnTo>
                  <a:pt x="2787255" y="340503"/>
                </a:lnTo>
                <a:lnTo>
                  <a:pt x="2787255" y="294998"/>
                </a:lnTo>
                <a:lnTo>
                  <a:pt x="0" y="294998"/>
                </a:lnTo>
                <a:lnTo>
                  <a:pt x="0" y="1"/>
                </a:lnTo>
                <a:lnTo>
                  <a:pt x="5688012" y="1"/>
                </a:lnTo>
                <a:lnTo>
                  <a:pt x="5688012" y="294998"/>
                </a:ln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180000" numCol="1" spcCol="1270" anchor="ctr" anchorCtr="0">
            <a:noAutofit/>
          </a:bodyPr>
          <a:lstStyle/>
          <a:p>
            <a:pPr marL="0" lvl="0" indent="0" algn="ctr" defTabSz="400050">
              <a:lnSpc>
                <a:spcPct val="90000"/>
              </a:lnSpc>
              <a:spcBef>
                <a:spcPct val="0"/>
              </a:spcBef>
              <a:spcAft>
                <a:spcPct val="35000"/>
              </a:spcAft>
              <a:buNone/>
            </a:pPr>
            <a:r>
              <a:rPr lang="en-GB" sz="1100" kern="1200" dirty="0"/>
              <a:t>Cohort aged 2.8–15.3 years at treatment initiation </a:t>
            </a:r>
          </a:p>
        </p:txBody>
      </p:sp>
      <p:sp>
        <p:nvSpPr>
          <p:cNvPr id="17" name="Free-form: Shape 16">
            <a:extLst>
              <a:ext uri="{FF2B5EF4-FFF2-40B4-BE49-F238E27FC236}">
                <a16:creationId xmlns:a16="http://schemas.microsoft.com/office/drawing/2014/main" id="{4E559157-44FD-E876-4D10-242FAEC2F21D}"/>
              </a:ext>
            </a:extLst>
          </p:cNvPr>
          <p:cNvSpPr/>
          <p:nvPr/>
        </p:nvSpPr>
        <p:spPr>
          <a:xfrm>
            <a:off x="341313" y="3391900"/>
            <a:ext cx="5688012" cy="468000"/>
          </a:xfrm>
          <a:custGeom>
            <a:avLst/>
            <a:gdLst>
              <a:gd name="connsiteX0" fmla="*/ 0 w 5688012"/>
              <a:gd name="connsiteY0" fmla="*/ 159006 h 454004"/>
              <a:gd name="connsiteX1" fmla="*/ 2787256 w 5688012"/>
              <a:gd name="connsiteY1" fmla="*/ 159006 h 454004"/>
              <a:gd name="connsiteX2" fmla="*/ 2787256 w 5688012"/>
              <a:gd name="connsiteY2" fmla="*/ 113501 h 454004"/>
              <a:gd name="connsiteX3" fmla="*/ 2730505 w 5688012"/>
              <a:gd name="connsiteY3" fmla="*/ 113501 h 454004"/>
              <a:gd name="connsiteX4" fmla="*/ 2844006 w 5688012"/>
              <a:gd name="connsiteY4" fmla="*/ 0 h 454004"/>
              <a:gd name="connsiteX5" fmla="*/ 2957507 w 5688012"/>
              <a:gd name="connsiteY5" fmla="*/ 113501 h 454004"/>
              <a:gd name="connsiteX6" fmla="*/ 2900757 w 5688012"/>
              <a:gd name="connsiteY6" fmla="*/ 113501 h 454004"/>
              <a:gd name="connsiteX7" fmla="*/ 2900757 w 5688012"/>
              <a:gd name="connsiteY7" fmla="*/ 159006 h 454004"/>
              <a:gd name="connsiteX8" fmla="*/ 5688012 w 5688012"/>
              <a:gd name="connsiteY8" fmla="*/ 159006 h 454004"/>
              <a:gd name="connsiteX9" fmla="*/ 5688012 w 5688012"/>
              <a:gd name="connsiteY9" fmla="*/ 454004 h 454004"/>
              <a:gd name="connsiteX10" fmla="*/ 0 w 5688012"/>
              <a:gd name="connsiteY10" fmla="*/ 454004 h 454004"/>
              <a:gd name="connsiteX11" fmla="*/ 0 w 5688012"/>
              <a:gd name="connsiteY11" fmla="*/ 159006 h 45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88012" h="454004">
                <a:moveTo>
                  <a:pt x="5688012" y="294998"/>
                </a:moveTo>
                <a:lnTo>
                  <a:pt x="2900756" y="294998"/>
                </a:lnTo>
                <a:lnTo>
                  <a:pt x="2900756" y="340503"/>
                </a:lnTo>
                <a:lnTo>
                  <a:pt x="2957507" y="340503"/>
                </a:lnTo>
                <a:lnTo>
                  <a:pt x="2844006" y="454003"/>
                </a:lnTo>
                <a:lnTo>
                  <a:pt x="2730505" y="340503"/>
                </a:lnTo>
                <a:lnTo>
                  <a:pt x="2787255" y="340503"/>
                </a:lnTo>
                <a:lnTo>
                  <a:pt x="2787255" y="294998"/>
                </a:lnTo>
                <a:lnTo>
                  <a:pt x="0" y="294998"/>
                </a:lnTo>
                <a:lnTo>
                  <a:pt x="0" y="1"/>
                </a:lnTo>
                <a:lnTo>
                  <a:pt x="5688012" y="1"/>
                </a:lnTo>
                <a:lnTo>
                  <a:pt x="5688012" y="294998"/>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180000" numCol="1" spcCol="1270" anchor="ctr" anchorCtr="0">
            <a:noAutofit/>
          </a:bodyPr>
          <a:lstStyle/>
          <a:p>
            <a:pPr marL="0" lvl="0" indent="0" algn="ctr" defTabSz="400050">
              <a:lnSpc>
                <a:spcPct val="90000"/>
              </a:lnSpc>
              <a:spcBef>
                <a:spcPct val="0"/>
              </a:spcBef>
              <a:spcAft>
                <a:spcPct val="35000"/>
              </a:spcAft>
              <a:buNone/>
            </a:pPr>
            <a:r>
              <a:rPr lang="en-GB" sz="1100" kern="1200" dirty="0"/>
              <a:t>34 children with ACH (22 (64.7%) boys) included in 12-month observational study</a:t>
            </a:r>
          </a:p>
        </p:txBody>
      </p:sp>
      <p:sp>
        <p:nvSpPr>
          <p:cNvPr id="5" name="Content Placeholder 4">
            <a:extLst>
              <a:ext uri="{FF2B5EF4-FFF2-40B4-BE49-F238E27FC236}">
                <a16:creationId xmlns:a16="http://schemas.microsoft.com/office/drawing/2014/main" id="{051DA49B-9DDD-2532-BD5E-E2E94A7C33A8}"/>
              </a:ext>
            </a:extLst>
          </p:cNvPr>
          <p:cNvSpPr>
            <a:spLocks noGrp="1"/>
          </p:cNvSpPr>
          <p:nvPr>
            <p:ph sz="quarter" idx="12"/>
          </p:nvPr>
        </p:nvSpPr>
        <p:spPr/>
        <p:txBody>
          <a:bodyPr>
            <a:normAutofit lnSpcReduction="10000"/>
          </a:bodyPr>
          <a:lstStyle/>
          <a:p>
            <a:r>
              <a:rPr lang="en-GB"/>
              <a:t>In a real-world setting, children with ACH showed significant improvements </a:t>
            </a:r>
            <a:br>
              <a:rPr lang="en-GB"/>
            </a:br>
            <a:r>
              <a:rPr lang="en-GB"/>
              <a:t>in growth and physical function after 12 months of receiving vosoritide </a:t>
            </a:r>
            <a:endParaRPr lang="en-GB" dirty="0"/>
          </a:p>
        </p:txBody>
      </p:sp>
      <p:sp>
        <p:nvSpPr>
          <p:cNvPr id="6" name="Title 5">
            <a:extLst>
              <a:ext uri="{FF2B5EF4-FFF2-40B4-BE49-F238E27FC236}">
                <a16:creationId xmlns:a16="http://schemas.microsoft.com/office/drawing/2014/main" id="{8D8DF7DE-76A8-3D70-8E18-86888D5135C2}"/>
              </a:ext>
            </a:extLst>
          </p:cNvPr>
          <p:cNvSpPr>
            <a:spLocks noGrp="1"/>
          </p:cNvSpPr>
          <p:nvPr>
            <p:ph type="title"/>
          </p:nvPr>
        </p:nvSpPr>
        <p:spPr/>
        <p:txBody>
          <a:bodyPr>
            <a:normAutofit fontScale="90000"/>
          </a:bodyPr>
          <a:lstStyle/>
          <a:p>
            <a:r>
              <a:rPr lang="en-GB" dirty="0"/>
              <a:t>Real-world outcome of vosoritide treatment in children with achondroplasia: A 12-month retrospective observational study</a:t>
            </a:r>
          </a:p>
        </p:txBody>
      </p:sp>
      <p:sp>
        <p:nvSpPr>
          <p:cNvPr id="7" name="Footer Placeholder 6">
            <a:extLst>
              <a:ext uri="{FF2B5EF4-FFF2-40B4-BE49-F238E27FC236}">
                <a16:creationId xmlns:a16="http://schemas.microsoft.com/office/drawing/2014/main" id="{2840F677-7242-6D0D-5DD1-7DF0EF8C6F49}"/>
              </a:ext>
            </a:extLst>
          </p:cNvPr>
          <p:cNvSpPr>
            <a:spLocks noGrp="1"/>
          </p:cNvSpPr>
          <p:nvPr>
            <p:ph type="ftr" sz="quarter" idx="11"/>
          </p:nvPr>
        </p:nvSpPr>
        <p:spPr/>
        <p:txBody>
          <a:bodyPr/>
          <a:lstStyle/>
          <a:p>
            <a:r>
              <a:rPr lang="en-GB" dirty="0"/>
              <a:t>AGV, annualised growth velocity; CDC, </a:t>
            </a:r>
            <a:r>
              <a:rPr lang="en-GB" dirty="0" err="1"/>
              <a:t>Centers</a:t>
            </a:r>
            <a:r>
              <a:rPr lang="en-GB" dirty="0"/>
              <a:t> for Disease Control and Prevention.</a:t>
            </a:r>
            <a:br>
              <a:rPr lang="en-GB" dirty="0"/>
            </a:br>
            <a:r>
              <a:rPr lang="en-GB" dirty="0"/>
              <a:t>Adapted from </a:t>
            </a:r>
            <a:r>
              <a:rPr lang="en-GB" dirty="0" err="1"/>
              <a:t>Reincke</a:t>
            </a:r>
            <a:r>
              <a:rPr lang="en-GB" dirty="0"/>
              <a:t> S, et al. </a:t>
            </a:r>
            <a:r>
              <a:rPr lang="pt-BR" dirty="0"/>
              <a:t>J Endocr Soc 2025;9(5):bvaf041.</a:t>
            </a:r>
            <a:endParaRPr lang="en-GB" dirty="0"/>
          </a:p>
        </p:txBody>
      </p:sp>
    </p:spTree>
    <p:extLst>
      <p:ext uri="{BB962C8B-B14F-4D97-AF65-F5344CB8AC3E}">
        <p14:creationId xmlns:p14="http://schemas.microsoft.com/office/powerpoint/2010/main" val="4207562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D0AC45-F5B2-E18F-9C7D-3FBCCDF34DB0}"/>
              </a:ext>
            </a:extLst>
          </p:cNvPr>
          <p:cNvSpPr>
            <a:spLocks noGrp="1"/>
          </p:cNvSpPr>
          <p:nvPr>
            <p:ph idx="1"/>
          </p:nvPr>
        </p:nvSpPr>
        <p:spPr/>
        <p:txBody>
          <a:bodyPr/>
          <a:lstStyle/>
          <a:p>
            <a:r>
              <a:rPr lang="en-GB" sz="1200" dirty="0"/>
              <a:t>80–90% people with ACH are diagnosed prenatally through a foetal bone CT scan at a gestational age of 29–32 weeks </a:t>
            </a:r>
          </a:p>
          <a:p>
            <a:r>
              <a:rPr lang="en-GB" sz="1200" dirty="0"/>
              <a:t>This study aimed to describe foetal imaging and ante- and postnatal management of pregnancies with foetal ACH and develop an MRI protocol to assess feasibility of detecting spinal cord abnormalities of the cervical-occipital hinge during foetal life</a:t>
            </a:r>
          </a:p>
        </p:txBody>
      </p:sp>
      <p:graphicFrame>
        <p:nvGraphicFramePr>
          <p:cNvPr id="9" name="Content Placeholder 8">
            <a:extLst>
              <a:ext uri="{FF2B5EF4-FFF2-40B4-BE49-F238E27FC236}">
                <a16:creationId xmlns:a16="http://schemas.microsoft.com/office/drawing/2014/main" id="{2117EA81-E4F7-D70A-DD23-EA7796B20D0E}"/>
              </a:ext>
            </a:extLst>
          </p:cNvPr>
          <p:cNvGraphicFramePr>
            <a:graphicFrameLocks noGrp="1"/>
          </p:cNvGraphicFramePr>
          <p:nvPr>
            <p:ph idx="13"/>
            <p:extLst>
              <p:ext uri="{D42A27DB-BD31-4B8C-83A1-F6EECF244321}">
                <p14:modId xmlns:p14="http://schemas.microsoft.com/office/powerpoint/2010/main" val="1078790170"/>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a:extLst>
              <a:ext uri="{FF2B5EF4-FFF2-40B4-BE49-F238E27FC236}">
                <a16:creationId xmlns:a16="http://schemas.microsoft.com/office/drawing/2014/main" id="{326185FA-D973-1FCF-F64D-6D23754FD4D4}"/>
              </a:ext>
            </a:extLst>
          </p:cNvPr>
          <p:cNvGraphicFramePr>
            <a:graphicFrameLocks noGrp="1"/>
          </p:cNvGraphicFramePr>
          <p:nvPr>
            <p:ph idx="14"/>
            <p:extLst>
              <p:ext uri="{D42A27DB-BD31-4B8C-83A1-F6EECF244321}">
                <p14:modId xmlns:p14="http://schemas.microsoft.com/office/powerpoint/2010/main" val="2007093407"/>
              </p:ext>
            </p:extLst>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Content Placeholder 4">
            <a:extLst>
              <a:ext uri="{FF2B5EF4-FFF2-40B4-BE49-F238E27FC236}">
                <a16:creationId xmlns:a16="http://schemas.microsoft.com/office/drawing/2014/main" id="{12458EC1-9E59-0D9F-5577-CD17DE04E87C}"/>
              </a:ext>
            </a:extLst>
          </p:cNvPr>
          <p:cNvSpPr>
            <a:spLocks noGrp="1"/>
          </p:cNvSpPr>
          <p:nvPr>
            <p:ph sz="quarter" idx="12"/>
          </p:nvPr>
        </p:nvSpPr>
        <p:spPr/>
        <p:txBody>
          <a:bodyPr>
            <a:normAutofit fontScale="92500" lnSpcReduction="10000"/>
          </a:bodyPr>
          <a:lstStyle/>
          <a:p>
            <a:r>
              <a:rPr lang="en-GB" dirty="0"/>
              <a:t>Complete mapping of skeletal features of foetuses with ACH improves understanding of pathophysiology of this condition, with potential for tools such as foetal MRI to improve care pathway of neonates</a:t>
            </a:r>
          </a:p>
        </p:txBody>
      </p:sp>
      <p:sp>
        <p:nvSpPr>
          <p:cNvPr id="6" name="Title 5">
            <a:extLst>
              <a:ext uri="{FF2B5EF4-FFF2-40B4-BE49-F238E27FC236}">
                <a16:creationId xmlns:a16="http://schemas.microsoft.com/office/drawing/2014/main" id="{FBC31675-04BC-E5E0-5402-CC0423B98420}"/>
              </a:ext>
            </a:extLst>
          </p:cNvPr>
          <p:cNvSpPr>
            <a:spLocks noGrp="1"/>
          </p:cNvSpPr>
          <p:nvPr>
            <p:ph type="title"/>
          </p:nvPr>
        </p:nvSpPr>
        <p:spPr/>
        <p:txBody>
          <a:bodyPr>
            <a:normAutofit fontScale="90000"/>
          </a:bodyPr>
          <a:lstStyle/>
          <a:p>
            <a:r>
              <a:rPr lang="pt-BR" dirty="0"/>
              <a:t>Foetal achondroplasia: </a:t>
            </a:r>
            <a:br>
              <a:rPr lang="pt-BR" dirty="0"/>
            </a:br>
            <a:r>
              <a:rPr lang="pt-BR" dirty="0"/>
              <a:t>prenatal diagnosis, outcome and perspectives</a:t>
            </a:r>
            <a:endParaRPr lang="en-GB" dirty="0"/>
          </a:p>
        </p:txBody>
      </p:sp>
      <p:sp>
        <p:nvSpPr>
          <p:cNvPr id="7" name="Footer Placeholder 6">
            <a:extLst>
              <a:ext uri="{FF2B5EF4-FFF2-40B4-BE49-F238E27FC236}">
                <a16:creationId xmlns:a16="http://schemas.microsoft.com/office/drawing/2014/main" id="{DDCA9413-4303-8CF9-826E-230A8C19E7D4}"/>
              </a:ext>
            </a:extLst>
          </p:cNvPr>
          <p:cNvSpPr>
            <a:spLocks noGrp="1"/>
          </p:cNvSpPr>
          <p:nvPr>
            <p:ph type="ftr" sz="quarter" idx="11"/>
          </p:nvPr>
        </p:nvSpPr>
        <p:spPr/>
        <p:txBody>
          <a:bodyPr/>
          <a:lstStyle/>
          <a:p>
            <a:r>
              <a:rPr lang="en-GB" dirty="0"/>
              <a:t>*Referral was approximately 1 week after suspect diagnosis on routine ultrasound. </a:t>
            </a:r>
            <a:r>
              <a:rPr lang="en-GB" dirty="0">
                <a:latin typeface="Calibri" panose="020F0502020204030204" pitchFamily="34" charset="0"/>
                <a:ea typeface="Calibri" panose="020F0502020204030204" pitchFamily="34" charset="0"/>
                <a:cs typeface="Calibri" panose="020F0502020204030204" pitchFamily="34" charset="0"/>
              </a:rPr>
              <a:t>†Shortening of long bones, macrocephaly, facial abnormalities, increased metaphyseal-diaphyseal angle, and tapering of  proximal femoral bone. CT, computed tomography; PME </a:t>
            </a:r>
            <a:r>
              <a:rPr lang="en-GB" i="1" dirty="0">
                <a:latin typeface="Calibri" panose="020F0502020204030204" pitchFamily="34" charset="0"/>
                <a:ea typeface="Calibri" panose="020F0502020204030204" pitchFamily="34" charset="0"/>
                <a:cs typeface="Calibri" panose="020F0502020204030204" pitchFamily="34" charset="0"/>
              </a:rPr>
              <a:t>post mortem</a:t>
            </a:r>
            <a:r>
              <a:rPr lang="en-GB" dirty="0">
                <a:latin typeface="Calibri" panose="020F0502020204030204" pitchFamily="34" charset="0"/>
                <a:ea typeface="Calibri" panose="020F0502020204030204" pitchFamily="34" charset="0"/>
                <a:cs typeface="Calibri" panose="020F0502020204030204" pitchFamily="34" charset="0"/>
              </a:rPr>
              <a:t> examination.</a:t>
            </a:r>
            <a:endParaRPr lang="en-GB" dirty="0"/>
          </a:p>
          <a:p>
            <a:r>
              <a:rPr lang="en-GB" dirty="0"/>
              <a:t>Adapted from Vallin AL, et al. J </a:t>
            </a:r>
            <a:r>
              <a:rPr lang="en-GB" dirty="0" err="1"/>
              <a:t>Gynecol</a:t>
            </a:r>
            <a:r>
              <a:rPr lang="en-GB" dirty="0"/>
              <a:t> </a:t>
            </a:r>
            <a:r>
              <a:rPr lang="en-GB" dirty="0" err="1"/>
              <a:t>Obstet</a:t>
            </a:r>
            <a:r>
              <a:rPr lang="en-GB" dirty="0"/>
              <a:t> Hum </a:t>
            </a:r>
            <a:r>
              <a:rPr lang="en-GB" dirty="0" err="1"/>
              <a:t>Reprod</a:t>
            </a:r>
            <a:r>
              <a:rPr lang="en-GB" dirty="0"/>
              <a:t> 2025;54(2):102891. </a:t>
            </a:r>
          </a:p>
        </p:txBody>
      </p:sp>
      <p:pic>
        <p:nvPicPr>
          <p:cNvPr id="11" name="Graphic 10" descr="Pregnant lady with solid fill">
            <a:extLst>
              <a:ext uri="{FF2B5EF4-FFF2-40B4-BE49-F238E27FC236}">
                <a16:creationId xmlns:a16="http://schemas.microsoft.com/office/drawing/2014/main" id="{6633868F-B3E0-87BE-2C8B-1E93FFE93B6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239694" y="1990602"/>
            <a:ext cx="576000" cy="576000"/>
          </a:xfrm>
          <a:prstGeom prst="rect">
            <a:avLst/>
          </a:prstGeom>
        </p:spPr>
      </p:pic>
      <p:pic>
        <p:nvPicPr>
          <p:cNvPr id="13" name="Graphic 12" descr="Skeleton outline">
            <a:extLst>
              <a:ext uri="{FF2B5EF4-FFF2-40B4-BE49-F238E27FC236}">
                <a16:creationId xmlns:a16="http://schemas.microsoft.com/office/drawing/2014/main" id="{CB2104DB-E5C6-19C0-C1A5-C4EC86AD64B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565794" y="2679313"/>
            <a:ext cx="576000" cy="576000"/>
          </a:xfrm>
          <a:prstGeom prst="rect">
            <a:avLst/>
          </a:prstGeom>
        </p:spPr>
      </p:pic>
      <p:pic>
        <p:nvPicPr>
          <p:cNvPr id="15" name="Graphic 14" descr="DNA with solid fill">
            <a:extLst>
              <a:ext uri="{FF2B5EF4-FFF2-40B4-BE49-F238E27FC236}">
                <a16:creationId xmlns:a16="http://schemas.microsoft.com/office/drawing/2014/main" id="{76A3CB62-C06E-CC5C-4BA7-41340EEAA2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686550" y="3384074"/>
            <a:ext cx="540000" cy="540000"/>
          </a:xfrm>
          <a:prstGeom prst="rect">
            <a:avLst/>
          </a:prstGeom>
        </p:spPr>
      </p:pic>
      <p:pic>
        <p:nvPicPr>
          <p:cNvPr id="17" name="Graphic 16" descr="Magnifying glass with solid fill">
            <a:extLst>
              <a:ext uri="{FF2B5EF4-FFF2-40B4-BE49-F238E27FC236}">
                <a16:creationId xmlns:a16="http://schemas.microsoft.com/office/drawing/2014/main" id="{A17A2F8E-7561-1568-F575-C9AAAC714B5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603894" y="4066948"/>
            <a:ext cx="504000" cy="504000"/>
          </a:xfrm>
          <a:prstGeom prst="rect">
            <a:avLst/>
          </a:prstGeom>
        </p:spPr>
      </p:pic>
      <p:pic>
        <p:nvPicPr>
          <p:cNvPr id="19" name="Graphic 18" descr="Brain in head with solid fill">
            <a:extLst>
              <a:ext uri="{FF2B5EF4-FFF2-40B4-BE49-F238E27FC236}">
                <a16:creationId xmlns:a16="http://schemas.microsoft.com/office/drawing/2014/main" id="{798F8F38-8DDC-CE53-E931-0F041B99F4BF}"/>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275694" y="4743590"/>
            <a:ext cx="540000" cy="540000"/>
          </a:xfrm>
          <a:prstGeom prst="rect">
            <a:avLst/>
          </a:prstGeom>
        </p:spPr>
      </p:pic>
    </p:spTree>
    <p:extLst>
      <p:ext uri="{BB962C8B-B14F-4D97-AF65-F5344CB8AC3E}">
        <p14:creationId xmlns:p14="http://schemas.microsoft.com/office/powerpoint/2010/main" val="3264790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2" name="Subtitle 1">
            <a:extLst>
              <a:ext uri="{FF2B5EF4-FFF2-40B4-BE49-F238E27FC236}">
                <a16:creationId xmlns:a16="http://schemas.microsoft.com/office/drawing/2014/main" id="{55DFA5CE-D25F-1B94-730F-9EDA43EFC3AC}"/>
              </a:ext>
            </a:extLst>
          </p:cNvPr>
          <p:cNvSpPr>
            <a:spLocks noGrp="1"/>
          </p:cNvSpPr>
          <p:nvPr>
            <p:ph type="subTitle" idx="1"/>
          </p:nvPr>
        </p:nvSpPr>
        <p:spPr/>
        <p:txBody>
          <a:bodyPr/>
          <a:lstStyle/>
          <a:p>
            <a:endParaRPr lang="en-GB" dirty="0"/>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830997"/>
          </a:xfrm>
          <a:prstGeom prst="rect">
            <a:avLst/>
          </a:prstGeom>
          <a:noFill/>
        </p:spPr>
        <p:txBody>
          <a:bodyPr wrap="square">
            <a:spAutoFit/>
          </a:bodyPr>
          <a:lstStyle/>
          <a:p>
            <a:pPr algn="ctr"/>
            <a:r>
              <a:rPr lang="en-GB" sz="1200" b="0" i="0" u="none" strike="noStrike" baseline="0" dirty="0">
                <a:solidFill>
                  <a:schemeClr val="bg1"/>
                </a:solidFill>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rPr>
              <a:t>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br>
              <a:rPr lang="en-GB" sz="1200" b="0" i="0" u="none" strike="noStrike" baseline="0" dirty="0">
                <a:solidFill>
                  <a:schemeClr val="bg1"/>
                </a:solidFill>
              </a:rPr>
            </a:b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chemeClr val="accent3"/>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chemeClr val="accent3"/>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chemeClr val="accent3"/>
                </a:solidFill>
                <a:hlinkClick r:id="rId4">
                  <a:extLst>
                    <a:ext uri="{A12FA001-AC4F-418D-AE19-62706E023703}">
                      <ahyp:hlinkClr xmlns:ahyp="http://schemas.microsoft.com/office/drawing/2018/hyperlinkcolor" val="tx"/>
                    </a:ext>
                  </a:extLst>
                </a:hlinkClick>
              </a:rPr>
              <a:t>Terms and Conditions</a:t>
            </a:r>
            <a:endParaRPr lang="en-GB" b="1" dirty="0">
              <a:solidFill>
                <a:schemeClr val="accent3"/>
              </a:solidFill>
            </a:endParaRPr>
          </a:p>
          <a:p>
            <a:pPr marL="0" indent="0">
              <a:buNone/>
            </a:pPr>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26730</TotalTime>
  <Words>2211</Words>
  <Application>Microsoft Office PowerPoint</Application>
  <PresentationFormat>Widescreen</PresentationFormat>
  <Paragraphs>122</Paragraphs>
  <Slides>9</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MS PGothic</vt:lpstr>
      <vt:lpstr>Aptos</vt:lpstr>
      <vt:lpstr>Arial</vt:lpstr>
      <vt:lpstr>Calibri</vt:lpstr>
      <vt:lpstr>Symbol</vt:lpstr>
      <vt:lpstr>1_Office Theme</vt:lpstr>
      <vt:lpstr>Achondroplasia.expert literature review</vt:lpstr>
      <vt:lpstr>Expert consensus for the management of patients with achondroplasia in treatment with vosoritide▼</vt:lpstr>
      <vt:lpstr>Real-world safety and effectiveness of vosoritide in children with achondroplasia: French early access program</vt:lpstr>
      <vt:lpstr>Considerations for anthropometry specific to people with disproportionate short stature</vt:lpstr>
      <vt:lpstr>Approach to the patient with achondroplasia –  new considerations for diagnosis, management and treatment</vt:lpstr>
      <vt:lpstr>Real-world outcome of vosoritide treatment in children with achondroplasia: A 12-month retrospective observational study</vt:lpstr>
      <vt:lpstr>Foetal achondroplasia:  prenatal diagnosis, outcome and perspectives</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74</cp:revision>
  <dcterms:created xsi:type="dcterms:W3CDTF">2024-10-21T10:43:52Z</dcterms:created>
  <dcterms:modified xsi:type="dcterms:W3CDTF">2025-06-20T09:42:31Z</dcterms:modified>
</cp:coreProperties>
</file>