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8"/>
  </p:notesMasterIdLst>
  <p:sldIdLst>
    <p:sldId id="256" r:id="rId5"/>
    <p:sldId id="300" r:id="rId6"/>
    <p:sldId id="299" r:id="rId7"/>
    <p:sldId id="298" r:id="rId8"/>
    <p:sldId id="2147480253" r:id="rId9"/>
    <p:sldId id="2147480262" r:id="rId10"/>
    <p:sldId id="2147480254" r:id="rId11"/>
    <p:sldId id="2147480255" r:id="rId12"/>
    <p:sldId id="2147480256" r:id="rId13"/>
    <p:sldId id="305" r:id="rId14"/>
    <p:sldId id="274" r:id="rId15"/>
    <p:sldId id="268" r:id="rId16"/>
    <p:sldId id="313"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30" userDrawn="1">
          <p15:clr>
            <a:srgbClr val="A4A3A4"/>
          </p15:clr>
        </p15:guide>
        <p15:guide id="2" pos="3250" userDrawn="1">
          <p15:clr>
            <a:srgbClr val="A4A3A4"/>
          </p15:clr>
        </p15:guide>
        <p15:guide id="3" orient="horz" pos="3203"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60F7D23-F238-664D-C620-195AE995299F}" name="Kate Avery" initials="KA" userId="S::Kate.avery@elmgroupltd.com::f119444a-d0e0-437f-93b6-5f2e7c6853cd" providerId="AD"/>
  <p188:author id="{CD28D05B-5D80-E503-8D98-4EA32BCC5698}" name="Richard Dobson" initials="RD" userId="S::Richard.Dobson@elmgroupltd.com::5286fa0f-efdb-4985-902d-eddea69fffa0" providerId="AD"/>
  <p188:author id="{E5CE8460-5323-85AA-0888-DFFCA991208C}" name="Angus Lennon" initials="AL" userId="S::angus@elmgroupltd.com::cb1c4a88-37cf-4f35-91e7-2266d010a7e4" providerId="AD"/>
  <p188:author id="{FBF12B99-6941-222A-7FA3-932EB2A666F9}" name="Matthew Thornton" initials="MT" userId="S::Matthew.Thornton@cesasmedical.com::684b3b34-6b7d-494d-8211-a3299a7fff24" providerId="AD"/>
  <p188:author id="{40F7A29F-74B0-C8FE-5001-8E6007DD4FC8}" name="Matthew Thornton" initials="MT" userId="S::Matthew.Thornton@elmgroupltd.com::5221f658-a11b-4f6d-be9c-2aa333fd54b0" providerId="AD"/>
  <p188:author id="{D49824B8-C00F-5861-E6C6-EDE78474F7F9}" name="Alex Hutchings" initials="AH" userId="S::alex.hutchings@elmgroupltd.com::874b0824-c527-4ba1-95a2-1b05436ce1ef" providerId="AD"/>
  <p188:author id="{AF1779C5-9BF0-A263-ED88-7AF84106872B}" name="Mariam Kudehinbu" initials="MK" userId="S::ma909636@bmrn.com::9b3702b3-11cf-452a-a36a-9847ab9c2624" providerId="AD"/>
  <p188:author id="{32F2BAE7-C006-5D72-8E2D-7BCF8584AA58}" name="Marco Stadler" initials="MS" userId="S::ma900078@bmrn.com::3d66e27c-ed5b-4855-8232-09c597c2072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78BD"/>
    <a:srgbClr val="4392CA"/>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73" autoAdjust="0"/>
    <p:restoredTop sz="94236" autoAdjust="0"/>
  </p:normalViewPr>
  <p:slideViewPr>
    <p:cSldViewPr snapToGrid="0">
      <p:cViewPr varScale="1">
        <p:scale>
          <a:sx n="100" d="100"/>
          <a:sy n="100" d="100"/>
        </p:scale>
        <p:origin x="1074" y="96"/>
      </p:cViewPr>
      <p:guideLst>
        <p:guide orient="horz" pos="1230"/>
        <p:guide pos="3250"/>
        <p:guide orient="horz" pos="3203"/>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sz="1800" dirty="0"/>
              <a:t>Female</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ACH treated</c:v>
                </c:pt>
              </c:strCache>
            </c:strRef>
          </c:tx>
          <c:spPr>
            <a:solidFill>
              <a:schemeClr val="accent2"/>
            </a:solidFill>
            <a:ln>
              <a:noFill/>
            </a:ln>
            <a:effectLst/>
          </c:spPr>
          <c:invertIfNegative val="0"/>
          <c:errBars>
            <c:errBarType val="both"/>
            <c:errValType val="cust"/>
            <c:noEndCap val="0"/>
            <c:plus>
              <c:numRef>
                <c:f>Sheet1!$G$2:$G$12</c:f>
                <c:numCache>
                  <c:formatCode>General</c:formatCode>
                  <c:ptCount val="11"/>
                  <c:pt idx="0">
                    <c:v>1.17</c:v>
                  </c:pt>
                  <c:pt idx="1">
                    <c:v>1.1000000000000001</c:v>
                  </c:pt>
                  <c:pt idx="2">
                    <c:v>0.87</c:v>
                  </c:pt>
                  <c:pt idx="3">
                    <c:v>1.4</c:v>
                  </c:pt>
                  <c:pt idx="4">
                    <c:v>1.1599999999999999</c:v>
                  </c:pt>
                  <c:pt idx="5">
                    <c:v>1.43</c:v>
                  </c:pt>
                  <c:pt idx="6">
                    <c:v>1.31</c:v>
                  </c:pt>
                  <c:pt idx="7">
                    <c:v>1.43</c:v>
                  </c:pt>
                  <c:pt idx="8">
                    <c:v>1.27</c:v>
                  </c:pt>
                  <c:pt idx="9">
                    <c:v>0.94</c:v>
                  </c:pt>
                  <c:pt idx="10">
                    <c:v>1.03</c:v>
                  </c:pt>
                </c:numCache>
              </c:numRef>
            </c:plus>
            <c:minus>
              <c:numRef>
                <c:f>Sheet1!$G$2:$G$12</c:f>
                <c:numCache>
                  <c:formatCode>General</c:formatCode>
                  <c:ptCount val="11"/>
                  <c:pt idx="0">
                    <c:v>1.17</c:v>
                  </c:pt>
                  <c:pt idx="1">
                    <c:v>1.1000000000000001</c:v>
                  </c:pt>
                  <c:pt idx="2">
                    <c:v>0.87</c:v>
                  </c:pt>
                  <c:pt idx="3">
                    <c:v>1.4</c:v>
                  </c:pt>
                  <c:pt idx="4">
                    <c:v>1.1599999999999999</c:v>
                  </c:pt>
                  <c:pt idx="5">
                    <c:v>1.43</c:v>
                  </c:pt>
                  <c:pt idx="6">
                    <c:v>1.31</c:v>
                  </c:pt>
                  <c:pt idx="7">
                    <c:v>1.43</c:v>
                  </c:pt>
                  <c:pt idx="8">
                    <c:v>1.27</c:v>
                  </c:pt>
                  <c:pt idx="9">
                    <c:v>0.94</c:v>
                  </c:pt>
                  <c:pt idx="10">
                    <c:v>1.03</c:v>
                  </c:pt>
                </c:numCache>
              </c:numRef>
            </c:minus>
            <c:spPr>
              <a:noFill/>
              <a:ln w="9525" cap="flat" cmpd="sng" algn="ctr">
                <a:solidFill>
                  <a:schemeClr val="tx1">
                    <a:lumMod val="65000"/>
                    <a:lumOff val="35000"/>
                  </a:schemeClr>
                </a:solidFill>
                <a:round/>
              </a:ln>
              <a:effectLst/>
            </c:spPr>
          </c:errBars>
          <c:cat>
            <c:numRef>
              <c:f>Sheet1!$A$2:$A$14</c:f>
              <c:numCache>
                <c:formatCode>General</c:formatCode>
                <c:ptCount val="13"/>
                <c:pt idx="0">
                  <c:v>6</c:v>
                </c:pt>
                <c:pt idx="1">
                  <c:v>7</c:v>
                </c:pt>
                <c:pt idx="2">
                  <c:v>8</c:v>
                </c:pt>
                <c:pt idx="3">
                  <c:v>9</c:v>
                </c:pt>
                <c:pt idx="4">
                  <c:v>10</c:v>
                </c:pt>
                <c:pt idx="5">
                  <c:v>11</c:v>
                </c:pt>
                <c:pt idx="6">
                  <c:v>12</c:v>
                </c:pt>
                <c:pt idx="7">
                  <c:v>13</c:v>
                </c:pt>
                <c:pt idx="8">
                  <c:v>14</c:v>
                </c:pt>
                <c:pt idx="9">
                  <c:v>15</c:v>
                </c:pt>
                <c:pt idx="10">
                  <c:v>16</c:v>
                </c:pt>
                <c:pt idx="11">
                  <c:v>17</c:v>
                </c:pt>
                <c:pt idx="12">
                  <c:v>18</c:v>
                </c:pt>
              </c:numCache>
            </c:numRef>
          </c:cat>
          <c:val>
            <c:numRef>
              <c:f>Sheet1!$B$2:$B$14</c:f>
              <c:numCache>
                <c:formatCode>General</c:formatCode>
                <c:ptCount val="13"/>
                <c:pt idx="0">
                  <c:v>5.05</c:v>
                </c:pt>
                <c:pt idx="1">
                  <c:v>5.74</c:v>
                </c:pt>
                <c:pt idx="2">
                  <c:v>5.28</c:v>
                </c:pt>
                <c:pt idx="3">
                  <c:v>5.64</c:v>
                </c:pt>
                <c:pt idx="4">
                  <c:v>5.29</c:v>
                </c:pt>
                <c:pt idx="5">
                  <c:v>5.35</c:v>
                </c:pt>
                <c:pt idx="6">
                  <c:v>5.08</c:v>
                </c:pt>
                <c:pt idx="7">
                  <c:v>4.5</c:v>
                </c:pt>
                <c:pt idx="8">
                  <c:v>2.97</c:v>
                </c:pt>
                <c:pt idx="9">
                  <c:v>2.0499999999999998</c:v>
                </c:pt>
                <c:pt idx="10">
                  <c:v>1.1399999999999999</c:v>
                </c:pt>
                <c:pt idx="11">
                  <c:v>2.0699999999999998</c:v>
                </c:pt>
              </c:numCache>
            </c:numRef>
          </c:val>
          <c:extLst>
            <c:ext xmlns:c16="http://schemas.microsoft.com/office/drawing/2014/chart" uri="{C3380CC4-5D6E-409C-BE32-E72D297353CC}">
              <c16:uniqueId val="{00000000-5BF0-4EC3-858A-7656C1C5BC06}"/>
            </c:ext>
          </c:extLst>
        </c:ser>
        <c:ser>
          <c:idx val="1"/>
          <c:order val="1"/>
          <c:tx>
            <c:strRef>
              <c:f>Sheet1!$C$1</c:f>
              <c:strCache>
                <c:ptCount val="1"/>
                <c:pt idx="0">
                  <c:v>ACH untreated</c:v>
                </c:pt>
              </c:strCache>
            </c:strRef>
          </c:tx>
          <c:spPr>
            <a:solidFill>
              <a:schemeClr val="accent3"/>
            </a:solidFill>
            <a:ln>
              <a:noFill/>
            </a:ln>
            <a:effectLst/>
          </c:spPr>
          <c:invertIfNegative val="0"/>
          <c:errBars>
            <c:errBarType val="both"/>
            <c:errValType val="cust"/>
            <c:noEndCap val="0"/>
            <c:plus>
              <c:numRef>
                <c:f>Sheet1!$H$2:$H$14</c:f>
                <c:numCache>
                  <c:formatCode>General</c:formatCode>
                  <c:ptCount val="13"/>
                  <c:pt idx="0">
                    <c:v>1.77</c:v>
                  </c:pt>
                  <c:pt idx="1">
                    <c:v>1.97</c:v>
                  </c:pt>
                  <c:pt idx="2">
                    <c:v>1.76</c:v>
                  </c:pt>
                  <c:pt idx="3">
                    <c:v>1.59</c:v>
                  </c:pt>
                  <c:pt idx="4">
                    <c:v>1.7</c:v>
                  </c:pt>
                  <c:pt idx="5">
                    <c:v>1.83</c:v>
                  </c:pt>
                  <c:pt idx="6">
                    <c:v>2.2799999999999998</c:v>
                  </c:pt>
                  <c:pt idx="7">
                    <c:v>1.74</c:v>
                  </c:pt>
                  <c:pt idx="8">
                    <c:v>1.97</c:v>
                  </c:pt>
                  <c:pt idx="9">
                    <c:v>1.38</c:v>
                  </c:pt>
                  <c:pt idx="10">
                    <c:v>1.4</c:v>
                  </c:pt>
                  <c:pt idx="11">
                    <c:v>0.99</c:v>
                  </c:pt>
                  <c:pt idx="12">
                    <c:v>1.03</c:v>
                  </c:pt>
                </c:numCache>
              </c:numRef>
            </c:plus>
            <c:minus>
              <c:numRef>
                <c:f>Sheet1!$H$2:$H$14</c:f>
                <c:numCache>
                  <c:formatCode>General</c:formatCode>
                  <c:ptCount val="13"/>
                  <c:pt idx="0">
                    <c:v>1.77</c:v>
                  </c:pt>
                  <c:pt idx="1">
                    <c:v>1.97</c:v>
                  </c:pt>
                  <c:pt idx="2">
                    <c:v>1.76</c:v>
                  </c:pt>
                  <c:pt idx="3">
                    <c:v>1.59</c:v>
                  </c:pt>
                  <c:pt idx="4">
                    <c:v>1.7</c:v>
                  </c:pt>
                  <c:pt idx="5">
                    <c:v>1.83</c:v>
                  </c:pt>
                  <c:pt idx="6">
                    <c:v>2.2799999999999998</c:v>
                  </c:pt>
                  <c:pt idx="7">
                    <c:v>1.74</c:v>
                  </c:pt>
                  <c:pt idx="8">
                    <c:v>1.97</c:v>
                  </c:pt>
                  <c:pt idx="9">
                    <c:v>1.38</c:v>
                  </c:pt>
                  <c:pt idx="10">
                    <c:v>1.4</c:v>
                  </c:pt>
                  <c:pt idx="11">
                    <c:v>0.99</c:v>
                  </c:pt>
                  <c:pt idx="12">
                    <c:v>1.03</c:v>
                  </c:pt>
                </c:numCache>
              </c:numRef>
            </c:minus>
            <c:spPr>
              <a:noFill/>
              <a:ln w="9525" cap="flat" cmpd="sng" algn="ctr">
                <a:solidFill>
                  <a:schemeClr val="tx1">
                    <a:lumMod val="65000"/>
                    <a:lumOff val="35000"/>
                  </a:schemeClr>
                </a:solidFill>
                <a:round/>
              </a:ln>
              <a:effectLst/>
            </c:spPr>
          </c:errBars>
          <c:cat>
            <c:numRef>
              <c:f>Sheet1!$A$2:$A$14</c:f>
              <c:numCache>
                <c:formatCode>General</c:formatCode>
                <c:ptCount val="13"/>
                <c:pt idx="0">
                  <c:v>6</c:v>
                </c:pt>
                <c:pt idx="1">
                  <c:v>7</c:v>
                </c:pt>
                <c:pt idx="2">
                  <c:v>8</c:v>
                </c:pt>
                <c:pt idx="3">
                  <c:v>9</c:v>
                </c:pt>
                <c:pt idx="4">
                  <c:v>10</c:v>
                </c:pt>
                <c:pt idx="5">
                  <c:v>11</c:v>
                </c:pt>
                <c:pt idx="6">
                  <c:v>12</c:v>
                </c:pt>
                <c:pt idx="7">
                  <c:v>13</c:v>
                </c:pt>
                <c:pt idx="8">
                  <c:v>14</c:v>
                </c:pt>
                <c:pt idx="9">
                  <c:v>15</c:v>
                </c:pt>
                <c:pt idx="10">
                  <c:v>16</c:v>
                </c:pt>
                <c:pt idx="11">
                  <c:v>17</c:v>
                </c:pt>
                <c:pt idx="12">
                  <c:v>18</c:v>
                </c:pt>
              </c:numCache>
            </c:numRef>
          </c:cat>
          <c:val>
            <c:numRef>
              <c:f>Sheet1!$C$2:$C$14</c:f>
              <c:numCache>
                <c:formatCode>General</c:formatCode>
                <c:ptCount val="13"/>
                <c:pt idx="0">
                  <c:v>4.5</c:v>
                </c:pt>
                <c:pt idx="1">
                  <c:v>3.89</c:v>
                </c:pt>
                <c:pt idx="2">
                  <c:v>3.92</c:v>
                </c:pt>
                <c:pt idx="3">
                  <c:v>3.66</c:v>
                </c:pt>
                <c:pt idx="4">
                  <c:v>3.67</c:v>
                </c:pt>
                <c:pt idx="5">
                  <c:v>3.54</c:v>
                </c:pt>
                <c:pt idx="6">
                  <c:v>3.27</c:v>
                </c:pt>
                <c:pt idx="7">
                  <c:v>2.19</c:v>
                </c:pt>
                <c:pt idx="8">
                  <c:v>1.46</c:v>
                </c:pt>
                <c:pt idx="9">
                  <c:v>1.42</c:v>
                </c:pt>
                <c:pt idx="10">
                  <c:v>0.72</c:v>
                </c:pt>
                <c:pt idx="11">
                  <c:v>0.42</c:v>
                </c:pt>
                <c:pt idx="12">
                  <c:v>0.78</c:v>
                </c:pt>
              </c:numCache>
            </c:numRef>
          </c:val>
          <c:extLst>
            <c:ext xmlns:c16="http://schemas.microsoft.com/office/drawing/2014/chart" uri="{C3380CC4-5D6E-409C-BE32-E72D297353CC}">
              <c16:uniqueId val="{00000001-5BF0-4EC3-858A-7656C1C5BC06}"/>
            </c:ext>
          </c:extLst>
        </c:ser>
        <c:ser>
          <c:idx val="2"/>
          <c:order val="2"/>
          <c:tx>
            <c:strRef>
              <c:f>Sheet1!$D$1</c:f>
              <c:strCache>
                <c:ptCount val="1"/>
                <c:pt idx="0">
                  <c:v>Average stature</c:v>
                </c:pt>
              </c:strCache>
            </c:strRef>
          </c:tx>
          <c:spPr>
            <a:solidFill>
              <a:schemeClr val="accent4"/>
            </a:solidFill>
            <a:ln>
              <a:noFill/>
            </a:ln>
            <a:effectLst/>
          </c:spPr>
          <c:invertIfNegative val="0"/>
          <c:errBars>
            <c:errBarType val="both"/>
            <c:errValType val="cust"/>
            <c:noEndCap val="0"/>
            <c:plus>
              <c:numRef>
                <c:f>Sheet1!$I$2:$I$13</c:f>
                <c:numCache>
                  <c:formatCode>General</c:formatCode>
                  <c:ptCount val="12"/>
                  <c:pt idx="0">
                    <c:v>0.86</c:v>
                  </c:pt>
                  <c:pt idx="1">
                    <c:v>0.87</c:v>
                  </c:pt>
                  <c:pt idx="2">
                    <c:v>1.05</c:v>
                  </c:pt>
                  <c:pt idx="3">
                    <c:v>1.23</c:v>
                  </c:pt>
                  <c:pt idx="4">
                    <c:v>1.44</c:v>
                  </c:pt>
                  <c:pt idx="5">
                    <c:v>1.55</c:v>
                  </c:pt>
                  <c:pt idx="6">
                    <c:v>1.83</c:v>
                  </c:pt>
                  <c:pt idx="7">
                    <c:v>2.2799999999999998</c:v>
                  </c:pt>
                  <c:pt idx="8">
                    <c:v>1.93</c:v>
                  </c:pt>
                  <c:pt idx="9">
                    <c:v>1.22</c:v>
                  </c:pt>
                  <c:pt idx="10">
                    <c:v>1.03</c:v>
                  </c:pt>
                  <c:pt idx="11">
                    <c:v>0.62</c:v>
                  </c:pt>
                </c:numCache>
              </c:numRef>
            </c:plus>
            <c:minus>
              <c:numRef>
                <c:f>Sheet1!$I$2:$I$13</c:f>
                <c:numCache>
                  <c:formatCode>General</c:formatCode>
                  <c:ptCount val="12"/>
                  <c:pt idx="0">
                    <c:v>0.86</c:v>
                  </c:pt>
                  <c:pt idx="1">
                    <c:v>0.87</c:v>
                  </c:pt>
                  <c:pt idx="2">
                    <c:v>1.05</c:v>
                  </c:pt>
                  <c:pt idx="3">
                    <c:v>1.23</c:v>
                  </c:pt>
                  <c:pt idx="4">
                    <c:v>1.44</c:v>
                  </c:pt>
                  <c:pt idx="5">
                    <c:v>1.55</c:v>
                  </c:pt>
                  <c:pt idx="6">
                    <c:v>1.83</c:v>
                  </c:pt>
                  <c:pt idx="7">
                    <c:v>2.2799999999999998</c:v>
                  </c:pt>
                  <c:pt idx="8">
                    <c:v>1.93</c:v>
                  </c:pt>
                  <c:pt idx="9">
                    <c:v>1.22</c:v>
                  </c:pt>
                  <c:pt idx="10">
                    <c:v>1.03</c:v>
                  </c:pt>
                  <c:pt idx="11">
                    <c:v>0.62</c:v>
                  </c:pt>
                </c:numCache>
              </c:numRef>
            </c:minus>
            <c:spPr>
              <a:noFill/>
              <a:ln w="9525" cap="flat" cmpd="sng" algn="ctr">
                <a:solidFill>
                  <a:schemeClr val="tx1">
                    <a:lumMod val="65000"/>
                    <a:lumOff val="35000"/>
                  </a:schemeClr>
                </a:solidFill>
                <a:round/>
              </a:ln>
              <a:effectLst/>
            </c:spPr>
          </c:errBars>
          <c:cat>
            <c:numRef>
              <c:f>Sheet1!$A$2:$A$14</c:f>
              <c:numCache>
                <c:formatCode>General</c:formatCode>
                <c:ptCount val="13"/>
                <c:pt idx="0">
                  <c:v>6</c:v>
                </c:pt>
                <c:pt idx="1">
                  <c:v>7</c:v>
                </c:pt>
                <c:pt idx="2">
                  <c:v>8</c:v>
                </c:pt>
                <c:pt idx="3">
                  <c:v>9</c:v>
                </c:pt>
                <c:pt idx="4">
                  <c:v>10</c:v>
                </c:pt>
                <c:pt idx="5">
                  <c:v>11</c:v>
                </c:pt>
                <c:pt idx="6">
                  <c:v>12</c:v>
                </c:pt>
                <c:pt idx="7">
                  <c:v>13</c:v>
                </c:pt>
                <c:pt idx="8">
                  <c:v>14</c:v>
                </c:pt>
                <c:pt idx="9">
                  <c:v>15</c:v>
                </c:pt>
                <c:pt idx="10">
                  <c:v>16</c:v>
                </c:pt>
                <c:pt idx="11">
                  <c:v>17</c:v>
                </c:pt>
                <c:pt idx="12">
                  <c:v>18</c:v>
                </c:pt>
              </c:numCache>
            </c:numRef>
          </c:cat>
          <c:val>
            <c:numRef>
              <c:f>Sheet1!$D$2:$D$14</c:f>
              <c:numCache>
                <c:formatCode>General</c:formatCode>
                <c:ptCount val="13"/>
                <c:pt idx="0">
                  <c:v>6.53</c:v>
                </c:pt>
                <c:pt idx="1">
                  <c:v>6.25</c:v>
                </c:pt>
                <c:pt idx="2">
                  <c:v>5.99</c:v>
                </c:pt>
                <c:pt idx="3">
                  <c:v>5.86</c:v>
                </c:pt>
                <c:pt idx="4">
                  <c:v>6.26</c:v>
                </c:pt>
                <c:pt idx="5">
                  <c:v>6.65</c:v>
                </c:pt>
                <c:pt idx="6">
                  <c:v>6.11</c:v>
                </c:pt>
                <c:pt idx="7">
                  <c:v>4.54</c:v>
                </c:pt>
                <c:pt idx="8">
                  <c:v>2.56</c:v>
                </c:pt>
                <c:pt idx="9">
                  <c:v>1.24</c:v>
                </c:pt>
                <c:pt idx="10">
                  <c:v>0.66</c:v>
                </c:pt>
                <c:pt idx="11">
                  <c:v>0.34</c:v>
                </c:pt>
              </c:numCache>
            </c:numRef>
          </c:val>
          <c:extLst>
            <c:ext xmlns:c16="http://schemas.microsoft.com/office/drawing/2014/chart" uri="{C3380CC4-5D6E-409C-BE32-E72D297353CC}">
              <c16:uniqueId val="{00000002-5BF0-4EC3-858A-7656C1C5BC06}"/>
            </c:ext>
          </c:extLst>
        </c:ser>
        <c:dLbls>
          <c:showLegendKey val="0"/>
          <c:showVal val="0"/>
          <c:showCatName val="0"/>
          <c:showSerName val="0"/>
          <c:showPercent val="0"/>
          <c:showBubbleSize val="0"/>
        </c:dLbls>
        <c:gapWidth val="219"/>
        <c:overlap val="-27"/>
        <c:axId val="1243771264"/>
        <c:axId val="1243769824"/>
      </c:barChart>
      <c:catAx>
        <c:axId val="1243771264"/>
        <c:scaling>
          <c:orientation val="minMax"/>
        </c:scaling>
        <c:delete val="0"/>
        <c:axPos val="b"/>
        <c:title>
          <c:tx>
            <c:rich>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GB" sz="1100" dirty="0"/>
                  <a:t>Age (years)</a:t>
                </a:r>
              </a:p>
            </c:rich>
          </c:tx>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243769824"/>
        <c:crosses val="autoZero"/>
        <c:auto val="1"/>
        <c:lblAlgn val="ctr"/>
        <c:lblOffset val="100"/>
        <c:noMultiLvlLbl val="0"/>
      </c:catAx>
      <c:valAx>
        <c:axId val="1243769824"/>
        <c:scaling>
          <c:orientation val="minMax"/>
          <c:max val="12"/>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GB" sz="1100" dirty="0"/>
                  <a:t>Mean AGV (cm/year)</a:t>
                </a:r>
              </a:p>
            </c:rich>
          </c:tx>
          <c:overlay val="0"/>
          <c:spPr>
            <a:noFill/>
            <a:ln>
              <a:noFill/>
            </a:ln>
            <a:effectLst/>
          </c:spPr>
          <c:txPr>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243771264"/>
        <c:crosses val="autoZero"/>
        <c:crossBetween val="between"/>
        <c:maj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sz="1800" dirty="0"/>
              <a:t>Male</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ACH treated</c:v>
                </c:pt>
              </c:strCache>
            </c:strRef>
          </c:tx>
          <c:spPr>
            <a:solidFill>
              <a:schemeClr val="accent2"/>
            </a:solidFill>
            <a:ln>
              <a:noFill/>
            </a:ln>
            <a:effectLst/>
          </c:spPr>
          <c:invertIfNegative val="0"/>
          <c:errBars>
            <c:errBarType val="both"/>
            <c:errValType val="cust"/>
            <c:noEndCap val="0"/>
            <c:plus>
              <c:numRef>
                <c:f>Sheet1!$G$2:$G$12</c:f>
                <c:numCache>
                  <c:formatCode>General</c:formatCode>
                  <c:ptCount val="11"/>
                  <c:pt idx="0">
                    <c:v>0.55000000000000004</c:v>
                  </c:pt>
                  <c:pt idx="1">
                    <c:v>1.1499999999999999</c:v>
                  </c:pt>
                  <c:pt idx="2">
                    <c:v>0.97</c:v>
                  </c:pt>
                  <c:pt idx="3">
                    <c:v>1.42</c:v>
                  </c:pt>
                  <c:pt idx="4">
                    <c:v>1.21</c:v>
                  </c:pt>
                  <c:pt idx="5">
                    <c:v>1.26</c:v>
                  </c:pt>
                  <c:pt idx="6">
                    <c:v>1.81</c:v>
                  </c:pt>
                  <c:pt idx="7">
                    <c:v>1.59</c:v>
                  </c:pt>
                  <c:pt idx="8">
                    <c:v>1.25</c:v>
                  </c:pt>
                  <c:pt idx="9">
                    <c:v>2.23</c:v>
                  </c:pt>
                  <c:pt idx="10">
                    <c:v>2.23</c:v>
                  </c:pt>
                </c:numCache>
              </c:numRef>
            </c:plus>
            <c:minus>
              <c:numRef>
                <c:f>Sheet1!$G$2:$G$12</c:f>
                <c:numCache>
                  <c:formatCode>General</c:formatCode>
                  <c:ptCount val="11"/>
                  <c:pt idx="0">
                    <c:v>0.55000000000000004</c:v>
                  </c:pt>
                  <c:pt idx="1">
                    <c:v>1.1499999999999999</c:v>
                  </c:pt>
                  <c:pt idx="2">
                    <c:v>0.97</c:v>
                  </c:pt>
                  <c:pt idx="3">
                    <c:v>1.42</c:v>
                  </c:pt>
                  <c:pt idx="4">
                    <c:v>1.21</c:v>
                  </c:pt>
                  <c:pt idx="5">
                    <c:v>1.26</c:v>
                  </c:pt>
                  <c:pt idx="6">
                    <c:v>1.81</c:v>
                  </c:pt>
                  <c:pt idx="7">
                    <c:v>1.59</c:v>
                  </c:pt>
                  <c:pt idx="8">
                    <c:v>1.25</c:v>
                  </c:pt>
                  <c:pt idx="9">
                    <c:v>2.23</c:v>
                  </c:pt>
                  <c:pt idx="10">
                    <c:v>2.23</c:v>
                  </c:pt>
                </c:numCache>
              </c:numRef>
            </c:minus>
            <c:spPr>
              <a:noFill/>
              <a:ln w="9525" cap="flat" cmpd="sng" algn="ctr">
                <a:solidFill>
                  <a:schemeClr val="tx1">
                    <a:lumMod val="65000"/>
                    <a:lumOff val="35000"/>
                  </a:schemeClr>
                </a:solidFill>
                <a:round/>
              </a:ln>
              <a:effectLst/>
            </c:spPr>
          </c:errBars>
          <c:cat>
            <c:numRef>
              <c:f>Sheet1!$A$2:$A$14</c:f>
              <c:numCache>
                <c:formatCode>General</c:formatCode>
                <c:ptCount val="13"/>
                <c:pt idx="0">
                  <c:v>6</c:v>
                </c:pt>
                <c:pt idx="1">
                  <c:v>7</c:v>
                </c:pt>
                <c:pt idx="2">
                  <c:v>8</c:v>
                </c:pt>
                <c:pt idx="3">
                  <c:v>9</c:v>
                </c:pt>
                <c:pt idx="4">
                  <c:v>10</c:v>
                </c:pt>
                <c:pt idx="5">
                  <c:v>11</c:v>
                </c:pt>
                <c:pt idx="6">
                  <c:v>12</c:v>
                </c:pt>
                <c:pt idx="7">
                  <c:v>13</c:v>
                </c:pt>
                <c:pt idx="8">
                  <c:v>14</c:v>
                </c:pt>
                <c:pt idx="9">
                  <c:v>15</c:v>
                </c:pt>
                <c:pt idx="10">
                  <c:v>16</c:v>
                </c:pt>
                <c:pt idx="11">
                  <c:v>17</c:v>
                </c:pt>
                <c:pt idx="12">
                  <c:v>18</c:v>
                </c:pt>
              </c:numCache>
            </c:numRef>
          </c:cat>
          <c:val>
            <c:numRef>
              <c:f>Sheet1!$B$2:$B$14</c:f>
              <c:numCache>
                <c:formatCode>General</c:formatCode>
                <c:ptCount val="13"/>
                <c:pt idx="0">
                  <c:v>5.73</c:v>
                </c:pt>
                <c:pt idx="1">
                  <c:v>5.7</c:v>
                </c:pt>
                <c:pt idx="2">
                  <c:v>5.51</c:v>
                </c:pt>
                <c:pt idx="3">
                  <c:v>5.44</c:v>
                </c:pt>
                <c:pt idx="4">
                  <c:v>5.47</c:v>
                </c:pt>
                <c:pt idx="5">
                  <c:v>5.5</c:v>
                </c:pt>
                <c:pt idx="6">
                  <c:v>5.82</c:v>
                </c:pt>
                <c:pt idx="7">
                  <c:v>5.92</c:v>
                </c:pt>
                <c:pt idx="8">
                  <c:v>5.68</c:v>
                </c:pt>
                <c:pt idx="9">
                  <c:v>4.92</c:v>
                </c:pt>
                <c:pt idx="10">
                  <c:v>2.99</c:v>
                </c:pt>
                <c:pt idx="11">
                  <c:v>1.99</c:v>
                </c:pt>
              </c:numCache>
            </c:numRef>
          </c:val>
          <c:extLst>
            <c:ext xmlns:c16="http://schemas.microsoft.com/office/drawing/2014/chart" uri="{C3380CC4-5D6E-409C-BE32-E72D297353CC}">
              <c16:uniqueId val="{00000000-8735-4838-A5D5-2B0B2EA35A86}"/>
            </c:ext>
          </c:extLst>
        </c:ser>
        <c:ser>
          <c:idx val="1"/>
          <c:order val="1"/>
          <c:tx>
            <c:strRef>
              <c:f>Sheet1!$C$1</c:f>
              <c:strCache>
                <c:ptCount val="1"/>
                <c:pt idx="0">
                  <c:v>ACH untreated</c:v>
                </c:pt>
              </c:strCache>
            </c:strRef>
          </c:tx>
          <c:spPr>
            <a:solidFill>
              <a:schemeClr val="accent3"/>
            </a:solidFill>
            <a:ln>
              <a:noFill/>
            </a:ln>
            <a:effectLst/>
          </c:spPr>
          <c:invertIfNegative val="0"/>
          <c:errBars>
            <c:errBarType val="both"/>
            <c:errValType val="cust"/>
            <c:noEndCap val="0"/>
            <c:plus>
              <c:numRef>
                <c:f>Sheet1!$H$2:$H$14</c:f>
                <c:numCache>
                  <c:formatCode>General</c:formatCode>
                  <c:ptCount val="13"/>
                  <c:pt idx="0">
                    <c:v>2.25</c:v>
                  </c:pt>
                  <c:pt idx="1">
                    <c:v>1.48</c:v>
                  </c:pt>
                  <c:pt idx="2">
                    <c:v>1.82</c:v>
                  </c:pt>
                  <c:pt idx="3">
                    <c:v>1.33</c:v>
                  </c:pt>
                  <c:pt idx="4">
                    <c:v>1.4</c:v>
                  </c:pt>
                  <c:pt idx="5">
                    <c:v>1.86</c:v>
                  </c:pt>
                  <c:pt idx="6">
                    <c:v>2.15</c:v>
                  </c:pt>
                  <c:pt idx="7">
                    <c:v>1.84</c:v>
                  </c:pt>
                  <c:pt idx="8">
                    <c:v>1.62</c:v>
                  </c:pt>
                  <c:pt idx="9">
                    <c:v>2.12</c:v>
                  </c:pt>
                  <c:pt idx="10">
                    <c:v>1.5</c:v>
                  </c:pt>
                  <c:pt idx="11">
                    <c:v>1.56</c:v>
                  </c:pt>
                  <c:pt idx="12">
                    <c:v>1.2</c:v>
                  </c:pt>
                </c:numCache>
              </c:numRef>
            </c:plus>
            <c:minus>
              <c:numRef>
                <c:f>Sheet1!$H$2:$H$14</c:f>
                <c:numCache>
                  <c:formatCode>General</c:formatCode>
                  <c:ptCount val="13"/>
                  <c:pt idx="0">
                    <c:v>2.25</c:v>
                  </c:pt>
                  <c:pt idx="1">
                    <c:v>1.48</c:v>
                  </c:pt>
                  <c:pt idx="2">
                    <c:v>1.82</c:v>
                  </c:pt>
                  <c:pt idx="3">
                    <c:v>1.33</c:v>
                  </c:pt>
                  <c:pt idx="4">
                    <c:v>1.4</c:v>
                  </c:pt>
                  <c:pt idx="5">
                    <c:v>1.86</c:v>
                  </c:pt>
                  <c:pt idx="6">
                    <c:v>2.15</c:v>
                  </c:pt>
                  <c:pt idx="7">
                    <c:v>1.84</c:v>
                  </c:pt>
                  <c:pt idx="8">
                    <c:v>1.62</c:v>
                  </c:pt>
                  <c:pt idx="9">
                    <c:v>2.12</c:v>
                  </c:pt>
                  <c:pt idx="10">
                    <c:v>1.5</c:v>
                  </c:pt>
                  <c:pt idx="11">
                    <c:v>1.56</c:v>
                  </c:pt>
                  <c:pt idx="12">
                    <c:v>1.2</c:v>
                  </c:pt>
                </c:numCache>
              </c:numRef>
            </c:minus>
            <c:spPr>
              <a:noFill/>
              <a:ln w="9525" cap="flat" cmpd="sng" algn="ctr">
                <a:solidFill>
                  <a:schemeClr val="tx1">
                    <a:lumMod val="65000"/>
                    <a:lumOff val="35000"/>
                  </a:schemeClr>
                </a:solidFill>
                <a:round/>
              </a:ln>
              <a:effectLst/>
            </c:spPr>
          </c:errBars>
          <c:cat>
            <c:numRef>
              <c:f>Sheet1!$A$2:$A$14</c:f>
              <c:numCache>
                <c:formatCode>General</c:formatCode>
                <c:ptCount val="13"/>
                <c:pt idx="0">
                  <c:v>6</c:v>
                </c:pt>
                <c:pt idx="1">
                  <c:v>7</c:v>
                </c:pt>
                <c:pt idx="2">
                  <c:v>8</c:v>
                </c:pt>
                <c:pt idx="3">
                  <c:v>9</c:v>
                </c:pt>
                <c:pt idx="4">
                  <c:v>10</c:v>
                </c:pt>
                <c:pt idx="5">
                  <c:v>11</c:v>
                </c:pt>
                <c:pt idx="6">
                  <c:v>12</c:v>
                </c:pt>
                <c:pt idx="7">
                  <c:v>13</c:v>
                </c:pt>
                <c:pt idx="8">
                  <c:v>14</c:v>
                </c:pt>
                <c:pt idx="9">
                  <c:v>15</c:v>
                </c:pt>
                <c:pt idx="10">
                  <c:v>16</c:v>
                </c:pt>
                <c:pt idx="11">
                  <c:v>17</c:v>
                </c:pt>
                <c:pt idx="12">
                  <c:v>18</c:v>
                </c:pt>
              </c:numCache>
            </c:numRef>
          </c:cat>
          <c:val>
            <c:numRef>
              <c:f>Sheet1!$C$2:$C$14</c:f>
              <c:numCache>
                <c:formatCode>General</c:formatCode>
                <c:ptCount val="13"/>
                <c:pt idx="0">
                  <c:v>4.03</c:v>
                </c:pt>
                <c:pt idx="1">
                  <c:v>3.98</c:v>
                </c:pt>
                <c:pt idx="2">
                  <c:v>4.01</c:v>
                </c:pt>
                <c:pt idx="3">
                  <c:v>3.28</c:v>
                </c:pt>
                <c:pt idx="4">
                  <c:v>3.66</c:v>
                </c:pt>
                <c:pt idx="5">
                  <c:v>3.16</c:v>
                </c:pt>
                <c:pt idx="6">
                  <c:v>3.5</c:v>
                </c:pt>
                <c:pt idx="7">
                  <c:v>4.08</c:v>
                </c:pt>
                <c:pt idx="8">
                  <c:v>3.95</c:v>
                </c:pt>
                <c:pt idx="9">
                  <c:v>2.81</c:v>
                </c:pt>
                <c:pt idx="10">
                  <c:v>1.97</c:v>
                </c:pt>
                <c:pt idx="11">
                  <c:v>1.45</c:v>
                </c:pt>
                <c:pt idx="12">
                  <c:v>0.36</c:v>
                </c:pt>
              </c:numCache>
            </c:numRef>
          </c:val>
          <c:extLst>
            <c:ext xmlns:c16="http://schemas.microsoft.com/office/drawing/2014/chart" uri="{C3380CC4-5D6E-409C-BE32-E72D297353CC}">
              <c16:uniqueId val="{00000001-8735-4838-A5D5-2B0B2EA35A86}"/>
            </c:ext>
          </c:extLst>
        </c:ser>
        <c:ser>
          <c:idx val="2"/>
          <c:order val="2"/>
          <c:tx>
            <c:strRef>
              <c:f>Sheet1!$D$1</c:f>
              <c:strCache>
                <c:ptCount val="1"/>
                <c:pt idx="0">
                  <c:v>Average stature</c:v>
                </c:pt>
              </c:strCache>
            </c:strRef>
          </c:tx>
          <c:spPr>
            <a:solidFill>
              <a:schemeClr val="accent4"/>
            </a:solidFill>
            <a:ln>
              <a:noFill/>
            </a:ln>
            <a:effectLst/>
          </c:spPr>
          <c:invertIfNegative val="0"/>
          <c:errBars>
            <c:errBarType val="both"/>
            <c:errValType val="cust"/>
            <c:noEndCap val="0"/>
            <c:plus>
              <c:numRef>
                <c:f>Sheet1!$I$2:$I$14</c:f>
                <c:numCache>
                  <c:formatCode>General</c:formatCode>
                  <c:ptCount val="13"/>
                  <c:pt idx="0">
                    <c:v>0.9</c:v>
                  </c:pt>
                  <c:pt idx="1">
                    <c:v>0.72</c:v>
                  </c:pt>
                  <c:pt idx="2">
                    <c:v>0.72</c:v>
                  </c:pt>
                  <c:pt idx="3">
                    <c:v>0.72</c:v>
                  </c:pt>
                  <c:pt idx="4">
                    <c:v>1.18</c:v>
                  </c:pt>
                  <c:pt idx="5">
                    <c:v>1.55</c:v>
                  </c:pt>
                  <c:pt idx="6">
                    <c:v>2.08</c:v>
                  </c:pt>
                  <c:pt idx="7">
                    <c:v>2.4</c:v>
                  </c:pt>
                  <c:pt idx="8">
                    <c:v>2.4</c:v>
                  </c:pt>
                  <c:pt idx="9">
                    <c:v>2.62</c:v>
                  </c:pt>
                  <c:pt idx="10">
                    <c:v>2.1800000000000002</c:v>
                  </c:pt>
                  <c:pt idx="11">
                    <c:v>1.33</c:v>
                  </c:pt>
                  <c:pt idx="12">
                    <c:v>0.56000000000000005</c:v>
                  </c:pt>
                </c:numCache>
              </c:numRef>
            </c:plus>
            <c:minus>
              <c:numRef>
                <c:f>Sheet1!$I$2:$I$14</c:f>
                <c:numCache>
                  <c:formatCode>General</c:formatCode>
                  <c:ptCount val="13"/>
                  <c:pt idx="0">
                    <c:v>0.9</c:v>
                  </c:pt>
                  <c:pt idx="1">
                    <c:v>0.72</c:v>
                  </c:pt>
                  <c:pt idx="2">
                    <c:v>0.72</c:v>
                  </c:pt>
                  <c:pt idx="3">
                    <c:v>0.72</c:v>
                  </c:pt>
                  <c:pt idx="4">
                    <c:v>1.18</c:v>
                  </c:pt>
                  <c:pt idx="5">
                    <c:v>1.55</c:v>
                  </c:pt>
                  <c:pt idx="6">
                    <c:v>2.08</c:v>
                  </c:pt>
                  <c:pt idx="7">
                    <c:v>2.4</c:v>
                  </c:pt>
                  <c:pt idx="8">
                    <c:v>2.4</c:v>
                  </c:pt>
                  <c:pt idx="9">
                    <c:v>2.62</c:v>
                  </c:pt>
                  <c:pt idx="10">
                    <c:v>2.1800000000000002</c:v>
                  </c:pt>
                  <c:pt idx="11">
                    <c:v>1.33</c:v>
                  </c:pt>
                  <c:pt idx="12">
                    <c:v>0.56000000000000005</c:v>
                  </c:pt>
                </c:numCache>
              </c:numRef>
            </c:minus>
            <c:spPr>
              <a:noFill/>
              <a:ln w="9525" cap="flat" cmpd="sng" algn="ctr">
                <a:solidFill>
                  <a:schemeClr val="tx1">
                    <a:lumMod val="65000"/>
                    <a:lumOff val="35000"/>
                  </a:schemeClr>
                </a:solidFill>
                <a:round/>
              </a:ln>
              <a:effectLst/>
            </c:spPr>
          </c:errBars>
          <c:cat>
            <c:numRef>
              <c:f>Sheet1!$A$2:$A$14</c:f>
              <c:numCache>
                <c:formatCode>General</c:formatCode>
                <c:ptCount val="13"/>
                <c:pt idx="0">
                  <c:v>6</c:v>
                </c:pt>
                <c:pt idx="1">
                  <c:v>7</c:v>
                </c:pt>
                <c:pt idx="2">
                  <c:v>8</c:v>
                </c:pt>
                <c:pt idx="3">
                  <c:v>9</c:v>
                </c:pt>
                <c:pt idx="4">
                  <c:v>10</c:v>
                </c:pt>
                <c:pt idx="5">
                  <c:v>11</c:v>
                </c:pt>
                <c:pt idx="6">
                  <c:v>12</c:v>
                </c:pt>
                <c:pt idx="7">
                  <c:v>13</c:v>
                </c:pt>
                <c:pt idx="8">
                  <c:v>14</c:v>
                </c:pt>
                <c:pt idx="9">
                  <c:v>15</c:v>
                </c:pt>
                <c:pt idx="10">
                  <c:v>16</c:v>
                </c:pt>
                <c:pt idx="11">
                  <c:v>17</c:v>
                </c:pt>
                <c:pt idx="12">
                  <c:v>18</c:v>
                </c:pt>
              </c:numCache>
            </c:numRef>
          </c:cat>
          <c:val>
            <c:numRef>
              <c:f>Sheet1!$D$2:$D$14</c:f>
              <c:numCache>
                <c:formatCode>General</c:formatCode>
                <c:ptCount val="13"/>
                <c:pt idx="0">
                  <c:v>6.63</c:v>
                </c:pt>
                <c:pt idx="1">
                  <c:v>6.18</c:v>
                </c:pt>
                <c:pt idx="2">
                  <c:v>5.92</c:v>
                </c:pt>
                <c:pt idx="3">
                  <c:v>5.63</c:v>
                </c:pt>
                <c:pt idx="4">
                  <c:v>5.49</c:v>
                </c:pt>
                <c:pt idx="5">
                  <c:v>5.57</c:v>
                </c:pt>
                <c:pt idx="6">
                  <c:v>6.49</c:v>
                </c:pt>
                <c:pt idx="7">
                  <c:v>7.66</c:v>
                </c:pt>
                <c:pt idx="8">
                  <c:v>6.81</c:v>
                </c:pt>
                <c:pt idx="9">
                  <c:v>4.51</c:v>
                </c:pt>
                <c:pt idx="10">
                  <c:v>2.66</c:v>
                </c:pt>
                <c:pt idx="11">
                  <c:v>1.1299999999999999</c:v>
                </c:pt>
                <c:pt idx="12">
                  <c:v>0.48</c:v>
                </c:pt>
              </c:numCache>
            </c:numRef>
          </c:val>
          <c:extLst>
            <c:ext xmlns:c16="http://schemas.microsoft.com/office/drawing/2014/chart" uri="{C3380CC4-5D6E-409C-BE32-E72D297353CC}">
              <c16:uniqueId val="{00000002-8735-4838-A5D5-2B0B2EA35A86}"/>
            </c:ext>
          </c:extLst>
        </c:ser>
        <c:dLbls>
          <c:showLegendKey val="0"/>
          <c:showVal val="0"/>
          <c:showCatName val="0"/>
          <c:showSerName val="0"/>
          <c:showPercent val="0"/>
          <c:showBubbleSize val="0"/>
        </c:dLbls>
        <c:gapWidth val="219"/>
        <c:overlap val="-27"/>
        <c:axId val="1243771264"/>
        <c:axId val="1243769824"/>
      </c:barChart>
      <c:catAx>
        <c:axId val="1243771264"/>
        <c:scaling>
          <c:orientation val="minMax"/>
        </c:scaling>
        <c:delete val="0"/>
        <c:axPos val="b"/>
        <c:title>
          <c:tx>
            <c:rich>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GB" sz="1100" dirty="0"/>
                  <a:t>Age (years)</a:t>
                </a:r>
              </a:p>
            </c:rich>
          </c:tx>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243769824"/>
        <c:crosses val="autoZero"/>
        <c:auto val="1"/>
        <c:lblAlgn val="ctr"/>
        <c:lblOffset val="100"/>
        <c:noMultiLvlLbl val="0"/>
      </c:catAx>
      <c:valAx>
        <c:axId val="1243769824"/>
        <c:scaling>
          <c:orientation val="minMax"/>
          <c:max val="12"/>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GB" sz="1100" dirty="0"/>
                  <a:t>Mean AGV (cm/year)</a:t>
                </a:r>
              </a:p>
            </c:rich>
          </c:tx>
          <c:overlay val="0"/>
          <c:spPr>
            <a:noFill/>
            <a:ln>
              <a:noFill/>
            </a:ln>
            <a:effectLst/>
          </c:spPr>
          <c:txPr>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243771264"/>
        <c:crosses val="autoZero"/>
        <c:crossBetween val="between"/>
        <c:maj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042066839398761"/>
          <c:y val="3.7938439513242661E-2"/>
          <c:w val="0.86664581699276955"/>
          <c:h val="0.7298166990489825"/>
        </c:manualLayout>
      </c:layout>
      <c:barChart>
        <c:barDir val="col"/>
        <c:grouping val="clustered"/>
        <c:varyColors val="0"/>
        <c:ser>
          <c:idx val="0"/>
          <c:order val="0"/>
          <c:tx>
            <c:strRef>
              <c:f>Sheet1!$B$1</c:f>
              <c:strCache>
                <c:ptCount val="1"/>
                <c:pt idx="0">
                  <c:v>≤3.5 cm/year (n=45)</c:v>
                </c:pt>
              </c:strCache>
            </c:strRef>
          </c:tx>
          <c:spPr>
            <a:solidFill>
              <a:schemeClr val="accent2"/>
            </a:solidFill>
            <a:ln w="25400">
              <a:noFill/>
            </a:ln>
            <a:effectLst/>
          </c:spPr>
          <c:invertIfNegative val="0"/>
          <c:errBars>
            <c:errBarType val="both"/>
            <c:errValType val="cust"/>
            <c:noEndCap val="0"/>
            <c:plus>
              <c:numRef>
                <c:f>Sheet1!$G$3:$G$4</c:f>
                <c:numCache>
                  <c:formatCode>General</c:formatCode>
                  <c:ptCount val="2"/>
                  <c:pt idx="0">
                    <c:v>1.145</c:v>
                  </c:pt>
                  <c:pt idx="1">
                    <c:v>0.77500000000000002</c:v>
                  </c:pt>
                </c:numCache>
              </c:numRef>
            </c:plus>
            <c:minus>
              <c:numRef>
                <c:f>Sheet1!$G$3:$G$4</c:f>
                <c:numCache>
                  <c:formatCode>General</c:formatCode>
                  <c:ptCount val="2"/>
                  <c:pt idx="0">
                    <c:v>1.145</c:v>
                  </c:pt>
                  <c:pt idx="1">
                    <c:v>0.77500000000000002</c:v>
                  </c:pt>
                </c:numCache>
              </c:numRef>
            </c:minus>
            <c:spPr>
              <a:noFill/>
              <a:ln w="9525" cap="flat" cmpd="sng" algn="ctr">
                <a:solidFill>
                  <a:schemeClr val="tx2"/>
                </a:solidFill>
                <a:round/>
              </a:ln>
              <a:effectLst/>
            </c:spPr>
          </c:errBars>
          <c:cat>
            <c:numRef>
              <c:f>Sheet1!$A$3:$A$4</c:f>
              <c:numCache>
                <c:formatCode>General</c:formatCode>
                <c:ptCount val="2"/>
                <c:pt idx="0">
                  <c:v>26</c:v>
                </c:pt>
                <c:pt idx="1">
                  <c:v>52</c:v>
                </c:pt>
              </c:numCache>
            </c:numRef>
          </c:cat>
          <c:val>
            <c:numRef>
              <c:f>Sheet1!$B$3:$B$4</c:f>
              <c:numCache>
                <c:formatCode>General</c:formatCode>
                <c:ptCount val="2"/>
                <c:pt idx="0">
                  <c:v>3.5</c:v>
                </c:pt>
                <c:pt idx="1">
                  <c:v>2.8</c:v>
                </c:pt>
              </c:numCache>
            </c:numRef>
          </c:val>
          <c:extLst>
            <c:ext xmlns:c16="http://schemas.microsoft.com/office/drawing/2014/chart" uri="{C3380CC4-5D6E-409C-BE32-E72D297353CC}">
              <c16:uniqueId val="{00000000-5AE1-4212-AE63-BDCE61D528D4}"/>
            </c:ext>
          </c:extLst>
        </c:ser>
        <c:ser>
          <c:idx val="1"/>
          <c:order val="1"/>
          <c:tx>
            <c:strRef>
              <c:f>Sheet1!$C$1</c:f>
              <c:strCache>
                <c:ptCount val="1"/>
                <c:pt idx="0">
                  <c:v>&gt;3.5 to ≤4.5 cm/year (n=33)</c:v>
                </c:pt>
              </c:strCache>
            </c:strRef>
          </c:tx>
          <c:spPr>
            <a:solidFill>
              <a:schemeClr val="accent3"/>
            </a:solidFill>
            <a:ln w="25400">
              <a:noFill/>
            </a:ln>
            <a:effectLst/>
          </c:spPr>
          <c:invertIfNegative val="0"/>
          <c:errBars>
            <c:errBarType val="both"/>
            <c:errValType val="cust"/>
            <c:noEndCap val="0"/>
            <c:plus>
              <c:numRef>
                <c:f>Sheet1!$I$3:$I$4</c:f>
                <c:numCache>
                  <c:formatCode>General</c:formatCode>
                  <c:ptCount val="2"/>
                  <c:pt idx="0">
                    <c:v>0.64</c:v>
                  </c:pt>
                  <c:pt idx="1">
                    <c:v>0.495</c:v>
                  </c:pt>
                </c:numCache>
              </c:numRef>
            </c:plus>
            <c:minus>
              <c:numRef>
                <c:f>Sheet1!$I$3:$I$4</c:f>
                <c:numCache>
                  <c:formatCode>General</c:formatCode>
                  <c:ptCount val="2"/>
                  <c:pt idx="0">
                    <c:v>0.64</c:v>
                  </c:pt>
                  <c:pt idx="1">
                    <c:v>0.495</c:v>
                  </c:pt>
                </c:numCache>
              </c:numRef>
            </c:minus>
            <c:spPr>
              <a:noFill/>
              <a:ln w="9525" cap="flat" cmpd="sng" algn="ctr">
                <a:solidFill>
                  <a:schemeClr val="accent1"/>
                </a:solidFill>
                <a:round/>
              </a:ln>
              <a:effectLst/>
            </c:spPr>
          </c:errBars>
          <c:cat>
            <c:numRef>
              <c:f>Sheet1!$A$3:$A$4</c:f>
              <c:numCache>
                <c:formatCode>General</c:formatCode>
                <c:ptCount val="2"/>
                <c:pt idx="0">
                  <c:v>26</c:v>
                </c:pt>
                <c:pt idx="1">
                  <c:v>52</c:v>
                </c:pt>
              </c:numCache>
            </c:numRef>
          </c:cat>
          <c:val>
            <c:numRef>
              <c:f>Sheet1!$C$3:$C$4</c:f>
              <c:numCache>
                <c:formatCode>General</c:formatCode>
                <c:ptCount val="2"/>
                <c:pt idx="0">
                  <c:v>1.87</c:v>
                </c:pt>
                <c:pt idx="1">
                  <c:v>1.8</c:v>
                </c:pt>
              </c:numCache>
            </c:numRef>
          </c:val>
          <c:extLst>
            <c:ext xmlns:c16="http://schemas.microsoft.com/office/drawing/2014/chart" uri="{C3380CC4-5D6E-409C-BE32-E72D297353CC}">
              <c16:uniqueId val="{00000001-5AE1-4212-AE63-BDCE61D528D4}"/>
            </c:ext>
          </c:extLst>
        </c:ser>
        <c:ser>
          <c:idx val="2"/>
          <c:order val="2"/>
          <c:tx>
            <c:strRef>
              <c:f>Sheet1!$D$1</c:f>
              <c:strCache>
                <c:ptCount val="1"/>
                <c:pt idx="0">
                  <c:v>&gt;4.5 cm/year (n=41)</c:v>
                </c:pt>
              </c:strCache>
            </c:strRef>
          </c:tx>
          <c:spPr>
            <a:solidFill>
              <a:schemeClr val="accent4"/>
            </a:solidFill>
            <a:ln w="25400">
              <a:solidFill>
                <a:schemeClr val="accent4"/>
              </a:solidFill>
            </a:ln>
            <a:effectLst/>
          </c:spPr>
          <c:invertIfNegative val="0"/>
          <c:errBars>
            <c:errBarType val="both"/>
            <c:errValType val="cust"/>
            <c:noEndCap val="0"/>
            <c:plus>
              <c:numRef>
                <c:f>Sheet1!$K$3:$K$4</c:f>
                <c:numCache>
                  <c:formatCode>General</c:formatCode>
                  <c:ptCount val="2"/>
                  <c:pt idx="0">
                    <c:v>0.77</c:v>
                  </c:pt>
                  <c:pt idx="1">
                    <c:v>0.60499999999999998</c:v>
                  </c:pt>
                </c:numCache>
              </c:numRef>
            </c:plus>
            <c:minus>
              <c:numRef>
                <c:f>Sheet1!$K$3:$K$4</c:f>
                <c:numCache>
                  <c:formatCode>General</c:formatCode>
                  <c:ptCount val="2"/>
                  <c:pt idx="0">
                    <c:v>0.77</c:v>
                  </c:pt>
                  <c:pt idx="1">
                    <c:v>0.60499999999999998</c:v>
                  </c:pt>
                </c:numCache>
              </c:numRef>
            </c:minus>
            <c:spPr>
              <a:noFill/>
              <a:ln w="9525" cap="flat" cmpd="sng" algn="ctr">
                <a:solidFill>
                  <a:schemeClr val="accent1"/>
                </a:solidFill>
                <a:round/>
              </a:ln>
              <a:effectLst/>
            </c:spPr>
          </c:errBars>
          <c:cat>
            <c:numRef>
              <c:f>Sheet1!$A$3:$A$4</c:f>
              <c:numCache>
                <c:formatCode>General</c:formatCode>
                <c:ptCount val="2"/>
                <c:pt idx="0">
                  <c:v>26</c:v>
                </c:pt>
                <c:pt idx="1">
                  <c:v>52</c:v>
                </c:pt>
              </c:numCache>
            </c:numRef>
          </c:cat>
          <c:val>
            <c:numRef>
              <c:f>Sheet1!$D$3:$D$4</c:f>
              <c:numCache>
                <c:formatCode>General</c:formatCode>
                <c:ptCount val="2"/>
                <c:pt idx="0">
                  <c:v>0.24</c:v>
                </c:pt>
                <c:pt idx="1">
                  <c:v>0.24</c:v>
                </c:pt>
              </c:numCache>
            </c:numRef>
          </c:val>
          <c:extLst>
            <c:ext xmlns:c16="http://schemas.microsoft.com/office/drawing/2014/chart" uri="{C3380CC4-5D6E-409C-BE32-E72D297353CC}">
              <c16:uniqueId val="{00000002-5AE1-4212-AE63-BDCE61D528D4}"/>
            </c:ext>
          </c:extLst>
        </c:ser>
        <c:dLbls>
          <c:showLegendKey val="0"/>
          <c:showVal val="0"/>
          <c:showCatName val="0"/>
          <c:showSerName val="0"/>
          <c:showPercent val="0"/>
          <c:showBubbleSize val="0"/>
        </c:dLbls>
        <c:gapWidth val="150"/>
        <c:axId val="1212309792"/>
        <c:axId val="1212322272"/>
      </c:barChart>
      <c:catAx>
        <c:axId val="1212309792"/>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dirty="0"/>
                  <a:t>Visit (weeks)</a:t>
                </a:r>
              </a:p>
            </c:rich>
          </c:tx>
          <c:layout>
            <c:manualLayout>
              <c:xMode val="edge"/>
              <c:yMode val="edge"/>
              <c:x val="0.49903381635844618"/>
              <c:y val="0.83593695674404334"/>
            </c:manualLayout>
          </c:layout>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low"/>
        <c:spPr>
          <a:noFill/>
          <a:ln w="9525" cap="flat" cmpd="sng" algn="ctr">
            <a:solidFill>
              <a:schemeClr val="tx1"/>
            </a:solidFill>
            <a:prstDash val="dash"/>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2322272"/>
        <c:crossesAt val="0"/>
        <c:auto val="1"/>
        <c:lblAlgn val="ctr"/>
        <c:lblOffset val="100"/>
        <c:noMultiLvlLbl val="1"/>
      </c:catAx>
      <c:valAx>
        <c:axId val="1212322272"/>
        <c:scaling>
          <c:orientation val="minMax"/>
          <c:max val="5"/>
          <c:min val="-1"/>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dirty="0"/>
                  <a:t>Change from</a:t>
                </a:r>
                <a:r>
                  <a:rPr lang="en-GB" baseline="0" dirty="0"/>
                  <a:t> baseline in </a:t>
                </a:r>
                <a:r>
                  <a:rPr lang="en-GB" dirty="0"/>
                  <a:t>AGV</a:t>
                </a:r>
                <a:r>
                  <a:rPr lang="en-GB" baseline="0" dirty="0"/>
                  <a:t> (cm/year)</a:t>
                </a:r>
                <a:endParaRPr lang="en-GB" dirty="0"/>
              </a:p>
            </c:rich>
          </c:tx>
          <c:layout>
            <c:manualLayout>
              <c:xMode val="edge"/>
              <c:yMode val="edge"/>
              <c:x val="2.0980697443674482E-2"/>
              <c:y val="3.2321556396359537E-2"/>
            </c:manualLayout>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2309792"/>
        <c:crosses val="autoZero"/>
        <c:crossBetween val="between"/>
      </c:valAx>
      <c:spPr>
        <a:noFill/>
        <a:ln>
          <a:noFill/>
        </a:ln>
        <a:effectLst/>
      </c:spPr>
    </c:plotArea>
    <c:legend>
      <c:legendPos val="b"/>
      <c:layout>
        <c:manualLayout>
          <c:xMode val="edge"/>
          <c:yMode val="edge"/>
          <c:x val="0.13843608399511037"/>
          <c:y val="0.91806370794559766"/>
          <c:w val="0.81804078336361796"/>
          <c:h val="6.0587017174034342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789000837260935"/>
          <c:y val="3.4267912772585667E-2"/>
          <c:w val="0.75787467426786703"/>
          <c:h val="0.71957980719699755"/>
        </c:manualLayout>
      </c:layout>
      <c:barChart>
        <c:barDir val="bar"/>
        <c:grouping val="clustered"/>
        <c:varyColors val="0"/>
        <c:ser>
          <c:idx val="0"/>
          <c:order val="0"/>
          <c:tx>
            <c:strRef>
              <c:f>Sheet1!$B$1</c:f>
              <c:strCache>
                <c:ptCount val="1"/>
                <c:pt idx="0">
                  <c:v>Height Z-score referenced to ACH untreated</c:v>
                </c:pt>
              </c:strCache>
            </c:strRef>
          </c:tx>
          <c:spPr>
            <a:solidFill>
              <a:schemeClr val="accent3"/>
            </a:solidFill>
            <a:ln>
              <a:solidFill>
                <a:schemeClr val="accent3"/>
              </a:solidFill>
            </a:ln>
            <a:effectLst/>
          </c:spPr>
          <c:invertIfNegative val="0"/>
          <c:errBars>
            <c:errBarType val="both"/>
            <c:errValType val="cust"/>
            <c:noEndCap val="0"/>
            <c:plus>
              <c:numRef>
                <c:f>Sheet1!$E$2:$E$11</c:f>
                <c:numCache>
                  <c:formatCode>General</c:formatCode>
                  <c:ptCount val="10"/>
                  <c:pt idx="0">
                    <c:v>0.99</c:v>
                  </c:pt>
                  <c:pt idx="1">
                    <c:v>1.02</c:v>
                  </c:pt>
                  <c:pt idx="2">
                    <c:v>1.04</c:v>
                  </c:pt>
                  <c:pt idx="3">
                    <c:v>1.06</c:v>
                  </c:pt>
                  <c:pt idx="4">
                    <c:v>1.07</c:v>
                  </c:pt>
                  <c:pt idx="5">
                    <c:v>1.0900000000000001</c:v>
                  </c:pt>
                  <c:pt idx="6">
                    <c:v>1.0900000000000001</c:v>
                  </c:pt>
                  <c:pt idx="7">
                    <c:v>1.1200000000000001</c:v>
                  </c:pt>
                  <c:pt idx="8">
                    <c:v>1.2</c:v>
                  </c:pt>
                  <c:pt idx="9">
                    <c:v>1.1200000000000001</c:v>
                  </c:pt>
                </c:numCache>
              </c:numRef>
            </c:plus>
            <c:minus>
              <c:numLit>
                <c:formatCode>General</c:formatCode>
                <c:ptCount val="1"/>
                <c:pt idx="0">
                  <c:v>1</c:v>
                </c:pt>
              </c:numLit>
            </c:minus>
            <c:spPr>
              <a:noFill/>
              <a:ln w="9525" cap="flat" cmpd="sng" algn="ctr">
                <a:solidFill>
                  <a:schemeClr val="tx1">
                    <a:lumMod val="65000"/>
                    <a:lumOff val="35000"/>
                  </a:schemeClr>
                </a:solidFill>
                <a:round/>
              </a:ln>
              <a:effectLst/>
            </c:spPr>
          </c:errBars>
          <c:cat>
            <c:strRef>
              <c:f>Sheet1!$A$2:$A$11</c:f>
              <c:strCache>
                <c:ptCount val="10"/>
                <c:pt idx="0">
                  <c:v>Baseline</c:v>
                </c:pt>
                <c:pt idx="1">
                  <c:v>26</c:v>
                </c:pt>
                <c:pt idx="2">
                  <c:v>52</c:v>
                </c:pt>
                <c:pt idx="3">
                  <c:v>78</c:v>
                </c:pt>
                <c:pt idx="4">
                  <c:v>104</c:v>
                </c:pt>
                <c:pt idx="5">
                  <c:v>130</c:v>
                </c:pt>
                <c:pt idx="6">
                  <c:v>156</c:v>
                </c:pt>
                <c:pt idx="7">
                  <c:v>182</c:v>
                </c:pt>
                <c:pt idx="8">
                  <c:v>208</c:v>
                </c:pt>
                <c:pt idx="9">
                  <c:v>234</c:v>
                </c:pt>
              </c:strCache>
            </c:strRef>
          </c:cat>
          <c:val>
            <c:numRef>
              <c:f>Sheet1!$B$2:$B$11</c:f>
              <c:numCache>
                <c:formatCode>General</c:formatCode>
                <c:ptCount val="10"/>
                <c:pt idx="0">
                  <c:v>0.28000000000000003</c:v>
                </c:pt>
                <c:pt idx="1">
                  <c:v>0.44</c:v>
                </c:pt>
                <c:pt idx="2">
                  <c:v>0.62</c:v>
                </c:pt>
                <c:pt idx="3">
                  <c:v>0.79</c:v>
                </c:pt>
                <c:pt idx="4">
                  <c:v>0.93</c:v>
                </c:pt>
                <c:pt idx="5">
                  <c:v>1.0900000000000001</c:v>
                </c:pt>
                <c:pt idx="6">
                  <c:v>1.18</c:v>
                </c:pt>
                <c:pt idx="7">
                  <c:v>1.26</c:v>
                </c:pt>
                <c:pt idx="8">
                  <c:v>1.54</c:v>
                </c:pt>
                <c:pt idx="9">
                  <c:v>1.57</c:v>
                </c:pt>
              </c:numCache>
            </c:numRef>
          </c:val>
          <c:extLst>
            <c:ext xmlns:c16="http://schemas.microsoft.com/office/drawing/2014/chart" uri="{C3380CC4-5D6E-409C-BE32-E72D297353CC}">
              <c16:uniqueId val="{00000000-D970-4163-9C81-DBB7D005DA85}"/>
            </c:ext>
          </c:extLst>
        </c:ser>
        <c:ser>
          <c:idx val="1"/>
          <c:order val="1"/>
          <c:tx>
            <c:strRef>
              <c:f>Sheet1!$C$1</c:f>
              <c:strCache>
                <c:ptCount val="1"/>
                <c:pt idx="0">
                  <c:v>Height Z-score referenced to average stature</c:v>
                </c:pt>
              </c:strCache>
            </c:strRef>
          </c:tx>
          <c:spPr>
            <a:solidFill>
              <a:schemeClr val="accent2"/>
            </a:solidFill>
            <a:ln>
              <a:solidFill>
                <a:schemeClr val="accent2"/>
              </a:solidFill>
            </a:ln>
            <a:effectLst/>
          </c:spPr>
          <c:invertIfNegative val="0"/>
          <c:errBars>
            <c:errBarType val="both"/>
            <c:errValType val="cust"/>
            <c:noEndCap val="0"/>
            <c:plus>
              <c:numRef>
                <c:f>Sheet1!$F$2:$F$11</c:f>
                <c:numCache>
                  <c:formatCode>General</c:formatCode>
                  <c:ptCount val="10"/>
                  <c:pt idx="0">
                    <c:v>1.0900000000000001</c:v>
                  </c:pt>
                  <c:pt idx="1">
                    <c:v>1.1000000000000001</c:v>
                  </c:pt>
                  <c:pt idx="2">
                    <c:v>1.1000000000000001</c:v>
                  </c:pt>
                  <c:pt idx="3">
                    <c:v>1.1100000000000001</c:v>
                  </c:pt>
                  <c:pt idx="4">
                    <c:v>1.1299999999999999</c:v>
                  </c:pt>
                  <c:pt idx="5">
                    <c:v>1.1399999999999999</c:v>
                  </c:pt>
                  <c:pt idx="6">
                    <c:v>1.1499999999999999</c:v>
                  </c:pt>
                  <c:pt idx="7">
                    <c:v>1.1599999999999999</c:v>
                  </c:pt>
                  <c:pt idx="8">
                    <c:v>1.2</c:v>
                  </c:pt>
                  <c:pt idx="9">
                    <c:v>1.1499999999999999</c:v>
                  </c:pt>
                </c:numCache>
              </c:numRef>
            </c:plus>
            <c:minus>
              <c:numLit>
                <c:formatCode>General</c:formatCode>
                <c:ptCount val="1"/>
                <c:pt idx="0">
                  <c:v>1</c:v>
                </c:pt>
              </c:numLit>
            </c:minus>
            <c:spPr>
              <a:noFill/>
              <a:ln w="9525" cap="flat" cmpd="sng" algn="ctr">
                <a:solidFill>
                  <a:schemeClr val="tx1">
                    <a:lumMod val="65000"/>
                    <a:lumOff val="35000"/>
                  </a:schemeClr>
                </a:solidFill>
                <a:round/>
              </a:ln>
              <a:effectLst/>
            </c:spPr>
          </c:errBars>
          <c:cat>
            <c:strRef>
              <c:f>Sheet1!$A$2:$A$11</c:f>
              <c:strCache>
                <c:ptCount val="10"/>
                <c:pt idx="0">
                  <c:v>Baseline</c:v>
                </c:pt>
                <c:pt idx="1">
                  <c:v>26</c:v>
                </c:pt>
                <c:pt idx="2">
                  <c:v>52</c:v>
                </c:pt>
                <c:pt idx="3">
                  <c:v>78</c:v>
                </c:pt>
                <c:pt idx="4">
                  <c:v>104</c:v>
                </c:pt>
                <c:pt idx="5">
                  <c:v>130</c:v>
                </c:pt>
                <c:pt idx="6">
                  <c:v>156</c:v>
                </c:pt>
                <c:pt idx="7">
                  <c:v>182</c:v>
                </c:pt>
                <c:pt idx="8">
                  <c:v>208</c:v>
                </c:pt>
                <c:pt idx="9">
                  <c:v>234</c:v>
                </c:pt>
              </c:strCache>
            </c:strRef>
          </c:cat>
          <c:val>
            <c:numRef>
              <c:f>Sheet1!$C$2:$C$11</c:f>
              <c:numCache>
                <c:formatCode>General</c:formatCode>
                <c:ptCount val="10"/>
                <c:pt idx="0">
                  <c:v>-5.12</c:v>
                </c:pt>
                <c:pt idx="1">
                  <c:v>-5</c:v>
                </c:pt>
                <c:pt idx="2">
                  <c:v>-4.8600000000000003</c:v>
                </c:pt>
                <c:pt idx="3">
                  <c:v>-4.76</c:v>
                </c:pt>
                <c:pt idx="4">
                  <c:v>-4.68</c:v>
                </c:pt>
                <c:pt idx="5">
                  <c:v>-4.54</c:v>
                </c:pt>
                <c:pt idx="6">
                  <c:v>-4.4800000000000004</c:v>
                </c:pt>
                <c:pt idx="7">
                  <c:v>-4.4000000000000004</c:v>
                </c:pt>
                <c:pt idx="8">
                  <c:v>-4.1399999999999997</c:v>
                </c:pt>
                <c:pt idx="9">
                  <c:v>-4.12</c:v>
                </c:pt>
              </c:numCache>
            </c:numRef>
          </c:val>
          <c:extLst>
            <c:ext xmlns:c16="http://schemas.microsoft.com/office/drawing/2014/chart" uri="{C3380CC4-5D6E-409C-BE32-E72D297353CC}">
              <c16:uniqueId val="{00000001-D970-4163-9C81-DBB7D005DA85}"/>
            </c:ext>
          </c:extLst>
        </c:ser>
        <c:dLbls>
          <c:showLegendKey val="0"/>
          <c:showVal val="0"/>
          <c:showCatName val="0"/>
          <c:showSerName val="0"/>
          <c:showPercent val="0"/>
          <c:showBubbleSize val="0"/>
        </c:dLbls>
        <c:gapWidth val="150"/>
        <c:axId val="1212309792"/>
        <c:axId val="1212322272"/>
      </c:barChart>
      <c:catAx>
        <c:axId val="1212309792"/>
        <c:scaling>
          <c:orientation val="minMax"/>
        </c:scaling>
        <c:delete val="0"/>
        <c:axPos val="l"/>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dirty="0"/>
                  <a:t>Visit (weeks)</a:t>
                </a:r>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low"/>
        <c:spPr>
          <a:noFill/>
          <a:ln w="9525" cap="flat" cmpd="sng" algn="ctr">
            <a:solidFill>
              <a:schemeClr val="accent1">
                <a:shade val="15000"/>
              </a:schemeClr>
            </a:solidFill>
            <a:prstDash val="dash"/>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2322272"/>
        <c:crosses val="autoZero"/>
        <c:auto val="1"/>
        <c:lblAlgn val="ctr"/>
        <c:lblOffset val="100"/>
        <c:noMultiLvlLbl val="0"/>
      </c:catAx>
      <c:valAx>
        <c:axId val="1212322272"/>
        <c:scaling>
          <c:orientation val="minMax"/>
          <c:max val="7"/>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dirty="0"/>
                  <a:t>Height Z-score</a:t>
                </a:r>
              </a:p>
            </c:rich>
          </c:tx>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solidFill>
              <a:schemeClr val="accent1">
                <a:shade val="15000"/>
              </a:schemeClr>
            </a:solid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2309792"/>
        <c:crossesAt val="0"/>
        <c:crossBetween val="between"/>
        <c:majorUnit val="1"/>
      </c:valAx>
      <c:spPr>
        <a:noFill/>
        <a:ln>
          <a:noFill/>
        </a:ln>
        <a:effectLst/>
      </c:spPr>
    </c:plotArea>
    <c:legend>
      <c:legendPos val="b"/>
      <c:legendEntry>
        <c:idx val="0"/>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Entry>
      <c:legendEntry>
        <c:idx val="1"/>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Entry>
      <c:layout>
        <c:manualLayout>
          <c:xMode val="edge"/>
          <c:yMode val="edge"/>
          <c:x val="0"/>
          <c:y val="0.88482007506071092"/>
          <c:w val="0.99841033311696248"/>
          <c:h val="9.9603600951750193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140208280416561"/>
          <c:y val="0.12178624868153162"/>
          <c:w val="0.87231356833084039"/>
          <c:h val="0.72663183457208036"/>
        </c:manualLayout>
      </c:layout>
      <c:barChart>
        <c:barDir val="col"/>
        <c:grouping val="clustered"/>
        <c:varyColors val="0"/>
        <c:ser>
          <c:idx val="0"/>
          <c:order val="0"/>
          <c:tx>
            <c:strRef>
              <c:f>Sheet1!$B$1</c:f>
              <c:strCache>
                <c:ptCount val="1"/>
                <c:pt idx="0">
                  <c:v>Vosoritide-treated group (n=111)</c:v>
                </c:pt>
              </c:strCache>
            </c:strRef>
          </c:tx>
          <c:spPr>
            <a:solidFill>
              <a:schemeClr val="accent2"/>
            </a:solidFill>
            <a:ln>
              <a:noFill/>
            </a:ln>
            <a:effectLst/>
          </c:spPr>
          <c:invertIfNegative val="0"/>
          <c:errBars>
            <c:errBarType val="both"/>
            <c:errValType val="cust"/>
            <c:noEndCap val="0"/>
            <c:plus>
              <c:numRef>
                <c:f>Sheet1!$F$2:$F$3</c:f>
                <c:numCache>
                  <c:formatCode>General</c:formatCode>
                  <c:ptCount val="2"/>
                  <c:pt idx="0">
                    <c:v>1.05</c:v>
                  </c:pt>
                  <c:pt idx="1">
                    <c:v>1.1499999999999999</c:v>
                  </c:pt>
                </c:numCache>
              </c:numRef>
            </c:plus>
            <c:minus>
              <c:numRef>
                <c:f>Sheet1!$F$2:$F$3</c:f>
                <c:numCache>
                  <c:formatCode>General</c:formatCode>
                  <c:ptCount val="2"/>
                  <c:pt idx="0">
                    <c:v>1.05</c:v>
                  </c:pt>
                  <c:pt idx="1">
                    <c:v>1.1499999999999999</c:v>
                  </c:pt>
                </c:numCache>
              </c:numRef>
            </c:minus>
            <c:spPr>
              <a:noFill/>
              <a:ln w="9525" cap="flat" cmpd="sng" algn="ctr">
                <a:solidFill>
                  <a:schemeClr val="tx1">
                    <a:lumMod val="65000"/>
                    <a:lumOff val="35000"/>
                  </a:schemeClr>
                </a:solidFill>
                <a:round/>
              </a:ln>
              <a:effectLst/>
            </c:spPr>
          </c:errBars>
          <c:cat>
            <c:strRef>
              <c:f>Sheet1!$A$2:$A$3</c:f>
              <c:strCache>
                <c:ptCount val="2"/>
                <c:pt idx="0">
                  <c:v>Baseline</c:v>
                </c:pt>
                <c:pt idx="1">
                  <c:v>Year 3</c:v>
                </c:pt>
              </c:strCache>
            </c:strRef>
          </c:cat>
          <c:val>
            <c:numRef>
              <c:f>Sheet1!$B$2:$B$3</c:f>
              <c:numCache>
                <c:formatCode>General</c:formatCode>
                <c:ptCount val="2"/>
                <c:pt idx="0">
                  <c:v>-5.07</c:v>
                </c:pt>
                <c:pt idx="1">
                  <c:v>-4.4800000000000004</c:v>
                </c:pt>
              </c:numCache>
            </c:numRef>
          </c:val>
          <c:extLst>
            <c:ext xmlns:c16="http://schemas.microsoft.com/office/drawing/2014/chart" uri="{C3380CC4-5D6E-409C-BE32-E72D297353CC}">
              <c16:uniqueId val="{00000000-DFB6-4440-A072-3949DFE8BC4A}"/>
            </c:ext>
          </c:extLst>
        </c:ser>
        <c:ser>
          <c:idx val="1"/>
          <c:order val="1"/>
          <c:tx>
            <c:strRef>
              <c:f>Sheet1!$C$1</c:f>
              <c:strCache>
                <c:ptCount val="1"/>
                <c:pt idx="0">
                  <c:v>CLARITY study untreated matched groups (n=111*)</c:v>
                </c:pt>
              </c:strCache>
            </c:strRef>
          </c:tx>
          <c:spPr>
            <a:solidFill>
              <a:schemeClr val="accent3"/>
            </a:solidFill>
            <a:ln>
              <a:noFill/>
            </a:ln>
            <a:effectLst/>
          </c:spPr>
          <c:invertIfNegative val="0"/>
          <c:errBars>
            <c:errBarType val="both"/>
            <c:errValType val="cust"/>
            <c:noEndCap val="0"/>
            <c:plus>
              <c:numRef>
                <c:f>Sheet1!$G$2:$G$3</c:f>
                <c:numCache>
                  <c:formatCode>General</c:formatCode>
                  <c:ptCount val="2"/>
                  <c:pt idx="0">
                    <c:v>0.52</c:v>
                  </c:pt>
                  <c:pt idx="1">
                    <c:v>0.65</c:v>
                  </c:pt>
                </c:numCache>
              </c:numRef>
            </c:plus>
            <c:minus>
              <c:numRef>
                <c:f>Sheet1!$G$2:$G$3</c:f>
                <c:numCache>
                  <c:formatCode>General</c:formatCode>
                  <c:ptCount val="2"/>
                  <c:pt idx="0">
                    <c:v>0.52</c:v>
                  </c:pt>
                  <c:pt idx="1">
                    <c:v>0.65</c:v>
                  </c:pt>
                </c:numCache>
              </c:numRef>
            </c:minus>
            <c:spPr>
              <a:noFill/>
              <a:ln w="9525" cap="flat" cmpd="sng" algn="ctr">
                <a:solidFill>
                  <a:schemeClr val="tx1">
                    <a:lumMod val="65000"/>
                    <a:lumOff val="35000"/>
                  </a:schemeClr>
                </a:solidFill>
                <a:round/>
              </a:ln>
              <a:effectLst/>
            </c:spPr>
          </c:errBars>
          <c:cat>
            <c:strRef>
              <c:f>Sheet1!$A$2:$A$3</c:f>
              <c:strCache>
                <c:ptCount val="2"/>
                <c:pt idx="0">
                  <c:v>Baseline</c:v>
                </c:pt>
                <c:pt idx="1">
                  <c:v>Year 3</c:v>
                </c:pt>
              </c:strCache>
            </c:strRef>
          </c:cat>
          <c:val>
            <c:numRef>
              <c:f>Sheet1!$C$2:$C$3</c:f>
              <c:numCache>
                <c:formatCode>General</c:formatCode>
                <c:ptCount val="2"/>
                <c:pt idx="0">
                  <c:v>-5.32</c:v>
                </c:pt>
                <c:pt idx="1">
                  <c:v>-5.54</c:v>
                </c:pt>
              </c:numCache>
            </c:numRef>
          </c:val>
          <c:extLst>
            <c:ext xmlns:c16="http://schemas.microsoft.com/office/drawing/2014/chart" uri="{C3380CC4-5D6E-409C-BE32-E72D297353CC}">
              <c16:uniqueId val="{00000001-DFB6-4440-A072-3949DFE8BC4A}"/>
            </c:ext>
          </c:extLst>
        </c:ser>
        <c:dLbls>
          <c:showLegendKey val="0"/>
          <c:showVal val="0"/>
          <c:showCatName val="0"/>
          <c:showSerName val="0"/>
          <c:showPercent val="0"/>
          <c:showBubbleSize val="0"/>
        </c:dLbls>
        <c:gapWidth val="219"/>
        <c:overlap val="-27"/>
        <c:axId val="1974845536"/>
        <c:axId val="1974846016"/>
      </c:barChart>
      <c:catAx>
        <c:axId val="1974845536"/>
        <c:scaling>
          <c:orientation val="minMax"/>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dirty="0"/>
                  <a:t>Height Z-score</a:t>
                </a:r>
              </a:p>
            </c:rich>
          </c:tx>
          <c:layout>
            <c:manualLayout>
              <c:xMode val="edge"/>
              <c:yMode val="edge"/>
              <c:x val="0.42141788728021901"/>
              <c:y val="1.0660583314936101E-3"/>
            </c:manualLayout>
          </c:layout>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high"/>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74846016"/>
        <c:crosses val="autoZero"/>
        <c:auto val="1"/>
        <c:lblAlgn val="ctr"/>
        <c:lblOffset val="100"/>
        <c:noMultiLvlLbl val="0"/>
      </c:catAx>
      <c:valAx>
        <c:axId val="197484601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dirty="0"/>
                  <a:t>Mean (SD)</a:t>
                </a:r>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974845536"/>
        <c:crosses val="autoZero"/>
        <c:crossBetween val="between"/>
      </c:valAx>
      <c:spPr>
        <a:noFill/>
        <a:ln>
          <a:noFill/>
        </a:ln>
        <a:effectLst/>
      </c:spPr>
    </c:plotArea>
    <c:legend>
      <c:legendPos val="b"/>
      <c:layout>
        <c:manualLayout>
          <c:xMode val="edge"/>
          <c:yMode val="edge"/>
          <c:x val="1.8387378996980216E-2"/>
          <c:y val="0.88482007506071092"/>
          <c:w val="0.96561472826649353"/>
          <c:h val="9.9603600951750193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9253176478738904E-2"/>
          <c:y val="3.7938439513242661E-2"/>
          <c:w val="0.90390081725703408"/>
          <c:h val="0.71327973207894468"/>
        </c:manualLayout>
      </c:layout>
      <c:scatterChart>
        <c:scatterStyle val="lineMarker"/>
        <c:varyColors val="0"/>
        <c:ser>
          <c:idx val="0"/>
          <c:order val="0"/>
          <c:tx>
            <c:strRef>
              <c:f>Sheet1!$B$1</c:f>
              <c:strCache>
                <c:ptCount val="1"/>
                <c:pt idx="0">
                  <c:v>≥5 to &lt;8 (n=46)</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errBars>
            <c:errDir val="y"/>
            <c:errBarType val="both"/>
            <c:errValType val="cust"/>
            <c:noEndCap val="0"/>
            <c:plus>
              <c:numRef>
                <c:f>Sheet1!$G$2:$G$15</c:f>
                <c:numCache>
                  <c:formatCode>General</c:formatCode>
                  <c:ptCount val="14"/>
                  <c:pt idx="0">
                    <c:v>0.105</c:v>
                  </c:pt>
                  <c:pt idx="1">
                    <c:v>0.105</c:v>
                  </c:pt>
                  <c:pt idx="2">
                    <c:v>0.1</c:v>
                  </c:pt>
                  <c:pt idx="3">
                    <c:v>0.1</c:v>
                  </c:pt>
                  <c:pt idx="4">
                    <c:v>0.08</c:v>
                  </c:pt>
                  <c:pt idx="5">
                    <c:v>0.09</c:v>
                  </c:pt>
                  <c:pt idx="6">
                    <c:v>0.09</c:v>
                  </c:pt>
                  <c:pt idx="7">
                    <c:v>8.5000000000000006E-2</c:v>
                  </c:pt>
                  <c:pt idx="8">
                    <c:v>0.11</c:v>
                  </c:pt>
                  <c:pt idx="9">
                    <c:v>0.09</c:v>
                  </c:pt>
                  <c:pt idx="10">
                    <c:v>0.09</c:v>
                  </c:pt>
                  <c:pt idx="11">
                    <c:v>0.105</c:v>
                  </c:pt>
                  <c:pt idx="12">
                    <c:v>0.08</c:v>
                  </c:pt>
                  <c:pt idx="13">
                    <c:v>0.1</c:v>
                  </c:pt>
                </c:numCache>
              </c:numRef>
            </c:plus>
            <c:minus>
              <c:numRef>
                <c:f>Sheet1!$H$2:$H$15</c:f>
                <c:numCache>
                  <c:formatCode>General</c:formatCode>
                  <c:ptCount val="14"/>
                  <c:pt idx="0">
                    <c:v>0.105</c:v>
                  </c:pt>
                  <c:pt idx="1">
                    <c:v>0.105</c:v>
                  </c:pt>
                  <c:pt idx="2">
                    <c:v>0.1</c:v>
                  </c:pt>
                  <c:pt idx="3">
                    <c:v>0.1</c:v>
                  </c:pt>
                  <c:pt idx="4">
                    <c:v>0.08</c:v>
                  </c:pt>
                  <c:pt idx="5">
                    <c:v>0.09</c:v>
                  </c:pt>
                  <c:pt idx="6">
                    <c:v>0.09</c:v>
                  </c:pt>
                  <c:pt idx="7">
                    <c:v>8.5000000000000006E-2</c:v>
                  </c:pt>
                  <c:pt idx="8">
                    <c:v>0.11</c:v>
                  </c:pt>
                  <c:pt idx="9">
                    <c:v>0.09</c:v>
                  </c:pt>
                  <c:pt idx="10">
                    <c:v>0.09</c:v>
                  </c:pt>
                  <c:pt idx="11">
                    <c:v>0.105</c:v>
                  </c:pt>
                  <c:pt idx="12">
                    <c:v>0.08</c:v>
                  </c:pt>
                  <c:pt idx="13">
                    <c:v>0.1</c:v>
                  </c:pt>
                </c:numCache>
              </c:numRef>
            </c:minus>
            <c:spPr>
              <a:noFill/>
              <a:ln w="9525" cap="flat" cmpd="sng" algn="ctr">
                <a:solidFill>
                  <a:schemeClr val="accent2"/>
                </a:solidFill>
                <a:round/>
              </a:ln>
              <a:effectLst/>
            </c:spPr>
          </c:errBars>
          <c:xVal>
            <c:numRef>
              <c:f>Sheet1!$A$2:$A$15</c:f>
              <c:numCache>
                <c:formatCode>General</c:formatCode>
                <c:ptCount val="14"/>
                <c:pt idx="0">
                  <c:v>-2</c:v>
                </c:pt>
                <c:pt idx="1">
                  <c:v>-1.5</c:v>
                </c:pt>
                <c:pt idx="2">
                  <c:v>-1</c:v>
                </c:pt>
                <c:pt idx="3">
                  <c:v>-0.5</c:v>
                </c:pt>
                <c:pt idx="4">
                  <c:v>0</c:v>
                </c:pt>
                <c:pt idx="5">
                  <c:v>0.5</c:v>
                </c:pt>
                <c:pt idx="6">
                  <c:v>1</c:v>
                </c:pt>
                <c:pt idx="7">
                  <c:v>1.5</c:v>
                </c:pt>
                <c:pt idx="8">
                  <c:v>2</c:v>
                </c:pt>
                <c:pt idx="9">
                  <c:v>2.5</c:v>
                </c:pt>
                <c:pt idx="10">
                  <c:v>3</c:v>
                </c:pt>
                <c:pt idx="11">
                  <c:v>3.5</c:v>
                </c:pt>
                <c:pt idx="12">
                  <c:v>4</c:v>
                </c:pt>
                <c:pt idx="13">
                  <c:v>4.5</c:v>
                </c:pt>
              </c:numCache>
            </c:numRef>
          </c:xVal>
          <c:yVal>
            <c:numRef>
              <c:f>Sheet1!$B$2:$B$15</c:f>
              <c:numCache>
                <c:formatCode>General</c:formatCode>
                <c:ptCount val="14"/>
                <c:pt idx="0">
                  <c:v>2.12</c:v>
                </c:pt>
                <c:pt idx="1">
                  <c:v>2.19</c:v>
                </c:pt>
                <c:pt idx="2">
                  <c:v>2.12</c:v>
                </c:pt>
                <c:pt idx="3">
                  <c:v>2.12</c:v>
                </c:pt>
                <c:pt idx="4">
                  <c:v>2.0699999999999998</c:v>
                </c:pt>
                <c:pt idx="5">
                  <c:v>2.0099999999999998</c:v>
                </c:pt>
                <c:pt idx="6">
                  <c:v>2.0099999999999998</c:v>
                </c:pt>
                <c:pt idx="7">
                  <c:v>1.99</c:v>
                </c:pt>
                <c:pt idx="8">
                  <c:v>1.95</c:v>
                </c:pt>
                <c:pt idx="9">
                  <c:v>1.91</c:v>
                </c:pt>
                <c:pt idx="10">
                  <c:v>1.92</c:v>
                </c:pt>
                <c:pt idx="11">
                  <c:v>1.89</c:v>
                </c:pt>
                <c:pt idx="12">
                  <c:v>1.81</c:v>
                </c:pt>
                <c:pt idx="13">
                  <c:v>1.8</c:v>
                </c:pt>
              </c:numCache>
            </c:numRef>
          </c:yVal>
          <c:smooth val="0"/>
          <c:extLst>
            <c:ext xmlns:c16="http://schemas.microsoft.com/office/drawing/2014/chart" uri="{C3380CC4-5D6E-409C-BE32-E72D297353CC}">
              <c16:uniqueId val="{00000000-3F32-40C8-9FA2-81486DB751FA}"/>
            </c:ext>
          </c:extLst>
        </c:ser>
        <c:ser>
          <c:idx val="1"/>
          <c:order val="1"/>
          <c:tx>
            <c:strRef>
              <c:f>Sheet1!$C$1</c:f>
              <c:strCache>
                <c:ptCount val="1"/>
                <c:pt idx="0">
                  <c:v>≥8 to &lt;11 (n=37)</c:v>
                </c:pt>
              </c:strCache>
            </c:strRef>
          </c:tx>
          <c:spPr>
            <a:ln w="19050" cap="rnd">
              <a:solidFill>
                <a:schemeClr val="accent3"/>
              </a:solidFill>
              <a:round/>
            </a:ln>
            <a:effectLst/>
          </c:spPr>
          <c:marker>
            <c:symbol val="circle"/>
            <c:size val="5"/>
            <c:spPr>
              <a:solidFill>
                <a:schemeClr val="accent3"/>
              </a:solidFill>
              <a:ln w="9525">
                <a:solidFill>
                  <a:schemeClr val="accent3"/>
                </a:solidFill>
              </a:ln>
              <a:effectLst/>
            </c:spPr>
          </c:marker>
          <c:errBars>
            <c:errDir val="y"/>
            <c:errBarType val="both"/>
            <c:errValType val="cust"/>
            <c:noEndCap val="0"/>
            <c:plus>
              <c:numRef>
                <c:f>Sheet1!$J$2:$J$15</c:f>
                <c:numCache>
                  <c:formatCode>General</c:formatCode>
                  <c:ptCount val="14"/>
                  <c:pt idx="0">
                    <c:v>9.5000000000000001E-2</c:v>
                  </c:pt>
                  <c:pt idx="1">
                    <c:v>9.5000000000000001E-2</c:v>
                  </c:pt>
                  <c:pt idx="2">
                    <c:v>0.09</c:v>
                  </c:pt>
                  <c:pt idx="3">
                    <c:v>0.09</c:v>
                  </c:pt>
                  <c:pt idx="4">
                    <c:v>0.08</c:v>
                  </c:pt>
                  <c:pt idx="5">
                    <c:v>0.08</c:v>
                  </c:pt>
                  <c:pt idx="6">
                    <c:v>0.08</c:v>
                  </c:pt>
                  <c:pt idx="7">
                    <c:v>8.5000000000000006E-2</c:v>
                  </c:pt>
                  <c:pt idx="8">
                    <c:v>0.08</c:v>
                  </c:pt>
                  <c:pt idx="9">
                    <c:v>0.33</c:v>
                  </c:pt>
                  <c:pt idx="10">
                    <c:v>9.5000000000000001E-2</c:v>
                  </c:pt>
                  <c:pt idx="11">
                    <c:v>7.4999999999999997E-2</c:v>
                  </c:pt>
                  <c:pt idx="12">
                    <c:v>7.0000000000000007E-2</c:v>
                  </c:pt>
                  <c:pt idx="13">
                    <c:v>0.17</c:v>
                  </c:pt>
                </c:numCache>
              </c:numRef>
            </c:plus>
            <c:minus>
              <c:numRef>
                <c:f>Sheet1!$K$2:$K$15</c:f>
                <c:numCache>
                  <c:formatCode>General</c:formatCode>
                  <c:ptCount val="14"/>
                  <c:pt idx="0">
                    <c:v>9.5000000000000001E-2</c:v>
                  </c:pt>
                  <c:pt idx="1">
                    <c:v>9.5000000000000001E-2</c:v>
                  </c:pt>
                  <c:pt idx="2">
                    <c:v>0.09</c:v>
                  </c:pt>
                  <c:pt idx="3">
                    <c:v>0.09</c:v>
                  </c:pt>
                  <c:pt idx="4">
                    <c:v>0.08</c:v>
                  </c:pt>
                  <c:pt idx="5">
                    <c:v>0.08</c:v>
                  </c:pt>
                  <c:pt idx="6">
                    <c:v>0.08</c:v>
                  </c:pt>
                  <c:pt idx="7">
                    <c:v>8.5000000000000006E-2</c:v>
                  </c:pt>
                  <c:pt idx="8">
                    <c:v>0.08</c:v>
                  </c:pt>
                  <c:pt idx="9">
                    <c:v>0.33</c:v>
                  </c:pt>
                  <c:pt idx="10">
                    <c:v>9.5000000000000001E-2</c:v>
                  </c:pt>
                  <c:pt idx="11">
                    <c:v>7.4999999999999997E-2</c:v>
                  </c:pt>
                  <c:pt idx="12">
                    <c:v>7.0000000000000007E-2</c:v>
                  </c:pt>
                  <c:pt idx="13">
                    <c:v>0.17</c:v>
                  </c:pt>
                </c:numCache>
              </c:numRef>
            </c:minus>
            <c:spPr>
              <a:noFill/>
              <a:ln w="9525" cap="flat" cmpd="sng" algn="ctr">
                <a:solidFill>
                  <a:schemeClr val="accent3"/>
                </a:solidFill>
                <a:round/>
              </a:ln>
              <a:effectLst/>
            </c:spPr>
          </c:errBars>
          <c:xVal>
            <c:numRef>
              <c:f>Sheet1!$A$2:$A$15</c:f>
              <c:numCache>
                <c:formatCode>General</c:formatCode>
                <c:ptCount val="14"/>
                <c:pt idx="0">
                  <c:v>-2</c:v>
                </c:pt>
                <c:pt idx="1">
                  <c:v>-1.5</c:v>
                </c:pt>
                <c:pt idx="2">
                  <c:v>-1</c:v>
                </c:pt>
                <c:pt idx="3">
                  <c:v>-0.5</c:v>
                </c:pt>
                <c:pt idx="4">
                  <c:v>0</c:v>
                </c:pt>
                <c:pt idx="5">
                  <c:v>0.5</c:v>
                </c:pt>
                <c:pt idx="6">
                  <c:v>1</c:v>
                </c:pt>
                <c:pt idx="7">
                  <c:v>1.5</c:v>
                </c:pt>
                <c:pt idx="8">
                  <c:v>2</c:v>
                </c:pt>
                <c:pt idx="9">
                  <c:v>2.5</c:v>
                </c:pt>
                <c:pt idx="10">
                  <c:v>3</c:v>
                </c:pt>
                <c:pt idx="11">
                  <c:v>3.5</c:v>
                </c:pt>
                <c:pt idx="12">
                  <c:v>4</c:v>
                </c:pt>
                <c:pt idx="13">
                  <c:v>4.5</c:v>
                </c:pt>
              </c:numCache>
            </c:numRef>
          </c:xVal>
          <c:yVal>
            <c:numRef>
              <c:f>Sheet1!$C$2:$C$15</c:f>
              <c:numCache>
                <c:formatCode>General</c:formatCode>
                <c:ptCount val="14"/>
                <c:pt idx="0">
                  <c:v>1.98</c:v>
                </c:pt>
                <c:pt idx="1">
                  <c:v>1.97</c:v>
                </c:pt>
                <c:pt idx="2">
                  <c:v>2</c:v>
                </c:pt>
                <c:pt idx="3">
                  <c:v>2</c:v>
                </c:pt>
                <c:pt idx="4">
                  <c:v>1.96</c:v>
                </c:pt>
                <c:pt idx="5">
                  <c:v>1.94</c:v>
                </c:pt>
                <c:pt idx="6">
                  <c:v>1.94</c:v>
                </c:pt>
                <c:pt idx="7">
                  <c:v>1.89</c:v>
                </c:pt>
                <c:pt idx="8">
                  <c:v>1.9</c:v>
                </c:pt>
                <c:pt idx="9">
                  <c:v>2</c:v>
                </c:pt>
                <c:pt idx="10">
                  <c:v>1.87</c:v>
                </c:pt>
                <c:pt idx="11">
                  <c:v>1.84</c:v>
                </c:pt>
                <c:pt idx="12">
                  <c:v>1.87</c:v>
                </c:pt>
                <c:pt idx="13">
                  <c:v>1.91</c:v>
                </c:pt>
              </c:numCache>
            </c:numRef>
          </c:yVal>
          <c:smooth val="0"/>
          <c:extLst>
            <c:ext xmlns:c16="http://schemas.microsoft.com/office/drawing/2014/chart" uri="{C3380CC4-5D6E-409C-BE32-E72D297353CC}">
              <c16:uniqueId val="{00000001-3F32-40C8-9FA2-81486DB751FA}"/>
            </c:ext>
          </c:extLst>
        </c:ser>
        <c:ser>
          <c:idx val="2"/>
          <c:order val="2"/>
          <c:tx>
            <c:strRef>
              <c:f>Sheet1!$D$1</c:f>
              <c:strCache>
                <c:ptCount val="1"/>
                <c:pt idx="0">
                  <c:v>≥11 (n=36)</c:v>
                </c:pt>
              </c:strCache>
            </c:strRef>
          </c:tx>
          <c:spPr>
            <a:ln w="19050" cap="rnd">
              <a:solidFill>
                <a:schemeClr val="accent4"/>
              </a:solidFill>
              <a:round/>
            </a:ln>
            <a:effectLst/>
          </c:spPr>
          <c:marker>
            <c:symbol val="circle"/>
            <c:size val="5"/>
            <c:spPr>
              <a:solidFill>
                <a:schemeClr val="accent4"/>
              </a:solidFill>
              <a:ln w="9525">
                <a:solidFill>
                  <a:schemeClr val="accent4"/>
                </a:solidFill>
              </a:ln>
              <a:effectLst/>
            </c:spPr>
          </c:marker>
          <c:errBars>
            <c:errDir val="y"/>
            <c:errBarType val="both"/>
            <c:errValType val="cust"/>
            <c:noEndCap val="0"/>
            <c:plus>
              <c:numRef>
                <c:f>Sheet1!$M$2:$M$15</c:f>
                <c:numCache>
                  <c:formatCode>General</c:formatCode>
                  <c:ptCount val="14"/>
                  <c:pt idx="0">
                    <c:v>7.0000000000000007E-2</c:v>
                  </c:pt>
                  <c:pt idx="1">
                    <c:v>7.4999999999999997E-2</c:v>
                  </c:pt>
                  <c:pt idx="2">
                    <c:v>0.14000000000000001</c:v>
                  </c:pt>
                  <c:pt idx="3">
                    <c:v>0.14000000000000001</c:v>
                  </c:pt>
                  <c:pt idx="4">
                    <c:v>0.105</c:v>
                  </c:pt>
                  <c:pt idx="5">
                    <c:v>0.11</c:v>
                  </c:pt>
                  <c:pt idx="6">
                    <c:v>0.11</c:v>
                  </c:pt>
                  <c:pt idx="7">
                    <c:v>0.11</c:v>
                  </c:pt>
                  <c:pt idx="8">
                    <c:v>0.125</c:v>
                  </c:pt>
                  <c:pt idx="9">
                    <c:v>0.1</c:v>
                  </c:pt>
                  <c:pt idx="10">
                    <c:v>0.1</c:v>
                  </c:pt>
                  <c:pt idx="11">
                    <c:v>0.105</c:v>
                  </c:pt>
                  <c:pt idx="12">
                    <c:v>0.13</c:v>
                  </c:pt>
                  <c:pt idx="13">
                    <c:v>9.5000000000000001E-2</c:v>
                  </c:pt>
                </c:numCache>
              </c:numRef>
            </c:plus>
            <c:minus>
              <c:numRef>
                <c:f>Sheet1!$N$2:$N$15</c:f>
                <c:numCache>
                  <c:formatCode>General</c:formatCode>
                  <c:ptCount val="14"/>
                  <c:pt idx="0">
                    <c:v>7.0000000000000007E-2</c:v>
                  </c:pt>
                  <c:pt idx="1">
                    <c:v>7.4999999999999997E-2</c:v>
                  </c:pt>
                  <c:pt idx="2">
                    <c:v>0.14000000000000001</c:v>
                  </c:pt>
                  <c:pt idx="3">
                    <c:v>0.14000000000000001</c:v>
                  </c:pt>
                  <c:pt idx="4">
                    <c:v>0.105</c:v>
                  </c:pt>
                  <c:pt idx="5">
                    <c:v>0.11</c:v>
                  </c:pt>
                  <c:pt idx="6">
                    <c:v>0.11</c:v>
                  </c:pt>
                  <c:pt idx="7">
                    <c:v>0.11</c:v>
                  </c:pt>
                  <c:pt idx="8">
                    <c:v>0.125</c:v>
                  </c:pt>
                  <c:pt idx="9">
                    <c:v>0.1</c:v>
                  </c:pt>
                  <c:pt idx="10">
                    <c:v>0.1</c:v>
                  </c:pt>
                  <c:pt idx="11">
                    <c:v>0.105</c:v>
                  </c:pt>
                  <c:pt idx="12">
                    <c:v>0.13</c:v>
                  </c:pt>
                  <c:pt idx="13">
                    <c:v>9.5000000000000001E-2</c:v>
                  </c:pt>
                </c:numCache>
              </c:numRef>
            </c:minus>
            <c:spPr>
              <a:noFill/>
              <a:ln w="9525" cap="flat" cmpd="sng" algn="ctr">
                <a:solidFill>
                  <a:schemeClr val="accent4"/>
                </a:solidFill>
                <a:round/>
              </a:ln>
              <a:effectLst/>
            </c:spPr>
          </c:errBars>
          <c:xVal>
            <c:numRef>
              <c:f>Sheet1!$A$2:$A$15</c:f>
              <c:numCache>
                <c:formatCode>General</c:formatCode>
                <c:ptCount val="14"/>
                <c:pt idx="0">
                  <c:v>-2</c:v>
                </c:pt>
                <c:pt idx="1">
                  <c:v>-1.5</c:v>
                </c:pt>
                <c:pt idx="2">
                  <c:v>-1</c:v>
                </c:pt>
                <c:pt idx="3">
                  <c:v>-0.5</c:v>
                </c:pt>
                <c:pt idx="4">
                  <c:v>0</c:v>
                </c:pt>
                <c:pt idx="5">
                  <c:v>0.5</c:v>
                </c:pt>
                <c:pt idx="6">
                  <c:v>1</c:v>
                </c:pt>
                <c:pt idx="7">
                  <c:v>1.5</c:v>
                </c:pt>
                <c:pt idx="8">
                  <c:v>2</c:v>
                </c:pt>
                <c:pt idx="9">
                  <c:v>2.5</c:v>
                </c:pt>
                <c:pt idx="10">
                  <c:v>3</c:v>
                </c:pt>
                <c:pt idx="11">
                  <c:v>3.5</c:v>
                </c:pt>
                <c:pt idx="12">
                  <c:v>4</c:v>
                </c:pt>
                <c:pt idx="13">
                  <c:v>4.5</c:v>
                </c:pt>
              </c:numCache>
            </c:numRef>
          </c:xVal>
          <c:yVal>
            <c:numRef>
              <c:f>Sheet1!$D$2:$D$15</c:f>
              <c:numCache>
                <c:formatCode>General</c:formatCode>
                <c:ptCount val="14"/>
                <c:pt idx="0">
                  <c:v>1.99</c:v>
                </c:pt>
                <c:pt idx="1">
                  <c:v>1.94</c:v>
                </c:pt>
                <c:pt idx="2">
                  <c:v>1.9</c:v>
                </c:pt>
                <c:pt idx="3">
                  <c:v>1.9</c:v>
                </c:pt>
                <c:pt idx="4">
                  <c:v>1.89</c:v>
                </c:pt>
                <c:pt idx="5">
                  <c:v>1.84</c:v>
                </c:pt>
                <c:pt idx="6">
                  <c:v>1.84</c:v>
                </c:pt>
                <c:pt idx="7">
                  <c:v>1.84</c:v>
                </c:pt>
                <c:pt idx="8">
                  <c:v>1.88</c:v>
                </c:pt>
                <c:pt idx="9">
                  <c:v>1.84</c:v>
                </c:pt>
                <c:pt idx="10">
                  <c:v>1.84</c:v>
                </c:pt>
                <c:pt idx="11">
                  <c:v>1.8</c:v>
                </c:pt>
                <c:pt idx="12">
                  <c:v>1.82</c:v>
                </c:pt>
                <c:pt idx="13">
                  <c:v>1.93</c:v>
                </c:pt>
              </c:numCache>
            </c:numRef>
          </c:yVal>
          <c:smooth val="0"/>
          <c:extLst>
            <c:ext xmlns:c16="http://schemas.microsoft.com/office/drawing/2014/chart" uri="{C3380CC4-5D6E-409C-BE32-E72D297353CC}">
              <c16:uniqueId val="{00000002-3F32-40C8-9FA2-81486DB751FA}"/>
            </c:ext>
          </c:extLst>
        </c:ser>
        <c:dLbls>
          <c:showLegendKey val="0"/>
          <c:showVal val="0"/>
          <c:showCatName val="0"/>
          <c:showSerName val="0"/>
          <c:showPercent val="0"/>
          <c:showBubbleSize val="0"/>
        </c:dLbls>
        <c:axId val="880551663"/>
        <c:axId val="880559823"/>
      </c:scatterChart>
      <c:valAx>
        <c:axId val="880551663"/>
        <c:scaling>
          <c:orientation val="minMax"/>
          <c:max val="5"/>
          <c:min val="-2.5"/>
        </c:scaling>
        <c:delete val="0"/>
        <c:axPos val="b"/>
        <c:title>
          <c:tx>
            <c:rich>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dirty="0"/>
                  <a:t>Time</a:t>
                </a:r>
                <a:r>
                  <a:rPr lang="en-GB" baseline="0" dirty="0"/>
                  <a:t> (years)</a:t>
                </a:r>
              </a:p>
            </c:rich>
          </c:tx>
          <c:layout>
            <c:manualLayout>
              <c:xMode val="edge"/>
              <c:yMode val="edge"/>
              <c:x val="0.45875519134518766"/>
              <c:y val="0.82218248287145934"/>
            </c:manualLayout>
          </c:layout>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accent1">
                <a:shade val="1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80559823"/>
        <c:crosses val="autoZero"/>
        <c:crossBetween val="midCat"/>
      </c:valAx>
      <c:valAx>
        <c:axId val="880559823"/>
        <c:scaling>
          <c:orientation val="minMax"/>
          <c:min val="1.6"/>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GB" dirty="0"/>
                  <a:t>Upper-to-lower body ratio over time</a:t>
                </a:r>
              </a:p>
            </c:rich>
          </c:tx>
          <c:layout>
            <c:manualLayout>
              <c:xMode val="edge"/>
              <c:yMode val="edge"/>
              <c:x val="8.23045267489712E-3"/>
              <c:y val="3.7938439513242661E-2"/>
            </c:manualLayout>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0.0" sourceLinked="0"/>
        <c:majorTickMark val="none"/>
        <c:minorTickMark val="none"/>
        <c:tickLblPos val="low"/>
        <c:spPr>
          <a:noFill/>
          <a:ln w="9525" cap="flat" cmpd="sng" algn="ctr">
            <a:solidFill>
              <a:schemeClr val="accent1">
                <a:shade val="15000"/>
              </a:schemeClr>
            </a:solidFill>
            <a:prstDash val="dash"/>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80551663"/>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0E5767-63E4-4B96-B6C5-4F3F8C8C5EAF}" type="doc">
      <dgm:prSet loTypeId="urn:microsoft.com/office/officeart/2005/8/layout/hierarchy3" loCatId="relationship" qsTypeId="urn:microsoft.com/office/officeart/2005/8/quickstyle/simple5" qsCatId="simple" csTypeId="urn:microsoft.com/office/officeart/2005/8/colors/colorful1" csCatId="colorful" phldr="1"/>
      <dgm:spPr/>
      <dgm:t>
        <a:bodyPr/>
        <a:lstStyle/>
        <a:p>
          <a:endParaRPr lang="en-GB"/>
        </a:p>
      </dgm:t>
    </dgm:pt>
    <dgm:pt modelId="{306DE78C-1A60-42D3-9B50-41FF6387AF79}">
      <dgm:prSet phldrT="[Text]"/>
      <dgm:spPr>
        <a:solidFill>
          <a:schemeClr val="accent1"/>
        </a:solidFill>
      </dgm:spPr>
      <dgm:t>
        <a:bodyPr/>
        <a:lstStyle/>
        <a:p>
          <a:r>
            <a:rPr lang="en-GB" dirty="0"/>
            <a:t>Age (years)</a:t>
          </a:r>
        </a:p>
      </dgm:t>
    </dgm:pt>
    <dgm:pt modelId="{C068D9E7-2012-43B9-945C-36EC03C7A84D}" type="parTrans" cxnId="{C0D72657-066E-4D3E-ABFF-384DA7326B38}">
      <dgm:prSet/>
      <dgm:spPr/>
      <dgm:t>
        <a:bodyPr/>
        <a:lstStyle/>
        <a:p>
          <a:endParaRPr lang="en-GB">
            <a:solidFill>
              <a:schemeClr val="bg1"/>
            </a:solidFill>
          </a:endParaRPr>
        </a:p>
      </dgm:t>
    </dgm:pt>
    <dgm:pt modelId="{39B1A1CF-153C-4FFF-90FC-FBABC90324F6}" type="sibTrans" cxnId="{C0D72657-066E-4D3E-ABFF-384DA7326B38}">
      <dgm:prSet/>
      <dgm:spPr/>
      <dgm:t>
        <a:bodyPr/>
        <a:lstStyle/>
        <a:p>
          <a:endParaRPr lang="en-GB">
            <a:solidFill>
              <a:schemeClr val="bg1"/>
            </a:solidFill>
          </a:endParaRPr>
        </a:p>
      </dgm:t>
    </dgm:pt>
    <dgm:pt modelId="{7F91EF9F-B22D-419C-84C4-98A412173CDD}">
      <dgm:prSet phldrT="[Text]"/>
      <dgm:spPr>
        <a:solidFill>
          <a:schemeClr val="accent2">
            <a:lumMod val="60000"/>
            <a:lumOff val="40000"/>
            <a:alpha val="90000"/>
          </a:schemeClr>
        </a:solidFill>
        <a:ln>
          <a:solidFill>
            <a:schemeClr val="accent2">
              <a:lumMod val="40000"/>
              <a:lumOff val="60000"/>
            </a:schemeClr>
          </a:solidFill>
        </a:ln>
      </dgm:spPr>
      <dgm:t>
        <a:bodyPr/>
        <a:lstStyle/>
        <a:p>
          <a:r>
            <a:rPr lang="en-GB" dirty="0"/>
            <a:t>Mean age (SD):</a:t>
          </a:r>
        </a:p>
        <a:p>
          <a:r>
            <a:rPr lang="en-GB" dirty="0"/>
            <a:t> 9.18 (2.60)</a:t>
          </a:r>
        </a:p>
      </dgm:t>
    </dgm:pt>
    <dgm:pt modelId="{688B37C7-9113-4410-B990-C134E1D59F30}" type="parTrans" cxnId="{9603A0FF-B35F-4677-925E-17F644F59012}">
      <dgm:prSet/>
      <dgm:spPr/>
      <dgm:t>
        <a:bodyPr/>
        <a:lstStyle/>
        <a:p>
          <a:endParaRPr lang="en-GB">
            <a:solidFill>
              <a:schemeClr val="bg1"/>
            </a:solidFill>
          </a:endParaRPr>
        </a:p>
      </dgm:t>
    </dgm:pt>
    <dgm:pt modelId="{4E81A4E1-C967-48B0-A4D0-5602B0CA3EDF}" type="sibTrans" cxnId="{9603A0FF-B35F-4677-925E-17F644F59012}">
      <dgm:prSet/>
      <dgm:spPr/>
      <dgm:t>
        <a:bodyPr/>
        <a:lstStyle/>
        <a:p>
          <a:endParaRPr lang="en-GB">
            <a:solidFill>
              <a:schemeClr val="bg1"/>
            </a:solidFill>
          </a:endParaRPr>
        </a:p>
      </dgm:t>
    </dgm:pt>
    <dgm:pt modelId="{6FE44CD3-9EEE-4651-BC5D-D955093B6659}">
      <dgm:prSet phldrT="[Text]"/>
      <dgm:spPr>
        <a:solidFill>
          <a:schemeClr val="accent2">
            <a:lumMod val="60000"/>
            <a:lumOff val="40000"/>
            <a:alpha val="90000"/>
          </a:schemeClr>
        </a:solidFill>
        <a:ln>
          <a:solidFill>
            <a:schemeClr val="accent2">
              <a:lumMod val="40000"/>
              <a:lumOff val="60000"/>
            </a:schemeClr>
          </a:solidFill>
        </a:ln>
      </dgm:spPr>
      <dgm:t>
        <a:bodyPr/>
        <a:lstStyle/>
        <a:p>
          <a:r>
            <a:rPr lang="en-GB" dirty="0"/>
            <a:t>Age range at </a:t>
          </a:r>
          <a:br>
            <a:rPr lang="en-GB" dirty="0"/>
          </a:br>
          <a:r>
            <a:rPr lang="en-GB" dirty="0"/>
            <a:t>day 1</a:t>
          </a:r>
          <a:br>
            <a:rPr lang="en-GB" dirty="0"/>
          </a:br>
          <a:r>
            <a:rPr lang="en-GB" dirty="0"/>
            <a:t>(Min, Max):</a:t>
          </a:r>
        </a:p>
        <a:p>
          <a:r>
            <a:rPr lang="en-GB" dirty="0"/>
            <a:t> 5.1, 15.9</a:t>
          </a:r>
        </a:p>
      </dgm:t>
    </dgm:pt>
    <dgm:pt modelId="{58187A43-F050-4B7C-956E-186743E9D5DD}" type="parTrans" cxnId="{5C025234-D9F8-4AFE-AF33-7C366DD30AF0}">
      <dgm:prSet/>
      <dgm:spPr/>
      <dgm:t>
        <a:bodyPr/>
        <a:lstStyle/>
        <a:p>
          <a:endParaRPr lang="en-GB">
            <a:solidFill>
              <a:schemeClr val="bg1"/>
            </a:solidFill>
          </a:endParaRPr>
        </a:p>
      </dgm:t>
    </dgm:pt>
    <dgm:pt modelId="{821D2B66-E19A-4501-8CF5-4E3D51974A01}" type="sibTrans" cxnId="{5C025234-D9F8-4AFE-AF33-7C366DD30AF0}">
      <dgm:prSet/>
      <dgm:spPr/>
      <dgm:t>
        <a:bodyPr/>
        <a:lstStyle/>
        <a:p>
          <a:endParaRPr lang="en-GB">
            <a:solidFill>
              <a:schemeClr val="bg1"/>
            </a:solidFill>
          </a:endParaRPr>
        </a:p>
      </dgm:t>
    </dgm:pt>
    <dgm:pt modelId="{AA6940B4-9100-4457-85CF-E4188F1CCFE2}">
      <dgm:prSet phldrT="[Text]"/>
      <dgm:spPr>
        <a:solidFill>
          <a:schemeClr val="accent2"/>
        </a:solidFill>
      </dgm:spPr>
      <dgm:t>
        <a:bodyPr/>
        <a:lstStyle/>
        <a:p>
          <a:r>
            <a:rPr lang="en-GB" dirty="0"/>
            <a:t> No. participants receiving vos. by age group (%)</a:t>
          </a:r>
        </a:p>
      </dgm:t>
    </dgm:pt>
    <dgm:pt modelId="{E8BFDA84-7228-4B9D-9EE6-23BFAEAD8C80}" type="parTrans" cxnId="{A2A17968-5177-48AE-AE50-D70606AE9FCF}">
      <dgm:prSet/>
      <dgm:spPr/>
      <dgm:t>
        <a:bodyPr/>
        <a:lstStyle/>
        <a:p>
          <a:endParaRPr lang="en-GB">
            <a:solidFill>
              <a:schemeClr val="bg1"/>
            </a:solidFill>
          </a:endParaRPr>
        </a:p>
      </dgm:t>
    </dgm:pt>
    <dgm:pt modelId="{6315EBD4-3A97-4DE6-993F-F2656E82E257}" type="sibTrans" cxnId="{A2A17968-5177-48AE-AE50-D70606AE9FCF}">
      <dgm:prSet/>
      <dgm:spPr/>
      <dgm:t>
        <a:bodyPr/>
        <a:lstStyle/>
        <a:p>
          <a:endParaRPr lang="en-GB">
            <a:solidFill>
              <a:schemeClr val="bg1"/>
            </a:solidFill>
          </a:endParaRPr>
        </a:p>
      </dgm:t>
    </dgm:pt>
    <dgm:pt modelId="{69F0CB62-0EE4-47A4-BD17-7C7078D99F21}">
      <dgm:prSet phldrT="[Text]"/>
      <dgm:spPr>
        <a:solidFill>
          <a:schemeClr val="accent2">
            <a:lumMod val="40000"/>
            <a:lumOff val="60000"/>
            <a:alpha val="90000"/>
          </a:schemeClr>
        </a:solidFill>
        <a:ln>
          <a:solidFill>
            <a:schemeClr val="accent2">
              <a:lumMod val="40000"/>
              <a:lumOff val="60000"/>
            </a:schemeClr>
          </a:solidFill>
        </a:ln>
      </dgm:spPr>
      <dgm:t>
        <a:bodyPr/>
        <a:lstStyle/>
        <a:p>
          <a:r>
            <a:rPr lang="en-GB" dirty="0"/>
            <a:t>≥5 to &lt;8 years:</a:t>
          </a:r>
        </a:p>
        <a:p>
          <a:r>
            <a:rPr lang="en-GB" dirty="0"/>
            <a:t>46 (38.7)</a:t>
          </a:r>
        </a:p>
      </dgm:t>
    </dgm:pt>
    <dgm:pt modelId="{EFF5472A-4917-41F2-AA43-78FFA99AE0DC}" type="parTrans" cxnId="{79C591CA-B547-4F1A-8AE3-248CC3EFA95B}">
      <dgm:prSet/>
      <dgm:spPr/>
      <dgm:t>
        <a:bodyPr/>
        <a:lstStyle/>
        <a:p>
          <a:endParaRPr lang="en-GB">
            <a:solidFill>
              <a:schemeClr val="bg1"/>
            </a:solidFill>
          </a:endParaRPr>
        </a:p>
      </dgm:t>
    </dgm:pt>
    <dgm:pt modelId="{C4634591-A1D6-468D-95C2-B834B3C29901}" type="sibTrans" cxnId="{79C591CA-B547-4F1A-8AE3-248CC3EFA95B}">
      <dgm:prSet/>
      <dgm:spPr/>
      <dgm:t>
        <a:bodyPr/>
        <a:lstStyle/>
        <a:p>
          <a:endParaRPr lang="en-GB">
            <a:solidFill>
              <a:schemeClr val="bg1"/>
            </a:solidFill>
          </a:endParaRPr>
        </a:p>
      </dgm:t>
    </dgm:pt>
    <dgm:pt modelId="{FD9E1A90-1419-4A8A-A372-A18D07F47B8E}">
      <dgm:prSet phldrT="[Text]"/>
      <dgm:spPr>
        <a:solidFill>
          <a:schemeClr val="accent2">
            <a:lumMod val="40000"/>
            <a:lumOff val="60000"/>
            <a:alpha val="90000"/>
          </a:schemeClr>
        </a:solidFill>
        <a:ln>
          <a:solidFill>
            <a:schemeClr val="accent2">
              <a:lumMod val="40000"/>
              <a:lumOff val="60000"/>
            </a:schemeClr>
          </a:solidFill>
        </a:ln>
      </dgm:spPr>
      <dgm:t>
        <a:bodyPr/>
        <a:lstStyle/>
        <a:p>
          <a:r>
            <a:rPr lang="en-GB" dirty="0"/>
            <a:t>≥8 to &lt;11 years:</a:t>
          </a:r>
          <a:br>
            <a:rPr lang="en-GB" dirty="0"/>
          </a:br>
          <a:r>
            <a:rPr lang="en-GB" dirty="0"/>
            <a:t>37 (31.1)</a:t>
          </a:r>
        </a:p>
      </dgm:t>
    </dgm:pt>
    <dgm:pt modelId="{F838F445-ECE6-4D30-ADCC-51856D2A8FB2}" type="parTrans" cxnId="{31EA66DA-E1C6-4E5F-822C-885CECE00752}">
      <dgm:prSet/>
      <dgm:spPr/>
      <dgm:t>
        <a:bodyPr/>
        <a:lstStyle/>
        <a:p>
          <a:endParaRPr lang="en-GB">
            <a:solidFill>
              <a:schemeClr val="bg1"/>
            </a:solidFill>
          </a:endParaRPr>
        </a:p>
      </dgm:t>
    </dgm:pt>
    <dgm:pt modelId="{55CD4BE5-0CB7-4CC8-B57E-5EE008319773}" type="sibTrans" cxnId="{31EA66DA-E1C6-4E5F-822C-885CECE00752}">
      <dgm:prSet/>
      <dgm:spPr/>
      <dgm:t>
        <a:bodyPr/>
        <a:lstStyle/>
        <a:p>
          <a:endParaRPr lang="en-GB">
            <a:solidFill>
              <a:schemeClr val="bg1"/>
            </a:solidFill>
          </a:endParaRPr>
        </a:p>
      </dgm:t>
    </dgm:pt>
    <dgm:pt modelId="{D3CEBD3A-9459-4201-887F-00BE191E90FC}">
      <dgm:prSet phldrT="[Text]"/>
      <dgm:spPr>
        <a:solidFill>
          <a:schemeClr val="accent2">
            <a:lumMod val="40000"/>
            <a:lumOff val="60000"/>
            <a:alpha val="90000"/>
          </a:schemeClr>
        </a:solidFill>
        <a:ln>
          <a:solidFill>
            <a:schemeClr val="accent2">
              <a:lumMod val="40000"/>
              <a:lumOff val="60000"/>
            </a:schemeClr>
          </a:solidFill>
        </a:ln>
      </dgm:spPr>
      <dgm:t>
        <a:bodyPr/>
        <a:lstStyle/>
        <a:p>
          <a:r>
            <a:rPr lang="en-GB" dirty="0"/>
            <a:t>≥11 to &lt;15 years:</a:t>
          </a:r>
          <a:br>
            <a:rPr lang="en-GB" dirty="0"/>
          </a:br>
          <a:r>
            <a:rPr lang="en-GB" dirty="0"/>
            <a:t>35 (29.4)</a:t>
          </a:r>
        </a:p>
      </dgm:t>
    </dgm:pt>
    <dgm:pt modelId="{D58CC83C-B72A-4ABA-9EEA-C0261BB99165}" type="parTrans" cxnId="{80711FA9-1FE2-4AE8-AC7C-591920CA329B}">
      <dgm:prSet/>
      <dgm:spPr/>
      <dgm:t>
        <a:bodyPr/>
        <a:lstStyle/>
        <a:p>
          <a:endParaRPr lang="en-GB">
            <a:solidFill>
              <a:schemeClr val="bg1"/>
            </a:solidFill>
          </a:endParaRPr>
        </a:p>
      </dgm:t>
    </dgm:pt>
    <dgm:pt modelId="{2FAB37CC-6AB0-496B-82D9-0182E1B65F2D}" type="sibTrans" cxnId="{80711FA9-1FE2-4AE8-AC7C-591920CA329B}">
      <dgm:prSet/>
      <dgm:spPr/>
      <dgm:t>
        <a:bodyPr/>
        <a:lstStyle/>
        <a:p>
          <a:endParaRPr lang="en-GB">
            <a:solidFill>
              <a:schemeClr val="bg1"/>
            </a:solidFill>
          </a:endParaRPr>
        </a:p>
      </dgm:t>
    </dgm:pt>
    <dgm:pt modelId="{6E63107B-E866-49EA-A004-F9CD15380463}">
      <dgm:prSet phldrT="[Text]"/>
      <dgm:spPr>
        <a:solidFill>
          <a:schemeClr val="accent2">
            <a:lumMod val="40000"/>
            <a:lumOff val="60000"/>
            <a:alpha val="90000"/>
          </a:schemeClr>
        </a:solidFill>
        <a:ln>
          <a:solidFill>
            <a:schemeClr val="accent2">
              <a:lumMod val="40000"/>
              <a:lumOff val="60000"/>
            </a:schemeClr>
          </a:solidFill>
        </a:ln>
      </dgm:spPr>
      <dgm:t>
        <a:bodyPr/>
        <a:lstStyle/>
        <a:p>
          <a:r>
            <a:rPr lang="en-GB" dirty="0"/>
            <a:t>≥15 to &lt;18 years:</a:t>
          </a:r>
          <a:br>
            <a:rPr lang="en-GB" dirty="0"/>
          </a:br>
          <a:r>
            <a:rPr lang="en-GB" dirty="0"/>
            <a:t>1 (0.8)</a:t>
          </a:r>
        </a:p>
      </dgm:t>
    </dgm:pt>
    <dgm:pt modelId="{6F2533D1-A990-4970-A16A-C7C2BD2943BF}" type="parTrans" cxnId="{23503378-A993-4C90-9BF8-109DCAE25653}">
      <dgm:prSet/>
      <dgm:spPr/>
      <dgm:t>
        <a:bodyPr/>
        <a:lstStyle/>
        <a:p>
          <a:endParaRPr lang="en-GB">
            <a:solidFill>
              <a:schemeClr val="bg1"/>
            </a:solidFill>
          </a:endParaRPr>
        </a:p>
      </dgm:t>
    </dgm:pt>
    <dgm:pt modelId="{FDD7697A-125D-47DA-815A-AF3A84B3EFF6}" type="sibTrans" cxnId="{23503378-A993-4C90-9BF8-109DCAE25653}">
      <dgm:prSet/>
      <dgm:spPr/>
      <dgm:t>
        <a:bodyPr/>
        <a:lstStyle/>
        <a:p>
          <a:endParaRPr lang="en-GB">
            <a:solidFill>
              <a:schemeClr val="bg1"/>
            </a:solidFill>
          </a:endParaRPr>
        </a:p>
      </dgm:t>
    </dgm:pt>
    <dgm:pt modelId="{6660894E-6EA2-45D6-8544-AEF60D865FE1}">
      <dgm:prSet phldrT="[Text]"/>
      <dgm:spPr>
        <a:solidFill>
          <a:schemeClr val="accent3"/>
        </a:solidFill>
      </dgm:spPr>
      <dgm:t>
        <a:bodyPr/>
        <a:lstStyle/>
        <a:p>
          <a:r>
            <a:rPr lang="en-GB" dirty="0"/>
            <a:t>Demographics(%)</a:t>
          </a:r>
        </a:p>
      </dgm:t>
    </dgm:pt>
    <dgm:pt modelId="{A300203B-BEFC-4A1B-A235-04929F19C401}" type="parTrans" cxnId="{925D3B00-4FB6-4E55-BBB9-CFF4D576FAB4}">
      <dgm:prSet/>
      <dgm:spPr/>
      <dgm:t>
        <a:bodyPr/>
        <a:lstStyle/>
        <a:p>
          <a:endParaRPr lang="en-GB">
            <a:solidFill>
              <a:schemeClr val="bg1"/>
            </a:solidFill>
          </a:endParaRPr>
        </a:p>
      </dgm:t>
    </dgm:pt>
    <dgm:pt modelId="{A3DFDC99-7B10-4A62-B165-C6AC6B67509C}" type="sibTrans" cxnId="{925D3B00-4FB6-4E55-BBB9-CFF4D576FAB4}">
      <dgm:prSet/>
      <dgm:spPr/>
      <dgm:t>
        <a:bodyPr/>
        <a:lstStyle/>
        <a:p>
          <a:endParaRPr lang="en-GB">
            <a:solidFill>
              <a:schemeClr val="bg1"/>
            </a:solidFill>
          </a:endParaRPr>
        </a:p>
      </dgm:t>
    </dgm:pt>
    <dgm:pt modelId="{0EAE86C7-30BF-418F-8A09-158E1D595D86}">
      <dgm:prSet phldrT="[Text]"/>
      <dgm:spPr>
        <a:solidFill>
          <a:schemeClr val="accent3">
            <a:lumMod val="60000"/>
            <a:lumOff val="40000"/>
            <a:alpha val="90000"/>
          </a:schemeClr>
        </a:solidFill>
        <a:ln>
          <a:solidFill>
            <a:schemeClr val="accent3">
              <a:lumMod val="60000"/>
              <a:lumOff val="40000"/>
            </a:schemeClr>
          </a:solidFill>
        </a:ln>
      </dgm:spPr>
      <dgm:t>
        <a:bodyPr/>
        <a:lstStyle/>
        <a:p>
          <a:r>
            <a:rPr lang="en-GB" dirty="0"/>
            <a:t>Female: </a:t>
          </a:r>
          <a:br>
            <a:rPr lang="en-GB" dirty="0"/>
          </a:br>
          <a:r>
            <a:rPr lang="en-GB" dirty="0"/>
            <a:t>56 (47.1)</a:t>
          </a:r>
        </a:p>
      </dgm:t>
    </dgm:pt>
    <dgm:pt modelId="{00B44154-E88D-42BC-A58E-41C858EECBF0}" type="parTrans" cxnId="{F0F988AA-9566-42B5-AF62-AC5917F26C8E}">
      <dgm:prSet/>
      <dgm:spPr/>
      <dgm:t>
        <a:bodyPr/>
        <a:lstStyle/>
        <a:p>
          <a:endParaRPr lang="en-GB">
            <a:solidFill>
              <a:schemeClr val="bg1"/>
            </a:solidFill>
          </a:endParaRPr>
        </a:p>
      </dgm:t>
    </dgm:pt>
    <dgm:pt modelId="{0519AB96-F80F-48C6-9E14-8B2A36B85D62}" type="sibTrans" cxnId="{F0F988AA-9566-42B5-AF62-AC5917F26C8E}">
      <dgm:prSet/>
      <dgm:spPr/>
      <dgm:t>
        <a:bodyPr/>
        <a:lstStyle/>
        <a:p>
          <a:endParaRPr lang="en-GB">
            <a:solidFill>
              <a:schemeClr val="bg1"/>
            </a:solidFill>
          </a:endParaRPr>
        </a:p>
      </dgm:t>
    </dgm:pt>
    <dgm:pt modelId="{A8AED5D0-5110-4EB7-80C5-49F8507FB1BE}">
      <dgm:prSet phldrT="[Text]"/>
      <dgm:spPr>
        <a:solidFill>
          <a:schemeClr val="accent3">
            <a:lumMod val="60000"/>
            <a:lumOff val="40000"/>
            <a:alpha val="90000"/>
          </a:schemeClr>
        </a:solidFill>
        <a:ln>
          <a:solidFill>
            <a:schemeClr val="accent3">
              <a:lumMod val="60000"/>
              <a:lumOff val="40000"/>
            </a:schemeClr>
          </a:solidFill>
        </a:ln>
      </dgm:spPr>
      <dgm:t>
        <a:bodyPr/>
        <a:lstStyle/>
        <a:p>
          <a:r>
            <a:rPr lang="en-GB" dirty="0"/>
            <a:t>White: 85 (71.4)</a:t>
          </a:r>
        </a:p>
      </dgm:t>
    </dgm:pt>
    <dgm:pt modelId="{03571150-F2E6-4AD4-9075-0EA911AD8C24}" type="parTrans" cxnId="{033EBF5F-70D9-4696-8F53-F05ED5B12319}">
      <dgm:prSet/>
      <dgm:spPr/>
      <dgm:t>
        <a:bodyPr/>
        <a:lstStyle/>
        <a:p>
          <a:endParaRPr lang="en-GB">
            <a:solidFill>
              <a:schemeClr val="bg1"/>
            </a:solidFill>
          </a:endParaRPr>
        </a:p>
      </dgm:t>
    </dgm:pt>
    <dgm:pt modelId="{38485492-8BE3-46A4-B1B1-6C22CB9E6351}" type="sibTrans" cxnId="{033EBF5F-70D9-4696-8F53-F05ED5B12319}">
      <dgm:prSet/>
      <dgm:spPr/>
      <dgm:t>
        <a:bodyPr/>
        <a:lstStyle/>
        <a:p>
          <a:endParaRPr lang="en-GB">
            <a:solidFill>
              <a:schemeClr val="bg1"/>
            </a:solidFill>
          </a:endParaRPr>
        </a:p>
      </dgm:t>
    </dgm:pt>
    <dgm:pt modelId="{AAA3D364-74A5-4E40-9709-4E2A6ED6AB48}">
      <dgm:prSet phldrT="[Text]"/>
      <dgm:spPr>
        <a:solidFill>
          <a:schemeClr val="accent4"/>
        </a:solidFill>
        <a:ln>
          <a:solidFill>
            <a:schemeClr val="accent4"/>
          </a:solidFill>
        </a:ln>
      </dgm:spPr>
      <dgm:t>
        <a:bodyPr/>
        <a:lstStyle/>
        <a:p>
          <a:r>
            <a:rPr lang="en-GB" dirty="0">
              <a:solidFill>
                <a:schemeClr val="bg1"/>
              </a:solidFill>
            </a:rPr>
            <a:t>AGV (cm/year)</a:t>
          </a:r>
        </a:p>
      </dgm:t>
    </dgm:pt>
    <dgm:pt modelId="{A62BCE0D-DB42-4264-9764-26C376F1DD7F}" type="sibTrans" cxnId="{5752A4F3-4A9E-438E-B015-077FC2926A33}">
      <dgm:prSet/>
      <dgm:spPr/>
      <dgm:t>
        <a:bodyPr/>
        <a:lstStyle/>
        <a:p>
          <a:endParaRPr lang="en-GB"/>
        </a:p>
      </dgm:t>
    </dgm:pt>
    <dgm:pt modelId="{A38B6405-FD85-4876-857A-5F7F0C381DD5}" type="parTrans" cxnId="{5752A4F3-4A9E-438E-B015-077FC2926A33}">
      <dgm:prSet/>
      <dgm:spPr/>
      <dgm:t>
        <a:bodyPr/>
        <a:lstStyle/>
        <a:p>
          <a:endParaRPr lang="en-GB"/>
        </a:p>
      </dgm:t>
    </dgm:pt>
    <dgm:pt modelId="{BE3307ED-D4D7-44FD-A22C-6EF8AAB68B69}">
      <dgm:prSet phldrT="[Text]"/>
      <dgm:spPr>
        <a:solidFill>
          <a:schemeClr val="accent4">
            <a:lumMod val="60000"/>
            <a:lumOff val="40000"/>
            <a:alpha val="90000"/>
          </a:schemeClr>
        </a:solidFill>
        <a:ln>
          <a:solidFill>
            <a:schemeClr val="accent4">
              <a:lumMod val="60000"/>
              <a:lumOff val="40000"/>
            </a:schemeClr>
          </a:solidFill>
        </a:ln>
      </dgm:spPr>
      <dgm:t>
        <a:bodyPr/>
        <a:lstStyle/>
        <a:p>
          <a:r>
            <a:rPr lang="en-GB" dirty="0"/>
            <a:t>Mean (SD):</a:t>
          </a:r>
          <a:br>
            <a:rPr lang="en-GB" dirty="0"/>
          </a:br>
          <a:r>
            <a:rPr lang="en-GB" dirty="0"/>
            <a:t>4.01 (1.43)</a:t>
          </a:r>
        </a:p>
      </dgm:t>
    </dgm:pt>
    <dgm:pt modelId="{58E529C9-9802-4D7F-A2AE-3B1CB6533021}" type="sibTrans" cxnId="{BBDB17FC-DCF1-4584-841D-C8A53AC59FA8}">
      <dgm:prSet/>
      <dgm:spPr/>
      <dgm:t>
        <a:bodyPr/>
        <a:lstStyle/>
        <a:p>
          <a:endParaRPr lang="en-GB"/>
        </a:p>
      </dgm:t>
    </dgm:pt>
    <dgm:pt modelId="{50C11000-700B-4526-BB4A-BCD41E819495}" type="parTrans" cxnId="{BBDB17FC-DCF1-4584-841D-C8A53AC59FA8}">
      <dgm:prSet/>
      <dgm:spPr/>
      <dgm:t>
        <a:bodyPr/>
        <a:lstStyle/>
        <a:p>
          <a:endParaRPr lang="en-GB"/>
        </a:p>
      </dgm:t>
    </dgm:pt>
    <dgm:pt modelId="{2803E6AE-B6DC-479B-9838-C5FD61A64931}">
      <dgm:prSet phldrT="[Text]"/>
      <dgm:spPr>
        <a:solidFill>
          <a:schemeClr val="accent3">
            <a:lumMod val="60000"/>
            <a:lumOff val="40000"/>
            <a:alpha val="90000"/>
          </a:schemeClr>
        </a:solidFill>
        <a:ln>
          <a:solidFill>
            <a:schemeClr val="accent3">
              <a:lumMod val="60000"/>
              <a:lumOff val="40000"/>
            </a:schemeClr>
          </a:solidFill>
        </a:ln>
      </dgm:spPr>
      <dgm:t>
        <a:bodyPr/>
        <a:lstStyle/>
        <a:p>
          <a:r>
            <a:rPr lang="en-GB" dirty="0"/>
            <a:t>Tanner stage I:</a:t>
          </a:r>
          <a:br>
            <a:rPr lang="en-GB" dirty="0"/>
          </a:br>
          <a:r>
            <a:rPr lang="en-GB" dirty="0"/>
            <a:t>89 (74.8)</a:t>
          </a:r>
        </a:p>
      </dgm:t>
    </dgm:pt>
    <dgm:pt modelId="{20D1C341-F4BB-4D67-B721-AF4D428D9EAF}" type="parTrans" cxnId="{5EB4C73B-97C7-431F-BD63-789DF10EFF7B}">
      <dgm:prSet/>
      <dgm:spPr/>
      <dgm:t>
        <a:bodyPr/>
        <a:lstStyle/>
        <a:p>
          <a:endParaRPr lang="en-GB"/>
        </a:p>
      </dgm:t>
    </dgm:pt>
    <dgm:pt modelId="{845D61B4-1883-4CA3-B209-9FE3324D9E0A}" type="sibTrans" cxnId="{5EB4C73B-97C7-431F-BD63-789DF10EFF7B}">
      <dgm:prSet/>
      <dgm:spPr/>
      <dgm:t>
        <a:bodyPr/>
        <a:lstStyle/>
        <a:p>
          <a:endParaRPr lang="en-GB"/>
        </a:p>
      </dgm:t>
    </dgm:pt>
    <dgm:pt modelId="{37DDB565-BF66-487C-8462-ABA0A0DFBB2D}">
      <dgm:prSet phldrT="[Text]"/>
      <dgm:spPr>
        <a:solidFill>
          <a:schemeClr val="accent4">
            <a:lumMod val="60000"/>
            <a:lumOff val="40000"/>
            <a:alpha val="90000"/>
          </a:schemeClr>
        </a:solidFill>
        <a:ln>
          <a:solidFill>
            <a:schemeClr val="accent4">
              <a:lumMod val="60000"/>
              <a:lumOff val="40000"/>
            </a:schemeClr>
          </a:solidFill>
        </a:ln>
      </dgm:spPr>
      <dgm:t>
        <a:bodyPr/>
        <a:lstStyle/>
        <a:p>
          <a:r>
            <a:rPr lang="en-GB" dirty="0"/>
            <a:t>Median:</a:t>
          </a:r>
          <a:br>
            <a:rPr lang="en-GB" dirty="0"/>
          </a:br>
          <a:r>
            <a:rPr lang="en-GB" dirty="0"/>
            <a:t>3.97</a:t>
          </a:r>
        </a:p>
      </dgm:t>
    </dgm:pt>
    <dgm:pt modelId="{E142F009-1811-4807-8D5A-F9847FD8CFF0}" type="parTrans" cxnId="{4C777683-91A3-44FC-B77E-54058101D513}">
      <dgm:prSet/>
      <dgm:spPr/>
      <dgm:t>
        <a:bodyPr/>
        <a:lstStyle/>
        <a:p>
          <a:endParaRPr lang="en-GB"/>
        </a:p>
      </dgm:t>
    </dgm:pt>
    <dgm:pt modelId="{C06868FC-8230-4256-8B04-234FA851272D}" type="sibTrans" cxnId="{4C777683-91A3-44FC-B77E-54058101D513}">
      <dgm:prSet/>
      <dgm:spPr/>
      <dgm:t>
        <a:bodyPr/>
        <a:lstStyle/>
        <a:p>
          <a:endParaRPr lang="en-GB"/>
        </a:p>
      </dgm:t>
    </dgm:pt>
    <dgm:pt modelId="{743D08DC-AAF7-4D52-A249-71AA4E4123D2}">
      <dgm:prSet phldrT="[Text]"/>
      <dgm:spPr>
        <a:solidFill>
          <a:schemeClr val="accent4">
            <a:lumMod val="60000"/>
            <a:lumOff val="40000"/>
            <a:alpha val="90000"/>
          </a:schemeClr>
        </a:solidFill>
        <a:ln>
          <a:solidFill>
            <a:schemeClr val="accent4">
              <a:lumMod val="60000"/>
              <a:lumOff val="40000"/>
            </a:schemeClr>
          </a:solidFill>
        </a:ln>
      </dgm:spPr>
      <dgm:t>
        <a:bodyPr/>
        <a:lstStyle/>
        <a:p>
          <a:r>
            <a:rPr lang="en-GB" dirty="0"/>
            <a:t>Min, max:</a:t>
          </a:r>
        </a:p>
        <a:p>
          <a:r>
            <a:rPr lang="en-GB" dirty="0"/>
            <a:t>-0.1, 7.0</a:t>
          </a:r>
        </a:p>
      </dgm:t>
    </dgm:pt>
    <dgm:pt modelId="{C98D7F9F-B1DD-4D42-ABD2-8EC70187A93E}" type="parTrans" cxnId="{47E69A22-48E1-4D91-A1A8-FB3AF7E80DDA}">
      <dgm:prSet/>
      <dgm:spPr/>
      <dgm:t>
        <a:bodyPr/>
        <a:lstStyle/>
        <a:p>
          <a:endParaRPr lang="en-GB"/>
        </a:p>
      </dgm:t>
    </dgm:pt>
    <dgm:pt modelId="{C2A29536-8790-4CFA-96E4-7ED04B59F530}" type="sibTrans" cxnId="{47E69A22-48E1-4D91-A1A8-FB3AF7E80DDA}">
      <dgm:prSet/>
      <dgm:spPr/>
      <dgm:t>
        <a:bodyPr/>
        <a:lstStyle/>
        <a:p>
          <a:endParaRPr lang="en-GB"/>
        </a:p>
      </dgm:t>
    </dgm:pt>
    <dgm:pt modelId="{ABBD6971-ED56-4192-B643-2C6946B3DCCC}">
      <dgm:prSet phldrT="[Text]"/>
      <dgm:spPr>
        <a:solidFill>
          <a:schemeClr val="accent5">
            <a:alpha val="90000"/>
          </a:schemeClr>
        </a:solidFill>
        <a:ln>
          <a:solidFill>
            <a:schemeClr val="accent5"/>
          </a:solidFill>
        </a:ln>
      </dgm:spPr>
      <dgm:t>
        <a:bodyPr/>
        <a:lstStyle/>
        <a:p>
          <a:r>
            <a:rPr lang="en-GB" dirty="0"/>
            <a:t>Height Z- Score*</a:t>
          </a:r>
        </a:p>
      </dgm:t>
    </dgm:pt>
    <dgm:pt modelId="{670BBBCD-A4CD-4009-99AB-D19FE08191D1}" type="parTrans" cxnId="{C22669EB-5E6F-4B4C-8FE4-31A13DC0CEC8}">
      <dgm:prSet/>
      <dgm:spPr/>
      <dgm:t>
        <a:bodyPr/>
        <a:lstStyle/>
        <a:p>
          <a:endParaRPr lang="en-GB"/>
        </a:p>
      </dgm:t>
    </dgm:pt>
    <dgm:pt modelId="{93B9B7EB-F0D6-47CD-A188-E8F4FE7F841C}" type="sibTrans" cxnId="{C22669EB-5E6F-4B4C-8FE4-31A13DC0CEC8}">
      <dgm:prSet/>
      <dgm:spPr/>
      <dgm:t>
        <a:bodyPr/>
        <a:lstStyle/>
        <a:p>
          <a:endParaRPr lang="en-GB"/>
        </a:p>
      </dgm:t>
    </dgm:pt>
    <dgm:pt modelId="{0E51B9D3-78DA-474E-A403-0F032B4406B8}">
      <dgm:prSet phldrT="[Text]"/>
      <dgm:spPr>
        <a:solidFill>
          <a:schemeClr val="accent5">
            <a:lumMod val="60000"/>
            <a:lumOff val="40000"/>
            <a:alpha val="90000"/>
          </a:schemeClr>
        </a:solidFill>
        <a:ln>
          <a:solidFill>
            <a:schemeClr val="accent5">
              <a:lumMod val="60000"/>
              <a:lumOff val="40000"/>
            </a:schemeClr>
          </a:solidFill>
        </a:ln>
      </dgm:spPr>
      <dgm:t>
        <a:bodyPr/>
        <a:lstStyle/>
        <a:p>
          <a:r>
            <a:rPr lang="en-GB" dirty="0"/>
            <a:t>Mean (SD):</a:t>
          </a:r>
          <a:br>
            <a:rPr lang="en-GB" dirty="0"/>
          </a:br>
          <a:r>
            <a:rPr lang="en-GB" dirty="0"/>
            <a:t>-5.12 (1.09)</a:t>
          </a:r>
        </a:p>
      </dgm:t>
    </dgm:pt>
    <dgm:pt modelId="{AFD360D5-D4BF-43B2-B1FD-878D22B7D499}" type="parTrans" cxnId="{2990238D-B943-47F0-B019-CE82E34500F5}">
      <dgm:prSet/>
      <dgm:spPr/>
      <dgm:t>
        <a:bodyPr/>
        <a:lstStyle/>
        <a:p>
          <a:endParaRPr lang="en-GB"/>
        </a:p>
      </dgm:t>
    </dgm:pt>
    <dgm:pt modelId="{D3EB29EE-08E9-4269-B7E4-AB3D1708A63A}" type="sibTrans" cxnId="{2990238D-B943-47F0-B019-CE82E34500F5}">
      <dgm:prSet/>
      <dgm:spPr/>
      <dgm:t>
        <a:bodyPr/>
        <a:lstStyle/>
        <a:p>
          <a:endParaRPr lang="en-GB"/>
        </a:p>
      </dgm:t>
    </dgm:pt>
    <dgm:pt modelId="{B0A1444E-AA09-4330-BD13-46B4EEFD6170}">
      <dgm:prSet phldrT="[Text]"/>
      <dgm:spPr>
        <a:solidFill>
          <a:schemeClr val="accent5">
            <a:lumMod val="60000"/>
            <a:lumOff val="40000"/>
            <a:alpha val="90000"/>
          </a:schemeClr>
        </a:solidFill>
        <a:ln>
          <a:solidFill>
            <a:schemeClr val="accent5">
              <a:lumMod val="60000"/>
              <a:lumOff val="40000"/>
            </a:schemeClr>
          </a:solidFill>
        </a:ln>
      </dgm:spPr>
      <dgm:t>
        <a:bodyPr/>
        <a:lstStyle/>
        <a:p>
          <a:r>
            <a:rPr lang="en-GB" dirty="0"/>
            <a:t>Median:</a:t>
          </a:r>
          <a:br>
            <a:rPr lang="en-GB" dirty="0"/>
          </a:br>
          <a:r>
            <a:rPr lang="en-GB" dirty="0"/>
            <a:t>-5.11</a:t>
          </a:r>
        </a:p>
      </dgm:t>
    </dgm:pt>
    <dgm:pt modelId="{54AB39B1-7F6C-4798-B652-34E691DAA0B7}" type="parTrans" cxnId="{D493159F-295E-44F0-9099-ED7562FC4B1A}">
      <dgm:prSet/>
      <dgm:spPr/>
      <dgm:t>
        <a:bodyPr/>
        <a:lstStyle/>
        <a:p>
          <a:endParaRPr lang="en-GB"/>
        </a:p>
      </dgm:t>
    </dgm:pt>
    <dgm:pt modelId="{C7BB987C-65BF-4EA8-B8A0-B7B552D6EF8F}" type="sibTrans" cxnId="{D493159F-295E-44F0-9099-ED7562FC4B1A}">
      <dgm:prSet/>
      <dgm:spPr/>
      <dgm:t>
        <a:bodyPr/>
        <a:lstStyle/>
        <a:p>
          <a:endParaRPr lang="en-GB"/>
        </a:p>
      </dgm:t>
    </dgm:pt>
    <dgm:pt modelId="{66D60345-81EE-49F0-847F-7EABD8F1F1C8}">
      <dgm:prSet phldrT="[Text]"/>
      <dgm:spPr>
        <a:solidFill>
          <a:schemeClr val="accent5">
            <a:lumMod val="60000"/>
            <a:lumOff val="40000"/>
            <a:alpha val="90000"/>
          </a:schemeClr>
        </a:solidFill>
        <a:ln>
          <a:solidFill>
            <a:schemeClr val="accent5">
              <a:lumMod val="60000"/>
              <a:lumOff val="40000"/>
            </a:schemeClr>
          </a:solidFill>
        </a:ln>
      </dgm:spPr>
      <dgm:t>
        <a:bodyPr/>
        <a:lstStyle/>
        <a:p>
          <a:r>
            <a:rPr lang="en-GB" dirty="0"/>
            <a:t>Min, max:</a:t>
          </a:r>
          <a:br>
            <a:rPr lang="en-GB" dirty="0"/>
          </a:br>
          <a:r>
            <a:rPr lang="en-GB" dirty="0"/>
            <a:t>-7.8, -1.1</a:t>
          </a:r>
        </a:p>
      </dgm:t>
    </dgm:pt>
    <dgm:pt modelId="{EBEA38F5-1B71-4104-835F-817F54EB0BE0}" type="parTrans" cxnId="{89AB6C24-8403-476C-9D07-5AC61D8C5842}">
      <dgm:prSet/>
      <dgm:spPr/>
      <dgm:t>
        <a:bodyPr/>
        <a:lstStyle/>
        <a:p>
          <a:endParaRPr lang="en-GB"/>
        </a:p>
      </dgm:t>
    </dgm:pt>
    <dgm:pt modelId="{3EA6E0B7-ACC9-4C29-AA50-8BD63E2587CB}" type="sibTrans" cxnId="{89AB6C24-8403-476C-9D07-5AC61D8C5842}">
      <dgm:prSet/>
      <dgm:spPr/>
      <dgm:t>
        <a:bodyPr/>
        <a:lstStyle/>
        <a:p>
          <a:endParaRPr lang="en-GB"/>
        </a:p>
      </dgm:t>
    </dgm:pt>
    <dgm:pt modelId="{F169EBF7-A3F4-48B8-BAAB-6B2AB4633220}" type="pres">
      <dgm:prSet presAssocID="{ED0E5767-63E4-4B96-B6C5-4F3F8C8C5EAF}" presName="diagram" presStyleCnt="0">
        <dgm:presLayoutVars>
          <dgm:chPref val="1"/>
          <dgm:dir/>
          <dgm:animOne val="branch"/>
          <dgm:animLvl val="lvl"/>
          <dgm:resizeHandles/>
        </dgm:presLayoutVars>
      </dgm:prSet>
      <dgm:spPr/>
    </dgm:pt>
    <dgm:pt modelId="{D40A8FE7-61AF-4E01-B65A-FADC272AC5F9}" type="pres">
      <dgm:prSet presAssocID="{306DE78C-1A60-42D3-9B50-41FF6387AF79}" presName="root" presStyleCnt="0"/>
      <dgm:spPr/>
    </dgm:pt>
    <dgm:pt modelId="{0A31CA22-D0FA-475A-82B3-369AEC5D9955}" type="pres">
      <dgm:prSet presAssocID="{306DE78C-1A60-42D3-9B50-41FF6387AF79}" presName="rootComposite" presStyleCnt="0"/>
      <dgm:spPr/>
    </dgm:pt>
    <dgm:pt modelId="{6D4D04B7-AD58-45E3-B9DE-18291C8F004C}" type="pres">
      <dgm:prSet presAssocID="{306DE78C-1A60-42D3-9B50-41FF6387AF79}" presName="rootText" presStyleLbl="node1" presStyleIdx="0" presStyleCnt="5"/>
      <dgm:spPr/>
    </dgm:pt>
    <dgm:pt modelId="{D531F53F-1813-4E33-9F3D-CC26DD41FEF9}" type="pres">
      <dgm:prSet presAssocID="{306DE78C-1A60-42D3-9B50-41FF6387AF79}" presName="rootConnector" presStyleLbl="node1" presStyleIdx="0" presStyleCnt="5"/>
      <dgm:spPr/>
    </dgm:pt>
    <dgm:pt modelId="{778C52F0-B38A-449A-9332-E51CD83EF678}" type="pres">
      <dgm:prSet presAssocID="{306DE78C-1A60-42D3-9B50-41FF6387AF79}" presName="childShape" presStyleCnt="0"/>
      <dgm:spPr/>
    </dgm:pt>
    <dgm:pt modelId="{8C113561-7AC4-44C6-BBC0-9F7C21C7AD50}" type="pres">
      <dgm:prSet presAssocID="{688B37C7-9113-4410-B990-C134E1D59F30}" presName="Name13" presStyleLbl="parChTrans1D2" presStyleIdx="0" presStyleCnt="15"/>
      <dgm:spPr/>
    </dgm:pt>
    <dgm:pt modelId="{04D0B593-3F42-463B-B787-DBF5503E57FA}" type="pres">
      <dgm:prSet presAssocID="{7F91EF9F-B22D-419C-84C4-98A412173CDD}" presName="childText" presStyleLbl="bgAcc1" presStyleIdx="0" presStyleCnt="15">
        <dgm:presLayoutVars>
          <dgm:bulletEnabled val="1"/>
        </dgm:presLayoutVars>
      </dgm:prSet>
      <dgm:spPr/>
    </dgm:pt>
    <dgm:pt modelId="{134F6E1E-4282-4E10-BDCF-BC889C075917}" type="pres">
      <dgm:prSet presAssocID="{58187A43-F050-4B7C-956E-186743E9D5DD}" presName="Name13" presStyleLbl="parChTrans1D2" presStyleIdx="1" presStyleCnt="15"/>
      <dgm:spPr/>
    </dgm:pt>
    <dgm:pt modelId="{E2C78FFD-626E-4270-9FB0-25683AD8823A}" type="pres">
      <dgm:prSet presAssocID="{6FE44CD3-9EEE-4651-BC5D-D955093B6659}" presName="childText" presStyleLbl="bgAcc1" presStyleIdx="1" presStyleCnt="15">
        <dgm:presLayoutVars>
          <dgm:bulletEnabled val="1"/>
        </dgm:presLayoutVars>
      </dgm:prSet>
      <dgm:spPr/>
    </dgm:pt>
    <dgm:pt modelId="{84D097D6-7B29-4A45-B8A4-AA3BEE7775E8}" type="pres">
      <dgm:prSet presAssocID="{AA6940B4-9100-4457-85CF-E4188F1CCFE2}" presName="root" presStyleCnt="0"/>
      <dgm:spPr/>
    </dgm:pt>
    <dgm:pt modelId="{385E6D5B-17DC-435D-B314-C4C8B3DC01FE}" type="pres">
      <dgm:prSet presAssocID="{AA6940B4-9100-4457-85CF-E4188F1CCFE2}" presName="rootComposite" presStyleCnt="0"/>
      <dgm:spPr/>
    </dgm:pt>
    <dgm:pt modelId="{84754F40-3DA6-4184-82AE-8A96964126CA}" type="pres">
      <dgm:prSet presAssocID="{AA6940B4-9100-4457-85CF-E4188F1CCFE2}" presName="rootText" presStyleLbl="node1" presStyleIdx="1" presStyleCnt="5"/>
      <dgm:spPr/>
    </dgm:pt>
    <dgm:pt modelId="{B200A856-1AC7-46D8-ACB4-CA120ED0BB8A}" type="pres">
      <dgm:prSet presAssocID="{AA6940B4-9100-4457-85CF-E4188F1CCFE2}" presName="rootConnector" presStyleLbl="node1" presStyleIdx="1" presStyleCnt="5"/>
      <dgm:spPr/>
    </dgm:pt>
    <dgm:pt modelId="{C8849925-8A23-4C3A-874D-BD124A50328A}" type="pres">
      <dgm:prSet presAssocID="{AA6940B4-9100-4457-85CF-E4188F1CCFE2}" presName="childShape" presStyleCnt="0"/>
      <dgm:spPr/>
    </dgm:pt>
    <dgm:pt modelId="{BF7FEDBA-EE20-419E-8653-5A4A1346F693}" type="pres">
      <dgm:prSet presAssocID="{EFF5472A-4917-41F2-AA43-78FFA99AE0DC}" presName="Name13" presStyleLbl="parChTrans1D2" presStyleIdx="2" presStyleCnt="15"/>
      <dgm:spPr/>
    </dgm:pt>
    <dgm:pt modelId="{96B99E44-AF11-4718-827F-456876F214D0}" type="pres">
      <dgm:prSet presAssocID="{69F0CB62-0EE4-47A4-BD17-7C7078D99F21}" presName="childText" presStyleLbl="bgAcc1" presStyleIdx="2" presStyleCnt="15">
        <dgm:presLayoutVars>
          <dgm:bulletEnabled val="1"/>
        </dgm:presLayoutVars>
      </dgm:prSet>
      <dgm:spPr/>
    </dgm:pt>
    <dgm:pt modelId="{C0934AD5-47C1-4561-93CB-BDB1EAE43EF7}" type="pres">
      <dgm:prSet presAssocID="{F838F445-ECE6-4D30-ADCC-51856D2A8FB2}" presName="Name13" presStyleLbl="parChTrans1D2" presStyleIdx="3" presStyleCnt="15"/>
      <dgm:spPr/>
    </dgm:pt>
    <dgm:pt modelId="{FF134CA7-6CB8-44C1-B384-2D9BD2807223}" type="pres">
      <dgm:prSet presAssocID="{FD9E1A90-1419-4A8A-A372-A18D07F47B8E}" presName="childText" presStyleLbl="bgAcc1" presStyleIdx="3" presStyleCnt="15">
        <dgm:presLayoutVars>
          <dgm:bulletEnabled val="1"/>
        </dgm:presLayoutVars>
      </dgm:prSet>
      <dgm:spPr/>
    </dgm:pt>
    <dgm:pt modelId="{865F1CB0-33A7-4DC9-A90F-F5B96541C87D}" type="pres">
      <dgm:prSet presAssocID="{D58CC83C-B72A-4ABA-9EEA-C0261BB99165}" presName="Name13" presStyleLbl="parChTrans1D2" presStyleIdx="4" presStyleCnt="15"/>
      <dgm:spPr/>
    </dgm:pt>
    <dgm:pt modelId="{54324A9D-81C7-473A-AAA3-8A2643CBFB9F}" type="pres">
      <dgm:prSet presAssocID="{D3CEBD3A-9459-4201-887F-00BE191E90FC}" presName="childText" presStyleLbl="bgAcc1" presStyleIdx="4" presStyleCnt="15">
        <dgm:presLayoutVars>
          <dgm:bulletEnabled val="1"/>
        </dgm:presLayoutVars>
      </dgm:prSet>
      <dgm:spPr/>
    </dgm:pt>
    <dgm:pt modelId="{6FD9A2DA-A036-48A8-97EE-D58E308751A9}" type="pres">
      <dgm:prSet presAssocID="{6F2533D1-A990-4970-A16A-C7C2BD2943BF}" presName="Name13" presStyleLbl="parChTrans1D2" presStyleIdx="5" presStyleCnt="15"/>
      <dgm:spPr/>
    </dgm:pt>
    <dgm:pt modelId="{E8B4E7DC-706A-4531-B173-0DA644F5C3D6}" type="pres">
      <dgm:prSet presAssocID="{6E63107B-E866-49EA-A004-F9CD15380463}" presName="childText" presStyleLbl="bgAcc1" presStyleIdx="5" presStyleCnt="15">
        <dgm:presLayoutVars>
          <dgm:bulletEnabled val="1"/>
        </dgm:presLayoutVars>
      </dgm:prSet>
      <dgm:spPr/>
    </dgm:pt>
    <dgm:pt modelId="{95EFB278-29C7-4B68-8D68-A85DCE99FB9D}" type="pres">
      <dgm:prSet presAssocID="{6660894E-6EA2-45D6-8544-AEF60D865FE1}" presName="root" presStyleCnt="0"/>
      <dgm:spPr/>
    </dgm:pt>
    <dgm:pt modelId="{162E69E5-B3F6-4E2B-97FE-1619409D42E6}" type="pres">
      <dgm:prSet presAssocID="{6660894E-6EA2-45D6-8544-AEF60D865FE1}" presName="rootComposite" presStyleCnt="0"/>
      <dgm:spPr/>
    </dgm:pt>
    <dgm:pt modelId="{F1A2413F-10D5-43F0-863D-1C63B652FA4E}" type="pres">
      <dgm:prSet presAssocID="{6660894E-6EA2-45D6-8544-AEF60D865FE1}" presName="rootText" presStyleLbl="node1" presStyleIdx="2" presStyleCnt="5"/>
      <dgm:spPr/>
    </dgm:pt>
    <dgm:pt modelId="{D44C49B6-0508-4910-8842-98A637D15D48}" type="pres">
      <dgm:prSet presAssocID="{6660894E-6EA2-45D6-8544-AEF60D865FE1}" presName="rootConnector" presStyleLbl="node1" presStyleIdx="2" presStyleCnt="5"/>
      <dgm:spPr/>
    </dgm:pt>
    <dgm:pt modelId="{02FEFEF0-A84C-40B6-AB9A-068DB1777475}" type="pres">
      <dgm:prSet presAssocID="{6660894E-6EA2-45D6-8544-AEF60D865FE1}" presName="childShape" presStyleCnt="0"/>
      <dgm:spPr/>
    </dgm:pt>
    <dgm:pt modelId="{AEC37EEC-0610-4581-9FCE-223371737A88}" type="pres">
      <dgm:prSet presAssocID="{00B44154-E88D-42BC-A58E-41C858EECBF0}" presName="Name13" presStyleLbl="parChTrans1D2" presStyleIdx="6" presStyleCnt="15"/>
      <dgm:spPr/>
    </dgm:pt>
    <dgm:pt modelId="{8CCE7E3D-B8F0-4B32-B539-C708E9FF4CF7}" type="pres">
      <dgm:prSet presAssocID="{0EAE86C7-30BF-418F-8A09-158E1D595D86}" presName="childText" presStyleLbl="bgAcc1" presStyleIdx="6" presStyleCnt="15">
        <dgm:presLayoutVars>
          <dgm:bulletEnabled val="1"/>
        </dgm:presLayoutVars>
      </dgm:prSet>
      <dgm:spPr/>
    </dgm:pt>
    <dgm:pt modelId="{39124E35-06DA-4AA9-B396-A4D79C03F845}" type="pres">
      <dgm:prSet presAssocID="{03571150-F2E6-4AD4-9075-0EA911AD8C24}" presName="Name13" presStyleLbl="parChTrans1D2" presStyleIdx="7" presStyleCnt="15"/>
      <dgm:spPr/>
    </dgm:pt>
    <dgm:pt modelId="{DA6DBB53-EF08-4F0D-9D67-4E541F34911A}" type="pres">
      <dgm:prSet presAssocID="{A8AED5D0-5110-4EB7-80C5-49F8507FB1BE}" presName="childText" presStyleLbl="bgAcc1" presStyleIdx="7" presStyleCnt="15">
        <dgm:presLayoutVars>
          <dgm:bulletEnabled val="1"/>
        </dgm:presLayoutVars>
      </dgm:prSet>
      <dgm:spPr/>
    </dgm:pt>
    <dgm:pt modelId="{FB32F6D2-27C5-41E9-B77D-2832E1EB034B}" type="pres">
      <dgm:prSet presAssocID="{20D1C341-F4BB-4D67-B721-AF4D428D9EAF}" presName="Name13" presStyleLbl="parChTrans1D2" presStyleIdx="8" presStyleCnt="15"/>
      <dgm:spPr/>
    </dgm:pt>
    <dgm:pt modelId="{22531161-8BD1-4A56-9BE0-C3EEEDD270D0}" type="pres">
      <dgm:prSet presAssocID="{2803E6AE-B6DC-479B-9838-C5FD61A64931}" presName="childText" presStyleLbl="bgAcc1" presStyleIdx="8" presStyleCnt="15">
        <dgm:presLayoutVars>
          <dgm:bulletEnabled val="1"/>
        </dgm:presLayoutVars>
      </dgm:prSet>
      <dgm:spPr/>
    </dgm:pt>
    <dgm:pt modelId="{EAAA499B-A752-4787-8298-92FA6F028D6A}" type="pres">
      <dgm:prSet presAssocID="{AAA3D364-74A5-4E40-9709-4E2A6ED6AB48}" presName="root" presStyleCnt="0"/>
      <dgm:spPr/>
    </dgm:pt>
    <dgm:pt modelId="{134AECCF-2901-462C-8A8C-911DF1D6FB4A}" type="pres">
      <dgm:prSet presAssocID="{AAA3D364-74A5-4E40-9709-4E2A6ED6AB48}" presName="rootComposite" presStyleCnt="0"/>
      <dgm:spPr/>
    </dgm:pt>
    <dgm:pt modelId="{3B30DF7B-B2D0-41E4-BBA8-8B2EA1B233D1}" type="pres">
      <dgm:prSet presAssocID="{AAA3D364-74A5-4E40-9709-4E2A6ED6AB48}" presName="rootText" presStyleLbl="node1" presStyleIdx="3" presStyleCnt="5"/>
      <dgm:spPr/>
    </dgm:pt>
    <dgm:pt modelId="{15812D8D-6D21-42CD-8830-01B3716AD1B0}" type="pres">
      <dgm:prSet presAssocID="{AAA3D364-74A5-4E40-9709-4E2A6ED6AB48}" presName="rootConnector" presStyleLbl="node1" presStyleIdx="3" presStyleCnt="5"/>
      <dgm:spPr/>
    </dgm:pt>
    <dgm:pt modelId="{EC0B0591-FBCD-48F4-932B-C63835B88ABC}" type="pres">
      <dgm:prSet presAssocID="{AAA3D364-74A5-4E40-9709-4E2A6ED6AB48}" presName="childShape" presStyleCnt="0"/>
      <dgm:spPr/>
    </dgm:pt>
    <dgm:pt modelId="{544EEBA7-35A0-4D65-808C-BF039F196EE1}" type="pres">
      <dgm:prSet presAssocID="{50C11000-700B-4526-BB4A-BCD41E819495}" presName="Name13" presStyleLbl="parChTrans1D2" presStyleIdx="9" presStyleCnt="15"/>
      <dgm:spPr/>
    </dgm:pt>
    <dgm:pt modelId="{9E41CA36-B202-43C9-A624-6F6576F82D82}" type="pres">
      <dgm:prSet presAssocID="{BE3307ED-D4D7-44FD-A22C-6EF8AAB68B69}" presName="childText" presStyleLbl="bgAcc1" presStyleIdx="9" presStyleCnt="15">
        <dgm:presLayoutVars>
          <dgm:bulletEnabled val="1"/>
        </dgm:presLayoutVars>
      </dgm:prSet>
      <dgm:spPr/>
    </dgm:pt>
    <dgm:pt modelId="{519A8A9C-9DE8-4798-95A1-58B19F6E1579}" type="pres">
      <dgm:prSet presAssocID="{E142F009-1811-4807-8D5A-F9847FD8CFF0}" presName="Name13" presStyleLbl="parChTrans1D2" presStyleIdx="10" presStyleCnt="15"/>
      <dgm:spPr/>
    </dgm:pt>
    <dgm:pt modelId="{39AC0E19-20CB-4528-9678-7BADD6BAAFFA}" type="pres">
      <dgm:prSet presAssocID="{37DDB565-BF66-487C-8462-ABA0A0DFBB2D}" presName="childText" presStyleLbl="bgAcc1" presStyleIdx="10" presStyleCnt="15">
        <dgm:presLayoutVars>
          <dgm:bulletEnabled val="1"/>
        </dgm:presLayoutVars>
      </dgm:prSet>
      <dgm:spPr/>
    </dgm:pt>
    <dgm:pt modelId="{AE7FF0DB-9652-4C1F-82E6-972C5718AE31}" type="pres">
      <dgm:prSet presAssocID="{C98D7F9F-B1DD-4D42-ABD2-8EC70187A93E}" presName="Name13" presStyleLbl="parChTrans1D2" presStyleIdx="11" presStyleCnt="15"/>
      <dgm:spPr/>
    </dgm:pt>
    <dgm:pt modelId="{BBE8432F-9AD5-4EFC-94F2-1AC99B971B78}" type="pres">
      <dgm:prSet presAssocID="{743D08DC-AAF7-4D52-A249-71AA4E4123D2}" presName="childText" presStyleLbl="bgAcc1" presStyleIdx="11" presStyleCnt="15">
        <dgm:presLayoutVars>
          <dgm:bulletEnabled val="1"/>
        </dgm:presLayoutVars>
      </dgm:prSet>
      <dgm:spPr/>
    </dgm:pt>
    <dgm:pt modelId="{59C46F95-3FE8-4960-9CD8-46AD0336C512}" type="pres">
      <dgm:prSet presAssocID="{ABBD6971-ED56-4192-B643-2C6946B3DCCC}" presName="root" presStyleCnt="0"/>
      <dgm:spPr/>
    </dgm:pt>
    <dgm:pt modelId="{165D06E4-1844-4901-9F46-179F490C6608}" type="pres">
      <dgm:prSet presAssocID="{ABBD6971-ED56-4192-B643-2C6946B3DCCC}" presName="rootComposite" presStyleCnt="0"/>
      <dgm:spPr/>
    </dgm:pt>
    <dgm:pt modelId="{1AA21A69-EF8A-455C-8C23-05C94FD68867}" type="pres">
      <dgm:prSet presAssocID="{ABBD6971-ED56-4192-B643-2C6946B3DCCC}" presName="rootText" presStyleLbl="node1" presStyleIdx="4" presStyleCnt="5"/>
      <dgm:spPr/>
    </dgm:pt>
    <dgm:pt modelId="{423733DD-E510-464F-88ED-92FE015CB89D}" type="pres">
      <dgm:prSet presAssocID="{ABBD6971-ED56-4192-B643-2C6946B3DCCC}" presName="rootConnector" presStyleLbl="node1" presStyleIdx="4" presStyleCnt="5"/>
      <dgm:spPr/>
    </dgm:pt>
    <dgm:pt modelId="{5B182EF9-B99A-414F-8AC2-3A1102AC5DEE}" type="pres">
      <dgm:prSet presAssocID="{ABBD6971-ED56-4192-B643-2C6946B3DCCC}" presName="childShape" presStyleCnt="0"/>
      <dgm:spPr/>
    </dgm:pt>
    <dgm:pt modelId="{590DFFA8-DD0C-448C-82F0-871246EA0307}" type="pres">
      <dgm:prSet presAssocID="{AFD360D5-D4BF-43B2-B1FD-878D22B7D499}" presName="Name13" presStyleLbl="parChTrans1D2" presStyleIdx="12" presStyleCnt="15"/>
      <dgm:spPr/>
    </dgm:pt>
    <dgm:pt modelId="{B61E8893-AD98-42F5-B772-570D11E81691}" type="pres">
      <dgm:prSet presAssocID="{0E51B9D3-78DA-474E-A403-0F032B4406B8}" presName="childText" presStyleLbl="bgAcc1" presStyleIdx="12" presStyleCnt="15">
        <dgm:presLayoutVars>
          <dgm:bulletEnabled val="1"/>
        </dgm:presLayoutVars>
      </dgm:prSet>
      <dgm:spPr/>
    </dgm:pt>
    <dgm:pt modelId="{2BF60C84-ACDD-428F-AB0D-DFE8CDF08A58}" type="pres">
      <dgm:prSet presAssocID="{54AB39B1-7F6C-4798-B652-34E691DAA0B7}" presName="Name13" presStyleLbl="parChTrans1D2" presStyleIdx="13" presStyleCnt="15"/>
      <dgm:spPr/>
    </dgm:pt>
    <dgm:pt modelId="{2A5A4DEE-D63E-4ABA-9163-17BEF785A93F}" type="pres">
      <dgm:prSet presAssocID="{B0A1444E-AA09-4330-BD13-46B4EEFD6170}" presName="childText" presStyleLbl="bgAcc1" presStyleIdx="13" presStyleCnt="15">
        <dgm:presLayoutVars>
          <dgm:bulletEnabled val="1"/>
        </dgm:presLayoutVars>
      </dgm:prSet>
      <dgm:spPr/>
    </dgm:pt>
    <dgm:pt modelId="{ACC4CAA6-F5BA-4EF4-A525-9E50669CFF6B}" type="pres">
      <dgm:prSet presAssocID="{EBEA38F5-1B71-4104-835F-817F54EB0BE0}" presName="Name13" presStyleLbl="parChTrans1D2" presStyleIdx="14" presStyleCnt="15"/>
      <dgm:spPr/>
    </dgm:pt>
    <dgm:pt modelId="{27C64402-79D0-4598-9D92-AE12A85F8E38}" type="pres">
      <dgm:prSet presAssocID="{66D60345-81EE-49F0-847F-7EABD8F1F1C8}" presName="childText" presStyleLbl="bgAcc1" presStyleIdx="14" presStyleCnt="15">
        <dgm:presLayoutVars>
          <dgm:bulletEnabled val="1"/>
        </dgm:presLayoutVars>
      </dgm:prSet>
      <dgm:spPr/>
    </dgm:pt>
  </dgm:ptLst>
  <dgm:cxnLst>
    <dgm:cxn modelId="{925D3B00-4FB6-4E55-BBB9-CFF4D576FAB4}" srcId="{ED0E5767-63E4-4B96-B6C5-4F3F8C8C5EAF}" destId="{6660894E-6EA2-45D6-8544-AEF60D865FE1}" srcOrd="2" destOrd="0" parTransId="{A300203B-BEFC-4A1B-A235-04929F19C401}" sibTransId="{A3DFDC99-7B10-4A62-B165-C6AC6B67509C}"/>
    <dgm:cxn modelId="{F83A1803-9C3F-47B4-A5A8-27117B44ECBC}" type="presOf" srcId="{03571150-F2E6-4AD4-9075-0EA911AD8C24}" destId="{39124E35-06DA-4AA9-B396-A4D79C03F845}" srcOrd="0" destOrd="0" presId="urn:microsoft.com/office/officeart/2005/8/layout/hierarchy3"/>
    <dgm:cxn modelId="{BE019204-306E-470D-8BD9-0CDB3D559818}" type="presOf" srcId="{66D60345-81EE-49F0-847F-7EABD8F1F1C8}" destId="{27C64402-79D0-4598-9D92-AE12A85F8E38}" srcOrd="0" destOrd="0" presId="urn:microsoft.com/office/officeart/2005/8/layout/hierarchy3"/>
    <dgm:cxn modelId="{38FC9D04-4D23-429D-97B5-70102B8C7327}" type="presOf" srcId="{50C11000-700B-4526-BB4A-BCD41E819495}" destId="{544EEBA7-35A0-4D65-808C-BF039F196EE1}" srcOrd="0" destOrd="0" presId="urn:microsoft.com/office/officeart/2005/8/layout/hierarchy3"/>
    <dgm:cxn modelId="{AB455909-5332-400E-94B3-50E790D3AC72}" type="presOf" srcId="{688B37C7-9113-4410-B990-C134E1D59F30}" destId="{8C113561-7AC4-44C6-BBC0-9F7C21C7AD50}" srcOrd="0" destOrd="0" presId="urn:microsoft.com/office/officeart/2005/8/layout/hierarchy3"/>
    <dgm:cxn modelId="{9A4F730C-9939-4054-A464-0182C5508C39}" type="presOf" srcId="{E142F009-1811-4807-8D5A-F9847FD8CFF0}" destId="{519A8A9C-9DE8-4798-95A1-58B19F6E1579}" srcOrd="0" destOrd="0" presId="urn:microsoft.com/office/officeart/2005/8/layout/hierarchy3"/>
    <dgm:cxn modelId="{33988D0C-3454-4A87-A298-816C57B1EC0F}" type="presOf" srcId="{6F2533D1-A990-4970-A16A-C7C2BD2943BF}" destId="{6FD9A2DA-A036-48A8-97EE-D58E308751A9}" srcOrd="0" destOrd="0" presId="urn:microsoft.com/office/officeart/2005/8/layout/hierarchy3"/>
    <dgm:cxn modelId="{EAD16C0F-EEEF-4D04-8B3F-D9180C810400}" type="presOf" srcId="{BE3307ED-D4D7-44FD-A22C-6EF8AAB68B69}" destId="{9E41CA36-B202-43C9-A624-6F6576F82D82}" srcOrd="0" destOrd="0" presId="urn:microsoft.com/office/officeart/2005/8/layout/hierarchy3"/>
    <dgm:cxn modelId="{7379DE19-E240-4986-AC70-C2B8239A307D}" type="presOf" srcId="{0E51B9D3-78DA-474E-A403-0F032B4406B8}" destId="{B61E8893-AD98-42F5-B772-570D11E81691}" srcOrd="0" destOrd="0" presId="urn:microsoft.com/office/officeart/2005/8/layout/hierarchy3"/>
    <dgm:cxn modelId="{CAE8861F-AAD9-474B-9EE6-52458048A18D}" type="presOf" srcId="{EBEA38F5-1B71-4104-835F-817F54EB0BE0}" destId="{ACC4CAA6-F5BA-4EF4-A525-9E50669CFF6B}" srcOrd="0" destOrd="0" presId="urn:microsoft.com/office/officeart/2005/8/layout/hierarchy3"/>
    <dgm:cxn modelId="{8338B020-C111-4FAA-A429-87C0C5C2A265}" type="presOf" srcId="{0EAE86C7-30BF-418F-8A09-158E1D595D86}" destId="{8CCE7E3D-B8F0-4B32-B539-C708E9FF4CF7}" srcOrd="0" destOrd="0" presId="urn:microsoft.com/office/officeart/2005/8/layout/hierarchy3"/>
    <dgm:cxn modelId="{47E69A22-48E1-4D91-A1A8-FB3AF7E80DDA}" srcId="{AAA3D364-74A5-4E40-9709-4E2A6ED6AB48}" destId="{743D08DC-AAF7-4D52-A249-71AA4E4123D2}" srcOrd="2" destOrd="0" parTransId="{C98D7F9F-B1DD-4D42-ABD2-8EC70187A93E}" sibTransId="{C2A29536-8790-4CFA-96E4-7ED04B59F530}"/>
    <dgm:cxn modelId="{89AB6C24-8403-476C-9D07-5AC61D8C5842}" srcId="{ABBD6971-ED56-4192-B643-2C6946B3DCCC}" destId="{66D60345-81EE-49F0-847F-7EABD8F1F1C8}" srcOrd="2" destOrd="0" parTransId="{EBEA38F5-1B71-4104-835F-817F54EB0BE0}" sibTransId="{3EA6E0B7-ACC9-4C29-AA50-8BD63E2587CB}"/>
    <dgm:cxn modelId="{751F2B25-27F3-4FC1-9449-65CF29574036}" type="presOf" srcId="{F838F445-ECE6-4D30-ADCC-51856D2A8FB2}" destId="{C0934AD5-47C1-4561-93CB-BDB1EAE43EF7}" srcOrd="0" destOrd="0" presId="urn:microsoft.com/office/officeart/2005/8/layout/hierarchy3"/>
    <dgm:cxn modelId="{81A12F29-CCA0-4AD4-8190-955EB2F17131}" type="presOf" srcId="{306DE78C-1A60-42D3-9B50-41FF6387AF79}" destId="{D531F53F-1813-4E33-9F3D-CC26DD41FEF9}" srcOrd="1" destOrd="0" presId="urn:microsoft.com/office/officeart/2005/8/layout/hierarchy3"/>
    <dgm:cxn modelId="{72E6512B-D8AF-4EAA-8796-7424CD1CC395}" type="presOf" srcId="{69F0CB62-0EE4-47A4-BD17-7C7078D99F21}" destId="{96B99E44-AF11-4718-827F-456876F214D0}" srcOrd="0" destOrd="0" presId="urn:microsoft.com/office/officeart/2005/8/layout/hierarchy3"/>
    <dgm:cxn modelId="{9FC51F2F-645D-43E2-8107-B6CCE75E1C51}" type="presOf" srcId="{D58CC83C-B72A-4ABA-9EEA-C0261BB99165}" destId="{865F1CB0-33A7-4DC9-A90F-F5B96541C87D}" srcOrd="0" destOrd="0" presId="urn:microsoft.com/office/officeart/2005/8/layout/hierarchy3"/>
    <dgm:cxn modelId="{5C025234-D9F8-4AFE-AF33-7C366DD30AF0}" srcId="{306DE78C-1A60-42D3-9B50-41FF6387AF79}" destId="{6FE44CD3-9EEE-4651-BC5D-D955093B6659}" srcOrd="1" destOrd="0" parTransId="{58187A43-F050-4B7C-956E-186743E9D5DD}" sibTransId="{821D2B66-E19A-4501-8CF5-4E3D51974A01}"/>
    <dgm:cxn modelId="{D1433636-9416-49A2-B8EC-C0FFA07121AA}" type="presOf" srcId="{54AB39B1-7F6C-4798-B652-34E691DAA0B7}" destId="{2BF60C84-ACDD-428F-AB0D-DFE8CDF08A58}" srcOrd="0" destOrd="0" presId="urn:microsoft.com/office/officeart/2005/8/layout/hierarchy3"/>
    <dgm:cxn modelId="{5C5D9039-FDEB-405F-A007-4E5DF55517F9}" type="presOf" srcId="{ABBD6971-ED56-4192-B643-2C6946B3DCCC}" destId="{423733DD-E510-464F-88ED-92FE015CB89D}" srcOrd="1" destOrd="0" presId="urn:microsoft.com/office/officeart/2005/8/layout/hierarchy3"/>
    <dgm:cxn modelId="{5EB4C73B-97C7-431F-BD63-789DF10EFF7B}" srcId="{6660894E-6EA2-45D6-8544-AEF60D865FE1}" destId="{2803E6AE-B6DC-479B-9838-C5FD61A64931}" srcOrd="2" destOrd="0" parTransId="{20D1C341-F4BB-4D67-B721-AF4D428D9EAF}" sibTransId="{845D61B4-1883-4CA3-B209-9FE3324D9E0A}"/>
    <dgm:cxn modelId="{033EBF5F-70D9-4696-8F53-F05ED5B12319}" srcId="{6660894E-6EA2-45D6-8544-AEF60D865FE1}" destId="{A8AED5D0-5110-4EB7-80C5-49F8507FB1BE}" srcOrd="1" destOrd="0" parTransId="{03571150-F2E6-4AD4-9075-0EA911AD8C24}" sibTransId="{38485492-8BE3-46A4-B1B1-6C22CB9E6351}"/>
    <dgm:cxn modelId="{8D291262-E444-4041-BC3E-B588245CF814}" type="presOf" srcId="{FD9E1A90-1419-4A8A-A372-A18D07F47B8E}" destId="{FF134CA7-6CB8-44C1-B384-2D9BD2807223}" srcOrd="0" destOrd="0" presId="urn:microsoft.com/office/officeart/2005/8/layout/hierarchy3"/>
    <dgm:cxn modelId="{4B86FE45-5DC3-40DB-9550-82818E2F8B22}" type="presOf" srcId="{EFF5472A-4917-41F2-AA43-78FFA99AE0DC}" destId="{BF7FEDBA-EE20-419E-8653-5A4A1346F693}" srcOrd="0" destOrd="0" presId="urn:microsoft.com/office/officeart/2005/8/layout/hierarchy3"/>
    <dgm:cxn modelId="{E2192A48-AB15-4503-AD3C-80C269E9C6E8}" type="presOf" srcId="{AFD360D5-D4BF-43B2-B1FD-878D22B7D499}" destId="{590DFFA8-DD0C-448C-82F0-871246EA0307}" srcOrd="0" destOrd="0" presId="urn:microsoft.com/office/officeart/2005/8/layout/hierarchy3"/>
    <dgm:cxn modelId="{A2A17968-5177-48AE-AE50-D70606AE9FCF}" srcId="{ED0E5767-63E4-4B96-B6C5-4F3F8C8C5EAF}" destId="{AA6940B4-9100-4457-85CF-E4188F1CCFE2}" srcOrd="1" destOrd="0" parTransId="{E8BFDA84-7228-4B9D-9EE6-23BFAEAD8C80}" sibTransId="{6315EBD4-3A97-4DE6-993F-F2656E82E257}"/>
    <dgm:cxn modelId="{DAFE5849-73A4-4D47-A3CE-453C375AFC89}" type="presOf" srcId="{00B44154-E88D-42BC-A58E-41C858EECBF0}" destId="{AEC37EEC-0610-4581-9FCE-223371737A88}" srcOrd="0" destOrd="0" presId="urn:microsoft.com/office/officeart/2005/8/layout/hierarchy3"/>
    <dgm:cxn modelId="{70D89B6B-6F9C-4DE8-A646-0E911BFE64B8}" type="presOf" srcId="{AAA3D364-74A5-4E40-9709-4E2A6ED6AB48}" destId="{15812D8D-6D21-42CD-8830-01B3716AD1B0}" srcOrd="1" destOrd="0" presId="urn:microsoft.com/office/officeart/2005/8/layout/hierarchy3"/>
    <dgm:cxn modelId="{EFFF206C-919E-42B9-96E3-5CA0F16A5B55}" type="presOf" srcId="{D3CEBD3A-9459-4201-887F-00BE191E90FC}" destId="{54324A9D-81C7-473A-AAA3-8A2643CBFB9F}" srcOrd="0" destOrd="0" presId="urn:microsoft.com/office/officeart/2005/8/layout/hierarchy3"/>
    <dgm:cxn modelId="{E30C336E-E7A8-4CB7-A55C-D6958B0BE8D1}" type="presOf" srcId="{743D08DC-AAF7-4D52-A249-71AA4E4123D2}" destId="{BBE8432F-9AD5-4EFC-94F2-1AC99B971B78}" srcOrd="0" destOrd="0" presId="urn:microsoft.com/office/officeart/2005/8/layout/hierarchy3"/>
    <dgm:cxn modelId="{D48FAA4E-B079-4AEE-933F-75A1F30C3EC1}" type="presOf" srcId="{AAA3D364-74A5-4E40-9709-4E2A6ED6AB48}" destId="{3B30DF7B-B2D0-41E4-BBA8-8B2EA1B233D1}" srcOrd="0" destOrd="0" presId="urn:microsoft.com/office/officeart/2005/8/layout/hierarchy3"/>
    <dgm:cxn modelId="{9AC7984F-65BE-4214-8333-DCFF6E9CC701}" type="presOf" srcId="{ED0E5767-63E4-4B96-B6C5-4F3F8C8C5EAF}" destId="{F169EBF7-A3F4-48B8-BAAB-6B2AB4633220}" srcOrd="0" destOrd="0" presId="urn:microsoft.com/office/officeart/2005/8/layout/hierarchy3"/>
    <dgm:cxn modelId="{1B803873-AF35-4E8B-9D04-59D5B2D933CF}" type="presOf" srcId="{58187A43-F050-4B7C-956E-186743E9D5DD}" destId="{134F6E1E-4282-4E10-BDCF-BC889C075917}" srcOrd="0" destOrd="0" presId="urn:microsoft.com/office/officeart/2005/8/layout/hierarchy3"/>
    <dgm:cxn modelId="{4E9B8573-AD24-4081-A8AF-9BA24D877655}" type="presOf" srcId="{6E63107B-E866-49EA-A004-F9CD15380463}" destId="{E8B4E7DC-706A-4531-B173-0DA644F5C3D6}" srcOrd="0" destOrd="0" presId="urn:microsoft.com/office/officeart/2005/8/layout/hierarchy3"/>
    <dgm:cxn modelId="{ADB42674-41AF-4B2B-A0A0-7146FEE98C31}" type="presOf" srcId="{A8AED5D0-5110-4EB7-80C5-49F8507FB1BE}" destId="{DA6DBB53-EF08-4F0D-9D67-4E541F34911A}" srcOrd="0" destOrd="0" presId="urn:microsoft.com/office/officeart/2005/8/layout/hierarchy3"/>
    <dgm:cxn modelId="{8DBB0457-9093-4F12-B4C6-2A66E93393EA}" type="presOf" srcId="{6660894E-6EA2-45D6-8544-AEF60D865FE1}" destId="{F1A2413F-10D5-43F0-863D-1C63B652FA4E}" srcOrd="0" destOrd="0" presId="urn:microsoft.com/office/officeart/2005/8/layout/hierarchy3"/>
    <dgm:cxn modelId="{C0D72657-066E-4D3E-ABFF-384DA7326B38}" srcId="{ED0E5767-63E4-4B96-B6C5-4F3F8C8C5EAF}" destId="{306DE78C-1A60-42D3-9B50-41FF6387AF79}" srcOrd="0" destOrd="0" parTransId="{C068D9E7-2012-43B9-945C-36EC03C7A84D}" sibTransId="{39B1A1CF-153C-4FFF-90FC-FBABC90324F6}"/>
    <dgm:cxn modelId="{E1751278-61F7-4E96-91E0-C3A22E376780}" type="presOf" srcId="{6660894E-6EA2-45D6-8544-AEF60D865FE1}" destId="{D44C49B6-0508-4910-8842-98A637D15D48}" srcOrd="1" destOrd="0" presId="urn:microsoft.com/office/officeart/2005/8/layout/hierarchy3"/>
    <dgm:cxn modelId="{23503378-A993-4C90-9BF8-109DCAE25653}" srcId="{AA6940B4-9100-4457-85CF-E4188F1CCFE2}" destId="{6E63107B-E866-49EA-A004-F9CD15380463}" srcOrd="3" destOrd="0" parTransId="{6F2533D1-A990-4970-A16A-C7C2BD2943BF}" sibTransId="{FDD7697A-125D-47DA-815A-AF3A84B3EFF6}"/>
    <dgm:cxn modelId="{4C777683-91A3-44FC-B77E-54058101D513}" srcId="{AAA3D364-74A5-4E40-9709-4E2A6ED6AB48}" destId="{37DDB565-BF66-487C-8462-ABA0A0DFBB2D}" srcOrd="1" destOrd="0" parTransId="{E142F009-1811-4807-8D5A-F9847FD8CFF0}" sibTransId="{C06868FC-8230-4256-8B04-234FA851272D}"/>
    <dgm:cxn modelId="{6978BF89-B066-4405-9FC9-A6834F9E5195}" type="presOf" srcId="{2803E6AE-B6DC-479B-9838-C5FD61A64931}" destId="{22531161-8BD1-4A56-9BE0-C3EEEDD270D0}" srcOrd="0" destOrd="0" presId="urn:microsoft.com/office/officeart/2005/8/layout/hierarchy3"/>
    <dgm:cxn modelId="{2990238D-B943-47F0-B019-CE82E34500F5}" srcId="{ABBD6971-ED56-4192-B643-2C6946B3DCCC}" destId="{0E51B9D3-78DA-474E-A403-0F032B4406B8}" srcOrd="0" destOrd="0" parTransId="{AFD360D5-D4BF-43B2-B1FD-878D22B7D499}" sibTransId="{D3EB29EE-08E9-4269-B7E4-AB3D1708A63A}"/>
    <dgm:cxn modelId="{9BD12E91-FBE9-4314-AE38-C4EFE80AAA7D}" type="presOf" srcId="{ABBD6971-ED56-4192-B643-2C6946B3DCCC}" destId="{1AA21A69-EF8A-455C-8C23-05C94FD68867}" srcOrd="0" destOrd="0" presId="urn:microsoft.com/office/officeart/2005/8/layout/hierarchy3"/>
    <dgm:cxn modelId="{75829696-DDAC-4C70-9DD3-C35C31EEBDEA}" type="presOf" srcId="{306DE78C-1A60-42D3-9B50-41FF6387AF79}" destId="{6D4D04B7-AD58-45E3-B9DE-18291C8F004C}" srcOrd="0" destOrd="0" presId="urn:microsoft.com/office/officeart/2005/8/layout/hierarchy3"/>
    <dgm:cxn modelId="{900D949D-84CA-4B0B-A6DD-4A0ED519B769}" type="presOf" srcId="{B0A1444E-AA09-4330-BD13-46B4EEFD6170}" destId="{2A5A4DEE-D63E-4ABA-9163-17BEF785A93F}" srcOrd="0" destOrd="0" presId="urn:microsoft.com/office/officeart/2005/8/layout/hierarchy3"/>
    <dgm:cxn modelId="{D493159F-295E-44F0-9099-ED7562FC4B1A}" srcId="{ABBD6971-ED56-4192-B643-2C6946B3DCCC}" destId="{B0A1444E-AA09-4330-BD13-46B4EEFD6170}" srcOrd="1" destOrd="0" parTransId="{54AB39B1-7F6C-4798-B652-34E691DAA0B7}" sibTransId="{C7BB987C-65BF-4EA8-B8A0-B7B552D6EF8F}"/>
    <dgm:cxn modelId="{80711FA9-1FE2-4AE8-AC7C-591920CA329B}" srcId="{AA6940B4-9100-4457-85CF-E4188F1CCFE2}" destId="{D3CEBD3A-9459-4201-887F-00BE191E90FC}" srcOrd="2" destOrd="0" parTransId="{D58CC83C-B72A-4ABA-9EEA-C0261BB99165}" sibTransId="{2FAB37CC-6AB0-496B-82D9-0182E1B65F2D}"/>
    <dgm:cxn modelId="{F0F988AA-9566-42B5-AF62-AC5917F26C8E}" srcId="{6660894E-6EA2-45D6-8544-AEF60D865FE1}" destId="{0EAE86C7-30BF-418F-8A09-158E1D595D86}" srcOrd="0" destOrd="0" parTransId="{00B44154-E88D-42BC-A58E-41C858EECBF0}" sibTransId="{0519AB96-F80F-48C6-9E14-8B2A36B85D62}"/>
    <dgm:cxn modelId="{1BEEECAE-61D2-4BC2-8B81-39684BC04D8D}" type="presOf" srcId="{C98D7F9F-B1DD-4D42-ABD2-8EC70187A93E}" destId="{AE7FF0DB-9652-4C1F-82E6-972C5718AE31}" srcOrd="0" destOrd="0" presId="urn:microsoft.com/office/officeart/2005/8/layout/hierarchy3"/>
    <dgm:cxn modelId="{E3D738C8-F774-491B-AE90-764BEF65E8AF}" type="presOf" srcId="{20D1C341-F4BB-4D67-B721-AF4D428D9EAF}" destId="{FB32F6D2-27C5-41E9-B77D-2832E1EB034B}" srcOrd="0" destOrd="0" presId="urn:microsoft.com/office/officeart/2005/8/layout/hierarchy3"/>
    <dgm:cxn modelId="{79C591CA-B547-4F1A-8AE3-248CC3EFA95B}" srcId="{AA6940B4-9100-4457-85CF-E4188F1CCFE2}" destId="{69F0CB62-0EE4-47A4-BD17-7C7078D99F21}" srcOrd="0" destOrd="0" parTransId="{EFF5472A-4917-41F2-AA43-78FFA99AE0DC}" sibTransId="{C4634591-A1D6-468D-95C2-B834B3C29901}"/>
    <dgm:cxn modelId="{3CDAF6CF-3A8E-4ABC-85D3-B2EF5B8AF02F}" type="presOf" srcId="{37DDB565-BF66-487C-8462-ABA0A0DFBB2D}" destId="{39AC0E19-20CB-4528-9678-7BADD6BAAFFA}" srcOrd="0" destOrd="0" presId="urn:microsoft.com/office/officeart/2005/8/layout/hierarchy3"/>
    <dgm:cxn modelId="{31EA66DA-E1C6-4E5F-822C-885CECE00752}" srcId="{AA6940B4-9100-4457-85CF-E4188F1CCFE2}" destId="{FD9E1A90-1419-4A8A-A372-A18D07F47B8E}" srcOrd="1" destOrd="0" parTransId="{F838F445-ECE6-4D30-ADCC-51856D2A8FB2}" sibTransId="{55CD4BE5-0CB7-4CC8-B57E-5EE008319773}"/>
    <dgm:cxn modelId="{1D48AEE0-22CC-4241-9F1A-C85F3E988269}" type="presOf" srcId="{6FE44CD3-9EEE-4651-BC5D-D955093B6659}" destId="{E2C78FFD-626E-4270-9FB0-25683AD8823A}" srcOrd="0" destOrd="0" presId="urn:microsoft.com/office/officeart/2005/8/layout/hierarchy3"/>
    <dgm:cxn modelId="{775239E4-E4DC-4B4A-B809-78AD748EC801}" type="presOf" srcId="{AA6940B4-9100-4457-85CF-E4188F1CCFE2}" destId="{B200A856-1AC7-46D8-ACB4-CA120ED0BB8A}" srcOrd="1" destOrd="0" presId="urn:microsoft.com/office/officeart/2005/8/layout/hierarchy3"/>
    <dgm:cxn modelId="{06FAA8E7-C247-45CA-9977-19E18DD0830F}" type="presOf" srcId="{7F91EF9F-B22D-419C-84C4-98A412173CDD}" destId="{04D0B593-3F42-463B-B787-DBF5503E57FA}" srcOrd="0" destOrd="0" presId="urn:microsoft.com/office/officeart/2005/8/layout/hierarchy3"/>
    <dgm:cxn modelId="{C22669EB-5E6F-4B4C-8FE4-31A13DC0CEC8}" srcId="{ED0E5767-63E4-4B96-B6C5-4F3F8C8C5EAF}" destId="{ABBD6971-ED56-4192-B643-2C6946B3DCCC}" srcOrd="4" destOrd="0" parTransId="{670BBBCD-A4CD-4009-99AB-D19FE08191D1}" sibTransId="{93B9B7EB-F0D6-47CD-A188-E8F4FE7F841C}"/>
    <dgm:cxn modelId="{3117DBF0-B3C5-4E4C-9A37-235EDF61FD76}" type="presOf" srcId="{AA6940B4-9100-4457-85CF-E4188F1CCFE2}" destId="{84754F40-3DA6-4184-82AE-8A96964126CA}" srcOrd="0" destOrd="0" presId="urn:microsoft.com/office/officeart/2005/8/layout/hierarchy3"/>
    <dgm:cxn modelId="{5752A4F3-4A9E-438E-B015-077FC2926A33}" srcId="{ED0E5767-63E4-4B96-B6C5-4F3F8C8C5EAF}" destId="{AAA3D364-74A5-4E40-9709-4E2A6ED6AB48}" srcOrd="3" destOrd="0" parTransId="{A38B6405-FD85-4876-857A-5F7F0C381DD5}" sibTransId="{A62BCE0D-DB42-4264-9764-26C376F1DD7F}"/>
    <dgm:cxn modelId="{BBDB17FC-DCF1-4584-841D-C8A53AC59FA8}" srcId="{AAA3D364-74A5-4E40-9709-4E2A6ED6AB48}" destId="{BE3307ED-D4D7-44FD-A22C-6EF8AAB68B69}" srcOrd="0" destOrd="0" parTransId="{50C11000-700B-4526-BB4A-BCD41E819495}" sibTransId="{58E529C9-9802-4D7F-A2AE-3B1CB6533021}"/>
    <dgm:cxn modelId="{9603A0FF-B35F-4677-925E-17F644F59012}" srcId="{306DE78C-1A60-42D3-9B50-41FF6387AF79}" destId="{7F91EF9F-B22D-419C-84C4-98A412173CDD}" srcOrd="0" destOrd="0" parTransId="{688B37C7-9113-4410-B990-C134E1D59F30}" sibTransId="{4E81A4E1-C967-48B0-A4D0-5602B0CA3EDF}"/>
    <dgm:cxn modelId="{1AD2027D-2572-48B9-85F5-700B2A343F4A}" type="presParOf" srcId="{F169EBF7-A3F4-48B8-BAAB-6B2AB4633220}" destId="{D40A8FE7-61AF-4E01-B65A-FADC272AC5F9}" srcOrd="0" destOrd="0" presId="urn:microsoft.com/office/officeart/2005/8/layout/hierarchy3"/>
    <dgm:cxn modelId="{B869096C-1C20-4FBA-B11A-F76D20092D35}" type="presParOf" srcId="{D40A8FE7-61AF-4E01-B65A-FADC272AC5F9}" destId="{0A31CA22-D0FA-475A-82B3-369AEC5D9955}" srcOrd="0" destOrd="0" presId="urn:microsoft.com/office/officeart/2005/8/layout/hierarchy3"/>
    <dgm:cxn modelId="{54C69311-FD38-4F32-B371-E9B8A9017DF4}" type="presParOf" srcId="{0A31CA22-D0FA-475A-82B3-369AEC5D9955}" destId="{6D4D04B7-AD58-45E3-B9DE-18291C8F004C}" srcOrd="0" destOrd="0" presId="urn:microsoft.com/office/officeart/2005/8/layout/hierarchy3"/>
    <dgm:cxn modelId="{1432D24B-BD36-4778-A522-E99B11D7B155}" type="presParOf" srcId="{0A31CA22-D0FA-475A-82B3-369AEC5D9955}" destId="{D531F53F-1813-4E33-9F3D-CC26DD41FEF9}" srcOrd="1" destOrd="0" presId="urn:microsoft.com/office/officeart/2005/8/layout/hierarchy3"/>
    <dgm:cxn modelId="{29451E36-7498-4002-B410-BEBE8B1A9584}" type="presParOf" srcId="{D40A8FE7-61AF-4E01-B65A-FADC272AC5F9}" destId="{778C52F0-B38A-449A-9332-E51CD83EF678}" srcOrd="1" destOrd="0" presId="urn:microsoft.com/office/officeart/2005/8/layout/hierarchy3"/>
    <dgm:cxn modelId="{C66227E3-C100-48C6-A536-F0F194681875}" type="presParOf" srcId="{778C52F0-B38A-449A-9332-E51CD83EF678}" destId="{8C113561-7AC4-44C6-BBC0-9F7C21C7AD50}" srcOrd="0" destOrd="0" presId="urn:microsoft.com/office/officeart/2005/8/layout/hierarchy3"/>
    <dgm:cxn modelId="{843ED69B-4E94-400D-8E8F-BCAD527C174E}" type="presParOf" srcId="{778C52F0-B38A-449A-9332-E51CD83EF678}" destId="{04D0B593-3F42-463B-B787-DBF5503E57FA}" srcOrd="1" destOrd="0" presId="urn:microsoft.com/office/officeart/2005/8/layout/hierarchy3"/>
    <dgm:cxn modelId="{BDA30244-8995-4AF4-A9D0-6222A8CBB244}" type="presParOf" srcId="{778C52F0-B38A-449A-9332-E51CD83EF678}" destId="{134F6E1E-4282-4E10-BDCF-BC889C075917}" srcOrd="2" destOrd="0" presId="urn:microsoft.com/office/officeart/2005/8/layout/hierarchy3"/>
    <dgm:cxn modelId="{8439484F-68C1-4845-BEAB-7F91A47A9E2D}" type="presParOf" srcId="{778C52F0-B38A-449A-9332-E51CD83EF678}" destId="{E2C78FFD-626E-4270-9FB0-25683AD8823A}" srcOrd="3" destOrd="0" presId="urn:microsoft.com/office/officeart/2005/8/layout/hierarchy3"/>
    <dgm:cxn modelId="{A5516A27-3BC5-4B19-9A03-8F3A329DDEEF}" type="presParOf" srcId="{F169EBF7-A3F4-48B8-BAAB-6B2AB4633220}" destId="{84D097D6-7B29-4A45-B8A4-AA3BEE7775E8}" srcOrd="1" destOrd="0" presId="urn:microsoft.com/office/officeart/2005/8/layout/hierarchy3"/>
    <dgm:cxn modelId="{B93F2918-CA48-438B-9507-8E376AD9BE63}" type="presParOf" srcId="{84D097D6-7B29-4A45-B8A4-AA3BEE7775E8}" destId="{385E6D5B-17DC-435D-B314-C4C8B3DC01FE}" srcOrd="0" destOrd="0" presId="urn:microsoft.com/office/officeart/2005/8/layout/hierarchy3"/>
    <dgm:cxn modelId="{354FBDEF-3ACB-4EFA-973B-80850CFD0818}" type="presParOf" srcId="{385E6D5B-17DC-435D-B314-C4C8B3DC01FE}" destId="{84754F40-3DA6-4184-82AE-8A96964126CA}" srcOrd="0" destOrd="0" presId="urn:microsoft.com/office/officeart/2005/8/layout/hierarchy3"/>
    <dgm:cxn modelId="{58A67373-D546-4B6D-BAFA-5B2F34B9EA79}" type="presParOf" srcId="{385E6D5B-17DC-435D-B314-C4C8B3DC01FE}" destId="{B200A856-1AC7-46D8-ACB4-CA120ED0BB8A}" srcOrd="1" destOrd="0" presId="urn:microsoft.com/office/officeart/2005/8/layout/hierarchy3"/>
    <dgm:cxn modelId="{411B12EA-AE13-498C-B644-EB5C8E9A3621}" type="presParOf" srcId="{84D097D6-7B29-4A45-B8A4-AA3BEE7775E8}" destId="{C8849925-8A23-4C3A-874D-BD124A50328A}" srcOrd="1" destOrd="0" presId="urn:microsoft.com/office/officeart/2005/8/layout/hierarchy3"/>
    <dgm:cxn modelId="{27E943A0-94AA-4F7B-B9F7-172D246B0D49}" type="presParOf" srcId="{C8849925-8A23-4C3A-874D-BD124A50328A}" destId="{BF7FEDBA-EE20-419E-8653-5A4A1346F693}" srcOrd="0" destOrd="0" presId="urn:microsoft.com/office/officeart/2005/8/layout/hierarchy3"/>
    <dgm:cxn modelId="{105C55D7-081A-4DDF-8463-1348617296EB}" type="presParOf" srcId="{C8849925-8A23-4C3A-874D-BD124A50328A}" destId="{96B99E44-AF11-4718-827F-456876F214D0}" srcOrd="1" destOrd="0" presId="urn:microsoft.com/office/officeart/2005/8/layout/hierarchy3"/>
    <dgm:cxn modelId="{7FD52F82-E750-4B76-860E-F5E8752C5433}" type="presParOf" srcId="{C8849925-8A23-4C3A-874D-BD124A50328A}" destId="{C0934AD5-47C1-4561-93CB-BDB1EAE43EF7}" srcOrd="2" destOrd="0" presId="urn:microsoft.com/office/officeart/2005/8/layout/hierarchy3"/>
    <dgm:cxn modelId="{AB0FA42F-DAB5-4ED3-86F3-11C8014A19F3}" type="presParOf" srcId="{C8849925-8A23-4C3A-874D-BD124A50328A}" destId="{FF134CA7-6CB8-44C1-B384-2D9BD2807223}" srcOrd="3" destOrd="0" presId="urn:microsoft.com/office/officeart/2005/8/layout/hierarchy3"/>
    <dgm:cxn modelId="{7B2D5D03-1E2B-4BC2-BD2C-79A8553BD7BC}" type="presParOf" srcId="{C8849925-8A23-4C3A-874D-BD124A50328A}" destId="{865F1CB0-33A7-4DC9-A90F-F5B96541C87D}" srcOrd="4" destOrd="0" presId="urn:microsoft.com/office/officeart/2005/8/layout/hierarchy3"/>
    <dgm:cxn modelId="{7D2CD0A1-144F-4EC8-B3C4-B37AA8E8CE3B}" type="presParOf" srcId="{C8849925-8A23-4C3A-874D-BD124A50328A}" destId="{54324A9D-81C7-473A-AAA3-8A2643CBFB9F}" srcOrd="5" destOrd="0" presId="urn:microsoft.com/office/officeart/2005/8/layout/hierarchy3"/>
    <dgm:cxn modelId="{D6E3CBB7-CA7D-465A-BB10-807787429589}" type="presParOf" srcId="{C8849925-8A23-4C3A-874D-BD124A50328A}" destId="{6FD9A2DA-A036-48A8-97EE-D58E308751A9}" srcOrd="6" destOrd="0" presId="urn:microsoft.com/office/officeart/2005/8/layout/hierarchy3"/>
    <dgm:cxn modelId="{8FEEF3F4-E79F-473A-BA43-74F8D5FCD707}" type="presParOf" srcId="{C8849925-8A23-4C3A-874D-BD124A50328A}" destId="{E8B4E7DC-706A-4531-B173-0DA644F5C3D6}" srcOrd="7" destOrd="0" presId="urn:microsoft.com/office/officeart/2005/8/layout/hierarchy3"/>
    <dgm:cxn modelId="{5910C3A9-4AC3-4AA4-9D79-1D8E5CCD306E}" type="presParOf" srcId="{F169EBF7-A3F4-48B8-BAAB-6B2AB4633220}" destId="{95EFB278-29C7-4B68-8D68-A85DCE99FB9D}" srcOrd="2" destOrd="0" presId="urn:microsoft.com/office/officeart/2005/8/layout/hierarchy3"/>
    <dgm:cxn modelId="{E2B0B139-399F-4D88-B1E1-ADBA4C4FE461}" type="presParOf" srcId="{95EFB278-29C7-4B68-8D68-A85DCE99FB9D}" destId="{162E69E5-B3F6-4E2B-97FE-1619409D42E6}" srcOrd="0" destOrd="0" presId="urn:microsoft.com/office/officeart/2005/8/layout/hierarchy3"/>
    <dgm:cxn modelId="{83BDDD5D-6D1F-406B-835B-5E2C92DB09D7}" type="presParOf" srcId="{162E69E5-B3F6-4E2B-97FE-1619409D42E6}" destId="{F1A2413F-10D5-43F0-863D-1C63B652FA4E}" srcOrd="0" destOrd="0" presId="urn:microsoft.com/office/officeart/2005/8/layout/hierarchy3"/>
    <dgm:cxn modelId="{9627D362-755A-45C8-81EF-CE111C7F0B0D}" type="presParOf" srcId="{162E69E5-B3F6-4E2B-97FE-1619409D42E6}" destId="{D44C49B6-0508-4910-8842-98A637D15D48}" srcOrd="1" destOrd="0" presId="urn:microsoft.com/office/officeart/2005/8/layout/hierarchy3"/>
    <dgm:cxn modelId="{56D1B599-9680-4F98-9E95-8311A6B02EC6}" type="presParOf" srcId="{95EFB278-29C7-4B68-8D68-A85DCE99FB9D}" destId="{02FEFEF0-A84C-40B6-AB9A-068DB1777475}" srcOrd="1" destOrd="0" presId="urn:microsoft.com/office/officeart/2005/8/layout/hierarchy3"/>
    <dgm:cxn modelId="{3CEB76F2-2ECB-48BC-A162-AF5300C7E873}" type="presParOf" srcId="{02FEFEF0-A84C-40B6-AB9A-068DB1777475}" destId="{AEC37EEC-0610-4581-9FCE-223371737A88}" srcOrd="0" destOrd="0" presId="urn:microsoft.com/office/officeart/2005/8/layout/hierarchy3"/>
    <dgm:cxn modelId="{CCD72534-92D6-4C2F-BD12-DD64D09BC49A}" type="presParOf" srcId="{02FEFEF0-A84C-40B6-AB9A-068DB1777475}" destId="{8CCE7E3D-B8F0-4B32-B539-C708E9FF4CF7}" srcOrd="1" destOrd="0" presId="urn:microsoft.com/office/officeart/2005/8/layout/hierarchy3"/>
    <dgm:cxn modelId="{4824189B-77E3-4488-B66F-DEE9F26C9495}" type="presParOf" srcId="{02FEFEF0-A84C-40B6-AB9A-068DB1777475}" destId="{39124E35-06DA-4AA9-B396-A4D79C03F845}" srcOrd="2" destOrd="0" presId="urn:microsoft.com/office/officeart/2005/8/layout/hierarchy3"/>
    <dgm:cxn modelId="{7F1860C1-B1C4-4EFE-B902-7A5A149891B6}" type="presParOf" srcId="{02FEFEF0-A84C-40B6-AB9A-068DB1777475}" destId="{DA6DBB53-EF08-4F0D-9D67-4E541F34911A}" srcOrd="3" destOrd="0" presId="urn:microsoft.com/office/officeart/2005/8/layout/hierarchy3"/>
    <dgm:cxn modelId="{29000826-20DD-4163-85AD-F6A5572B54E1}" type="presParOf" srcId="{02FEFEF0-A84C-40B6-AB9A-068DB1777475}" destId="{FB32F6D2-27C5-41E9-B77D-2832E1EB034B}" srcOrd="4" destOrd="0" presId="urn:microsoft.com/office/officeart/2005/8/layout/hierarchy3"/>
    <dgm:cxn modelId="{2E3E22DD-AE9C-4650-B18C-91D303CEB92B}" type="presParOf" srcId="{02FEFEF0-A84C-40B6-AB9A-068DB1777475}" destId="{22531161-8BD1-4A56-9BE0-C3EEEDD270D0}" srcOrd="5" destOrd="0" presId="urn:microsoft.com/office/officeart/2005/8/layout/hierarchy3"/>
    <dgm:cxn modelId="{35862D41-F531-47C0-90C8-5257527DBA32}" type="presParOf" srcId="{F169EBF7-A3F4-48B8-BAAB-6B2AB4633220}" destId="{EAAA499B-A752-4787-8298-92FA6F028D6A}" srcOrd="3" destOrd="0" presId="urn:microsoft.com/office/officeart/2005/8/layout/hierarchy3"/>
    <dgm:cxn modelId="{99A1F51C-19C8-4876-8FA3-C6580FB1E134}" type="presParOf" srcId="{EAAA499B-A752-4787-8298-92FA6F028D6A}" destId="{134AECCF-2901-462C-8A8C-911DF1D6FB4A}" srcOrd="0" destOrd="0" presId="urn:microsoft.com/office/officeart/2005/8/layout/hierarchy3"/>
    <dgm:cxn modelId="{B06B383A-C302-496B-ADF0-389135816C0C}" type="presParOf" srcId="{134AECCF-2901-462C-8A8C-911DF1D6FB4A}" destId="{3B30DF7B-B2D0-41E4-BBA8-8B2EA1B233D1}" srcOrd="0" destOrd="0" presId="urn:microsoft.com/office/officeart/2005/8/layout/hierarchy3"/>
    <dgm:cxn modelId="{E7BFB9D0-9FE8-40B2-B60F-F625D450D835}" type="presParOf" srcId="{134AECCF-2901-462C-8A8C-911DF1D6FB4A}" destId="{15812D8D-6D21-42CD-8830-01B3716AD1B0}" srcOrd="1" destOrd="0" presId="urn:microsoft.com/office/officeart/2005/8/layout/hierarchy3"/>
    <dgm:cxn modelId="{A001B5B2-F7A9-4308-8569-0F4DA5CF0A54}" type="presParOf" srcId="{EAAA499B-A752-4787-8298-92FA6F028D6A}" destId="{EC0B0591-FBCD-48F4-932B-C63835B88ABC}" srcOrd="1" destOrd="0" presId="urn:microsoft.com/office/officeart/2005/8/layout/hierarchy3"/>
    <dgm:cxn modelId="{4F713523-AD87-4356-9D65-15429B9E914C}" type="presParOf" srcId="{EC0B0591-FBCD-48F4-932B-C63835B88ABC}" destId="{544EEBA7-35A0-4D65-808C-BF039F196EE1}" srcOrd="0" destOrd="0" presId="urn:microsoft.com/office/officeart/2005/8/layout/hierarchy3"/>
    <dgm:cxn modelId="{98863B79-FD17-4420-8D90-8EE167AB00C3}" type="presParOf" srcId="{EC0B0591-FBCD-48F4-932B-C63835B88ABC}" destId="{9E41CA36-B202-43C9-A624-6F6576F82D82}" srcOrd="1" destOrd="0" presId="urn:microsoft.com/office/officeart/2005/8/layout/hierarchy3"/>
    <dgm:cxn modelId="{00ABC23C-5E8D-4E49-B246-060E974F25B6}" type="presParOf" srcId="{EC0B0591-FBCD-48F4-932B-C63835B88ABC}" destId="{519A8A9C-9DE8-4798-95A1-58B19F6E1579}" srcOrd="2" destOrd="0" presId="urn:microsoft.com/office/officeart/2005/8/layout/hierarchy3"/>
    <dgm:cxn modelId="{1BE8DA41-B6CE-4E95-85AB-95152AF7562A}" type="presParOf" srcId="{EC0B0591-FBCD-48F4-932B-C63835B88ABC}" destId="{39AC0E19-20CB-4528-9678-7BADD6BAAFFA}" srcOrd="3" destOrd="0" presId="urn:microsoft.com/office/officeart/2005/8/layout/hierarchy3"/>
    <dgm:cxn modelId="{EEAA0C21-F93F-4D2E-9EE9-401500CCC7C2}" type="presParOf" srcId="{EC0B0591-FBCD-48F4-932B-C63835B88ABC}" destId="{AE7FF0DB-9652-4C1F-82E6-972C5718AE31}" srcOrd="4" destOrd="0" presId="urn:microsoft.com/office/officeart/2005/8/layout/hierarchy3"/>
    <dgm:cxn modelId="{6CD833E6-A4ED-443C-B6EF-9D6F8A48BC53}" type="presParOf" srcId="{EC0B0591-FBCD-48F4-932B-C63835B88ABC}" destId="{BBE8432F-9AD5-4EFC-94F2-1AC99B971B78}" srcOrd="5" destOrd="0" presId="urn:microsoft.com/office/officeart/2005/8/layout/hierarchy3"/>
    <dgm:cxn modelId="{6B7E0B97-2E66-42F5-8C40-22A3BD7F8C08}" type="presParOf" srcId="{F169EBF7-A3F4-48B8-BAAB-6B2AB4633220}" destId="{59C46F95-3FE8-4960-9CD8-46AD0336C512}" srcOrd="4" destOrd="0" presId="urn:microsoft.com/office/officeart/2005/8/layout/hierarchy3"/>
    <dgm:cxn modelId="{93EB1EE8-0E1B-427D-8E8F-E4C772CD8FAA}" type="presParOf" srcId="{59C46F95-3FE8-4960-9CD8-46AD0336C512}" destId="{165D06E4-1844-4901-9F46-179F490C6608}" srcOrd="0" destOrd="0" presId="urn:microsoft.com/office/officeart/2005/8/layout/hierarchy3"/>
    <dgm:cxn modelId="{50A71E57-FDA0-4CB7-8B58-647E63DD56EE}" type="presParOf" srcId="{165D06E4-1844-4901-9F46-179F490C6608}" destId="{1AA21A69-EF8A-455C-8C23-05C94FD68867}" srcOrd="0" destOrd="0" presId="urn:microsoft.com/office/officeart/2005/8/layout/hierarchy3"/>
    <dgm:cxn modelId="{9F1D55F2-7E0A-4016-BCAA-4A7CC552EC5B}" type="presParOf" srcId="{165D06E4-1844-4901-9F46-179F490C6608}" destId="{423733DD-E510-464F-88ED-92FE015CB89D}" srcOrd="1" destOrd="0" presId="urn:microsoft.com/office/officeart/2005/8/layout/hierarchy3"/>
    <dgm:cxn modelId="{6F33C7FD-56C6-41C6-BC2B-527524BC42B1}" type="presParOf" srcId="{59C46F95-3FE8-4960-9CD8-46AD0336C512}" destId="{5B182EF9-B99A-414F-8AC2-3A1102AC5DEE}" srcOrd="1" destOrd="0" presId="urn:microsoft.com/office/officeart/2005/8/layout/hierarchy3"/>
    <dgm:cxn modelId="{51178BC8-7631-433E-9418-589C2D0F2868}" type="presParOf" srcId="{5B182EF9-B99A-414F-8AC2-3A1102AC5DEE}" destId="{590DFFA8-DD0C-448C-82F0-871246EA0307}" srcOrd="0" destOrd="0" presId="urn:microsoft.com/office/officeart/2005/8/layout/hierarchy3"/>
    <dgm:cxn modelId="{C7262459-B988-48EE-B7EA-5CB4AEB80383}" type="presParOf" srcId="{5B182EF9-B99A-414F-8AC2-3A1102AC5DEE}" destId="{B61E8893-AD98-42F5-B772-570D11E81691}" srcOrd="1" destOrd="0" presId="urn:microsoft.com/office/officeart/2005/8/layout/hierarchy3"/>
    <dgm:cxn modelId="{F16812ED-2A00-41A1-84AF-DED4DC76BB41}" type="presParOf" srcId="{5B182EF9-B99A-414F-8AC2-3A1102AC5DEE}" destId="{2BF60C84-ACDD-428F-AB0D-DFE8CDF08A58}" srcOrd="2" destOrd="0" presId="urn:microsoft.com/office/officeart/2005/8/layout/hierarchy3"/>
    <dgm:cxn modelId="{E92BA9AD-90F7-42EC-BD9D-24EB080925AB}" type="presParOf" srcId="{5B182EF9-B99A-414F-8AC2-3A1102AC5DEE}" destId="{2A5A4DEE-D63E-4ABA-9163-17BEF785A93F}" srcOrd="3" destOrd="0" presId="urn:microsoft.com/office/officeart/2005/8/layout/hierarchy3"/>
    <dgm:cxn modelId="{F4009978-D8DF-463C-A75D-0EA20F567ED4}" type="presParOf" srcId="{5B182EF9-B99A-414F-8AC2-3A1102AC5DEE}" destId="{ACC4CAA6-F5BA-4EF4-A525-9E50669CFF6B}" srcOrd="4" destOrd="0" presId="urn:microsoft.com/office/officeart/2005/8/layout/hierarchy3"/>
    <dgm:cxn modelId="{42B7DAF7-78D0-468C-9F32-9042AE2DF5BA}" type="presParOf" srcId="{5B182EF9-B99A-414F-8AC2-3A1102AC5DEE}" destId="{27C64402-79D0-4598-9D92-AE12A85F8E38}"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E2EBAF-A09B-4E91-B201-D7CBFDAE85D0}" type="doc">
      <dgm:prSet loTypeId="urn:microsoft.com/office/officeart/2008/layout/VerticalCurvedList" loCatId="list" qsTypeId="urn:microsoft.com/office/officeart/2005/8/quickstyle/simple1" qsCatId="simple" csTypeId="urn:microsoft.com/office/officeart/2005/8/colors/colorful1" csCatId="colorful" phldr="1"/>
      <dgm:spPr/>
      <dgm:t>
        <a:bodyPr/>
        <a:lstStyle/>
        <a:p>
          <a:endParaRPr lang="en-GB"/>
        </a:p>
      </dgm:t>
    </dgm:pt>
    <dgm:pt modelId="{A8BB8981-0091-49CE-ABFF-508C0531B1E8}">
      <dgm:prSet phldrT="[Text]" custT="1"/>
      <dgm:spPr>
        <a:solidFill>
          <a:schemeClr val="accent1"/>
        </a:solidFill>
      </dgm:spPr>
      <dgm:t>
        <a:bodyPr/>
        <a:lstStyle/>
        <a:p>
          <a:r>
            <a:rPr lang="en-GB" sz="1400" b="1" dirty="0"/>
            <a:t>118 (99.2%) </a:t>
          </a:r>
          <a:r>
            <a:rPr lang="en-GB" sz="1400" dirty="0"/>
            <a:t>participants experienced any form of AE</a:t>
          </a:r>
        </a:p>
      </dgm:t>
    </dgm:pt>
    <dgm:pt modelId="{4D065EA1-2D28-40DB-BD7C-433F052D530F}" type="parTrans" cxnId="{6061E9C5-1ED1-4205-B5E3-0705AF921417}">
      <dgm:prSet/>
      <dgm:spPr/>
      <dgm:t>
        <a:bodyPr/>
        <a:lstStyle/>
        <a:p>
          <a:endParaRPr lang="en-GB"/>
        </a:p>
      </dgm:t>
    </dgm:pt>
    <dgm:pt modelId="{6C2C0F17-992B-419F-95BE-E7DC76977E5E}" type="sibTrans" cxnId="{6061E9C5-1ED1-4205-B5E3-0705AF921417}">
      <dgm:prSet/>
      <dgm:spPr/>
      <dgm:t>
        <a:bodyPr/>
        <a:lstStyle/>
        <a:p>
          <a:endParaRPr lang="en-GB"/>
        </a:p>
      </dgm:t>
    </dgm:pt>
    <dgm:pt modelId="{D629D3BE-66A3-48AD-9C1A-FF104AB0E566}">
      <dgm:prSet phldrT="[Text]" custT="1"/>
      <dgm:spPr>
        <a:solidFill>
          <a:schemeClr val="accent3"/>
        </a:solidFill>
      </dgm:spPr>
      <dgm:t>
        <a:bodyPr/>
        <a:lstStyle/>
        <a:p>
          <a:r>
            <a:rPr lang="en-GB" sz="1400" b="1" dirty="0"/>
            <a:t>No (0%) </a:t>
          </a:r>
          <a:r>
            <a:rPr lang="en-GB" sz="1400" dirty="0"/>
            <a:t>long term sequelae due to ISRs, bone age acceleration, changes in BMD or deaths occurred </a:t>
          </a:r>
        </a:p>
      </dgm:t>
    </dgm:pt>
    <dgm:pt modelId="{71D394E9-4441-4D37-BF10-3818A7B21558}" type="parTrans" cxnId="{E1E7AACA-C37B-4379-A542-0AB5C266F144}">
      <dgm:prSet/>
      <dgm:spPr/>
      <dgm:t>
        <a:bodyPr/>
        <a:lstStyle/>
        <a:p>
          <a:endParaRPr lang="en-GB"/>
        </a:p>
      </dgm:t>
    </dgm:pt>
    <dgm:pt modelId="{AFB3EDD1-0E7B-4A69-B10A-28C1F2FB0809}" type="sibTrans" cxnId="{E1E7AACA-C37B-4379-A542-0AB5C266F144}">
      <dgm:prSet/>
      <dgm:spPr/>
      <dgm:t>
        <a:bodyPr/>
        <a:lstStyle/>
        <a:p>
          <a:endParaRPr lang="en-GB"/>
        </a:p>
      </dgm:t>
    </dgm:pt>
    <dgm:pt modelId="{C7D19A43-7596-4715-B04C-671BDBBFAFA0}">
      <dgm:prSet phldrT="[Text]" custT="1"/>
      <dgm:spPr>
        <a:solidFill>
          <a:schemeClr val="accent2"/>
        </a:solidFill>
      </dgm:spPr>
      <dgm:t>
        <a:bodyPr/>
        <a:lstStyle/>
        <a:p>
          <a:r>
            <a:rPr lang="en-GB" sz="1400" b="1" dirty="0"/>
            <a:t>22 (18.5%) </a:t>
          </a:r>
          <a:r>
            <a:rPr lang="en-GB" sz="1400" dirty="0"/>
            <a:t>participants experienced SAEs, generally attributed to underlying conditions </a:t>
          </a:r>
        </a:p>
      </dgm:t>
    </dgm:pt>
    <dgm:pt modelId="{9686CFA4-707E-45D5-B538-F8217924E1F6}" type="parTrans" cxnId="{EB114E0C-28B1-4920-BD46-8ED52CDCF43C}">
      <dgm:prSet/>
      <dgm:spPr/>
      <dgm:t>
        <a:bodyPr/>
        <a:lstStyle/>
        <a:p>
          <a:endParaRPr lang="en-GB"/>
        </a:p>
      </dgm:t>
    </dgm:pt>
    <dgm:pt modelId="{5C509E9C-4040-4ABD-9A5E-EAD3E3D8A82A}" type="sibTrans" cxnId="{EB114E0C-28B1-4920-BD46-8ED52CDCF43C}">
      <dgm:prSet/>
      <dgm:spPr/>
      <dgm:t>
        <a:bodyPr/>
        <a:lstStyle/>
        <a:p>
          <a:endParaRPr lang="en-GB"/>
        </a:p>
      </dgm:t>
    </dgm:pt>
    <dgm:pt modelId="{74C48AEE-8E60-46C5-AC80-19729E831276}">
      <dgm:prSet phldrT="[Text]" custT="1"/>
      <dgm:spPr>
        <a:solidFill>
          <a:schemeClr val="accent5"/>
        </a:solidFill>
      </dgm:spPr>
      <dgm:t>
        <a:bodyPr/>
        <a:lstStyle/>
        <a:p>
          <a:r>
            <a:rPr lang="en-GB" sz="1400" b="1" dirty="0"/>
            <a:t>1 (0.8%) </a:t>
          </a:r>
          <a:r>
            <a:rPr lang="en-GB" sz="1400" dirty="0"/>
            <a:t>participant discontinued treatment due to a treatment related SAE*</a:t>
          </a:r>
        </a:p>
      </dgm:t>
    </dgm:pt>
    <dgm:pt modelId="{7C9B213C-1BEE-49EA-A126-923AE6EC8FB1}" type="parTrans" cxnId="{7BAF7D11-FF40-435B-94AA-C4A2042C7677}">
      <dgm:prSet/>
      <dgm:spPr/>
      <dgm:t>
        <a:bodyPr/>
        <a:lstStyle/>
        <a:p>
          <a:endParaRPr lang="en-GB"/>
        </a:p>
      </dgm:t>
    </dgm:pt>
    <dgm:pt modelId="{A230B40B-F945-46BE-8308-5C9D4BCF7E33}" type="sibTrans" cxnId="{7BAF7D11-FF40-435B-94AA-C4A2042C7677}">
      <dgm:prSet/>
      <dgm:spPr/>
      <dgm:t>
        <a:bodyPr/>
        <a:lstStyle/>
        <a:p>
          <a:endParaRPr lang="en-GB"/>
        </a:p>
      </dgm:t>
    </dgm:pt>
    <dgm:pt modelId="{D9C39FBD-5CDB-44C7-9D70-7C51C33BA28B}">
      <dgm:prSet phldrT="[Text]" custT="1"/>
      <dgm:spPr>
        <a:solidFill>
          <a:schemeClr val="accent4"/>
        </a:solidFill>
      </dgm:spPr>
      <dgm:t>
        <a:bodyPr/>
        <a:lstStyle/>
        <a:p>
          <a:r>
            <a:rPr lang="en-GB" sz="1400" b="1" dirty="0"/>
            <a:t>7 (5.9%) </a:t>
          </a:r>
          <a:r>
            <a:rPr lang="en-GB" sz="1400" dirty="0"/>
            <a:t>participants experienced a traumatic fracture and continued treatment during healing without complications</a:t>
          </a:r>
        </a:p>
      </dgm:t>
    </dgm:pt>
    <dgm:pt modelId="{250DCC19-BC4F-4D9B-A62A-C6E16B0CA89E}" type="parTrans" cxnId="{C7A70DAA-3B91-40AA-9841-7710181D64F3}">
      <dgm:prSet/>
      <dgm:spPr/>
      <dgm:t>
        <a:bodyPr/>
        <a:lstStyle/>
        <a:p>
          <a:endParaRPr lang="en-GB"/>
        </a:p>
      </dgm:t>
    </dgm:pt>
    <dgm:pt modelId="{B4D60C09-FE8E-45C8-AFD8-CC909CDD03D4}" type="sibTrans" cxnId="{C7A70DAA-3B91-40AA-9841-7710181D64F3}">
      <dgm:prSet/>
      <dgm:spPr/>
      <dgm:t>
        <a:bodyPr/>
        <a:lstStyle/>
        <a:p>
          <a:endParaRPr lang="en-GB"/>
        </a:p>
      </dgm:t>
    </dgm:pt>
    <dgm:pt modelId="{91E45B2E-7B52-4482-8476-897E614E559B}" type="pres">
      <dgm:prSet presAssocID="{82E2EBAF-A09B-4E91-B201-D7CBFDAE85D0}" presName="Name0" presStyleCnt="0">
        <dgm:presLayoutVars>
          <dgm:chMax val="7"/>
          <dgm:chPref val="7"/>
          <dgm:dir/>
        </dgm:presLayoutVars>
      </dgm:prSet>
      <dgm:spPr/>
    </dgm:pt>
    <dgm:pt modelId="{1CAC780E-AEA9-45A5-B628-5DAA75D720A2}" type="pres">
      <dgm:prSet presAssocID="{82E2EBAF-A09B-4E91-B201-D7CBFDAE85D0}" presName="Name1" presStyleCnt="0"/>
      <dgm:spPr/>
    </dgm:pt>
    <dgm:pt modelId="{3AEF693F-525F-4323-BCA3-316BB2F4F39C}" type="pres">
      <dgm:prSet presAssocID="{82E2EBAF-A09B-4E91-B201-D7CBFDAE85D0}" presName="cycle" presStyleCnt="0"/>
      <dgm:spPr/>
    </dgm:pt>
    <dgm:pt modelId="{423EF555-99D5-4CBC-97B9-1BC3A428FDC0}" type="pres">
      <dgm:prSet presAssocID="{82E2EBAF-A09B-4E91-B201-D7CBFDAE85D0}" presName="srcNode" presStyleLbl="node1" presStyleIdx="0" presStyleCnt="5"/>
      <dgm:spPr/>
    </dgm:pt>
    <dgm:pt modelId="{EAD674C7-BB73-4276-A265-D9B9EAE3FFCC}" type="pres">
      <dgm:prSet presAssocID="{82E2EBAF-A09B-4E91-B201-D7CBFDAE85D0}" presName="conn" presStyleLbl="parChTrans1D2" presStyleIdx="0" presStyleCnt="1"/>
      <dgm:spPr/>
    </dgm:pt>
    <dgm:pt modelId="{1E4C8C64-7F9D-4CA3-814D-3C7EF3C5438E}" type="pres">
      <dgm:prSet presAssocID="{82E2EBAF-A09B-4E91-B201-D7CBFDAE85D0}" presName="extraNode" presStyleLbl="node1" presStyleIdx="0" presStyleCnt="5"/>
      <dgm:spPr/>
    </dgm:pt>
    <dgm:pt modelId="{133ECC0C-5E55-4963-A37C-E77D5EA4F8A6}" type="pres">
      <dgm:prSet presAssocID="{82E2EBAF-A09B-4E91-B201-D7CBFDAE85D0}" presName="dstNode" presStyleLbl="node1" presStyleIdx="0" presStyleCnt="5"/>
      <dgm:spPr/>
    </dgm:pt>
    <dgm:pt modelId="{C38C3C5A-B146-4C64-96ED-446A3F71301F}" type="pres">
      <dgm:prSet presAssocID="{A8BB8981-0091-49CE-ABFF-508C0531B1E8}" presName="text_1" presStyleLbl="node1" presStyleIdx="0" presStyleCnt="5">
        <dgm:presLayoutVars>
          <dgm:bulletEnabled val="1"/>
        </dgm:presLayoutVars>
      </dgm:prSet>
      <dgm:spPr/>
    </dgm:pt>
    <dgm:pt modelId="{CC75E653-9305-4B43-BA40-08C640ADFE14}" type="pres">
      <dgm:prSet presAssocID="{A8BB8981-0091-49CE-ABFF-508C0531B1E8}" presName="accent_1" presStyleCnt="0"/>
      <dgm:spPr/>
    </dgm:pt>
    <dgm:pt modelId="{5BFD5976-9E24-4A66-9E20-7D421C064D86}" type="pres">
      <dgm:prSet presAssocID="{A8BB8981-0091-49CE-ABFF-508C0531B1E8}" presName="accentRepeatNode" presStyleLbl="solidFgAcc1" presStyleIdx="0" presStyleCnt="5"/>
      <dgm:spPr>
        <a:ln>
          <a:solidFill>
            <a:schemeClr val="accent1"/>
          </a:solidFill>
        </a:ln>
      </dgm:spPr>
    </dgm:pt>
    <dgm:pt modelId="{2B1D22B8-51E8-424A-B00C-C3CE8A53AECE}" type="pres">
      <dgm:prSet presAssocID="{C7D19A43-7596-4715-B04C-671BDBBFAFA0}" presName="text_2" presStyleLbl="node1" presStyleIdx="1" presStyleCnt="5">
        <dgm:presLayoutVars>
          <dgm:bulletEnabled val="1"/>
        </dgm:presLayoutVars>
      </dgm:prSet>
      <dgm:spPr/>
    </dgm:pt>
    <dgm:pt modelId="{7819D5BC-B83B-46B2-938A-7396A05B712F}" type="pres">
      <dgm:prSet presAssocID="{C7D19A43-7596-4715-B04C-671BDBBFAFA0}" presName="accent_2" presStyleCnt="0"/>
      <dgm:spPr/>
    </dgm:pt>
    <dgm:pt modelId="{E28227A1-6324-468A-B514-8A9DF64AA32B}" type="pres">
      <dgm:prSet presAssocID="{C7D19A43-7596-4715-B04C-671BDBBFAFA0}" presName="accentRepeatNode" presStyleLbl="solidFgAcc1" presStyleIdx="1" presStyleCnt="5"/>
      <dgm:spPr>
        <a:ln>
          <a:solidFill>
            <a:schemeClr val="accent2"/>
          </a:solidFill>
        </a:ln>
      </dgm:spPr>
    </dgm:pt>
    <dgm:pt modelId="{2AC8E24B-DF07-46A0-8FF4-8AE9FEE0BBE1}" type="pres">
      <dgm:prSet presAssocID="{D629D3BE-66A3-48AD-9C1A-FF104AB0E566}" presName="text_3" presStyleLbl="node1" presStyleIdx="2" presStyleCnt="5">
        <dgm:presLayoutVars>
          <dgm:bulletEnabled val="1"/>
        </dgm:presLayoutVars>
      </dgm:prSet>
      <dgm:spPr/>
    </dgm:pt>
    <dgm:pt modelId="{AFFA9005-B5BE-466C-A159-1AC8D83EB906}" type="pres">
      <dgm:prSet presAssocID="{D629D3BE-66A3-48AD-9C1A-FF104AB0E566}" presName="accent_3" presStyleCnt="0"/>
      <dgm:spPr/>
    </dgm:pt>
    <dgm:pt modelId="{AA7FB5CA-1311-4F8B-9E6E-44256FDB0365}" type="pres">
      <dgm:prSet presAssocID="{D629D3BE-66A3-48AD-9C1A-FF104AB0E566}" presName="accentRepeatNode" presStyleLbl="solidFgAcc1" presStyleIdx="2" presStyleCnt="5"/>
      <dgm:spPr>
        <a:ln>
          <a:solidFill>
            <a:schemeClr val="accent3"/>
          </a:solidFill>
        </a:ln>
      </dgm:spPr>
    </dgm:pt>
    <dgm:pt modelId="{8430930B-5071-4D3D-A7F5-EF737C61FC9C}" type="pres">
      <dgm:prSet presAssocID="{D9C39FBD-5CDB-44C7-9D70-7C51C33BA28B}" presName="text_4" presStyleLbl="node1" presStyleIdx="3" presStyleCnt="5">
        <dgm:presLayoutVars>
          <dgm:bulletEnabled val="1"/>
        </dgm:presLayoutVars>
      </dgm:prSet>
      <dgm:spPr/>
    </dgm:pt>
    <dgm:pt modelId="{2F3FE8FC-1A5A-40FC-B021-1AA6FC8B3322}" type="pres">
      <dgm:prSet presAssocID="{D9C39FBD-5CDB-44C7-9D70-7C51C33BA28B}" presName="accent_4" presStyleCnt="0"/>
      <dgm:spPr/>
    </dgm:pt>
    <dgm:pt modelId="{F79E40A4-516B-4351-8961-89F856124F18}" type="pres">
      <dgm:prSet presAssocID="{D9C39FBD-5CDB-44C7-9D70-7C51C33BA28B}" presName="accentRepeatNode" presStyleLbl="solidFgAcc1" presStyleIdx="3" presStyleCnt="5"/>
      <dgm:spPr>
        <a:ln>
          <a:solidFill>
            <a:schemeClr val="accent4"/>
          </a:solidFill>
        </a:ln>
      </dgm:spPr>
    </dgm:pt>
    <dgm:pt modelId="{0572D009-4313-4565-A4AE-D57F49DD8162}" type="pres">
      <dgm:prSet presAssocID="{74C48AEE-8E60-46C5-AC80-19729E831276}" presName="text_5" presStyleLbl="node1" presStyleIdx="4" presStyleCnt="5">
        <dgm:presLayoutVars>
          <dgm:bulletEnabled val="1"/>
        </dgm:presLayoutVars>
      </dgm:prSet>
      <dgm:spPr/>
    </dgm:pt>
    <dgm:pt modelId="{329B9F4D-8482-4B66-A4DC-D25CBB6EB30E}" type="pres">
      <dgm:prSet presAssocID="{74C48AEE-8E60-46C5-AC80-19729E831276}" presName="accent_5" presStyleCnt="0"/>
      <dgm:spPr/>
    </dgm:pt>
    <dgm:pt modelId="{B8CAC500-A919-4C0F-BD36-8833AE5B0390}" type="pres">
      <dgm:prSet presAssocID="{74C48AEE-8E60-46C5-AC80-19729E831276}" presName="accentRepeatNode" presStyleLbl="solidFgAcc1" presStyleIdx="4" presStyleCnt="5"/>
      <dgm:spPr>
        <a:ln>
          <a:solidFill>
            <a:schemeClr val="accent5"/>
          </a:solidFill>
        </a:ln>
      </dgm:spPr>
    </dgm:pt>
  </dgm:ptLst>
  <dgm:cxnLst>
    <dgm:cxn modelId="{83A97506-4928-4AB5-9BAF-6103EE57D927}" type="presOf" srcId="{D629D3BE-66A3-48AD-9C1A-FF104AB0E566}" destId="{2AC8E24B-DF07-46A0-8FF4-8AE9FEE0BBE1}" srcOrd="0" destOrd="0" presId="urn:microsoft.com/office/officeart/2008/layout/VerticalCurvedList"/>
    <dgm:cxn modelId="{EB114E0C-28B1-4920-BD46-8ED52CDCF43C}" srcId="{82E2EBAF-A09B-4E91-B201-D7CBFDAE85D0}" destId="{C7D19A43-7596-4715-B04C-671BDBBFAFA0}" srcOrd="1" destOrd="0" parTransId="{9686CFA4-707E-45D5-B538-F8217924E1F6}" sibTransId="{5C509E9C-4040-4ABD-9A5E-EAD3E3D8A82A}"/>
    <dgm:cxn modelId="{7BAF7D11-FF40-435B-94AA-C4A2042C7677}" srcId="{82E2EBAF-A09B-4E91-B201-D7CBFDAE85D0}" destId="{74C48AEE-8E60-46C5-AC80-19729E831276}" srcOrd="4" destOrd="0" parTransId="{7C9B213C-1BEE-49EA-A126-923AE6EC8FB1}" sibTransId="{A230B40B-F945-46BE-8308-5C9D4BCF7E33}"/>
    <dgm:cxn modelId="{E487C435-33C5-4EA4-9F3E-C8C3EB06CC7F}" type="presOf" srcId="{6C2C0F17-992B-419F-95BE-E7DC76977E5E}" destId="{EAD674C7-BB73-4276-A265-D9B9EAE3FFCC}" srcOrd="0" destOrd="0" presId="urn:microsoft.com/office/officeart/2008/layout/VerticalCurvedList"/>
    <dgm:cxn modelId="{E0289F3B-7B34-49F3-AD13-141FF914ECAA}" type="presOf" srcId="{A8BB8981-0091-49CE-ABFF-508C0531B1E8}" destId="{C38C3C5A-B146-4C64-96ED-446A3F71301F}" srcOrd="0" destOrd="0" presId="urn:microsoft.com/office/officeart/2008/layout/VerticalCurvedList"/>
    <dgm:cxn modelId="{12D78E71-A87A-4FD9-AAEB-A243518E7D2C}" type="presOf" srcId="{82E2EBAF-A09B-4E91-B201-D7CBFDAE85D0}" destId="{91E45B2E-7B52-4482-8476-897E614E559B}" srcOrd="0" destOrd="0" presId="urn:microsoft.com/office/officeart/2008/layout/VerticalCurvedList"/>
    <dgm:cxn modelId="{FA724475-78A9-4D94-BADB-7D3C52149D73}" type="presOf" srcId="{74C48AEE-8E60-46C5-AC80-19729E831276}" destId="{0572D009-4313-4565-A4AE-D57F49DD8162}" srcOrd="0" destOrd="0" presId="urn:microsoft.com/office/officeart/2008/layout/VerticalCurvedList"/>
    <dgm:cxn modelId="{19626558-449B-4204-B291-E13E2E9D10DA}" type="presOf" srcId="{C7D19A43-7596-4715-B04C-671BDBBFAFA0}" destId="{2B1D22B8-51E8-424A-B00C-C3CE8A53AECE}" srcOrd="0" destOrd="0" presId="urn:microsoft.com/office/officeart/2008/layout/VerticalCurvedList"/>
    <dgm:cxn modelId="{C7A70DAA-3B91-40AA-9841-7710181D64F3}" srcId="{82E2EBAF-A09B-4E91-B201-D7CBFDAE85D0}" destId="{D9C39FBD-5CDB-44C7-9D70-7C51C33BA28B}" srcOrd="3" destOrd="0" parTransId="{250DCC19-BC4F-4D9B-A62A-C6E16B0CA89E}" sibTransId="{B4D60C09-FE8E-45C8-AFD8-CC909CDD03D4}"/>
    <dgm:cxn modelId="{6061E9C5-1ED1-4205-B5E3-0705AF921417}" srcId="{82E2EBAF-A09B-4E91-B201-D7CBFDAE85D0}" destId="{A8BB8981-0091-49CE-ABFF-508C0531B1E8}" srcOrd="0" destOrd="0" parTransId="{4D065EA1-2D28-40DB-BD7C-433F052D530F}" sibTransId="{6C2C0F17-992B-419F-95BE-E7DC76977E5E}"/>
    <dgm:cxn modelId="{E1E7AACA-C37B-4379-A542-0AB5C266F144}" srcId="{82E2EBAF-A09B-4E91-B201-D7CBFDAE85D0}" destId="{D629D3BE-66A3-48AD-9C1A-FF104AB0E566}" srcOrd="2" destOrd="0" parTransId="{71D394E9-4441-4D37-BF10-3818A7B21558}" sibTransId="{AFB3EDD1-0E7B-4A69-B10A-28C1F2FB0809}"/>
    <dgm:cxn modelId="{5CEDAED9-AC9D-4F8E-8D9B-35A31649DD49}" type="presOf" srcId="{D9C39FBD-5CDB-44C7-9D70-7C51C33BA28B}" destId="{8430930B-5071-4D3D-A7F5-EF737C61FC9C}" srcOrd="0" destOrd="0" presId="urn:microsoft.com/office/officeart/2008/layout/VerticalCurvedList"/>
    <dgm:cxn modelId="{42DE3C1C-A6E7-491C-84C0-BD0CDF744E6D}" type="presParOf" srcId="{91E45B2E-7B52-4482-8476-897E614E559B}" destId="{1CAC780E-AEA9-45A5-B628-5DAA75D720A2}" srcOrd="0" destOrd="0" presId="urn:microsoft.com/office/officeart/2008/layout/VerticalCurvedList"/>
    <dgm:cxn modelId="{951E3E84-CC74-4757-A368-1D379A4C3E22}" type="presParOf" srcId="{1CAC780E-AEA9-45A5-B628-5DAA75D720A2}" destId="{3AEF693F-525F-4323-BCA3-316BB2F4F39C}" srcOrd="0" destOrd="0" presId="urn:microsoft.com/office/officeart/2008/layout/VerticalCurvedList"/>
    <dgm:cxn modelId="{F2A4E0B4-141D-4F5D-BF45-3A7FC64EA920}" type="presParOf" srcId="{3AEF693F-525F-4323-BCA3-316BB2F4F39C}" destId="{423EF555-99D5-4CBC-97B9-1BC3A428FDC0}" srcOrd="0" destOrd="0" presId="urn:microsoft.com/office/officeart/2008/layout/VerticalCurvedList"/>
    <dgm:cxn modelId="{B4C9EBD8-C012-4F98-8677-A8E40B020698}" type="presParOf" srcId="{3AEF693F-525F-4323-BCA3-316BB2F4F39C}" destId="{EAD674C7-BB73-4276-A265-D9B9EAE3FFCC}" srcOrd="1" destOrd="0" presId="urn:microsoft.com/office/officeart/2008/layout/VerticalCurvedList"/>
    <dgm:cxn modelId="{EFEB2537-D385-4BC4-A8A9-1473B016FA03}" type="presParOf" srcId="{3AEF693F-525F-4323-BCA3-316BB2F4F39C}" destId="{1E4C8C64-7F9D-4CA3-814D-3C7EF3C5438E}" srcOrd="2" destOrd="0" presId="urn:microsoft.com/office/officeart/2008/layout/VerticalCurvedList"/>
    <dgm:cxn modelId="{37FD7830-DDE8-41BB-9FCA-C5F210E87E67}" type="presParOf" srcId="{3AEF693F-525F-4323-BCA3-316BB2F4F39C}" destId="{133ECC0C-5E55-4963-A37C-E77D5EA4F8A6}" srcOrd="3" destOrd="0" presId="urn:microsoft.com/office/officeart/2008/layout/VerticalCurvedList"/>
    <dgm:cxn modelId="{1C28D5A1-DE0D-42E5-84B1-034E8E290A38}" type="presParOf" srcId="{1CAC780E-AEA9-45A5-B628-5DAA75D720A2}" destId="{C38C3C5A-B146-4C64-96ED-446A3F71301F}" srcOrd="1" destOrd="0" presId="urn:microsoft.com/office/officeart/2008/layout/VerticalCurvedList"/>
    <dgm:cxn modelId="{877EBBF4-46C7-43C5-A330-8210C99469A2}" type="presParOf" srcId="{1CAC780E-AEA9-45A5-B628-5DAA75D720A2}" destId="{CC75E653-9305-4B43-BA40-08C640ADFE14}" srcOrd="2" destOrd="0" presId="urn:microsoft.com/office/officeart/2008/layout/VerticalCurvedList"/>
    <dgm:cxn modelId="{30CB809C-ADA6-440A-8305-98782DA1BE7D}" type="presParOf" srcId="{CC75E653-9305-4B43-BA40-08C640ADFE14}" destId="{5BFD5976-9E24-4A66-9E20-7D421C064D86}" srcOrd="0" destOrd="0" presId="urn:microsoft.com/office/officeart/2008/layout/VerticalCurvedList"/>
    <dgm:cxn modelId="{DF3F3ECC-8D03-4888-83ED-542FADA41267}" type="presParOf" srcId="{1CAC780E-AEA9-45A5-B628-5DAA75D720A2}" destId="{2B1D22B8-51E8-424A-B00C-C3CE8A53AECE}" srcOrd="3" destOrd="0" presId="urn:microsoft.com/office/officeart/2008/layout/VerticalCurvedList"/>
    <dgm:cxn modelId="{E311670C-6D46-4504-805E-B01E29CDF0A6}" type="presParOf" srcId="{1CAC780E-AEA9-45A5-B628-5DAA75D720A2}" destId="{7819D5BC-B83B-46B2-938A-7396A05B712F}" srcOrd="4" destOrd="0" presId="urn:microsoft.com/office/officeart/2008/layout/VerticalCurvedList"/>
    <dgm:cxn modelId="{B8771BD6-3712-4B65-84E8-22387A4E4EAD}" type="presParOf" srcId="{7819D5BC-B83B-46B2-938A-7396A05B712F}" destId="{E28227A1-6324-468A-B514-8A9DF64AA32B}" srcOrd="0" destOrd="0" presId="urn:microsoft.com/office/officeart/2008/layout/VerticalCurvedList"/>
    <dgm:cxn modelId="{113E4935-E6A1-4A61-AD5F-C713A3D39C47}" type="presParOf" srcId="{1CAC780E-AEA9-45A5-B628-5DAA75D720A2}" destId="{2AC8E24B-DF07-46A0-8FF4-8AE9FEE0BBE1}" srcOrd="5" destOrd="0" presId="urn:microsoft.com/office/officeart/2008/layout/VerticalCurvedList"/>
    <dgm:cxn modelId="{E67141A6-0A8C-4069-81D0-095719C3CF18}" type="presParOf" srcId="{1CAC780E-AEA9-45A5-B628-5DAA75D720A2}" destId="{AFFA9005-B5BE-466C-A159-1AC8D83EB906}" srcOrd="6" destOrd="0" presId="urn:microsoft.com/office/officeart/2008/layout/VerticalCurvedList"/>
    <dgm:cxn modelId="{F39C97EF-14D2-4103-8EBD-F2EA835E2681}" type="presParOf" srcId="{AFFA9005-B5BE-466C-A159-1AC8D83EB906}" destId="{AA7FB5CA-1311-4F8B-9E6E-44256FDB0365}" srcOrd="0" destOrd="0" presId="urn:microsoft.com/office/officeart/2008/layout/VerticalCurvedList"/>
    <dgm:cxn modelId="{B012DC94-88E1-4189-AF0A-21D33349573F}" type="presParOf" srcId="{1CAC780E-AEA9-45A5-B628-5DAA75D720A2}" destId="{8430930B-5071-4D3D-A7F5-EF737C61FC9C}" srcOrd="7" destOrd="0" presId="urn:microsoft.com/office/officeart/2008/layout/VerticalCurvedList"/>
    <dgm:cxn modelId="{8BC59D57-B309-460B-8FC3-AAC84C1419BB}" type="presParOf" srcId="{1CAC780E-AEA9-45A5-B628-5DAA75D720A2}" destId="{2F3FE8FC-1A5A-40FC-B021-1AA6FC8B3322}" srcOrd="8" destOrd="0" presId="urn:microsoft.com/office/officeart/2008/layout/VerticalCurvedList"/>
    <dgm:cxn modelId="{6E5F7043-2B50-489C-94E1-868A904FEA55}" type="presParOf" srcId="{2F3FE8FC-1A5A-40FC-B021-1AA6FC8B3322}" destId="{F79E40A4-516B-4351-8961-89F856124F18}" srcOrd="0" destOrd="0" presId="urn:microsoft.com/office/officeart/2008/layout/VerticalCurvedList"/>
    <dgm:cxn modelId="{886A3158-9225-4308-B6DE-7A8A9075F1A3}" type="presParOf" srcId="{1CAC780E-AEA9-45A5-B628-5DAA75D720A2}" destId="{0572D009-4313-4565-A4AE-D57F49DD8162}" srcOrd="9" destOrd="0" presId="urn:microsoft.com/office/officeart/2008/layout/VerticalCurvedList"/>
    <dgm:cxn modelId="{084D8F11-D6FD-46C9-8978-7A928A3BB71E}" type="presParOf" srcId="{1CAC780E-AEA9-45A5-B628-5DAA75D720A2}" destId="{329B9F4D-8482-4B66-A4DC-D25CBB6EB30E}" srcOrd="10" destOrd="0" presId="urn:microsoft.com/office/officeart/2008/layout/VerticalCurvedList"/>
    <dgm:cxn modelId="{778CAC5D-77E1-4B11-B9BD-514D2D6A22E8}" type="presParOf" srcId="{329B9F4D-8482-4B66-A4DC-D25CBB6EB30E}" destId="{B8CAC500-A919-4C0F-BD36-8833AE5B0390}"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4D04B7-AD58-45E3-B9DE-18291C8F004C}">
      <dsp:nvSpPr>
        <dsp:cNvPr id="0" name=""/>
        <dsp:cNvSpPr/>
      </dsp:nvSpPr>
      <dsp:spPr>
        <a:xfrm>
          <a:off x="867588" y="1200"/>
          <a:ext cx="1511028" cy="755514"/>
        </a:xfrm>
        <a:prstGeom prst="roundRect">
          <a:avLst>
            <a:gd name="adj" fmla="val 10000"/>
          </a:avLst>
        </a:prstGeom>
        <a:solidFill>
          <a:schemeClr val="accent1"/>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4765" tIns="16510" rIns="24765" bIns="16510" numCol="1" spcCol="1270" anchor="ctr" anchorCtr="0">
          <a:noAutofit/>
        </a:bodyPr>
        <a:lstStyle/>
        <a:p>
          <a:pPr marL="0" lvl="0" indent="0" algn="ctr" defTabSz="577850">
            <a:lnSpc>
              <a:spcPct val="90000"/>
            </a:lnSpc>
            <a:spcBef>
              <a:spcPct val="0"/>
            </a:spcBef>
            <a:spcAft>
              <a:spcPct val="35000"/>
            </a:spcAft>
            <a:buNone/>
          </a:pPr>
          <a:r>
            <a:rPr lang="en-GB" sz="1300" kern="1200" dirty="0"/>
            <a:t>Age (years)</a:t>
          </a:r>
        </a:p>
      </dsp:txBody>
      <dsp:txXfrm>
        <a:off x="889716" y="23328"/>
        <a:ext cx="1466772" cy="711258"/>
      </dsp:txXfrm>
    </dsp:sp>
    <dsp:sp modelId="{8C113561-7AC4-44C6-BBC0-9F7C21C7AD50}">
      <dsp:nvSpPr>
        <dsp:cNvPr id="0" name=""/>
        <dsp:cNvSpPr/>
      </dsp:nvSpPr>
      <dsp:spPr>
        <a:xfrm>
          <a:off x="1018691" y="756714"/>
          <a:ext cx="151102" cy="566635"/>
        </a:xfrm>
        <a:custGeom>
          <a:avLst/>
          <a:gdLst/>
          <a:ahLst/>
          <a:cxnLst/>
          <a:rect l="0" t="0" r="0" b="0"/>
          <a:pathLst>
            <a:path>
              <a:moveTo>
                <a:pt x="0" y="0"/>
              </a:moveTo>
              <a:lnTo>
                <a:pt x="0" y="566635"/>
              </a:lnTo>
              <a:lnTo>
                <a:pt x="151102" y="566635"/>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4D0B593-3F42-463B-B787-DBF5503E57FA}">
      <dsp:nvSpPr>
        <dsp:cNvPr id="0" name=""/>
        <dsp:cNvSpPr/>
      </dsp:nvSpPr>
      <dsp:spPr>
        <a:xfrm>
          <a:off x="1169794" y="945593"/>
          <a:ext cx="1208822" cy="755514"/>
        </a:xfrm>
        <a:prstGeom prst="roundRect">
          <a:avLst>
            <a:gd name="adj" fmla="val 10000"/>
          </a:avLst>
        </a:prstGeom>
        <a:solidFill>
          <a:schemeClr val="accent2">
            <a:lumMod val="60000"/>
            <a:lumOff val="40000"/>
            <a:alpha val="90000"/>
          </a:schemeClr>
        </a:solidFill>
        <a:ln w="6350" cap="flat" cmpd="sng" algn="ctr">
          <a:solidFill>
            <a:schemeClr val="accent2">
              <a:lumMod val="40000"/>
              <a:lumOff val="6000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Mean age (SD):</a:t>
          </a:r>
        </a:p>
        <a:p>
          <a:pPr marL="0" lvl="0" indent="0" algn="ctr" defTabSz="488950">
            <a:lnSpc>
              <a:spcPct val="90000"/>
            </a:lnSpc>
            <a:spcBef>
              <a:spcPct val="0"/>
            </a:spcBef>
            <a:spcAft>
              <a:spcPct val="35000"/>
            </a:spcAft>
            <a:buNone/>
          </a:pPr>
          <a:r>
            <a:rPr lang="en-GB" sz="1100" kern="1200" dirty="0"/>
            <a:t> 9.18 (2.60)</a:t>
          </a:r>
        </a:p>
      </dsp:txBody>
      <dsp:txXfrm>
        <a:off x="1191922" y="967721"/>
        <a:ext cx="1164566" cy="711258"/>
      </dsp:txXfrm>
    </dsp:sp>
    <dsp:sp modelId="{134F6E1E-4282-4E10-BDCF-BC889C075917}">
      <dsp:nvSpPr>
        <dsp:cNvPr id="0" name=""/>
        <dsp:cNvSpPr/>
      </dsp:nvSpPr>
      <dsp:spPr>
        <a:xfrm>
          <a:off x="1018691" y="756714"/>
          <a:ext cx="151102" cy="1511028"/>
        </a:xfrm>
        <a:custGeom>
          <a:avLst/>
          <a:gdLst/>
          <a:ahLst/>
          <a:cxnLst/>
          <a:rect l="0" t="0" r="0" b="0"/>
          <a:pathLst>
            <a:path>
              <a:moveTo>
                <a:pt x="0" y="0"/>
              </a:moveTo>
              <a:lnTo>
                <a:pt x="0" y="1511028"/>
              </a:lnTo>
              <a:lnTo>
                <a:pt x="151102" y="1511028"/>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2C78FFD-626E-4270-9FB0-25683AD8823A}">
      <dsp:nvSpPr>
        <dsp:cNvPr id="0" name=""/>
        <dsp:cNvSpPr/>
      </dsp:nvSpPr>
      <dsp:spPr>
        <a:xfrm>
          <a:off x="1169794" y="1889986"/>
          <a:ext cx="1208822" cy="755514"/>
        </a:xfrm>
        <a:prstGeom prst="roundRect">
          <a:avLst>
            <a:gd name="adj" fmla="val 10000"/>
          </a:avLst>
        </a:prstGeom>
        <a:solidFill>
          <a:schemeClr val="accent2">
            <a:lumMod val="60000"/>
            <a:lumOff val="40000"/>
            <a:alpha val="90000"/>
          </a:schemeClr>
        </a:solidFill>
        <a:ln w="6350" cap="flat" cmpd="sng" algn="ctr">
          <a:solidFill>
            <a:schemeClr val="accent2">
              <a:lumMod val="40000"/>
              <a:lumOff val="6000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Age range at </a:t>
          </a:r>
          <a:br>
            <a:rPr lang="en-GB" sz="1100" kern="1200" dirty="0"/>
          </a:br>
          <a:r>
            <a:rPr lang="en-GB" sz="1100" kern="1200" dirty="0"/>
            <a:t>day 1</a:t>
          </a:r>
          <a:br>
            <a:rPr lang="en-GB" sz="1100" kern="1200" dirty="0"/>
          </a:br>
          <a:r>
            <a:rPr lang="en-GB" sz="1100" kern="1200" dirty="0"/>
            <a:t>(Min, Max):</a:t>
          </a:r>
        </a:p>
        <a:p>
          <a:pPr marL="0" lvl="0" indent="0" algn="ctr" defTabSz="488950">
            <a:lnSpc>
              <a:spcPct val="90000"/>
            </a:lnSpc>
            <a:spcBef>
              <a:spcPct val="0"/>
            </a:spcBef>
            <a:spcAft>
              <a:spcPct val="35000"/>
            </a:spcAft>
            <a:buNone/>
          </a:pPr>
          <a:r>
            <a:rPr lang="en-GB" sz="1100" kern="1200" dirty="0"/>
            <a:t> 5.1, 15.9</a:t>
          </a:r>
        </a:p>
      </dsp:txBody>
      <dsp:txXfrm>
        <a:off x="1191922" y="1912114"/>
        <a:ext cx="1164566" cy="711258"/>
      </dsp:txXfrm>
    </dsp:sp>
    <dsp:sp modelId="{84754F40-3DA6-4184-82AE-8A96964126CA}">
      <dsp:nvSpPr>
        <dsp:cNvPr id="0" name=""/>
        <dsp:cNvSpPr/>
      </dsp:nvSpPr>
      <dsp:spPr>
        <a:xfrm>
          <a:off x="2756374" y="1200"/>
          <a:ext cx="1511028" cy="755514"/>
        </a:xfrm>
        <a:prstGeom prst="roundRect">
          <a:avLst>
            <a:gd name="adj" fmla="val 10000"/>
          </a:avLst>
        </a:prstGeom>
        <a:solidFill>
          <a:schemeClr val="accent2"/>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4765" tIns="16510" rIns="24765" bIns="16510" numCol="1" spcCol="1270" anchor="ctr" anchorCtr="0">
          <a:noAutofit/>
        </a:bodyPr>
        <a:lstStyle/>
        <a:p>
          <a:pPr marL="0" lvl="0" indent="0" algn="ctr" defTabSz="577850">
            <a:lnSpc>
              <a:spcPct val="90000"/>
            </a:lnSpc>
            <a:spcBef>
              <a:spcPct val="0"/>
            </a:spcBef>
            <a:spcAft>
              <a:spcPct val="35000"/>
            </a:spcAft>
            <a:buNone/>
          </a:pPr>
          <a:r>
            <a:rPr lang="en-GB" sz="1300" kern="1200" dirty="0"/>
            <a:t> No. participants receiving vos. by age group (%)</a:t>
          </a:r>
        </a:p>
      </dsp:txBody>
      <dsp:txXfrm>
        <a:off x="2778502" y="23328"/>
        <a:ext cx="1466772" cy="711258"/>
      </dsp:txXfrm>
    </dsp:sp>
    <dsp:sp modelId="{BF7FEDBA-EE20-419E-8653-5A4A1346F693}">
      <dsp:nvSpPr>
        <dsp:cNvPr id="0" name=""/>
        <dsp:cNvSpPr/>
      </dsp:nvSpPr>
      <dsp:spPr>
        <a:xfrm>
          <a:off x="2907477" y="756714"/>
          <a:ext cx="151102" cy="566635"/>
        </a:xfrm>
        <a:custGeom>
          <a:avLst/>
          <a:gdLst/>
          <a:ahLst/>
          <a:cxnLst/>
          <a:rect l="0" t="0" r="0" b="0"/>
          <a:pathLst>
            <a:path>
              <a:moveTo>
                <a:pt x="0" y="0"/>
              </a:moveTo>
              <a:lnTo>
                <a:pt x="0" y="566635"/>
              </a:lnTo>
              <a:lnTo>
                <a:pt x="151102" y="566635"/>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6B99E44-AF11-4718-827F-456876F214D0}">
      <dsp:nvSpPr>
        <dsp:cNvPr id="0" name=""/>
        <dsp:cNvSpPr/>
      </dsp:nvSpPr>
      <dsp:spPr>
        <a:xfrm>
          <a:off x="3058580" y="945593"/>
          <a:ext cx="1208822" cy="755514"/>
        </a:xfrm>
        <a:prstGeom prst="roundRect">
          <a:avLst>
            <a:gd name="adj" fmla="val 10000"/>
          </a:avLst>
        </a:prstGeom>
        <a:solidFill>
          <a:schemeClr val="accent2">
            <a:lumMod val="40000"/>
            <a:lumOff val="60000"/>
            <a:alpha val="90000"/>
          </a:schemeClr>
        </a:solidFill>
        <a:ln w="6350" cap="flat" cmpd="sng" algn="ctr">
          <a:solidFill>
            <a:schemeClr val="accent2">
              <a:lumMod val="40000"/>
              <a:lumOff val="6000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≥5 to &lt;8 years:</a:t>
          </a:r>
        </a:p>
        <a:p>
          <a:pPr marL="0" lvl="0" indent="0" algn="ctr" defTabSz="488950">
            <a:lnSpc>
              <a:spcPct val="90000"/>
            </a:lnSpc>
            <a:spcBef>
              <a:spcPct val="0"/>
            </a:spcBef>
            <a:spcAft>
              <a:spcPct val="35000"/>
            </a:spcAft>
            <a:buNone/>
          </a:pPr>
          <a:r>
            <a:rPr lang="en-GB" sz="1100" kern="1200" dirty="0"/>
            <a:t>46 (38.7)</a:t>
          </a:r>
        </a:p>
      </dsp:txBody>
      <dsp:txXfrm>
        <a:off x="3080708" y="967721"/>
        <a:ext cx="1164566" cy="711258"/>
      </dsp:txXfrm>
    </dsp:sp>
    <dsp:sp modelId="{C0934AD5-47C1-4561-93CB-BDB1EAE43EF7}">
      <dsp:nvSpPr>
        <dsp:cNvPr id="0" name=""/>
        <dsp:cNvSpPr/>
      </dsp:nvSpPr>
      <dsp:spPr>
        <a:xfrm>
          <a:off x="2907477" y="756714"/>
          <a:ext cx="151102" cy="1511028"/>
        </a:xfrm>
        <a:custGeom>
          <a:avLst/>
          <a:gdLst/>
          <a:ahLst/>
          <a:cxnLst/>
          <a:rect l="0" t="0" r="0" b="0"/>
          <a:pathLst>
            <a:path>
              <a:moveTo>
                <a:pt x="0" y="0"/>
              </a:moveTo>
              <a:lnTo>
                <a:pt x="0" y="1511028"/>
              </a:lnTo>
              <a:lnTo>
                <a:pt x="151102" y="1511028"/>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F134CA7-6CB8-44C1-B384-2D9BD2807223}">
      <dsp:nvSpPr>
        <dsp:cNvPr id="0" name=""/>
        <dsp:cNvSpPr/>
      </dsp:nvSpPr>
      <dsp:spPr>
        <a:xfrm>
          <a:off x="3058580" y="1889986"/>
          <a:ext cx="1208822" cy="755514"/>
        </a:xfrm>
        <a:prstGeom prst="roundRect">
          <a:avLst>
            <a:gd name="adj" fmla="val 10000"/>
          </a:avLst>
        </a:prstGeom>
        <a:solidFill>
          <a:schemeClr val="accent2">
            <a:lumMod val="40000"/>
            <a:lumOff val="60000"/>
            <a:alpha val="90000"/>
          </a:schemeClr>
        </a:solidFill>
        <a:ln w="6350" cap="flat" cmpd="sng" algn="ctr">
          <a:solidFill>
            <a:schemeClr val="accent2">
              <a:lumMod val="40000"/>
              <a:lumOff val="6000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≥8 to &lt;11 years:</a:t>
          </a:r>
          <a:br>
            <a:rPr lang="en-GB" sz="1100" kern="1200" dirty="0"/>
          </a:br>
          <a:r>
            <a:rPr lang="en-GB" sz="1100" kern="1200" dirty="0"/>
            <a:t>37 (31.1)</a:t>
          </a:r>
        </a:p>
      </dsp:txBody>
      <dsp:txXfrm>
        <a:off x="3080708" y="1912114"/>
        <a:ext cx="1164566" cy="711258"/>
      </dsp:txXfrm>
    </dsp:sp>
    <dsp:sp modelId="{865F1CB0-33A7-4DC9-A90F-F5B96541C87D}">
      <dsp:nvSpPr>
        <dsp:cNvPr id="0" name=""/>
        <dsp:cNvSpPr/>
      </dsp:nvSpPr>
      <dsp:spPr>
        <a:xfrm>
          <a:off x="2907477" y="756714"/>
          <a:ext cx="151102" cy="2455421"/>
        </a:xfrm>
        <a:custGeom>
          <a:avLst/>
          <a:gdLst/>
          <a:ahLst/>
          <a:cxnLst/>
          <a:rect l="0" t="0" r="0" b="0"/>
          <a:pathLst>
            <a:path>
              <a:moveTo>
                <a:pt x="0" y="0"/>
              </a:moveTo>
              <a:lnTo>
                <a:pt x="0" y="2455421"/>
              </a:lnTo>
              <a:lnTo>
                <a:pt x="151102" y="245542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4324A9D-81C7-473A-AAA3-8A2643CBFB9F}">
      <dsp:nvSpPr>
        <dsp:cNvPr id="0" name=""/>
        <dsp:cNvSpPr/>
      </dsp:nvSpPr>
      <dsp:spPr>
        <a:xfrm>
          <a:off x="3058580" y="2834379"/>
          <a:ext cx="1208822" cy="755514"/>
        </a:xfrm>
        <a:prstGeom prst="roundRect">
          <a:avLst>
            <a:gd name="adj" fmla="val 10000"/>
          </a:avLst>
        </a:prstGeom>
        <a:solidFill>
          <a:schemeClr val="accent2">
            <a:lumMod val="40000"/>
            <a:lumOff val="60000"/>
            <a:alpha val="90000"/>
          </a:schemeClr>
        </a:solidFill>
        <a:ln w="6350" cap="flat" cmpd="sng" algn="ctr">
          <a:solidFill>
            <a:schemeClr val="accent2">
              <a:lumMod val="40000"/>
              <a:lumOff val="6000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≥11 to &lt;15 years:</a:t>
          </a:r>
          <a:br>
            <a:rPr lang="en-GB" sz="1100" kern="1200" dirty="0"/>
          </a:br>
          <a:r>
            <a:rPr lang="en-GB" sz="1100" kern="1200" dirty="0"/>
            <a:t>35 (29.4)</a:t>
          </a:r>
        </a:p>
      </dsp:txBody>
      <dsp:txXfrm>
        <a:off x="3080708" y="2856507"/>
        <a:ext cx="1164566" cy="711258"/>
      </dsp:txXfrm>
    </dsp:sp>
    <dsp:sp modelId="{6FD9A2DA-A036-48A8-97EE-D58E308751A9}">
      <dsp:nvSpPr>
        <dsp:cNvPr id="0" name=""/>
        <dsp:cNvSpPr/>
      </dsp:nvSpPr>
      <dsp:spPr>
        <a:xfrm>
          <a:off x="2907477" y="756714"/>
          <a:ext cx="151102" cy="3399814"/>
        </a:xfrm>
        <a:custGeom>
          <a:avLst/>
          <a:gdLst/>
          <a:ahLst/>
          <a:cxnLst/>
          <a:rect l="0" t="0" r="0" b="0"/>
          <a:pathLst>
            <a:path>
              <a:moveTo>
                <a:pt x="0" y="0"/>
              </a:moveTo>
              <a:lnTo>
                <a:pt x="0" y="3399814"/>
              </a:lnTo>
              <a:lnTo>
                <a:pt x="151102" y="3399814"/>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B4E7DC-706A-4531-B173-0DA644F5C3D6}">
      <dsp:nvSpPr>
        <dsp:cNvPr id="0" name=""/>
        <dsp:cNvSpPr/>
      </dsp:nvSpPr>
      <dsp:spPr>
        <a:xfrm>
          <a:off x="3058580" y="3778772"/>
          <a:ext cx="1208822" cy="755514"/>
        </a:xfrm>
        <a:prstGeom prst="roundRect">
          <a:avLst>
            <a:gd name="adj" fmla="val 10000"/>
          </a:avLst>
        </a:prstGeom>
        <a:solidFill>
          <a:schemeClr val="accent2">
            <a:lumMod val="40000"/>
            <a:lumOff val="60000"/>
            <a:alpha val="90000"/>
          </a:schemeClr>
        </a:solidFill>
        <a:ln w="6350" cap="flat" cmpd="sng" algn="ctr">
          <a:solidFill>
            <a:schemeClr val="accent2">
              <a:lumMod val="40000"/>
              <a:lumOff val="6000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≥15 to &lt;18 years:</a:t>
          </a:r>
          <a:br>
            <a:rPr lang="en-GB" sz="1100" kern="1200" dirty="0"/>
          </a:br>
          <a:r>
            <a:rPr lang="en-GB" sz="1100" kern="1200" dirty="0"/>
            <a:t>1 (0.8)</a:t>
          </a:r>
        </a:p>
      </dsp:txBody>
      <dsp:txXfrm>
        <a:off x="3080708" y="3800900"/>
        <a:ext cx="1164566" cy="711258"/>
      </dsp:txXfrm>
    </dsp:sp>
    <dsp:sp modelId="{F1A2413F-10D5-43F0-863D-1C63B652FA4E}">
      <dsp:nvSpPr>
        <dsp:cNvPr id="0" name=""/>
        <dsp:cNvSpPr/>
      </dsp:nvSpPr>
      <dsp:spPr>
        <a:xfrm>
          <a:off x="4645160" y="1200"/>
          <a:ext cx="1511028" cy="755514"/>
        </a:xfrm>
        <a:prstGeom prst="roundRect">
          <a:avLst>
            <a:gd name="adj" fmla="val 10000"/>
          </a:avLst>
        </a:prstGeom>
        <a:solidFill>
          <a:schemeClr val="accent3"/>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4765" tIns="16510" rIns="24765" bIns="16510" numCol="1" spcCol="1270" anchor="ctr" anchorCtr="0">
          <a:noAutofit/>
        </a:bodyPr>
        <a:lstStyle/>
        <a:p>
          <a:pPr marL="0" lvl="0" indent="0" algn="ctr" defTabSz="577850">
            <a:lnSpc>
              <a:spcPct val="90000"/>
            </a:lnSpc>
            <a:spcBef>
              <a:spcPct val="0"/>
            </a:spcBef>
            <a:spcAft>
              <a:spcPct val="35000"/>
            </a:spcAft>
            <a:buNone/>
          </a:pPr>
          <a:r>
            <a:rPr lang="en-GB" sz="1300" kern="1200" dirty="0"/>
            <a:t>Demographics(%)</a:t>
          </a:r>
        </a:p>
      </dsp:txBody>
      <dsp:txXfrm>
        <a:off x="4667288" y="23328"/>
        <a:ext cx="1466772" cy="711258"/>
      </dsp:txXfrm>
    </dsp:sp>
    <dsp:sp modelId="{AEC37EEC-0610-4581-9FCE-223371737A88}">
      <dsp:nvSpPr>
        <dsp:cNvPr id="0" name=""/>
        <dsp:cNvSpPr/>
      </dsp:nvSpPr>
      <dsp:spPr>
        <a:xfrm>
          <a:off x="4796263" y="756714"/>
          <a:ext cx="151102" cy="566635"/>
        </a:xfrm>
        <a:custGeom>
          <a:avLst/>
          <a:gdLst/>
          <a:ahLst/>
          <a:cxnLst/>
          <a:rect l="0" t="0" r="0" b="0"/>
          <a:pathLst>
            <a:path>
              <a:moveTo>
                <a:pt x="0" y="0"/>
              </a:moveTo>
              <a:lnTo>
                <a:pt x="0" y="566635"/>
              </a:lnTo>
              <a:lnTo>
                <a:pt x="151102" y="566635"/>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CCE7E3D-B8F0-4B32-B539-C708E9FF4CF7}">
      <dsp:nvSpPr>
        <dsp:cNvPr id="0" name=""/>
        <dsp:cNvSpPr/>
      </dsp:nvSpPr>
      <dsp:spPr>
        <a:xfrm>
          <a:off x="4947366" y="945593"/>
          <a:ext cx="1208822" cy="755514"/>
        </a:xfrm>
        <a:prstGeom prst="roundRect">
          <a:avLst>
            <a:gd name="adj" fmla="val 10000"/>
          </a:avLst>
        </a:prstGeom>
        <a:solidFill>
          <a:schemeClr val="accent3">
            <a:lumMod val="60000"/>
            <a:lumOff val="40000"/>
            <a:alpha val="90000"/>
          </a:schemeClr>
        </a:solidFill>
        <a:ln w="6350" cap="flat" cmpd="sng" algn="ctr">
          <a:solidFill>
            <a:schemeClr val="accent3">
              <a:lumMod val="60000"/>
              <a:lumOff val="4000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Female: </a:t>
          </a:r>
          <a:br>
            <a:rPr lang="en-GB" sz="1100" kern="1200" dirty="0"/>
          </a:br>
          <a:r>
            <a:rPr lang="en-GB" sz="1100" kern="1200" dirty="0"/>
            <a:t>56 (47.1)</a:t>
          </a:r>
        </a:p>
      </dsp:txBody>
      <dsp:txXfrm>
        <a:off x="4969494" y="967721"/>
        <a:ext cx="1164566" cy="711258"/>
      </dsp:txXfrm>
    </dsp:sp>
    <dsp:sp modelId="{39124E35-06DA-4AA9-B396-A4D79C03F845}">
      <dsp:nvSpPr>
        <dsp:cNvPr id="0" name=""/>
        <dsp:cNvSpPr/>
      </dsp:nvSpPr>
      <dsp:spPr>
        <a:xfrm>
          <a:off x="4796263" y="756714"/>
          <a:ext cx="151102" cy="1511028"/>
        </a:xfrm>
        <a:custGeom>
          <a:avLst/>
          <a:gdLst/>
          <a:ahLst/>
          <a:cxnLst/>
          <a:rect l="0" t="0" r="0" b="0"/>
          <a:pathLst>
            <a:path>
              <a:moveTo>
                <a:pt x="0" y="0"/>
              </a:moveTo>
              <a:lnTo>
                <a:pt x="0" y="1511028"/>
              </a:lnTo>
              <a:lnTo>
                <a:pt x="151102" y="1511028"/>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6DBB53-EF08-4F0D-9D67-4E541F34911A}">
      <dsp:nvSpPr>
        <dsp:cNvPr id="0" name=""/>
        <dsp:cNvSpPr/>
      </dsp:nvSpPr>
      <dsp:spPr>
        <a:xfrm>
          <a:off x="4947366" y="1889986"/>
          <a:ext cx="1208822" cy="755514"/>
        </a:xfrm>
        <a:prstGeom prst="roundRect">
          <a:avLst>
            <a:gd name="adj" fmla="val 10000"/>
          </a:avLst>
        </a:prstGeom>
        <a:solidFill>
          <a:schemeClr val="accent3">
            <a:lumMod val="60000"/>
            <a:lumOff val="40000"/>
            <a:alpha val="90000"/>
          </a:schemeClr>
        </a:solidFill>
        <a:ln w="6350" cap="flat" cmpd="sng" algn="ctr">
          <a:solidFill>
            <a:schemeClr val="accent3">
              <a:lumMod val="60000"/>
              <a:lumOff val="4000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White: 85 (71.4)</a:t>
          </a:r>
        </a:p>
      </dsp:txBody>
      <dsp:txXfrm>
        <a:off x="4969494" y="1912114"/>
        <a:ext cx="1164566" cy="711258"/>
      </dsp:txXfrm>
    </dsp:sp>
    <dsp:sp modelId="{FB32F6D2-27C5-41E9-B77D-2832E1EB034B}">
      <dsp:nvSpPr>
        <dsp:cNvPr id="0" name=""/>
        <dsp:cNvSpPr/>
      </dsp:nvSpPr>
      <dsp:spPr>
        <a:xfrm>
          <a:off x="4796263" y="756714"/>
          <a:ext cx="151102" cy="2455421"/>
        </a:xfrm>
        <a:custGeom>
          <a:avLst/>
          <a:gdLst/>
          <a:ahLst/>
          <a:cxnLst/>
          <a:rect l="0" t="0" r="0" b="0"/>
          <a:pathLst>
            <a:path>
              <a:moveTo>
                <a:pt x="0" y="0"/>
              </a:moveTo>
              <a:lnTo>
                <a:pt x="0" y="2455421"/>
              </a:lnTo>
              <a:lnTo>
                <a:pt x="151102" y="245542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2531161-8BD1-4A56-9BE0-C3EEEDD270D0}">
      <dsp:nvSpPr>
        <dsp:cNvPr id="0" name=""/>
        <dsp:cNvSpPr/>
      </dsp:nvSpPr>
      <dsp:spPr>
        <a:xfrm>
          <a:off x="4947366" y="2834379"/>
          <a:ext cx="1208822" cy="755514"/>
        </a:xfrm>
        <a:prstGeom prst="roundRect">
          <a:avLst>
            <a:gd name="adj" fmla="val 10000"/>
          </a:avLst>
        </a:prstGeom>
        <a:solidFill>
          <a:schemeClr val="accent3">
            <a:lumMod val="60000"/>
            <a:lumOff val="40000"/>
            <a:alpha val="90000"/>
          </a:schemeClr>
        </a:solidFill>
        <a:ln w="6350" cap="flat" cmpd="sng" algn="ctr">
          <a:solidFill>
            <a:schemeClr val="accent3">
              <a:lumMod val="60000"/>
              <a:lumOff val="4000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Tanner stage I:</a:t>
          </a:r>
          <a:br>
            <a:rPr lang="en-GB" sz="1100" kern="1200" dirty="0"/>
          </a:br>
          <a:r>
            <a:rPr lang="en-GB" sz="1100" kern="1200" dirty="0"/>
            <a:t>89 (74.8)</a:t>
          </a:r>
        </a:p>
      </dsp:txBody>
      <dsp:txXfrm>
        <a:off x="4969494" y="2856507"/>
        <a:ext cx="1164566" cy="711258"/>
      </dsp:txXfrm>
    </dsp:sp>
    <dsp:sp modelId="{3B30DF7B-B2D0-41E4-BBA8-8B2EA1B233D1}">
      <dsp:nvSpPr>
        <dsp:cNvPr id="0" name=""/>
        <dsp:cNvSpPr/>
      </dsp:nvSpPr>
      <dsp:spPr>
        <a:xfrm>
          <a:off x="6533946" y="1200"/>
          <a:ext cx="1511028" cy="755514"/>
        </a:xfrm>
        <a:prstGeom prst="roundRect">
          <a:avLst>
            <a:gd name="adj" fmla="val 10000"/>
          </a:avLst>
        </a:prstGeom>
        <a:solidFill>
          <a:schemeClr val="accent4"/>
        </a:solidFill>
        <a:ln>
          <a:solidFill>
            <a:schemeClr val="accent4"/>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4765" tIns="16510" rIns="24765" bIns="16510" numCol="1" spcCol="1270" anchor="ctr" anchorCtr="0">
          <a:noAutofit/>
        </a:bodyPr>
        <a:lstStyle/>
        <a:p>
          <a:pPr marL="0" lvl="0" indent="0" algn="ctr" defTabSz="577850">
            <a:lnSpc>
              <a:spcPct val="90000"/>
            </a:lnSpc>
            <a:spcBef>
              <a:spcPct val="0"/>
            </a:spcBef>
            <a:spcAft>
              <a:spcPct val="35000"/>
            </a:spcAft>
            <a:buNone/>
          </a:pPr>
          <a:r>
            <a:rPr lang="en-GB" sz="1300" kern="1200" dirty="0">
              <a:solidFill>
                <a:schemeClr val="bg1"/>
              </a:solidFill>
            </a:rPr>
            <a:t>AGV (cm/year)</a:t>
          </a:r>
        </a:p>
      </dsp:txBody>
      <dsp:txXfrm>
        <a:off x="6556074" y="23328"/>
        <a:ext cx="1466772" cy="711258"/>
      </dsp:txXfrm>
    </dsp:sp>
    <dsp:sp modelId="{544EEBA7-35A0-4D65-808C-BF039F196EE1}">
      <dsp:nvSpPr>
        <dsp:cNvPr id="0" name=""/>
        <dsp:cNvSpPr/>
      </dsp:nvSpPr>
      <dsp:spPr>
        <a:xfrm>
          <a:off x="6685049" y="756714"/>
          <a:ext cx="151102" cy="566635"/>
        </a:xfrm>
        <a:custGeom>
          <a:avLst/>
          <a:gdLst/>
          <a:ahLst/>
          <a:cxnLst/>
          <a:rect l="0" t="0" r="0" b="0"/>
          <a:pathLst>
            <a:path>
              <a:moveTo>
                <a:pt x="0" y="0"/>
              </a:moveTo>
              <a:lnTo>
                <a:pt x="0" y="566635"/>
              </a:lnTo>
              <a:lnTo>
                <a:pt x="151102" y="566635"/>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E41CA36-B202-43C9-A624-6F6576F82D82}">
      <dsp:nvSpPr>
        <dsp:cNvPr id="0" name=""/>
        <dsp:cNvSpPr/>
      </dsp:nvSpPr>
      <dsp:spPr>
        <a:xfrm>
          <a:off x="6836152" y="945593"/>
          <a:ext cx="1208822" cy="755514"/>
        </a:xfrm>
        <a:prstGeom prst="roundRect">
          <a:avLst>
            <a:gd name="adj" fmla="val 10000"/>
          </a:avLst>
        </a:prstGeom>
        <a:solidFill>
          <a:schemeClr val="accent4">
            <a:lumMod val="60000"/>
            <a:lumOff val="40000"/>
            <a:alpha val="90000"/>
          </a:schemeClr>
        </a:solidFill>
        <a:ln w="6350" cap="flat" cmpd="sng" algn="ctr">
          <a:solidFill>
            <a:schemeClr val="accent4">
              <a:lumMod val="60000"/>
              <a:lumOff val="4000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Mean (SD):</a:t>
          </a:r>
          <a:br>
            <a:rPr lang="en-GB" sz="1100" kern="1200" dirty="0"/>
          </a:br>
          <a:r>
            <a:rPr lang="en-GB" sz="1100" kern="1200" dirty="0"/>
            <a:t>4.01 (1.43)</a:t>
          </a:r>
        </a:p>
      </dsp:txBody>
      <dsp:txXfrm>
        <a:off x="6858280" y="967721"/>
        <a:ext cx="1164566" cy="711258"/>
      </dsp:txXfrm>
    </dsp:sp>
    <dsp:sp modelId="{519A8A9C-9DE8-4798-95A1-58B19F6E1579}">
      <dsp:nvSpPr>
        <dsp:cNvPr id="0" name=""/>
        <dsp:cNvSpPr/>
      </dsp:nvSpPr>
      <dsp:spPr>
        <a:xfrm>
          <a:off x="6685049" y="756714"/>
          <a:ext cx="151102" cy="1511028"/>
        </a:xfrm>
        <a:custGeom>
          <a:avLst/>
          <a:gdLst/>
          <a:ahLst/>
          <a:cxnLst/>
          <a:rect l="0" t="0" r="0" b="0"/>
          <a:pathLst>
            <a:path>
              <a:moveTo>
                <a:pt x="0" y="0"/>
              </a:moveTo>
              <a:lnTo>
                <a:pt x="0" y="1511028"/>
              </a:lnTo>
              <a:lnTo>
                <a:pt x="151102" y="1511028"/>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9AC0E19-20CB-4528-9678-7BADD6BAAFFA}">
      <dsp:nvSpPr>
        <dsp:cNvPr id="0" name=""/>
        <dsp:cNvSpPr/>
      </dsp:nvSpPr>
      <dsp:spPr>
        <a:xfrm>
          <a:off x="6836152" y="1889986"/>
          <a:ext cx="1208822" cy="755514"/>
        </a:xfrm>
        <a:prstGeom prst="roundRect">
          <a:avLst>
            <a:gd name="adj" fmla="val 10000"/>
          </a:avLst>
        </a:prstGeom>
        <a:solidFill>
          <a:schemeClr val="accent4">
            <a:lumMod val="60000"/>
            <a:lumOff val="40000"/>
            <a:alpha val="90000"/>
          </a:schemeClr>
        </a:solidFill>
        <a:ln w="6350" cap="flat" cmpd="sng" algn="ctr">
          <a:solidFill>
            <a:schemeClr val="accent4">
              <a:lumMod val="60000"/>
              <a:lumOff val="4000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Median:</a:t>
          </a:r>
          <a:br>
            <a:rPr lang="en-GB" sz="1100" kern="1200" dirty="0"/>
          </a:br>
          <a:r>
            <a:rPr lang="en-GB" sz="1100" kern="1200" dirty="0"/>
            <a:t>3.97</a:t>
          </a:r>
        </a:p>
      </dsp:txBody>
      <dsp:txXfrm>
        <a:off x="6858280" y="1912114"/>
        <a:ext cx="1164566" cy="711258"/>
      </dsp:txXfrm>
    </dsp:sp>
    <dsp:sp modelId="{AE7FF0DB-9652-4C1F-82E6-972C5718AE31}">
      <dsp:nvSpPr>
        <dsp:cNvPr id="0" name=""/>
        <dsp:cNvSpPr/>
      </dsp:nvSpPr>
      <dsp:spPr>
        <a:xfrm>
          <a:off x="6685049" y="756714"/>
          <a:ext cx="151102" cy="2455421"/>
        </a:xfrm>
        <a:custGeom>
          <a:avLst/>
          <a:gdLst/>
          <a:ahLst/>
          <a:cxnLst/>
          <a:rect l="0" t="0" r="0" b="0"/>
          <a:pathLst>
            <a:path>
              <a:moveTo>
                <a:pt x="0" y="0"/>
              </a:moveTo>
              <a:lnTo>
                <a:pt x="0" y="2455421"/>
              </a:lnTo>
              <a:lnTo>
                <a:pt x="151102" y="245542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BE8432F-9AD5-4EFC-94F2-1AC99B971B78}">
      <dsp:nvSpPr>
        <dsp:cNvPr id="0" name=""/>
        <dsp:cNvSpPr/>
      </dsp:nvSpPr>
      <dsp:spPr>
        <a:xfrm>
          <a:off x="6836152" y="2834379"/>
          <a:ext cx="1208822" cy="755514"/>
        </a:xfrm>
        <a:prstGeom prst="roundRect">
          <a:avLst>
            <a:gd name="adj" fmla="val 10000"/>
          </a:avLst>
        </a:prstGeom>
        <a:solidFill>
          <a:schemeClr val="accent4">
            <a:lumMod val="60000"/>
            <a:lumOff val="40000"/>
            <a:alpha val="90000"/>
          </a:schemeClr>
        </a:solidFill>
        <a:ln w="6350" cap="flat" cmpd="sng" algn="ctr">
          <a:solidFill>
            <a:schemeClr val="accent4">
              <a:lumMod val="60000"/>
              <a:lumOff val="4000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Min, max:</a:t>
          </a:r>
        </a:p>
        <a:p>
          <a:pPr marL="0" lvl="0" indent="0" algn="ctr" defTabSz="488950">
            <a:lnSpc>
              <a:spcPct val="90000"/>
            </a:lnSpc>
            <a:spcBef>
              <a:spcPct val="0"/>
            </a:spcBef>
            <a:spcAft>
              <a:spcPct val="35000"/>
            </a:spcAft>
            <a:buNone/>
          </a:pPr>
          <a:r>
            <a:rPr lang="en-GB" sz="1100" kern="1200" dirty="0"/>
            <a:t>-0.1, 7.0</a:t>
          </a:r>
        </a:p>
      </dsp:txBody>
      <dsp:txXfrm>
        <a:off x="6858280" y="2856507"/>
        <a:ext cx="1164566" cy="711258"/>
      </dsp:txXfrm>
    </dsp:sp>
    <dsp:sp modelId="{1AA21A69-EF8A-455C-8C23-05C94FD68867}">
      <dsp:nvSpPr>
        <dsp:cNvPr id="0" name=""/>
        <dsp:cNvSpPr/>
      </dsp:nvSpPr>
      <dsp:spPr>
        <a:xfrm>
          <a:off x="8422732" y="1200"/>
          <a:ext cx="1511028" cy="755514"/>
        </a:xfrm>
        <a:prstGeom prst="roundRect">
          <a:avLst>
            <a:gd name="adj" fmla="val 10000"/>
          </a:avLst>
        </a:prstGeom>
        <a:solidFill>
          <a:schemeClr val="accent5">
            <a:alpha val="90000"/>
          </a:schemeClr>
        </a:solidFill>
        <a:ln>
          <a:solidFill>
            <a:schemeClr val="accent5"/>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4765" tIns="16510" rIns="24765" bIns="16510" numCol="1" spcCol="1270" anchor="ctr" anchorCtr="0">
          <a:noAutofit/>
        </a:bodyPr>
        <a:lstStyle/>
        <a:p>
          <a:pPr marL="0" lvl="0" indent="0" algn="ctr" defTabSz="577850">
            <a:lnSpc>
              <a:spcPct val="90000"/>
            </a:lnSpc>
            <a:spcBef>
              <a:spcPct val="0"/>
            </a:spcBef>
            <a:spcAft>
              <a:spcPct val="35000"/>
            </a:spcAft>
            <a:buNone/>
          </a:pPr>
          <a:r>
            <a:rPr lang="en-GB" sz="1300" kern="1200" dirty="0"/>
            <a:t>Height Z- Score*</a:t>
          </a:r>
        </a:p>
      </dsp:txBody>
      <dsp:txXfrm>
        <a:off x="8444860" y="23328"/>
        <a:ext cx="1466772" cy="711258"/>
      </dsp:txXfrm>
    </dsp:sp>
    <dsp:sp modelId="{590DFFA8-DD0C-448C-82F0-871246EA0307}">
      <dsp:nvSpPr>
        <dsp:cNvPr id="0" name=""/>
        <dsp:cNvSpPr/>
      </dsp:nvSpPr>
      <dsp:spPr>
        <a:xfrm>
          <a:off x="8573835" y="756714"/>
          <a:ext cx="151102" cy="566635"/>
        </a:xfrm>
        <a:custGeom>
          <a:avLst/>
          <a:gdLst/>
          <a:ahLst/>
          <a:cxnLst/>
          <a:rect l="0" t="0" r="0" b="0"/>
          <a:pathLst>
            <a:path>
              <a:moveTo>
                <a:pt x="0" y="0"/>
              </a:moveTo>
              <a:lnTo>
                <a:pt x="0" y="566635"/>
              </a:lnTo>
              <a:lnTo>
                <a:pt x="151102" y="566635"/>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61E8893-AD98-42F5-B772-570D11E81691}">
      <dsp:nvSpPr>
        <dsp:cNvPr id="0" name=""/>
        <dsp:cNvSpPr/>
      </dsp:nvSpPr>
      <dsp:spPr>
        <a:xfrm>
          <a:off x="8724938" y="945593"/>
          <a:ext cx="1208822" cy="755514"/>
        </a:xfrm>
        <a:prstGeom prst="roundRect">
          <a:avLst>
            <a:gd name="adj" fmla="val 10000"/>
          </a:avLst>
        </a:prstGeom>
        <a:solidFill>
          <a:schemeClr val="accent5">
            <a:lumMod val="60000"/>
            <a:lumOff val="40000"/>
            <a:alpha val="90000"/>
          </a:schemeClr>
        </a:solidFill>
        <a:ln w="6350" cap="flat" cmpd="sng" algn="ctr">
          <a:solidFill>
            <a:schemeClr val="accent5">
              <a:lumMod val="60000"/>
              <a:lumOff val="4000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Mean (SD):</a:t>
          </a:r>
          <a:br>
            <a:rPr lang="en-GB" sz="1100" kern="1200" dirty="0"/>
          </a:br>
          <a:r>
            <a:rPr lang="en-GB" sz="1100" kern="1200" dirty="0"/>
            <a:t>-5.12 (1.09)</a:t>
          </a:r>
        </a:p>
      </dsp:txBody>
      <dsp:txXfrm>
        <a:off x="8747066" y="967721"/>
        <a:ext cx="1164566" cy="711258"/>
      </dsp:txXfrm>
    </dsp:sp>
    <dsp:sp modelId="{2BF60C84-ACDD-428F-AB0D-DFE8CDF08A58}">
      <dsp:nvSpPr>
        <dsp:cNvPr id="0" name=""/>
        <dsp:cNvSpPr/>
      </dsp:nvSpPr>
      <dsp:spPr>
        <a:xfrm>
          <a:off x="8573835" y="756714"/>
          <a:ext cx="151102" cy="1511028"/>
        </a:xfrm>
        <a:custGeom>
          <a:avLst/>
          <a:gdLst/>
          <a:ahLst/>
          <a:cxnLst/>
          <a:rect l="0" t="0" r="0" b="0"/>
          <a:pathLst>
            <a:path>
              <a:moveTo>
                <a:pt x="0" y="0"/>
              </a:moveTo>
              <a:lnTo>
                <a:pt x="0" y="1511028"/>
              </a:lnTo>
              <a:lnTo>
                <a:pt x="151102" y="1511028"/>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A5A4DEE-D63E-4ABA-9163-17BEF785A93F}">
      <dsp:nvSpPr>
        <dsp:cNvPr id="0" name=""/>
        <dsp:cNvSpPr/>
      </dsp:nvSpPr>
      <dsp:spPr>
        <a:xfrm>
          <a:off x="8724938" y="1889986"/>
          <a:ext cx="1208822" cy="755514"/>
        </a:xfrm>
        <a:prstGeom prst="roundRect">
          <a:avLst>
            <a:gd name="adj" fmla="val 10000"/>
          </a:avLst>
        </a:prstGeom>
        <a:solidFill>
          <a:schemeClr val="accent5">
            <a:lumMod val="60000"/>
            <a:lumOff val="40000"/>
            <a:alpha val="90000"/>
          </a:schemeClr>
        </a:solidFill>
        <a:ln w="6350" cap="flat" cmpd="sng" algn="ctr">
          <a:solidFill>
            <a:schemeClr val="accent5">
              <a:lumMod val="60000"/>
              <a:lumOff val="4000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Median:</a:t>
          </a:r>
          <a:br>
            <a:rPr lang="en-GB" sz="1100" kern="1200" dirty="0"/>
          </a:br>
          <a:r>
            <a:rPr lang="en-GB" sz="1100" kern="1200" dirty="0"/>
            <a:t>-5.11</a:t>
          </a:r>
        </a:p>
      </dsp:txBody>
      <dsp:txXfrm>
        <a:off x="8747066" y="1912114"/>
        <a:ext cx="1164566" cy="711258"/>
      </dsp:txXfrm>
    </dsp:sp>
    <dsp:sp modelId="{ACC4CAA6-F5BA-4EF4-A525-9E50669CFF6B}">
      <dsp:nvSpPr>
        <dsp:cNvPr id="0" name=""/>
        <dsp:cNvSpPr/>
      </dsp:nvSpPr>
      <dsp:spPr>
        <a:xfrm>
          <a:off x="8573835" y="756714"/>
          <a:ext cx="151102" cy="2455421"/>
        </a:xfrm>
        <a:custGeom>
          <a:avLst/>
          <a:gdLst/>
          <a:ahLst/>
          <a:cxnLst/>
          <a:rect l="0" t="0" r="0" b="0"/>
          <a:pathLst>
            <a:path>
              <a:moveTo>
                <a:pt x="0" y="0"/>
              </a:moveTo>
              <a:lnTo>
                <a:pt x="0" y="2455421"/>
              </a:lnTo>
              <a:lnTo>
                <a:pt x="151102" y="2455421"/>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7C64402-79D0-4598-9D92-AE12A85F8E38}">
      <dsp:nvSpPr>
        <dsp:cNvPr id="0" name=""/>
        <dsp:cNvSpPr/>
      </dsp:nvSpPr>
      <dsp:spPr>
        <a:xfrm>
          <a:off x="8724938" y="2834379"/>
          <a:ext cx="1208822" cy="755514"/>
        </a:xfrm>
        <a:prstGeom prst="roundRect">
          <a:avLst>
            <a:gd name="adj" fmla="val 10000"/>
          </a:avLst>
        </a:prstGeom>
        <a:solidFill>
          <a:schemeClr val="accent5">
            <a:lumMod val="60000"/>
            <a:lumOff val="40000"/>
            <a:alpha val="90000"/>
          </a:schemeClr>
        </a:solidFill>
        <a:ln w="6350" cap="flat" cmpd="sng" algn="ctr">
          <a:solidFill>
            <a:schemeClr val="accent5">
              <a:lumMod val="60000"/>
              <a:lumOff val="4000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GB" sz="1100" kern="1200" dirty="0"/>
            <a:t>Min, max:</a:t>
          </a:r>
          <a:br>
            <a:rPr lang="en-GB" sz="1100" kern="1200" dirty="0"/>
          </a:br>
          <a:r>
            <a:rPr lang="en-GB" sz="1100" kern="1200" dirty="0"/>
            <a:t>-7.8, -1.1</a:t>
          </a:r>
        </a:p>
      </dsp:txBody>
      <dsp:txXfrm>
        <a:off x="8747066" y="2856507"/>
        <a:ext cx="1164566" cy="7112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D674C7-BB73-4276-A265-D9B9EAE3FFCC}">
      <dsp:nvSpPr>
        <dsp:cNvPr id="0" name=""/>
        <dsp:cNvSpPr/>
      </dsp:nvSpPr>
      <dsp:spPr>
        <a:xfrm>
          <a:off x="-4421913" y="-678195"/>
          <a:ext cx="5267990" cy="5267990"/>
        </a:xfrm>
        <a:prstGeom prst="blockArc">
          <a:avLst>
            <a:gd name="adj1" fmla="val 18900000"/>
            <a:gd name="adj2" fmla="val 2700000"/>
            <a:gd name="adj3" fmla="val 410"/>
          </a:avLst>
        </a:pr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38C3C5A-B146-4C64-96ED-446A3F71301F}">
      <dsp:nvSpPr>
        <dsp:cNvPr id="0" name=""/>
        <dsp:cNvSpPr/>
      </dsp:nvSpPr>
      <dsp:spPr>
        <a:xfrm>
          <a:off x="370455" y="244396"/>
          <a:ext cx="8469938" cy="489106"/>
        </a:xfrm>
        <a:prstGeom prst="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8228" tIns="35560" rIns="35560" bIns="35560" numCol="1" spcCol="1270" anchor="ctr" anchorCtr="0">
          <a:noAutofit/>
        </a:bodyPr>
        <a:lstStyle/>
        <a:p>
          <a:pPr marL="0" lvl="0" indent="0" algn="l" defTabSz="622300">
            <a:lnSpc>
              <a:spcPct val="90000"/>
            </a:lnSpc>
            <a:spcBef>
              <a:spcPct val="0"/>
            </a:spcBef>
            <a:spcAft>
              <a:spcPct val="35000"/>
            </a:spcAft>
            <a:buNone/>
          </a:pPr>
          <a:r>
            <a:rPr lang="en-GB" sz="1400" b="1" kern="1200" dirty="0"/>
            <a:t>118 (99.2%) </a:t>
          </a:r>
          <a:r>
            <a:rPr lang="en-GB" sz="1400" kern="1200" dirty="0"/>
            <a:t>participants experienced any form of AE</a:t>
          </a:r>
        </a:p>
      </dsp:txBody>
      <dsp:txXfrm>
        <a:off x="370455" y="244396"/>
        <a:ext cx="8469938" cy="489106"/>
      </dsp:txXfrm>
    </dsp:sp>
    <dsp:sp modelId="{5BFD5976-9E24-4A66-9E20-7D421C064D86}">
      <dsp:nvSpPr>
        <dsp:cNvPr id="0" name=""/>
        <dsp:cNvSpPr/>
      </dsp:nvSpPr>
      <dsp:spPr>
        <a:xfrm>
          <a:off x="64764" y="183258"/>
          <a:ext cx="611383" cy="611383"/>
        </a:xfrm>
        <a:prstGeom prst="ellipse">
          <a:avLst/>
        </a:prstGeom>
        <a:solidFill>
          <a:schemeClr val="lt1">
            <a:hueOff val="0"/>
            <a:satOff val="0"/>
            <a:lumOff val="0"/>
            <a:alphaOff val="0"/>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dsp:style>
    </dsp:sp>
    <dsp:sp modelId="{2B1D22B8-51E8-424A-B00C-C3CE8A53AECE}">
      <dsp:nvSpPr>
        <dsp:cNvPr id="0" name=""/>
        <dsp:cNvSpPr/>
      </dsp:nvSpPr>
      <dsp:spPr>
        <a:xfrm>
          <a:off x="720934" y="977821"/>
          <a:ext cx="8119459" cy="489106"/>
        </a:xfrm>
        <a:prstGeom prst="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8228" tIns="35560" rIns="35560" bIns="35560" numCol="1" spcCol="1270" anchor="ctr" anchorCtr="0">
          <a:noAutofit/>
        </a:bodyPr>
        <a:lstStyle/>
        <a:p>
          <a:pPr marL="0" lvl="0" indent="0" algn="l" defTabSz="622300">
            <a:lnSpc>
              <a:spcPct val="90000"/>
            </a:lnSpc>
            <a:spcBef>
              <a:spcPct val="0"/>
            </a:spcBef>
            <a:spcAft>
              <a:spcPct val="35000"/>
            </a:spcAft>
            <a:buNone/>
          </a:pPr>
          <a:r>
            <a:rPr lang="en-GB" sz="1400" b="1" kern="1200" dirty="0"/>
            <a:t>22 (18.5%) </a:t>
          </a:r>
          <a:r>
            <a:rPr lang="en-GB" sz="1400" kern="1200" dirty="0"/>
            <a:t>participants experienced SAEs, generally attributed to underlying conditions </a:t>
          </a:r>
        </a:p>
      </dsp:txBody>
      <dsp:txXfrm>
        <a:off x="720934" y="977821"/>
        <a:ext cx="8119459" cy="489106"/>
      </dsp:txXfrm>
    </dsp:sp>
    <dsp:sp modelId="{E28227A1-6324-468A-B514-8A9DF64AA32B}">
      <dsp:nvSpPr>
        <dsp:cNvPr id="0" name=""/>
        <dsp:cNvSpPr/>
      </dsp:nvSpPr>
      <dsp:spPr>
        <a:xfrm>
          <a:off x="415243" y="916683"/>
          <a:ext cx="611383" cy="611383"/>
        </a:xfrm>
        <a:prstGeom prst="ellipse">
          <a:avLst/>
        </a:prstGeom>
        <a:solidFill>
          <a:schemeClr val="lt1">
            <a:hueOff val="0"/>
            <a:satOff val="0"/>
            <a:lumOff val="0"/>
            <a:alphaOff val="0"/>
          </a:schemeClr>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dsp:style>
    </dsp:sp>
    <dsp:sp modelId="{2AC8E24B-DF07-46A0-8FF4-8AE9FEE0BBE1}">
      <dsp:nvSpPr>
        <dsp:cNvPr id="0" name=""/>
        <dsp:cNvSpPr/>
      </dsp:nvSpPr>
      <dsp:spPr>
        <a:xfrm>
          <a:off x="828503" y="1711246"/>
          <a:ext cx="8011890" cy="489106"/>
        </a:xfrm>
        <a:prstGeom prst="rect">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8228" tIns="35560" rIns="35560" bIns="35560" numCol="1" spcCol="1270" anchor="ctr" anchorCtr="0">
          <a:noAutofit/>
        </a:bodyPr>
        <a:lstStyle/>
        <a:p>
          <a:pPr marL="0" lvl="0" indent="0" algn="l" defTabSz="622300">
            <a:lnSpc>
              <a:spcPct val="90000"/>
            </a:lnSpc>
            <a:spcBef>
              <a:spcPct val="0"/>
            </a:spcBef>
            <a:spcAft>
              <a:spcPct val="35000"/>
            </a:spcAft>
            <a:buNone/>
          </a:pPr>
          <a:r>
            <a:rPr lang="en-GB" sz="1400" b="1" kern="1200" dirty="0"/>
            <a:t>No (0%) </a:t>
          </a:r>
          <a:r>
            <a:rPr lang="en-GB" sz="1400" kern="1200" dirty="0"/>
            <a:t>long term sequelae due to ISRs, bone age acceleration, changes in BMD or deaths occurred </a:t>
          </a:r>
        </a:p>
      </dsp:txBody>
      <dsp:txXfrm>
        <a:off x="828503" y="1711246"/>
        <a:ext cx="8011890" cy="489106"/>
      </dsp:txXfrm>
    </dsp:sp>
    <dsp:sp modelId="{AA7FB5CA-1311-4F8B-9E6E-44256FDB0365}">
      <dsp:nvSpPr>
        <dsp:cNvPr id="0" name=""/>
        <dsp:cNvSpPr/>
      </dsp:nvSpPr>
      <dsp:spPr>
        <a:xfrm>
          <a:off x="522812" y="1650108"/>
          <a:ext cx="611383" cy="611383"/>
        </a:xfrm>
        <a:prstGeom prst="ellipse">
          <a:avLst/>
        </a:prstGeom>
        <a:solidFill>
          <a:schemeClr val="lt1">
            <a:hueOff val="0"/>
            <a:satOff val="0"/>
            <a:lumOff val="0"/>
            <a:alphaOff val="0"/>
          </a:schemeClr>
        </a:solidFill>
        <a:ln w="12700" cap="flat" cmpd="sng" algn="ctr">
          <a:solidFill>
            <a:schemeClr val="accent3"/>
          </a:solidFill>
          <a:prstDash val="solid"/>
          <a:miter lim="800000"/>
        </a:ln>
        <a:effectLst/>
      </dsp:spPr>
      <dsp:style>
        <a:lnRef idx="2">
          <a:scrgbClr r="0" g="0" b="0"/>
        </a:lnRef>
        <a:fillRef idx="1">
          <a:scrgbClr r="0" g="0" b="0"/>
        </a:fillRef>
        <a:effectRef idx="0">
          <a:scrgbClr r="0" g="0" b="0"/>
        </a:effectRef>
        <a:fontRef idx="minor"/>
      </dsp:style>
    </dsp:sp>
    <dsp:sp modelId="{8430930B-5071-4D3D-A7F5-EF737C61FC9C}">
      <dsp:nvSpPr>
        <dsp:cNvPr id="0" name=""/>
        <dsp:cNvSpPr/>
      </dsp:nvSpPr>
      <dsp:spPr>
        <a:xfrm>
          <a:off x="720934" y="2444671"/>
          <a:ext cx="8119459" cy="489106"/>
        </a:xfrm>
        <a:prstGeom prst="rect">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8228" tIns="35560" rIns="35560" bIns="35560" numCol="1" spcCol="1270" anchor="ctr" anchorCtr="0">
          <a:noAutofit/>
        </a:bodyPr>
        <a:lstStyle/>
        <a:p>
          <a:pPr marL="0" lvl="0" indent="0" algn="l" defTabSz="622300">
            <a:lnSpc>
              <a:spcPct val="90000"/>
            </a:lnSpc>
            <a:spcBef>
              <a:spcPct val="0"/>
            </a:spcBef>
            <a:spcAft>
              <a:spcPct val="35000"/>
            </a:spcAft>
            <a:buNone/>
          </a:pPr>
          <a:r>
            <a:rPr lang="en-GB" sz="1400" b="1" kern="1200" dirty="0"/>
            <a:t>7 (5.9%) </a:t>
          </a:r>
          <a:r>
            <a:rPr lang="en-GB" sz="1400" kern="1200" dirty="0"/>
            <a:t>participants experienced a traumatic fracture and continued treatment during healing without complications</a:t>
          </a:r>
        </a:p>
      </dsp:txBody>
      <dsp:txXfrm>
        <a:off x="720934" y="2444671"/>
        <a:ext cx="8119459" cy="489106"/>
      </dsp:txXfrm>
    </dsp:sp>
    <dsp:sp modelId="{F79E40A4-516B-4351-8961-89F856124F18}">
      <dsp:nvSpPr>
        <dsp:cNvPr id="0" name=""/>
        <dsp:cNvSpPr/>
      </dsp:nvSpPr>
      <dsp:spPr>
        <a:xfrm>
          <a:off x="415243" y="2383533"/>
          <a:ext cx="611383" cy="611383"/>
        </a:xfrm>
        <a:prstGeom prst="ellipse">
          <a:avLst/>
        </a:prstGeom>
        <a:solidFill>
          <a:schemeClr val="lt1">
            <a:hueOff val="0"/>
            <a:satOff val="0"/>
            <a:lumOff val="0"/>
            <a:alphaOff val="0"/>
          </a:schemeClr>
        </a:solidFill>
        <a:ln w="1270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dsp:style>
    </dsp:sp>
    <dsp:sp modelId="{0572D009-4313-4565-A4AE-D57F49DD8162}">
      <dsp:nvSpPr>
        <dsp:cNvPr id="0" name=""/>
        <dsp:cNvSpPr/>
      </dsp:nvSpPr>
      <dsp:spPr>
        <a:xfrm>
          <a:off x="370455" y="3178096"/>
          <a:ext cx="8469938" cy="489106"/>
        </a:xfrm>
        <a:prstGeom prst="rect">
          <a:avLst/>
        </a:prstGeom>
        <a:solidFill>
          <a:schemeClr val="accent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8228" tIns="35560" rIns="35560" bIns="35560" numCol="1" spcCol="1270" anchor="ctr" anchorCtr="0">
          <a:noAutofit/>
        </a:bodyPr>
        <a:lstStyle/>
        <a:p>
          <a:pPr marL="0" lvl="0" indent="0" algn="l" defTabSz="622300">
            <a:lnSpc>
              <a:spcPct val="90000"/>
            </a:lnSpc>
            <a:spcBef>
              <a:spcPct val="0"/>
            </a:spcBef>
            <a:spcAft>
              <a:spcPct val="35000"/>
            </a:spcAft>
            <a:buNone/>
          </a:pPr>
          <a:r>
            <a:rPr lang="en-GB" sz="1400" b="1" kern="1200" dirty="0"/>
            <a:t>1 (0.8%) </a:t>
          </a:r>
          <a:r>
            <a:rPr lang="en-GB" sz="1400" kern="1200" dirty="0"/>
            <a:t>participant discontinued treatment due to a treatment related SAE*</a:t>
          </a:r>
        </a:p>
      </dsp:txBody>
      <dsp:txXfrm>
        <a:off x="370455" y="3178096"/>
        <a:ext cx="8469938" cy="489106"/>
      </dsp:txXfrm>
    </dsp:sp>
    <dsp:sp modelId="{B8CAC500-A919-4C0F-BD36-8833AE5B0390}">
      <dsp:nvSpPr>
        <dsp:cNvPr id="0" name=""/>
        <dsp:cNvSpPr/>
      </dsp:nvSpPr>
      <dsp:spPr>
        <a:xfrm>
          <a:off x="64764" y="3116958"/>
          <a:ext cx="611383" cy="611383"/>
        </a:xfrm>
        <a:prstGeom prst="ellipse">
          <a:avLst/>
        </a:prstGeom>
        <a:solidFill>
          <a:schemeClr val="lt1">
            <a:hueOff val="0"/>
            <a:satOff val="0"/>
            <a:lumOff val="0"/>
            <a:alphaOff val="0"/>
          </a:schemeClr>
        </a:solidFill>
        <a:ln w="12700" cap="flat" cmpd="sng" algn="ctr">
          <a:solidFill>
            <a:schemeClr val="accent5"/>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EAF6DA-CC9D-4A1B-B7F0-B8D5ED39E8DB}" type="datetimeFigureOut">
              <a:rPr lang="en-GB" smtClean="0"/>
              <a:t>24/01/2025</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FED4BB-AF10-4083-BBD1-C879675ED9B6}" type="slidenum">
              <a:rPr lang="en-GB" smtClean="0"/>
              <a:t>‹#›</a:t>
            </a:fld>
            <a:endParaRPr lang="en-GB" dirty="0"/>
          </a:p>
        </p:txBody>
      </p:sp>
    </p:spTree>
    <p:extLst>
      <p:ext uri="{BB962C8B-B14F-4D97-AF65-F5344CB8AC3E}">
        <p14:creationId xmlns:p14="http://schemas.microsoft.com/office/powerpoint/2010/main" val="2071968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FFED4BB-AF10-4083-BBD1-C879675ED9B6}" type="slidenum">
              <a:rPr lang="en-GB" smtClean="0"/>
              <a:t>3</a:t>
            </a:fld>
            <a:endParaRPr lang="en-GB" dirty="0"/>
          </a:p>
        </p:txBody>
      </p:sp>
    </p:spTree>
    <p:extLst>
      <p:ext uri="{BB962C8B-B14F-4D97-AF65-F5344CB8AC3E}">
        <p14:creationId xmlns:p14="http://schemas.microsoft.com/office/powerpoint/2010/main" val="2969462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FFED4BB-AF10-4083-BBD1-C879675ED9B6}" type="slidenum">
              <a:rPr lang="en-GB" smtClean="0"/>
              <a:t>8</a:t>
            </a:fld>
            <a:endParaRPr lang="en-GB" dirty="0"/>
          </a:p>
        </p:txBody>
      </p:sp>
    </p:spTree>
    <p:extLst>
      <p:ext uri="{BB962C8B-B14F-4D97-AF65-F5344CB8AC3E}">
        <p14:creationId xmlns:p14="http://schemas.microsoft.com/office/powerpoint/2010/main" val="37378266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Top Corners Rounded 11">
            <a:extLst>
              <a:ext uri="{FF2B5EF4-FFF2-40B4-BE49-F238E27FC236}">
                <a16:creationId xmlns:a16="http://schemas.microsoft.com/office/drawing/2014/main" id="{3089AC84-D67B-4931-A905-51D5C798DADE}"/>
              </a:ext>
            </a:extLst>
          </p:cNvPr>
          <p:cNvSpPr/>
          <p:nvPr userDrawn="1"/>
        </p:nvSpPr>
        <p:spPr>
          <a:xfrm rot="16200000">
            <a:off x="5240156" y="-271645"/>
            <a:ext cx="1016363" cy="11496676"/>
          </a:xfrm>
          <a:prstGeom prst="round2SameRect">
            <a:avLst>
              <a:gd name="adj1" fmla="val 0"/>
              <a:gd name="adj2" fmla="val 50000"/>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ectangle 3">
            <a:extLst>
              <a:ext uri="{FF2B5EF4-FFF2-40B4-BE49-F238E27FC236}">
                <a16:creationId xmlns:a16="http://schemas.microsoft.com/office/drawing/2014/main" id="{127DC2C8-5923-4145-B7BF-377502DCE64D}"/>
              </a:ext>
            </a:extLst>
          </p:cNvPr>
          <p:cNvSpPr/>
          <p:nvPr userDrawn="1"/>
        </p:nvSpPr>
        <p:spPr>
          <a:xfrm>
            <a:off x="0" y="873125"/>
            <a:ext cx="11496675" cy="4669642"/>
          </a:xfrm>
          <a:prstGeom prst="rect">
            <a:avLst/>
          </a:prstGeom>
          <a:solidFill>
            <a:srgbClr val="1045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ctrTitle"/>
          </p:nvPr>
        </p:nvSpPr>
        <p:spPr>
          <a:xfrm>
            <a:off x="695325" y="1122363"/>
            <a:ext cx="10801350" cy="158093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ctr">
              <a:buFont typeface="Arial" panose="020B0604020202020204" pitchFamily="34" charset="0"/>
              <a:buNone/>
              <a:defRPr lang="en-GB" sz="3600" b="1" dirty="0">
                <a:solidFill>
                  <a:schemeClr val="accent6">
                    <a:lumMod val="60000"/>
                    <a:lumOff val="40000"/>
                  </a:schemeClr>
                </a:solidFill>
                <a:ea typeface="MS PGothic" panose="020B0600070205080204" pitchFamily="34" charset="-128"/>
                <a:cs typeface="MS PGothic" charset="0"/>
              </a:defRPr>
            </a:lvl1pPr>
          </a:lstStyle>
          <a:p>
            <a:pPr lvl="0" algn="ctr" fontAlgn="base">
              <a:spcAft>
                <a:spcPct val="0"/>
              </a:spcAft>
            </a:pPr>
            <a:r>
              <a:rPr lang="en-US" noProof="0"/>
              <a:t>Click to edit Master title style</a:t>
            </a:r>
            <a:endParaRPr lang="en-GB" dirty="0"/>
          </a:p>
        </p:txBody>
      </p:sp>
      <p:sp>
        <p:nvSpPr>
          <p:cNvPr id="3" name="Subtitle 2"/>
          <p:cNvSpPr>
            <a:spLocks noGrp="1"/>
          </p:cNvSpPr>
          <p:nvPr>
            <p:ph type="subTitle" idx="1"/>
          </p:nvPr>
        </p:nvSpPr>
        <p:spPr>
          <a:xfrm>
            <a:off x="695325" y="2956142"/>
            <a:ext cx="10801350" cy="230165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0" indent="0" algn="ctr">
              <a:buNone/>
              <a:defRPr lang="en-GB" sz="2400" b="0" dirty="0">
                <a:solidFill>
                  <a:schemeClr val="bg1"/>
                </a:solidFill>
                <a:latin typeface="+mj-lt"/>
                <a:cs typeface="Arial" pitchFamily="34" charset="0"/>
              </a:defRPr>
            </a:lvl1pPr>
          </a:lstStyle>
          <a:p>
            <a:pPr marL="228600" lvl="0" indent="-228600" algn="ctr" fontAlgn="base">
              <a:spcBef>
                <a:spcPts val="300"/>
              </a:spcBef>
              <a:spcAft>
                <a:spcPct val="0"/>
              </a:spcAft>
            </a:pPr>
            <a:r>
              <a:rPr lang="en-US" dirty="0"/>
              <a:t>Click to edit Master subtitle style</a:t>
            </a:r>
            <a:endParaRPr lang="en-GB" dirty="0"/>
          </a:p>
        </p:txBody>
      </p:sp>
    </p:spTree>
    <p:extLst>
      <p:ext uri="{BB962C8B-B14F-4D97-AF65-F5344CB8AC3E}">
        <p14:creationId xmlns:p14="http://schemas.microsoft.com/office/powerpoint/2010/main" val="212675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7: Two content and call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694800" y="1449389"/>
            <a:ext cx="5315303" cy="407659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9" y="1449388"/>
            <a:ext cx="5315303" cy="40765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5"/>
          <p:cNvSpPr>
            <a:spLocks noGrp="1"/>
          </p:cNvSpPr>
          <p:nvPr>
            <p:ph type="ftr" sz="quarter" idx="11"/>
          </p:nvPr>
        </p:nvSpPr>
        <p:spPr/>
        <p:txBody>
          <a:bodyPr/>
          <a:lstStyle/>
          <a:p>
            <a:endParaRPr lang="en-GB" dirty="0"/>
          </a:p>
        </p:txBody>
      </p:sp>
      <p:sp>
        <p:nvSpPr>
          <p:cNvPr id="9" name="Content Placeholder 7">
            <a:extLst>
              <a:ext uri="{FF2B5EF4-FFF2-40B4-BE49-F238E27FC236}">
                <a16:creationId xmlns:a16="http://schemas.microsoft.com/office/drawing/2014/main" id="{8527B6A1-FF86-4E52-A2CB-F853530A52B7}"/>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2855747403"/>
      </p:ext>
    </p:extLst>
  </p:cSld>
  <p:clrMapOvr>
    <a:masterClrMapping/>
  </p:clrMapOvr>
  <p:extLst>
    <p:ext uri="{DCECCB84-F9BA-43D5-87BE-67443E8EF086}">
      <p15:sldGuideLst xmlns:p15="http://schemas.microsoft.com/office/powerpoint/2012/main">
        <p15:guide id="1" orient="horz" pos="3906">
          <p15:clr>
            <a:srgbClr val="FBAE40"/>
          </p15:clr>
        </p15:guide>
        <p15:guide id="2" orient="horz" pos="349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8: Two content unequal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694800" y="1449388"/>
            <a:ext cx="8100000" cy="453548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4" name="Content Placeholder 3"/>
          <p:cNvSpPr>
            <a:spLocks noGrp="1"/>
          </p:cNvSpPr>
          <p:nvPr>
            <p:ph sz="half" idx="2"/>
          </p:nvPr>
        </p:nvSpPr>
        <p:spPr>
          <a:xfrm>
            <a:off x="8975270" y="1449388"/>
            <a:ext cx="2520000" cy="4535487"/>
          </a:xfrm>
        </p:spPr>
        <p:txBody>
          <a:bodyPr/>
          <a:lstStyle>
            <a:lvl3pPr>
              <a:defRPr/>
            </a:lvl3pPr>
            <a:lvl5pPr marL="1828800" indent="0">
              <a:buNone/>
              <a:defRPr/>
            </a:lvl5pPr>
          </a:lstStyle>
          <a:p>
            <a:pPr lvl="0"/>
            <a:r>
              <a:rPr lang="en-US" noProof="0"/>
              <a:t>Click to edit Master text styles</a:t>
            </a:r>
          </a:p>
          <a:p>
            <a:pPr lvl="1"/>
            <a:r>
              <a:rPr lang="en-US" noProof="0"/>
              <a:t>Second level</a:t>
            </a:r>
          </a:p>
          <a:p>
            <a:pPr lvl="2"/>
            <a:r>
              <a:rPr lang="en-US" noProof="0"/>
              <a:t>Third level</a:t>
            </a:r>
          </a:p>
        </p:txBody>
      </p:sp>
      <p:sp>
        <p:nvSpPr>
          <p:cNvPr id="6" name="Footer Placeholder 5"/>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21018637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9: Two content unequal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sz="half" idx="1"/>
          </p:nvPr>
        </p:nvSpPr>
        <p:spPr>
          <a:xfrm>
            <a:off x="694800" y="1449388"/>
            <a:ext cx="2520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4" name="Content Placeholder 3"/>
          <p:cNvSpPr>
            <a:spLocks noGrp="1"/>
          </p:cNvSpPr>
          <p:nvPr>
            <p:ph sz="half" idx="2"/>
          </p:nvPr>
        </p:nvSpPr>
        <p:spPr>
          <a:xfrm>
            <a:off x="3397703" y="1449388"/>
            <a:ext cx="8100000" cy="4535487"/>
          </a:xfrm>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16079942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10: Two content sub heads">
    <p:spTree>
      <p:nvGrpSpPr>
        <p:cNvPr id="1" name=""/>
        <p:cNvGrpSpPr/>
        <p:nvPr/>
      </p:nvGrpSpPr>
      <p:grpSpPr>
        <a:xfrm>
          <a:off x="0" y="0"/>
          <a:ext cx="0" cy="0"/>
          <a:chOff x="0" y="0"/>
          <a:chExt cx="0" cy="0"/>
        </a:xfrm>
      </p:grpSpPr>
      <p:sp>
        <p:nvSpPr>
          <p:cNvPr id="2" name="Title 1"/>
          <p:cNvSpPr>
            <a:spLocks noGrp="1"/>
          </p:cNvSpPr>
          <p:nvPr>
            <p:ph type="title"/>
          </p:nvPr>
        </p:nvSpPr>
        <p:spPr>
          <a:xfrm>
            <a:off x="696975" y="360000"/>
            <a:ext cx="10800000" cy="1008000"/>
          </a:xfrm>
        </p:spPr>
        <p:txBody>
          <a:bodyPr/>
          <a:lstStyle/>
          <a:p>
            <a:r>
              <a:rPr lang="en-US" noProof="0"/>
              <a:t>Click to edit Master title style</a:t>
            </a:r>
            <a:endParaRPr lang="en-GB" noProof="0"/>
          </a:p>
        </p:txBody>
      </p:sp>
      <p:sp>
        <p:nvSpPr>
          <p:cNvPr id="3" name="Text Placeholder 2"/>
          <p:cNvSpPr>
            <a:spLocks noGrp="1"/>
          </p:cNvSpPr>
          <p:nvPr>
            <p:ph type="body" idx="1"/>
          </p:nvPr>
        </p:nvSpPr>
        <p:spPr>
          <a:xfrm>
            <a:off x="696000"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696000" y="2104373"/>
            <a:ext cx="522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220000" cy="3943627"/>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8" name="Footer Placeholder 7"/>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11127343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10: Two content sub heads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975" y="360000"/>
            <a:ext cx="10800000" cy="1008000"/>
          </a:xfrm>
        </p:spPr>
        <p:txBody>
          <a:bodyPr/>
          <a:lstStyle/>
          <a:p>
            <a:r>
              <a:rPr lang="en-US" noProof="0"/>
              <a:t>Click to edit Master title style</a:t>
            </a:r>
            <a:endParaRPr lang="en-GB" noProof="0"/>
          </a:p>
        </p:txBody>
      </p:sp>
      <p:sp>
        <p:nvSpPr>
          <p:cNvPr id="3" name="Text Placeholder 2"/>
          <p:cNvSpPr>
            <a:spLocks noGrp="1"/>
          </p:cNvSpPr>
          <p:nvPr>
            <p:ph type="body" idx="1"/>
          </p:nvPr>
        </p:nvSpPr>
        <p:spPr>
          <a:xfrm>
            <a:off x="696000"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4" name="Content Placeholder 3"/>
          <p:cNvSpPr>
            <a:spLocks noGrp="1"/>
          </p:cNvSpPr>
          <p:nvPr>
            <p:ph sz="half" idx="2"/>
          </p:nvPr>
        </p:nvSpPr>
        <p:spPr>
          <a:xfrm>
            <a:off x="696000" y="2104373"/>
            <a:ext cx="522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Text Placeholder 4"/>
          <p:cNvSpPr>
            <a:spLocks noGrp="1"/>
          </p:cNvSpPr>
          <p:nvPr>
            <p:ph type="body" sz="quarter" idx="3"/>
          </p:nvPr>
        </p:nvSpPr>
        <p:spPr>
          <a:xfrm>
            <a:off x="6276975" y="1476000"/>
            <a:ext cx="5220000" cy="568761"/>
          </a:xfrm>
          <a:solidFill>
            <a:schemeClr val="accent4"/>
          </a:solidFill>
        </p:spPr>
        <p:txBody>
          <a:bodyPr anchor="ctr"/>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a:t>Click to edit Master text styles</a:t>
            </a:r>
          </a:p>
        </p:txBody>
      </p:sp>
      <p:sp>
        <p:nvSpPr>
          <p:cNvPr id="6" name="Content Placeholder 5"/>
          <p:cNvSpPr>
            <a:spLocks noGrp="1"/>
          </p:cNvSpPr>
          <p:nvPr>
            <p:ph sz="quarter" idx="4"/>
          </p:nvPr>
        </p:nvSpPr>
        <p:spPr>
          <a:xfrm>
            <a:off x="6276975" y="2104373"/>
            <a:ext cx="5220000" cy="3421611"/>
          </a:xfrm>
        </p:spPr>
        <p:txBody>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8" name="Footer Placeholder 7"/>
          <p:cNvSpPr>
            <a:spLocks noGrp="1"/>
          </p:cNvSpPr>
          <p:nvPr>
            <p:ph type="ftr" sz="quarter" idx="11"/>
          </p:nvPr>
        </p:nvSpPr>
        <p:spPr/>
        <p:txBody>
          <a:bodyPr/>
          <a:lstStyle/>
          <a:p>
            <a:endParaRPr lang="en-GB" dirty="0"/>
          </a:p>
        </p:txBody>
      </p:sp>
      <p:sp>
        <p:nvSpPr>
          <p:cNvPr id="9" name="Content Placeholder 7">
            <a:extLst>
              <a:ext uri="{FF2B5EF4-FFF2-40B4-BE49-F238E27FC236}">
                <a16:creationId xmlns:a16="http://schemas.microsoft.com/office/drawing/2014/main" id="{E61F773C-490F-4518-92C7-8A13F0BD74C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2387043316"/>
      </p:ext>
    </p:extLst>
  </p:cSld>
  <p:clrMapOvr>
    <a:masterClrMapping/>
  </p:clrMapOvr>
  <p:extLst>
    <p:ext uri="{DCECCB84-F9BA-43D5-87BE-67443E8EF086}">
      <p15:sldGuideLst xmlns:p15="http://schemas.microsoft.com/office/powerpoint/2012/main">
        <p15:guide id="1" orient="horz" pos="3906">
          <p15:clr>
            <a:srgbClr val="FBAE40"/>
          </p15:clr>
        </p15:guide>
        <p15:guide id="2" orient="horz" pos="3498">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11: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4" name="Footer Placeholder 3"/>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11940907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2: 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37649624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13: Side 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17937862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70ED1D6-A82D-BE47-9F63-84ECD7993124}"/>
              </a:ext>
            </a:extLst>
          </p:cNvPr>
          <p:cNvSpPr>
            <a:spLocks noGrp="1"/>
          </p:cNvSpPr>
          <p:nvPr>
            <p:ph type="body" sz="quarter" idx="10"/>
          </p:nvPr>
        </p:nvSpPr>
        <p:spPr>
          <a:xfrm>
            <a:off x="872400" y="1731775"/>
            <a:ext cx="10447201" cy="425386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7">
            <a:extLst>
              <a:ext uri="{FF2B5EF4-FFF2-40B4-BE49-F238E27FC236}">
                <a16:creationId xmlns:a16="http://schemas.microsoft.com/office/drawing/2014/main" id="{A9DCBC53-42DC-7645-9797-716B23985863}"/>
              </a:ext>
            </a:extLst>
          </p:cNvPr>
          <p:cNvSpPr>
            <a:spLocks noGrp="1"/>
          </p:cNvSpPr>
          <p:nvPr>
            <p:ph type="body" sz="quarter" idx="11" hasCustomPrompt="1"/>
          </p:nvPr>
        </p:nvSpPr>
        <p:spPr>
          <a:xfrm>
            <a:off x="872400" y="686664"/>
            <a:ext cx="10447201" cy="914112"/>
          </a:xfrm>
        </p:spPr>
        <p:txBody>
          <a:bodyPr anchor="ctr">
            <a:normAutofit/>
          </a:bodyPr>
          <a:lstStyle>
            <a:lvl1pPr marL="0" indent="0">
              <a:buNone/>
              <a:defRPr sz="3174" b="1"/>
            </a:lvl1pPr>
          </a:lstStyle>
          <a:p>
            <a:pPr lvl="0"/>
            <a:r>
              <a:rPr lang="en-GB" dirty="0"/>
              <a:t>Click to add title</a:t>
            </a:r>
            <a:endParaRPr lang="en-US" dirty="0"/>
          </a:p>
        </p:txBody>
      </p:sp>
    </p:spTree>
    <p:extLst>
      <p:ext uri="{BB962C8B-B14F-4D97-AF65-F5344CB8AC3E}">
        <p14:creationId xmlns:p14="http://schemas.microsoft.com/office/powerpoint/2010/main" val="39984947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 Conten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696000" y="1449390"/>
            <a:ext cx="10800000" cy="4535486"/>
          </a:xfrm>
        </p:spPr>
        <p:txBody>
          <a:bodyPr/>
          <a:lstStyle>
            <a:lvl2pPr marL="893763" indent="-436563">
              <a:defRPr/>
            </a:lvl2pPr>
            <a:lvl3pPr marL="1252538" indent="-358775">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1742728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ntent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696000" y="1449391"/>
            <a:ext cx="10800000" cy="3911741"/>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a:xfrm>
            <a:off x="704497" y="6205448"/>
            <a:ext cx="9031665" cy="508048"/>
          </a:xfrm>
        </p:spPr>
        <p:txBody>
          <a:bodyPr/>
          <a:lstStyle/>
          <a:p>
            <a:endParaRPr lang="en-GB" dirty="0"/>
          </a:p>
        </p:txBody>
      </p:sp>
      <p:sp>
        <p:nvSpPr>
          <p:cNvPr id="6" name="Content Placeholder 7">
            <a:extLst>
              <a:ext uri="{FF2B5EF4-FFF2-40B4-BE49-F238E27FC236}">
                <a16:creationId xmlns:a16="http://schemas.microsoft.com/office/drawing/2014/main" id="{1686E064-BC66-40F5-BFC0-A711EFDB1A24}"/>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103047936"/>
      </p:ext>
    </p:extLst>
  </p:cSld>
  <p:clrMapOvr>
    <a:masterClrMapping/>
  </p:clrMapOvr>
  <p:extLst>
    <p:ext uri="{DCECCB84-F9BA-43D5-87BE-67443E8EF086}">
      <p15:sldGuideLst xmlns:p15="http://schemas.microsoft.com/office/powerpoint/2012/main">
        <p15:guide id="1" pos="724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2: Content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3" name="Content Placeholder 2"/>
          <p:cNvSpPr>
            <a:spLocks noGrp="1"/>
          </p:cNvSpPr>
          <p:nvPr>
            <p:ph idx="1"/>
          </p:nvPr>
        </p:nvSpPr>
        <p:spPr>
          <a:xfrm>
            <a:off x="696000" y="1821973"/>
            <a:ext cx="5316493" cy="1387082"/>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5" name="Footer Placeholder 4"/>
          <p:cNvSpPr>
            <a:spLocks noGrp="1"/>
          </p:cNvSpPr>
          <p:nvPr>
            <p:ph type="ftr" sz="quarter" idx="11"/>
          </p:nvPr>
        </p:nvSpPr>
        <p:spPr/>
        <p:txBody>
          <a:bodyPr/>
          <a:lstStyle/>
          <a:p>
            <a:endParaRPr lang="en-GB" dirty="0"/>
          </a:p>
        </p:txBody>
      </p:sp>
      <p:sp>
        <p:nvSpPr>
          <p:cNvPr id="6" name="Content Placeholder 2">
            <a:extLst>
              <a:ext uri="{FF2B5EF4-FFF2-40B4-BE49-F238E27FC236}">
                <a16:creationId xmlns:a16="http://schemas.microsoft.com/office/drawing/2014/main" id="{681B4FB4-B67D-40B7-8D61-AB50131823E5}"/>
              </a:ext>
            </a:extLst>
          </p:cNvPr>
          <p:cNvSpPr>
            <a:spLocks noGrp="1"/>
          </p:cNvSpPr>
          <p:nvPr>
            <p:ph idx="13"/>
          </p:nvPr>
        </p:nvSpPr>
        <p:spPr>
          <a:xfrm>
            <a:off x="6110614" y="1821972"/>
            <a:ext cx="5316493" cy="3457749"/>
          </a:xfrm>
        </p:spPr>
        <p:txBody>
          <a:bodyPr>
            <a:normAutofit/>
          </a:bodyPr>
          <a:lstStyle>
            <a:lvl1pPr marL="269875" indent="-269875">
              <a:defRPr sz="1600"/>
            </a:lvl1pPr>
            <a:lvl2pPr marL="627063" indent="-269875">
              <a:defRPr sz="1400"/>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p:txBody>
      </p:sp>
      <p:sp>
        <p:nvSpPr>
          <p:cNvPr id="8" name="Content Placeholder 2">
            <a:extLst>
              <a:ext uri="{FF2B5EF4-FFF2-40B4-BE49-F238E27FC236}">
                <a16:creationId xmlns:a16="http://schemas.microsoft.com/office/drawing/2014/main" id="{A5680B48-64C1-4C7A-BDD3-20741909094C}"/>
              </a:ext>
            </a:extLst>
          </p:cNvPr>
          <p:cNvSpPr>
            <a:spLocks noGrp="1"/>
          </p:cNvSpPr>
          <p:nvPr>
            <p:ph idx="14"/>
          </p:nvPr>
        </p:nvSpPr>
        <p:spPr>
          <a:xfrm>
            <a:off x="696000" y="3648946"/>
            <a:ext cx="5316493" cy="1630775"/>
          </a:xfrm>
          <a:solidFill>
            <a:schemeClr val="bg2">
              <a:lumMod val="95000"/>
            </a:schemeClr>
          </a:solidFill>
        </p:spPr>
        <p:txBody>
          <a:bodyPr>
            <a:noAutofit/>
          </a:bodyPr>
          <a:lstStyle>
            <a:lvl1pPr marL="269875" indent="-269875">
              <a:defRPr sz="1600"/>
            </a:lvl1pPr>
            <a:lvl2pPr marL="539750" indent="-182563">
              <a:defRPr sz="1400"/>
            </a:lvl2pPr>
            <a:lvl3pPr marL="1252538" indent="-338138">
              <a:defRPr sz="1200"/>
            </a:lvl3pPr>
            <a:lvl4pPr marL="1609725" indent="-357188">
              <a:defRPr sz="1100"/>
            </a:lvl4pPr>
            <a:lvl5pPr marL="1978025" indent="-368300">
              <a:defRPr sz="1100"/>
            </a:lvl5pPr>
          </a:lstStyle>
          <a:p>
            <a:pPr lvl="0"/>
            <a:r>
              <a:rPr lang="en-US" noProof="0" dirty="0"/>
              <a:t>Click to edit Master text styles</a:t>
            </a:r>
          </a:p>
          <a:p>
            <a:pPr lvl="1"/>
            <a:r>
              <a:rPr lang="en-US" noProof="0" dirty="0"/>
              <a:t>Second level</a:t>
            </a:r>
          </a:p>
        </p:txBody>
      </p:sp>
      <p:sp>
        <p:nvSpPr>
          <p:cNvPr id="4" name="TextBox 3">
            <a:extLst>
              <a:ext uri="{FF2B5EF4-FFF2-40B4-BE49-F238E27FC236}">
                <a16:creationId xmlns:a16="http://schemas.microsoft.com/office/drawing/2014/main" id="{E8ADF789-4EE2-4853-8391-3328294626B7}"/>
              </a:ext>
            </a:extLst>
          </p:cNvPr>
          <p:cNvSpPr txBox="1"/>
          <p:nvPr userDrawn="1"/>
        </p:nvSpPr>
        <p:spPr>
          <a:xfrm>
            <a:off x="704497" y="1452641"/>
            <a:ext cx="1289135" cy="369332"/>
          </a:xfrm>
          <a:prstGeom prst="rect">
            <a:avLst/>
          </a:prstGeom>
          <a:noFill/>
        </p:spPr>
        <p:txBody>
          <a:bodyPr wrap="none" rtlCol="0">
            <a:spAutoFit/>
          </a:bodyPr>
          <a:lstStyle/>
          <a:p>
            <a:r>
              <a:rPr lang="en-GB" b="1" dirty="0">
                <a:solidFill>
                  <a:schemeClr val="accent2"/>
                </a:solidFill>
                <a:latin typeface="+mj-lt"/>
              </a:rPr>
              <a:t>Background</a:t>
            </a:r>
          </a:p>
        </p:txBody>
      </p:sp>
      <p:sp>
        <p:nvSpPr>
          <p:cNvPr id="9" name="TextBox 8">
            <a:extLst>
              <a:ext uri="{FF2B5EF4-FFF2-40B4-BE49-F238E27FC236}">
                <a16:creationId xmlns:a16="http://schemas.microsoft.com/office/drawing/2014/main" id="{24C38A1F-A2C9-4AFE-9A41-3328FC2CD48E}"/>
              </a:ext>
            </a:extLst>
          </p:cNvPr>
          <p:cNvSpPr txBox="1"/>
          <p:nvPr userDrawn="1"/>
        </p:nvSpPr>
        <p:spPr>
          <a:xfrm>
            <a:off x="704497" y="3292368"/>
            <a:ext cx="962123" cy="369332"/>
          </a:xfrm>
          <a:prstGeom prst="rect">
            <a:avLst/>
          </a:prstGeom>
          <a:noFill/>
        </p:spPr>
        <p:txBody>
          <a:bodyPr wrap="none" rtlCol="0">
            <a:spAutoFit/>
          </a:bodyPr>
          <a:lstStyle/>
          <a:p>
            <a:r>
              <a:rPr lang="en-GB" b="1" dirty="0">
                <a:solidFill>
                  <a:schemeClr val="accent2"/>
                </a:solidFill>
                <a:latin typeface="+mj-lt"/>
              </a:rPr>
              <a:t>Methods</a:t>
            </a:r>
          </a:p>
        </p:txBody>
      </p:sp>
      <p:sp>
        <p:nvSpPr>
          <p:cNvPr id="10" name="TextBox 9">
            <a:extLst>
              <a:ext uri="{FF2B5EF4-FFF2-40B4-BE49-F238E27FC236}">
                <a16:creationId xmlns:a16="http://schemas.microsoft.com/office/drawing/2014/main" id="{ED9720B6-AE97-4A3D-9CAC-4142DA93FA58}"/>
              </a:ext>
            </a:extLst>
          </p:cNvPr>
          <p:cNvSpPr txBox="1"/>
          <p:nvPr userDrawn="1"/>
        </p:nvSpPr>
        <p:spPr>
          <a:xfrm>
            <a:off x="6129403" y="1444834"/>
            <a:ext cx="869149" cy="369332"/>
          </a:xfrm>
          <a:prstGeom prst="rect">
            <a:avLst/>
          </a:prstGeom>
          <a:noFill/>
        </p:spPr>
        <p:txBody>
          <a:bodyPr wrap="none" rtlCol="0">
            <a:spAutoFit/>
          </a:bodyPr>
          <a:lstStyle/>
          <a:p>
            <a:r>
              <a:rPr lang="en-GB" b="1" dirty="0">
                <a:solidFill>
                  <a:schemeClr val="accent2"/>
                </a:solidFill>
                <a:latin typeface="+mj-lt"/>
              </a:rPr>
              <a:t>Results</a:t>
            </a:r>
          </a:p>
        </p:txBody>
      </p:sp>
      <p:sp>
        <p:nvSpPr>
          <p:cNvPr id="11" name="Content Placeholder 7">
            <a:extLst>
              <a:ext uri="{FF2B5EF4-FFF2-40B4-BE49-F238E27FC236}">
                <a16:creationId xmlns:a16="http://schemas.microsoft.com/office/drawing/2014/main" id="{8D5A0B99-CE00-4F55-A1AE-1FCD7C7FF5CF}"/>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2427647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Visual and callout">
    <p:spTree>
      <p:nvGrpSpPr>
        <p:cNvPr id="1" name=""/>
        <p:cNvGrpSpPr/>
        <p:nvPr/>
      </p:nvGrpSpPr>
      <p:grpSpPr>
        <a:xfrm>
          <a:off x="0" y="0"/>
          <a:ext cx="0" cy="0"/>
          <a:chOff x="0" y="0"/>
          <a:chExt cx="0" cy="0"/>
        </a:xfrm>
      </p:grpSpPr>
      <p:sp>
        <p:nvSpPr>
          <p:cNvPr id="2" name="Title 1"/>
          <p:cNvSpPr>
            <a:spLocks noGrp="1"/>
          </p:cNvSpPr>
          <p:nvPr>
            <p:ph type="title"/>
          </p:nvPr>
        </p:nvSpPr>
        <p:spPr>
          <a:xfrm>
            <a:off x="696000" y="360000"/>
            <a:ext cx="10800000" cy="1008000"/>
          </a:xfrm>
        </p:spPr>
        <p:txBody>
          <a:bodyPr/>
          <a:lstStyle/>
          <a:p>
            <a:r>
              <a:rPr lang="en-US" noProof="0"/>
              <a:t>Click to edit Master title style</a:t>
            </a:r>
            <a:endParaRPr lang="en-GB" noProof="0" dirty="0"/>
          </a:p>
        </p:txBody>
      </p:sp>
      <p:sp>
        <p:nvSpPr>
          <p:cNvPr id="5" name="Footer Placeholder 4"/>
          <p:cNvSpPr>
            <a:spLocks noGrp="1"/>
          </p:cNvSpPr>
          <p:nvPr>
            <p:ph type="ftr" sz="quarter" idx="11"/>
          </p:nvPr>
        </p:nvSpPr>
        <p:spPr>
          <a:xfrm>
            <a:off x="704497" y="6205448"/>
            <a:ext cx="9031665" cy="508048"/>
          </a:xfrm>
        </p:spPr>
        <p:txBody>
          <a:bodyPr/>
          <a:lstStyle/>
          <a:p>
            <a:endParaRPr lang="en-GB" dirty="0"/>
          </a:p>
        </p:txBody>
      </p:sp>
      <p:sp>
        <p:nvSpPr>
          <p:cNvPr id="6" name="Content Placeholder 7">
            <a:extLst>
              <a:ext uri="{FF2B5EF4-FFF2-40B4-BE49-F238E27FC236}">
                <a16:creationId xmlns:a16="http://schemas.microsoft.com/office/drawing/2014/main" id="{874F5665-D5C0-461A-BFF4-A163280A6A4B}"/>
              </a:ext>
            </a:extLst>
          </p:cNvPr>
          <p:cNvSpPr>
            <a:spLocks noGrp="1"/>
          </p:cNvSpPr>
          <p:nvPr>
            <p:ph sz="quarter" idx="12"/>
          </p:nvPr>
        </p:nvSpPr>
        <p:spPr>
          <a:xfrm>
            <a:off x="0" y="5562599"/>
            <a:ext cx="12192000" cy="642849"/>
          </a:xfrm>
          <a:solidFill>
            <a:schemeClr val="accent4"/>
          </a:solidFill>
          <a:ln>
            <a:noFill/>
          </a:ln>
        </p:spPr>
        <p:txBody>
          <a:bodyPr lIns="720000" rIns="720000" anchor="ctr">
            <a:normAutofit/>
          </a:bodyPr>
          <a:lstStyle>
            <a:lvl1pPr marL="0" indent="0" algn="ctr">
              <a:buNone/>
              <a:defRPr sz="1700" b="1">
                <a:solidFill>
                  <a:schemeClr val="bg1"/>
                </a:solidFill>
              </a:defRPr>
            </a:lvl1pPr>
            <a:lvl3pPr marL="914400" indent="0">
              <a:buNone/>
              <a:defRPr/>
            </a:lvl3pPr>
          </a:lstStyle>
          <a:p>
            <a:pPr algn="ctr">
              <a:lnSpc>
                <a:spcPts val="1760"/>
              </a:lnSpc>
            </a:pPr>
            <a:endParaRPr lang="en-US" dirty="0"/>
          </a:p>
        </p:txBody>
      </p:sp>
    </p:spTree>
    <p:extLst>
      <p:ext uri="{BB962C8B-B14F-4D97-AF65-F5344CB8AC3E}">
        <p14:creationId xmlns:p14="http://schemas.microsoft.com/office/powerpoint/2010/main" val="21910875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 Offset content R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3395711" y="1449388"/>
            <a:ext cx="8100000" cy="4535487"/>
          </a:xfrm>
        </p:spPr>
        <p:txBody>
          <a:bodyPr/>
          <a:lstStyle>
            <a:lvl2pPr marL="893763" indent="-436563">
              <a:defRPr/>
            </a:lvl2pPr>
            <a:lvl3pPr marL="1252538" indent="-338138">
              <a:defRPr/>
            </a:lvl3pPr>
            <a:lvl4pPr marL="1609725" indent="-357188">
              <a:defRPr/>
            </a:lvl4pPr>
            <a:lvl5pPr marL="1978025" indent="-368300">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1587127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5: Offset content L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a:p>
        </p:txBody>
      </p:sp>
      <p:sp>
        <p:nvSpPr>
          <p:cNvPr id="3" name="Content Placeholder 2"/>
          <p:cNvSpPr>
            <a:spLocks noGrp="1"/>
          </p:cNvSpPr>
          <p:nvPr>
            <p:ph idx="1"/>
          </p:nvPr>
        </p:nvSpPr>
        <p:spPr>
          <a:xfrm>
            <a:off x="694800" y="1449388"/>
            <a:ext cx="8100000" cy="4535487"/>
          </a:xfrm>
        </p:spPr>
        <p:txBody>
          <a:bodyPr/>
          <a:lstStyle>
            <a:lvl1pPr marL="357188" indent="-357188">
              <a:buClr>
                <a:schemeClr val="accent3"/>
              </a:buClr>
              <a:buFont typeface="Arial" panose="020B0604020202020204" pitchFamily="34" charset="0"/>
              <a:buChar char="►"/>
              <a:defRPr/>
            </a:lvl1pPr>
            <a:lvl2pPr marL="893763" indent="-436563">
              <a:buClr>
                <a:schemeClr val="accent3"/>
              </a:buClr>
              <a:buFont typeface="Arial" panose="020B0604020202020204" pitchFamily="34" charset="0"/>
              <a:buChar char="ꟷ"/>
              <a:defRPr/>
            </a:lvl2pPr>
            <a:lvl3pPr marL="1252538" indent="-338138">
              <a:buClr>
                <a:schemeClr val="accent3"/>
              </a:buClr>
              <a:buFont typeface="Arial" panose="020B0604020202020204" pitchFamily="34" charset="0"/>
              <a:buChar char="ꟷ"/>
              <a:defRPr/>
            </a:lvl3pPr>
            <a:lvl4pPr marL="1789113" indent="-417513">
              <a:buClr>
                <a:schemeClr val="accent3"/>
              </a:buClr>
              <a:buFont typeface="Arial" panose="020B0604020202020204" pitchFamily="34" charset="0"/>
              <a:buChar char="ꟷ"/>
              <a:defRPr/>
            </a:lvl4pPr>
            <a:lvl5pPr marL="2157413" indent="-328613">
              <a:buClr>
                <a:schemeClr val="accent3"/>
              </a:buClr>
              <a:buFont typeface="Arial" panose="020B0604020202020204" pitchFamily="34" charset="0"/>
              <a:buChar char="ꟷ"/>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11"/>
          </p:nvPr>
        </p:nvSpPr>
        <p:spPr>
          <a:xfrm>
            <a:off x="704849" y="6311901"/>
            <a:ext cx="8522617" cy="352850"/>
          </a:xfrm>
        </p:spPr>
        <p:txBody>
          <a:bodyPr/>
          <a:lstStyle/>
          <a:p>
            <a:endParaRPr lang="en-GB" dirty="0"/>
          </a:p>
        </p:txBody>
      </p:sp>
    </p:spTree>
    <p:extLst>
      <p:ext uri="{BB962C8B-B14F-4D97-AF65-F5344CB8AC3E}">
        <p14:creationId xmlns:p14="http://schemas.microsoft.com/office/powerpoint/2010/main" val="33275284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6: Chapter break">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solidFill>
                  <a:schemeClr val="accent3"/>
                </a:solidFill>
              </a:defRPr>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8089848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7: 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694800" y="1449388"/>
            <a:ext cx="5315303" cy="45354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199" y="1449388"/>
            <a:ext cx="5315303" cy="45354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Footer Placeholder 5"/>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29571171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Top Corners Rounded 3">
            <a:extLst>
              <a:ext uri="{FF2B5EF4-FFF2-40B4-BE49-F238E27FC236}">
                <a16:creationId xmlns:a16="http://schemas.microsoft.com/office/drawing/2014/main" id="{8A203C68-0475-491F-B992-E8F4B142ACA1}"/>
              </a:ext>
            </a:extLst>
          </p:cNvPr>
          <p:cNvSpPr/>
          <p:nvPr userDrawn="1"/>
        </p:nvSpPr>
        <p:spPr>
          <a:xfrm rot="16200000">
            <a:off x="5240156" y="-4880156"/>
            <a:ext cx="1016363" cy="11496676"/>
          </a:xfrm>
          <a:prstGeom prst="round2SameRect">
            <a:avLst>
              <a:gd name="adj1" fmla="val 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Placeholder 1"/>
          <p:cNvSpPr>
            <a:spLocks noGrp="1"/>
          </p:cNvSpPr>
          <p:nvPr>
            <p:ph type="title"/>
          </p:nvPr>
        </p:nvSpPr>
        <p:spPr>
          <a:xfrm>
            <a:off x="696000" y="360000"/>
            <a:ext cx="10800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lvl="0" fontAlgn="base">
              <a:spcAft>
                <a:spcPct val="0"/>
              </a:spcAft>
            </a:pPr>
            <a:r>
              <a:rPr lang="en-US" dirty="0"/>
              <a:t>Click to edit Master title style</a:t>
            </a:r>
            <a:endParaRPr lang="en-GB" dirty="0"/>
          </a:p>
        </p:txBody>
      </p:sp>
      <p:sp>
        <p:nvSpPr>
          <p:cNvPr id="3" name="Text Placeholder 2"/>
          <p:cNvSpPr>
            <a:spLocks noGrp="1"/>
          </p:cNvSpPr>
          <p:nvPr>
            <p:ph type="body" idx="1"/>
          </p:nvPr>
        </p:nvSpPr>
        <p:spPr>
          <a:xfrm>
            <a:off x="696000" y="1449389"/>
            <a:ext cx="10800000" cy="4535485"/>
          </a:xfrm>
          <a:prstGeom prst="rect">
            <a:avLst/>
          </a:prstGeom>
        </p:spPr>
        <p:txBody>
          <a:bodyPr vert="horz" lIns="91440" tIns="45720" rIns="91440" bIns="4572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5" name="Footer Placeholder 4"/>
          <p:cNvSpPr>
            <a:spLocks noGrp="1"/>
          </p:cNvSpPr>
          <p:nvPr>
            <p:ph type="ftr" sz="quarter" idx="3"/>
          </p:nvPr>
        </p:nvSpPr>
        <p:spPr>
          <a:xfrm>
            <a:off x="704497" y="6131861"/>
            <a:ext cx="9031665" cy="581635"/>
          </a:xfrm>
          <a:prstGeom prst="rect">
            <a:avLst/>
          </a:prstGeom>
        </p:spPr>
        <p:txBody>
          <a:bodyPr vert="horz" lIns="91440" tIns="45720" rIns="91440" bIns="45720" rtlCol="0" anchor="b"/>
          <a:lstStyle>
            <a:lvl1pPr algn="l">
              <a:defRPr sz="1000">
                <a:solidFill>
                  <a:schemeClr val="tx2"/>
                </a:solidFill>
              </a:defRPr>
            </a:lvl1pPr>
          </a:lstStyle>
          <a:p>
            <a:endParaRPr lang="en-GB" dirty="0"/>
          </a:p>
        </p:txBody>
      </p:sp>
      <p:sp>
        <p:nvSpPr>
          <p:cNvPr id="6" name="Rectangle 5">
            <a:extLst>
              <a:ext uri="{FF2B5EF4-FFF2-40B4-BE49-F238E27FC236}">
                <a16:creationId xmlns:a16="http://schemas.microsoft.com/office/drawing/2014/main" id="{92125D1A-1993-403F-9F42-9CE20DB5C8B0}"/>
              </a:ext>
            </a:extLst>
          </p:cNvPr>
          <p:cNvSpPr/>
          <p:nvPr userDrawn="1"/>
        </p:nvSpPr>
        <p:spPr>
          <a:xfrm>
            <a:off x="-1" y="243741"/>
            <a:ext cx="10352763" cy="1240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7" name="Picture 6" descr="Logo&#10;&#10;Description automatically generated">
            <a:extLst>
              <a:ext uri="{FF2B5EF4-FFF2-40B4-BE49-F238E27FC236}">
                <a16:creationId xmlns:a16="http://schemas.microsoft.com/office/drawing/2014/main" id="{0CEBB8A9-47B4-425D-81D2-94A32DD652F0}"/>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9736162" y="6262255"/>
            <a:ext cx="1759838" cy="451241"/>
          </a:xfrm>
          <a:prstGeom prst="rect">
            <a:avLst/>
          </a:prstGeom>
        </p:spPr>
      </p:pic>
    </p:spTree>
    <p:extLst>
      <p:ext uri="{BB962C8B-B14F-4D97-AF65-F5344CB8AC3E}">
        <p14:creationId xmlns:p14="http://schemas.microsoft.com/office/powerpoint/2010/main" val="28647025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hf sldNum="0" hdr="0" dt="0"/>
  <p:txStyles>
    <p:titleStyle>
      <a:lvl1pPr algn="l" defTabSz="914400" rtl="0" eaLnBrk="1" latinLnBrk="0" hangingPunct="1">
        <a:lnSpc>
          <a:spcPct val="90000"/>
        </a:lnSpc>
        <a:spcBef>
          <a:spcPct val="0"/>
        </a:spcBef>
        <a:buNone/>
        <a:defRPr lang="en-GB" sz="3600" b="1" kern="1200" dirty="0">
          <a:solidFill>
            <a:schemeClr val="bg2"/>
          </a:solidFill>
          <a:latin typeface="+mj-lt"/>
          <a:ea typeface="MS PGothic" panose="020B0600070205080204" pitchFamily="34" charset="-128"/>
          <a:cs typeface="+mj-cs"/>
        </a:defRPr>
      </a:lvl1pPr>
    </p:titleStyle>
    <p:bodyStyle>
      <a:lvl1pPr marL="357188" indent="-357188" algn="l" defTabSz="914400" rtl="0" eaLnBrk="1" latinLnBrk="0" hangingPunct="1">
        <a:lnSpc>
          <a:spcPct val="100000"/>
        </a:lnSpc>
        <a:spcBef>
          <a:spcPts val="1000"/>
        </a:spcBef>
        <a:buClr>
          <a:schemeClr val="accent3"/>
        </a:buClr>
        <a:buFont typeface="Arial" panose="020B0604020202020204" pitchFamily="34" charset="0"/>
        <a:buChar char="►"/>
        <a:defRPr sz="2000" kern="1200">
          <a:solidFill>
            <a:schemeClr val="tx2"/>
          </a:solidFill>
          <a:latin typeface="+mn-lt"/>
          <a:ea typeface="+mn-ea"/>
          <a:cs typeface="+mn-cs"/>
        </a:defRPr>
      </a:lvl1pPr>
      <a:lvl2pPr marL="893763" indent="-436563" algn="l" defTabSz="914400" rtl="0" eaLnBrk="1" latinLnBrk="0" hangingPunct="1">
        <a:lnSpc>
          <a:spcPct val="100000"/>
        </a:lnSpc>
        <a:spcBef>
          <a:spcPts val="500"/>
        </a:spcBef>
        <a:buClr>
          <a:schemeClr val="accent3"/>
        </a:buClr>
        <a:buFont typeface="Arial" panose="020B0604020202020204" pitchFamily="34" charset="0"/>
        <a:buChar char="ꟷ"/>
        <a:defRPr sz="1800" kern="1200">
          <a:solidFill>
            <a:schemeClr val="tx2"/>
          </a:solidFill>
          <a:latin typeface="+mn-lt"/>
          <a:ea typeface="+mn-ea"/>
          <a:cs typeface="+mn-cs"/>
        </a:defRPr>
      </a:lvl2pPr>
      <a:lvl3pPr marL="1252538" indent="-338138" algn="l" defTabSz="914400" rtl="0" eaLnBrk="1" latinLnBrk="0" hangingPunct="1">
        <a:lnSpc>
          <a:spcPct val="100000"/>
        </a:lnSpc>
        <a:spcBef>
          <a:spcPts val="500"/>
        </a:spcBef>
        <a:buClr>
          <a:schemeClr val="accent3"/>
        </a:buClr>
        <a:buFont typeface="Arial" panose="020B0604020202020204" pitchFamily="34" charset="0"/>
        <a:buChar char="ꟷ"/>
        <a:defRPr sz="1600" kern="1200">
          <a:solidFill>
            <a:schemeClr val="tx2"/>
          </a:solidFill>
          <a:latin typeface="+mn-lt"/>
          <a:ea typeface="+mn-ea"/>
          <a:cs typeface="+mn-cs"/>
        </a:defRPr>
      </a:lvl3pPr>
      <a:lvl4pPr marL="1609725" indent="-357188"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4pPr>
      <a:lvl5pPr marL="2157413" indent="-328613" algn="l" defTabSz="914400" rtl="0" eaLnBrk="1" latinLnBrk="0" hangingPunct="1">
        <a:lnSpc>
          <a:spcPct val="100000"/>
        </a:lnSpc>
        <a:spcBef>
          <a:spcPts val="500"/>
        </a:spcBef>
        <a:buClr>
          <a:schemeClr val="accent3"/>
        </a:buClr>
        <a:buFont typeface="Arial" panose="020B0604020202020204" pitchFamily="34" charset="0"/>
        <a:buChar char="ꟷ"/>
        <a:defRPr sz="14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78">
          <p15:clr>
            <a:srgbClr val="F26B43"/>
          </p15:clr>
        </p15:guide>
        <p15:guide id="2" pos="3840">
          <p15:clr>
            <a:srgbClr val="F26B43"/>
          </p15:clr>
        </p15:guide>
        <p15:guide id="3" pos="438">
          <p15:clr>
            <a:srgbClr val="F26B43"/>
          </p15:clr>
        </p15:guide>
        <p15:guide id="4" pos="7242">
          <p15:clr>
            <a:srgbClr val="F26B43"/>
          </p15:clr>
        </p15:guide>
        <p15:guide id="5" orient="horz" pos="913">
          <p15:clr>
            <a:srgbClr val="F26B43"/>
          </p15:clr>
        </p15:guide>
        <p15:guide id="6" orient="horz" pos="232">
          <p15:clr>
            <a:srgbClr val="F26B43"/>
          </p15:clr>
        </p15:guide>
        <p15:guide id="7" orient="horz" pos="3770">
          <p15:clr>
            <a:srgbClr val="F26B43"/>
          </p15:clr>
        </p15:guide>
        <p15:guide id="8" orient="horz" pos="867">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4.png"/><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hyperlink" Target="https://www.achondroplasia.expert/prescribing-information" TargetMode="External"/><Relationship Id="rId2" Type="http://schemas.openxmlformats.org/officeDocument/2006/relationships/hyperlink" Target="mailto:drugsafety@bmrn.com" TargetMode="External"/><Relationship Id="rId1" Type="http://schemas.openxmlformats.org/officeDocument/2006/relationships/slideLayout" Target="../slideLayouts/slideLayout2.xml"/><Relationship Id="rId4" Type="http://schemas.openxmlformats.org/officeDocument/2006/relationships/hyperlink" Target="https://www.achondroplasia.expert/terms-of-us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xml"/><Relationship Id="rId1" Type="http://schemas.openxmlformats.org/officeDocument/2006/relationships/slideLayout" Target="../slideLayouts/slideLayout10.xml"/><Relationship Id="rId4" Type="http://schemas.openxmlformats.org/officeDocument/2006/relationships/chart" Target="../charts/chart5.xml"/></Relationships>
</file>

<file path=ppt/slides/_rels/slide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4C972-3477-DB20-6A46-526C09C64D43}"/>
              </a:ext>
            </a:extLst>
          </p:cNvPr>
          <p:cNvSpPr>
            <a:spLocks noGrp="1"/>
          </p:cNvSpPr>
          <p:nvPr>
            <p:ph type="ctrTitle"/>
          </p:nvPr>
        </p:nvSpPr>
        <p:spPr/>
        <p:txBody>
          <a:bodyPr>
            <a:normAutofit/>
          </a:bodyPr>
          <a:lstStyle/>
          <a:p>
            <a:r>
              <a:rPr lang="en-GB" dirty="0"/>
              <a:t>Sustained growth-promoting effects of vosoritide</a:t>
            </a:r>
            <a:r>
              <a:rPr lang="en-GB" baseline="30000" dirty="0">
                <a:solidFill>
                  <a:srgbClr val="000000"/>
                </a:solidFill>
              </a:rPr>
              <a:t>▼</a:t>
            </a:r>
            <a:r>
              <a:rPr lang="en-GB" dirty="0"/>
              <a:t> in children with achondroplasia from an ongoing </a:t>
            </a:r>
            <a:br>
              <a:rPr lang="en-GB" dirty="0"/>
            </a:br>
            <a:r>
              <a:rPr lang="en-GB" dirty="0"/>
              <a:t>Phase 3 extension study</a:t>
            </a:r>
          </a:p>
        </p:txBody>
      </p:sp>
      <p:sp>
        <p:nvSpPr>
          <p:cNvPr id="3" name="Subtitle 2">
            <a:extLst>
              <a:ext uri="{FF2B5EF4-FFF2-40B4-BE49-F238E27FC236}">
                <a16:creationId xmlns:a16="http://schemas.microsoft.com/office/drawing/2014/main" id="{FF3A1868-9E69-6DA2-24E1-92C62D7B568B}"/>
              </a:ext>
            </a:extLst>
          </p:cNvPr>
          <p:cNvSpPr>
            <a:spLocks noGrp="1"/>
          </p:cNvSpPr>
          <p:nvPr>
            <p:ph type="subTitle" idx="1"/>
          </p:nvPr>
        </p:nvSpPr>
        <p:spPr/>
        <p:txBody>
          <a:bodyPr>
            <a:normAutofit fontScale="92500" lnSpcReduction="10000"/>
          </a:bodyPr>
          <a:lstStyle/>
          <a:p>
            <a:r>
              <a:rPr lang="en-GB" dirty="0"/>
              <a:t>Adapted from: Savarirayan R, Irving M, Wilcox WR, Bacino CA, Hoover-Fong JE, Harmatz P, Polgreen LE, Palm K, Prada CE, Kubota T, Arundel P, Kotani Y, Leiva-Gea A, Bober MB, </a:t>
            </a:r>
            <a:br>
              <a:rPr lang="en-GB" dirty="0"/>
            </a:br>
            <a:r>
              <a:rPr lang="en-GB" dirty="0"/>
              <a:t>Hecht JT, Legare JM, Lawrinson S, Low A, Sabir I, Huntsman-Labed A, Day JRS</a:t>
            </a:r>
          </a:p>
          <a:p>
            <a:r>
              <a:rPr lang="en-GB" dirty="0"/>
              <a:t>Med. 2024</a:t>
            </a:r>
          </a:p>
          <a:p>
            <a:r>
              <a:rPr lang="en-GB" dirty="0"/>
              <a:t>doi:10.1016/j.medj.2024.11.019.</a:t>
            </a:r>
          </a:p>
          <a:p>
            <a:r>
              <a:rPr lang="en-GB" dirty="0" err="1"/>
              <a:t>Epub</a:t>
            </a:r>
            <a:r>
              <a:rPr lang="en-GB" dirty="0"/>
              <a:t> ahead of print.</a:t>
            </a:r>
          </a:p>
        </p:txBody>
      </p:sp>
      <p:sp>
        <p:nvSpPr>
          <p:cNvPr id="4" name="TextBox 3">
            <a:extLst>
              <a:ext uri="{FF2B5EF4-FFF2-40B4-BE49-F238E27FC236}">
                <a16:creationId xmlns:a16="http://schemas.microsoft.com/office/drawing/2014/main" id="{1598F525-7624-6958-A8FE-18A65DB72E8A}"/>
              </a:ext>
            </a:extLst>
          </p:cNvPr>
          <p:cNvSpPr txBox="1"/>
          <p:nvPr/>
        </p:nvSpPr>
        <p:spPr>
          <a:xfrm>
            <a:off x="1089173" y="5512986"/>
            <a:ext cx="10013655" cy="461665"/>
          </a:xfrm>
          <a:prstGeom prst="rect">
            <a:avLst/>
          </a:prstGeom>
          <a:noFill/>
        </p:spPr>
        <p:txBody>
          <a:bodyPr wrap="square">
            <a:spAutoFit/>
          </a:bodyPr>
          <a:lstStyle/>
          <a:p>
            <a:pPr algn="ctr"/>
            <a:r>
              <a:rPr lang="en-GB" sz="1200" b="0" i="0" u="none" strike="noStrike" baseline="0" dirty="0">
                <a:solidFill>
                  <a:schemeClr val="bg1"/>
                </a:solidFill>
                <a:latin typeface="Arial" panose="020B0604020202020204" pitchFamily="34" charset="0"/>
              </a:rPr>
              <a:t> </a:t>
            </a:r>
            <a:r>
              <a:rPr lang="en-GB" sz="1200" b="0" i="0" u="none" strike="noStrike" baseline="0" dirty="0">
                <a:latin typeface="Arial" panose="020B0604020202020204" pitchFamily="34" charset="0"/>
              </a:rPr>
              <a:t>▼</a:t>
            </a:r>
            <a:r>
              <a:rPr lang="en-GB" sz="1200" b="0" i="0" u="none" strike="noStrike" baseline="0" dirty="0">
                <a:solidFill>
                  <a:schemeClr val="bg1"/>
                </a:solidFill>
                <a:latin typeface="Arial" panose="020B0604020202020204" pitchFamily="34" charset="0"/>
              </a:rPr>
              <a:t>This medicinal product is subject to additional monitoring. This will allow quick identification of new safety information. </a:t>
            </a:r>
            <a:br>
              <a:rPr lang="en-GB" sz="1200" b="0" i="0" u="none" strike="noStrike" baseline="0" dirty="0">
                <a:solidFill>
                  <a:schemeClr val="bg1"/>
                </a:solidFill>
                <a:latin typeface="Arial" panose="020B0604020202020204" pitchFamily="34" charset="0"/>
              </a:rPr>
            </a:br>
            <a:r>
              <a:rPr lang="en-GB" sz="1200" b="0" i="0" u="none" strike="noStrike" baseline="0" dirty="0">
                <a:solidFill>
                  <a:schemeClr val="bg1"/>
                </a:solidFill>
                <a:latin typeface="Arial" panose="020B0604020202020204" pitchFamily="34" charset="0"/>
              </a:rPr>
              <a:t>Healthcare professionals are asked to report any suspected adverse reactions. The PI and AE reporting are available at the end of this slide deck.</a:t>
            </a:r>
            <a:endParaRPr lang="en-GB" sz="1200" dirty="0">
              <a:solidFill>
                <a:schemeClr val="bg1"/>
              </a:solidFill>
            </a:endParaRPr>
          </a:p>
        </p:txBody>
      </p:sp>
      <p:sp>
        <p:nvSpPr>
          <p:cNvPr id="5" name="TextBox 4">
            <a:extLst>
              <a:ext uri="{FF2B5EF4-FFF2-40B4-BE49-F238E27FC236}">
                <a16:creationId xmlns:a16="http://schemas.microsoft.com/office/drawing/2014/main" id="{B09709BE-B893-6351-D3DC-D256A66CCC46}"/>
              </a:ext>
            </a:extLst>
          </p:cNvPr>
          <p:cNvSpPr txBox="1"/>
          <p:nvPr/>
        </p:nvSpPr>
        <p:spPr>
          <a:xfrm>
            <a:off x="6390167" y="6145953"/>
            <a:ext cx="3274678" cy="600164"/>
          </a:xfrm>
          <a:prstGeom prst="rect">
            <a:avLst/>
          </a:prstGeom>
          <a:noFill/>
        </p:spPr>
        <p:txBody>
          <a:bodyPr wrap="square" rtlCol="0">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t>For Healthcare Professionals Only</a:t>
            </a:r>
            <a:b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br>
            <a: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t>© 2025 BioMarin International Ltd.</a:t>
            </a:r>
            <a:b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br>
            <a:r>
              <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rPr>
              <a:t>All Rights </a:t>
            </a:r>
            <a:r>
              <a:rPr lang="en-US" sz="1100" dirty="0">
                <a:solidFill>
                  <a:srgbClr val="274554">
                    <a:lumMod val="50000"/>
                  </a:srgbClr>
                </a:solidFill>
                <a:latin typeface="Arial" panose="020B0604020202020204" pitchFamily="34" charset="0"/>
                <a:cs typeface="Arial" panose="020B0604020202020204" pitchFamily="34" charset="0"/>
              </a:rPr>
              <a:t>Reserved. </a:t>
            </a:r>
            <a:r>
              <a:rPr lang="en-GB" sz="1100" dirty="0"/>
              <a:t>EUCAN-VOX-00771 </a:t>
            </a:r>
            <a:r>
              <a:rPr lang="en-GB" sz="1100" dirty="0">
                <a:solidFill>
                  <a:srgbClr val="274554">
                    <a:lumMod val="50000"/>
                  </a:srgbClr>
                </a:solidFill>
                <a:latin typeface="Arial" panose="020B0604020202020204" pitchFamily="34" charset="0"/>
                <a:cs typeface="Arial" panose="020B0604020202020204" pitchFamily="34" charset="0"/>
              </a:rPr>
              <a:t>01/25</a:t>
            </a:r>
            <a:endParaRPr lang="en-US" sz="1100" dirty="0">
              <a:solidFill>
                <a:srgbClr val="274554">
                  <a:lumMod val="50000"/>
                </a:srgbClr>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27282A96-C93E-8267-AE2B-83DAC100AECF}"/>
              </a:ext>
            </a:extLst>
          </p:cNvPr>
          <p:cNvSpPr txBox="1"/>
          <p:nvPr/>
        </p:nvSpPr>
        <p:spPr>
          <a:xfrm>
            <a:off x="2527143" y="6134044"/>
            <a:ext cx="4127657" cy="60016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303030"/>
                </a:solidFill>
                <a:effectLst/>
                <a:uLnTx/>
                <a:uFillTx/>
                <a:latin typeface="Arial" panose="020B0604020202020204" pitchFamily="34" charset="0"/>
                <a:ea typeface="+mn-ea"/>
                <a:cs typeface="+mn-cs"/>
              </a:rPr>
              <a:t>Achondroplasia.expert is organised and funded by BioMarin. This material has been developed in conjunction with the Achondroplasia.expert Editorial Committee.</a:t>
            </a:r>
            <a:endParaRPr kumimoji="0" lang="en-US" sz="1100" b="0" i="0" u="none" strike="noStrike" kern="1200" cap="none" spc="0" normalizeH="0" baseline="0" noProof="0" dirty="0">
              <a:ln>
                <a:noFill/>
              </a:ln>
              <a:solidFill>
                <a:srgbClr val="274554">
                  <a:lumMod val="50000"/>
                </a:srgbClr>
              </a:solidFill>
              <a:effectLst/>
              <a:uLnTx/>
              <a:uFillTx/>
              <a:latin typeface="Arial" panose="020B0604020202020204" pitchFamily="34" charset="0"/>
              <a:ea typeface="+mn-ea"/>
              <a:cs typeface="Arial" panose="020B0604020202020204" pitchFamily="34" charset="0"/>
            </a:endParaRPr>
          </a:p>
        </p:txBody>
      </p:sp>
      <p:pic>
        <p:nvPicPr>
          <p:cNvPr id="7" name="Picture 6">
            <a:extLst>
              <a:ext uri="{FF2B5EF4-FFF2-40B4-BE49-F238E27FC236}">
                <a16:creationId xmlns:a16="http://schemas.microsoft.com/office/drawing/2014/main" id="{EBBD7E24-9D61-B530-132F-B0EE44C2F2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337" y="6324023"/>
            <a:ext cx="1669349" cy="244024"/>
          </a:xfrm>
          <a:prstGeom prst="rect">
            <a:avLst/>
          </a:prstGeom>
        </p:spPr>
      </p:pic>
    </p:spTree>
    <p:extLst>
      <p:ext uri="{BB962C8B-B14F-4D97-AF65-F5344CB8AC3E}">
        <p14:creationId xmlns:p14="http://schemas.microsoft.com/office/powerpoint/2010/main" val="2546333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9C5EC-B4C3-7FAF-D8DB-9025144D9699}"/>
              </a:ext>
            </a:extLst>
          </p:cNvPr>
          <p:cNvSpPr>
            <a:spLocks noGrp="1"/>
          </p:cNvSpPr>
          <p:nvPr>
            <p:ph type="title"/>
          </p:nvPr>
        </p:nvSpPr>
        <p:spPr>
          <a:xfrm>
            <a:off x="696000" y="360000"/>
            <a:ext cx="10800000" cy="1008000"/>
          </a:xfrm>
        </p:spPr>
        <p:txBody>
          <a:bodyPr/>
          <a:lstStyle/>
          <a:p>
            <a:r>
              <a:rPr lang="en-GB" dirty="0"/>
              <a:t>Results: Safety data</a:t>
            </a:r>
          </a:p>
        </p:txBody>
      </p:sp>
      <p:sp>
        <p:nvSpPr>
          <p:cNvPr id="4" name="Footer Placeholder 3">
            <a:extLst>
              <a:ext uri="{FF2B5EF4-FFF2-40B4-BE49-F238E27FC236}">
                <a16:creationId xmlns:a16="http://schemas.microsoft.com/office/drawing/2014/main" id="{875AC492-26B5-5695-E2F6-776A8E779274}"/>
              </a:ext>
            </a:extLst>
          </p:cNvPr>
          <p:cNvSpPr>
            <a:spLocks noGrp="1"/>
          </p:cNvSpPr>
          <p:nvPr>
            <p:ph type="ftr" sz="quarter" idx="11"/>
          </p:nvPr>
        </p:nvSpPr>
        <p:spPr>
          <a:xfrm>
            <a:off x="704497" y="6205448"/>
            <a:ext cx="9031665" cy="508048"/>
          </a:xfrm>
        </p:spPr>
        <p:txBody>
          <a:bodyPr/>
          <a:lstStyle/>
          <a:p>
            <a:r>
              <a:rPr lang="en-GB" dirty="0"/>
              <a:t>*Treatment related SAE leading to discontinuation was unresolved cervicothoracic kyphoscoliosis.</a:t>
            </a:r>
          </a:p>
          <a:p>
            <a:r>
              <a:rPr lang="en-GB" dirty="0"/>
              <a:t>AE, adverse event; BMD, bone mineral density; ISR, injection site reaction; SAE, serious adverse event.</a:t>
            </a:r>
            <a:br>
              <a:rPr lang="en-GB" dirty="0"/>
            </a:br>
            <a:r>
              <a:rPr lang="da-DK" dirty="0"/>
              <a:t>Savarirayan R, et al. Med. 2024. doi:10.1016/j.medj.2024.11.019. Epub ahead of print.</a:t>
            </a:r>
          </a:p>
        </p:txBody>
      </p:sp>
      <p:sp>
        <p:nvSpPr>
          <p:cNvPr id="5" name="Content Placeholder 4">
            <a:extLst>
              <a:ext uri="{FF2B5EF4-FFF2-40B4-BE49-F238E27FC236}">
                <a16:creationId xmlns:a16="http://schemas.microsoft.com/office/drawing/2014/main" id="{4962E20E-77F2-5317-8FFF-F015A580A49D}"/>
              </a:ext>
            </a:extLst>
          </p:cNvPr>
          <p:cNvSpPr>
            <a:spLocks noGrp="1"/>
          </p:cNvSpPr>
          <p:nvPr>
            <p:ph sz="quarter" idx="12"/>
          </p:nvPr>
        </p:nvSpPr>
        <p:spPr>
          <a:xfrm>
            <a:off x="0" y="5562599"/>
            <a:ext cx="12192000" cy="642849"/>
          </a:xfrm>
        </p:spPr>
        <p:txBody>
          <a:bodyPr>
            <a:noAutofit/>
          </a:bodyPr>
          <a:lstStyle/>
          <a:p>
            <a:r>
              <a:rPr lang="en-GB" dirty="0"/>
              <a:t>Vosoritide 15 µg/kg had a favourable safety profile with continuous treatment </a:t>
            </a:r>
            <a:br>
              <a:rPr lang="en-GB" dirty="0"/>
            </a:br>
            <a:r>
              <a:rPr lang="en-GB" dirty="0"/>
              <a:t>up to 6 years (464.05 person year of exposure)</a:t>
            </a:r>
          </a:p>
        </p:txBody>
      </p:sp>
      <p:pic>
        <p:nvPicPr>
          <p:cNvPr id="51" name="Picture 50" descr="A white light in the corner of a black background&#10;&#10;Description automatically generated">
            <a:extLst>
              <a:ext uri="{FF2B5EF4-FFF2-40B4-BE49-F238E27FC236}">
                <a16:creationId xmlns:a16="http://schemas.microsoft.com/office/drawing/2014/main" id="{E539B30C-4043-2F01-AF69-B6BF80404E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9583030" y="1809168"/>
            <a:ext cx="1048255" cy="3675003"/>
          </a:xfrm>
          <a:prstGeom prst="rect">
            <a:avLst/>
          </a:prstGeom>
        </p:spPr>
      </p:pic>
      <p:sp>
        <p:nvSpPr>
          <p:cNvPr id="52" name="TextBox 51">
            <a:extLst>
              <a:ext uri="{FF2B5EF4-FFF2-40B4-BE49-F238E27FC236}">
                <a16:creationId xmlns:a16="http://schemas.microsoft.com/office/drawing/2014/main" id="{B0103B10-6F56-988B-FDA3-60017A6BD472}"/>
              </a:ext>
            </a:extLst>
          </p:cNvPr>
          <p:cNvSpPr txBox="1"/>
          <p:nvPr/>
        </p:nvSpPr>
        <p:spPr>
          <a:xfrm>
            <a:off x="9308806" y="3138838"/>
            <a:ext cx="2188358" cy="1015663"/>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300"/>
              </a:spcAft>
              <a:buClrTx/>
              <a:buSzTx/>
              <a:buFontTx/>
              <a:buNone/>
              <a:tabLst/>
              <a:defRPr/>
            </a:pPr>
            <a:r>
              <a:rPr kumimoji="0" lang="en-US" sz="1500" b="0" i="0" u="none" strike="noStrike" kern="0" cap="none" spc="0" normalizeH="0" baseline="0" noProof="0" dirty="0">
                <a:ln>
                  <a:noFill/>
                </a:ln>
                <a:solidFill>
                  <a:srgbClr val="505050"/>
                </a:solidFill>
                <a:effectLst/>
                <a:uLnTx/>
                <a:uFillTx/>
                <a:latin typeface="Arial" panose="020B0604020202020204"/>
                <a:ea typeface="+mn-ea"/>
                <a:cs typeface="+mn-cs"/>
              </a:rPr>
              <a:t>Vosoritide was</a:t>
            </a:r>
            <a:br>
              <a:rPr kumimoji="0" lang="en-US" sz="1500" b="0" i="0" u="none" strike="noStrike" kern="0" cap="none" spc="0" normalizeH="0" baseline="0" noProof="0" dirty="0">
                <a:ln>
                  <a:noFill/>
                </a:ln>
                <a:solidFill>
                  <a:srgbClr val="505050"/>
                </a:solidFill>
                <a:effectLst/>
                <a:uLnTx/>
                <a:uFillTx/>
                <a:latin typeface="Arial" panose="020B0604020202020204"/>
                <a:ea typeface="+mn-ea"/>
                <a:cs typeface="+mn-cs"/>
              </a:rPr>
            </a:br>
            <a:r>
              <a:rPr kumimoji="0" lang="en-US" sz="1500" b="1" i="0" u="none" strike="noStrike" kern="0" cap="none" spc="0" normalizeH="0" baseline="0" noProof="0" dirty="0">
                <a:ln>
                  <a:noFill/>
                </a:ln>
                <a:solidFill>
                  <a:schemeClr val="accent4"/>
                </a:solidFill>
                <a:effectLst/>
                <a:uLnTx/>
                <a:uFillTx/>
                <a:latin typeface="Arial" panose="020B0604020202020204"/>
                <a:ea typeface="+mn-ea"/>
                <a:cs typeface="+mn-cs"/>
              </a:rPr>
              <a:t>well tolerated</a:t>
            </a:r>
            <a:br>
              <a:rPr kumimoji="0" lang="en-US" sz="1500" b="0" i="0" u="none" strike="noStrike" kern="0" cap="none" spc="0" normalizeH="0" baseline="0" noProof="0" dirty="0">
                <a:ln>
                  <a:noFill/>
                </a:ln>
                <a:solidFill>
                  <a:srgbClr val="505050"/>
                </a:solidFill>
                <a:effectLst/>
                <a:uLnTx/>
                <a:uFillTx/>
                <a:latin typeface="Arial" panose="020B0604020202020204"/>
                <a:ea typeface="+mn-ea"/>
                <a:cs typeface="+mn-cs"/>
              </a:rPr>
            </a:br>
            <a:r>
              <a:rPr kumimoji="0" lang="en-GB" sz="1500" b="0" i="0" u="none" strike="noStrike" kern="0" cap="none" spc="0" normalizeH="0" baseline="0" noProof="0" dirty="0">
                <a:ln>
                  <a:noFill/>
                </a:ln>
                <a:solidFill>
                  <a:srgbClr val="505050"/>
                </a:solidFill>
                <a:effectLst/>
                <a:uLnTx/>
                <a:uFillTx/>
                <a:latin typeface="Arial" panose="020B0604020202020204"/>
                <a:ea typeface="+mn-ea"/>
                <a:cs typeface="+mn-cs"/>
              </a:rPr>
              <a:t>in patients aged </a:t>
            </a:r>
            <a:br>
              <a:rPr kumimoji="0" lang="en-GB" sz="1500" b="0" i="0" u="none" strike="noStrike" kern="0" cap="none" spc="0" normalizeH="0" baseline="0" noProof="0" dirty="0">
                <a:ln>
                  <a:noFill/>
                </a:ln>
                <a:solidFill>
                  <a:srgbClr val="505050"/>
                </a:solidFill>
                <a:effectLst/>
                <a:uLnTx/>
                <a:uFillTx/>
                <a:latin typeface="Arial" panose="020B0604020202020204"/>
                <a:ea typeface="+mn-ea"/>
                <a:cs typeface="+mn-cs"/>
              </a:rPr>
            </a:br>
            <a:r>
              <a:rPr kumimoji="0" lang="en-GB" sz="1500" b="0" i="0" u="none" strike="noStrike" kern="0" cap="none" spc="0" normalizeH="0" baseline="0" noProof="0" dirty="0">
                <a:ln>
                  <a:noFill/>
                </a:ln>
                <a:solidFill>
                  <a:srgbClr val="505050"/>
                </a:solidFill>
                <a:effectLst/>
                <a:uLnTx/>
                <a:uFillTx/>
                <a:latin typeface="Arial" panose="020B0604020202020204"/>
                <a:ea typeface="+mn-ea"/>
                <a:cs typeface="+mn-cs"/>
              </a:rPr>
              <a:t>≥5 years</a:t>
            </a:r>
            <a:endParaRPr kumimoji="0" lang="en-US" sz="1500" b="0" i="0" u="none" strike="noStrike" kern="0" cap="none" spc="0" normalizeH="0" baseline="0" noProof="0" dirty="0">
              <a:ln>
                <a:noFill/>
              </a:ln>
              <a:solidFill>
                <a:srgbClr val="505050"/>
              </a:solidFill>
              <a:effectLst/>
              <a:uLnTx/>
              <a:uFillTx/>
              <a:latin typeface="Arial" panose="020B0604020202020204"/>
              <a:ea typeface="+mn-ea"/>
              <a:cs typeface="+mn-cs"/>
            </a:endParaRPr>
          </a:p>
        </p:txBody>
      </p:sp>
      <p:sp>
        <p:nvSpPr>
          <p:cNvPr id="84" name="Footer Placeholder 3">
            <a:extLst>
              <a:ext uri="{FF2B5EF4-FFF2-40B4-BE49-F238E27FC236}">
                <a16:creationId xmlns:a16="http://schemas.microsoft.com/office/drawing/2014/main" id="{D30D379C-478A-F5A8-9FA2-34817BA09015}"/>
              </a:ext>
            </a:extLst>
          </p:cNvPr>
          <p:cNvSpPr txBox="1">
            <a:spLocks/>
          </p:cNvSpPr>
          <p:nvPr/>
        </p:nvSpPr>
        <p:spPr>
          <a:xfrm>
            <a:off x="1822577" y="5338450"/>
            <a:ext cx="9031665" cy="508048"/>
          </a:xfrm>
          <a:prstGeom prst="rect">
            <a:avLst/>
          </a:prstGeom>
        </p:spPr>
        <p:txBody>
          <a:bodyPr vert="horz" lIns="91440" tIns="45720" rIns="91440" bIns="45720" rtlCol="0" anchor="b"/>
          <a:lstStyle>
            <a:defPPr>
              <a:defRPr lang="en-US"/>
            </a:defPPr>
            <a:lvl1pPr marL="0" algn="l" defTabSz="914400" rtl="0" eaLnBrk="1" latinLnBrk="0" hangingPunct="1">
              <a:defRPr sz="10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dirty="0"/>
          </a:p>
        </p:txBody>
      </p:sp>
      <p:graphicFrame>
        <p:nvGraphicFramePr>
          <p:cNvPr id="16" name="Content Placeholder 15">
            <a:extLst>
              <a:ext uri="{FF2B5EF4-FFF2-40B4-BE49-F238E27FC236}">
                <a16:creationId xmlns:a16="http://schemas.microsoft.com/office/drawing/2014/main" id="{CD73B088-A239-A76F-4258-A7BBDA7FCAF1}"/>
              </a:ext>
            </a:extLst>
          </p:cNvPr>
          <p:cNvGraphicFramePr>
            <a:graphicFrameLocks noGrp="1"/>
          </p:cNvGraphicFramePr>
          <p:nvPr>
            <p:ph idx="1"/>
            <p:extLst>
              <p:ext uri="{D42A27DB-BD31-4B8C-83A1-F6EECF244321}">
                <p14:modId xmlns:p14="http://schemas.microsoft.com/office/powerpoint/2010/main" val="644945819"/>
              </p:ext>
            </p:extLst>
          </p:nvPr>
        </p:nvGraphicFramePr>
        <p:xfrm>
          <a:off x="695326" y="1449388"/>
          <a:ext cx="8893174" cy="391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206978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CDC03-749D-3E35-0966-75BE53BB9421}"/>
              </a:ext>
            </a:extLst>
          </p:cNvPr>
          <p:cNvSpPr>
            <a:spLocks noGrp="1"/>
          </p:cNvSpPr>
          <p:nvPr>
            <p:ph type="title"/>
          </p:nvPr>
        </p:nvSpPr>
        <p:spPr>
          <a:xfrm>
            <a:off x="696000" y="360000"/>
            <a:ext cx="10800000" cy="1008000"/>
          </a:xfrm>
        </p:spPr>
        <p:txBody>
          <a:bodyPr/>
          <a:lstStyle/>
          <a:p>
            <a:r>
              <a:rPr lang="en-GB" dirty="0"/>
              <a:t>Conclusions</a:t>
            </a:r>
          </a:p>
        </p:txBody>
      </p:sp>
      <p:sp>
        <p:nvSpPr>
          <p:cNvPr id="3" name="Content Placeholder 2">
            <a:extLst>
              <a:ext uri="{FF2B5EF4-FFF2-40B4-BE49-F238E27FC236}">
                <a16:creationId xmlns:a16="http://schemas.microsoft.com/office/drawing/2014/main" id="{EDCBBCE4-1377-C154-8276-F2B2C58A818F}"/>
              </a:ext>
            </a:extLst>
          </p:cNvPr>
          <p:cNvSpPr>
            <a:spLocks noGrp="1"/>
          </p:cNvSpPr>
          <p:nvPr>
            <p:ph idx="1"/>
          </p:nvPr>
        </p:nvSpPr>
        <p:spPr>
          <a:xfrm>
            <a:off x="696000" y="1449391"/>
            <a:ext cx="10800000" cy="3911741"/>
          </a:xfrm>
        </p:spPr>
        <p:txBody>
          <a:bodyPr/>
          <a:lstStyle/>
          <a:p>
            <a:r>
              <a:rPr lang="en-GB" dirty="0"/>
              <a:t>Children with ACH aged ≥5 treated with daily SC injections of vosoritide had consistently higher AGV compared with untreated children with ACH of the same sex and age</a:t>
            </a:r>
          </a:p>
          <a:p>
            <a:pPr lvl="1"/>
            <a:r>
              <a:rPr lang="en-GB" dirty="0"/>
              <a:t>The greatest change in AGV was observed in patients with the lowest AGV at baseline</a:t>
            </a:r>
          </a:p>
          <a:p>
            <a:r>
              <a:rPr lang="en-GB" dirty="0"/>
              <a:t>A steady increase in height Z-scores was observed in patients treated with vosoritide versus an untreated ACH population</a:t>
            </a:r>
          </a:p>
          <a:p>
            <a:r>
              <a:rPr lang="en-GB" dirty="0"/>
              <a:t>Significant improvement in upper-to-lower body segment ratio at 3 years of treatment was observed versus untreated controls</a:t>
            </a:r>
          </a:p>
          <a:p>
            <a:r>
              <a:rPr lang="en-GB" dirty="0"/>
              <a:t>Vosoritide had a favourable safety profile with continuous treatment up to 6 years, with no long-term harm or deaths</a:t>
            </a:r>
          </a:p>
          <a:p>
            <a:endParaRPr lang="en-GB" dirty="0"/>
          </a:p>
        </p:txBody>
      </p:sp>
      <p:sp>
        <p:nvSpPr>
          <p:cNvPr id="4" name="Footer Placeholder 3">
            <a:extLst>
              <a:ext uri="{FF2B5EF4-FFF2-40B4-BE49-F238E27FC236}">
                <a16:creationId xmlns:a16="http://schemas.microsoft.com/office/drawing/2014/main" id="{93D20FDB-0407-DD7B-B829-D765F5EE592E}"/>
              </a:ext>
            </a:extLst>
          </p:cNvPr>
          <p:cNvSpPr>
            <a:spLocks noGrp="1"/>
          </p:cNvSpPr>
          <p:nvPr>
            <p:ph type="ftr" sz="quarter" idx="11"/>
          </p:nvPr>
        </p:nvSpPr>
        <p:spPr>
          <a:xfrm>
            <a:off x="704497" y="6205448"/>
            <a:ext cx="9031665" cy="508048"/>
          </a:xfrm>
        </p:spPr>
        <p:txBody>
          <a:bodyPr/>
          <a:lstStyle/>
          <a:p>
            <a:r>
              <a:rPr lang="en-GB" dirty="0"/>
              <a:t>ACH, Achondroplasia.</a:t>
            </a:r>
            <a:br>
              <a:rPr lang="en-GB" dirty="0"/>
            </a:br>
            <a:r>
              <a:rPr lang="da-DK" dirty="0"/>
              <a:t>Savarirayan R, et al. Med. 2024. doi:10.1016/j.medj.2024.11.019. Epub ahead of print.</a:t>
            </a:r>
            <a:endParaRPr lang="en-GB" dirty="0"/>
          </a:p>
        </p:txBody>
      </p:sp>
      <p:sp>
        <p:nvSpPr>
          <p:cNvPr id="5" name="Content Placeholder 4">
            <a:extLst>
              <a:ext uri="{FF2B5EF4-FFF2-40B4-BE49-F238E27FC236}">
                <a16:creationId xmlns:a16="http://schemas.microsoft.com/office/drawing/2014/main" id="{0D26F8E8-0B03-931D-6DE6-01AAE3A80CE1}"/>
              </a:ext>
            </a:extLst>
          </p:cNvPr>
          <p:cNvSpPr>
            <a:spLocks noGrp="1"/>
          </p:cNvSpPr>
          <p:nvPr>
            <p:ph sz="quarter" idx="12"/>
          </p:nvPr>
        </p:nvSpPr>
        <p:spPr>
          <a:xfrm>
            <a:off x="0" y="5562599"/>
            <a:ext cx="12192000" cy="642849"/>
          </a:xfrm>
        </p:spPr>
        <p:txBody>
          <a:bodyPr>
            <a:noAutofit/>
          </a:bodyPr>
          <a:lstStyle/>
          <a:p>
            <a:pPr lvl="0"/>
            <a:r>
              <a:rPr lang="en-GB" noProof="0" dirty="0"/>
              <a:t>Vosoritide was well tolerated and had sustained growth-promoting effects in </a:t>
            </a:r>
            <a:br>
              <a:rPr lang="en-GB" noProof="0" dirty="0"/>
            </a:br>
            <a:r>
              <a:rPr lang="en-GB" noProof="0" dirty="0"/>
              <a:t>children with ACH treated for up to 6 years</a:t>
            </a:r>
          </a:p>
        </p:txBody>
      </p:sp>
    </p:spTree>
    <p:extLst>
      <p:ext uri="{BB962C8B-B14F-4D97-AF65-F5344CB8AC3E}">
        <p14:creationId xmlns:p14="http://schemas.microsoft.com/office/powerpoint/2010/main" val="20545719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F0F6D51-D6BE-4DDA-9685-6AB8FD9E6AF0}"/>
              </a:ext>
            </a:extLst>
          </p:cNvPr>
          <p:cNvSpPr>
            <a:spLocks noGrp="1"/>
          </p:cNvSpPr>
          <p:nvPr>
            <p:ph type="ctrTitle"/>
          </p:nvPr>
        </p:nvSpPr>
        <p:spPr/>
        <p:txBody>
          <a:bodyPr/>
          <a:lstStyle/>
          <a:p>
            <a:r>
              <a:rPr lang="en-GB" dirty="0"/>
              <a:t>ACH.expert VOXZOGO</a:t>
            </a:r>
            <a:r>
              <a:rPr lang="en-GB" baseline="30000" dirty="0">
                <a:sym typeface="Symbol" panose="05050102010706020507" pitchFamily="18" charset="2"/>
              </a:rPr>
              <a:t></a:t>
            </a:r>
            <a:r>
              <a:rPr lang="en-GB" sz="3200" baseline="30000" dirty="0">
                <a:solidFill>
                  <a:srgbClr val="1A1919"/>
                </a:solidFill>
              </a:rPr>
              <a:t>▼</a:t>
            </a:r>
            <a:r>
              <a:rPr lang="en-GB" dirty="0">
                <a:solidFill>
                  <a:srgbClr val="1A1919"/>
                </a:solidFill>
              </a:rPr>
              <a:t> </a:t>
            </a:r>
            <a:r>
              <a:rPr lang="en-GB" dirty="0"/>
              <a:t>(vosoritide) </a:t>
            </a:r>
            <a:br>
              <a:rPr lang="en-GB" b="0" i="0" dirty="0">
                <a:solidFill>
                  <a:srgbClr val="1A1919"/>
                </a:solidFill>
                <a:effectLst/>
              </a:rPr>
            </a:br>
            <a:r>
              <a:rPr lang="en-GB" dirty="0"/>
              <a:t> Prescribing Information Slide</a:t>
            </a:r>
          </a:p>
        </p:txBody>
      </p:sp>
      <p:sp>
        <p:nvSpPr>
          <p:cNvPr id="9" name="TextBox 8">
            <a:extLst>
              <a:ext uri="{FF2B5EF4-FFF2-40B4-BE49-F238E27FC236}">
                <a16:creationId xmlns:a16="http://schemas.microsoft.com/office/drawing/2014/main" id="{9B570AEE-13CD-D18C-54B8-04B92F1D6590}"/>
              </a:ext>
            </a:extLst>
          </p:cNvPr>
          <p:cNvSpPr txBox="1"/>
          <p:nvPr/>
        </p:nvSpPr>
        <p:spPr>
          <a:xfrm>
            <a:off x="1089173" y="5312961"/>
            <a:ext cx="10013655" cy="666849"/>
          </a:xfrm>
          <a:prstGeom prst="rect">
            <a:avLst/>
          </a:prstGeom>
          <a:noFill/>
        </p:spPr>
        <p:txBody>
          <a:bodyPr wrap="square">
            <a:spAutoFit/>
          </a:bodyPr>
          <a:lstStyle/>
          <a:p>
            <a:pPr algn="ctr"/>
            <a:r>
              <a:rPr lang="en-GB" sz="1200" b="0" i="0" u="none" strike="noStrike" baseline="0" dirty="0">
                <a:solidFill>
                  <a:schemeClr val="bg1"/>
                </a:solidFill>
                <a:latin typeface="Arial" panose="020B0604020202020204" pitchFamily="34" charset="0"/>
              </a:rPr>
              <a:t> </a:t>
            </a:r>
            <a:r>
              <a:rPr lang="en-GB" sz="1200" b="0" i="0" u="none" strike="noStrike" baseline="0" dirty="0">
                <a:latin typeface="Arial" panose="020B0604020202020204" pitchFamily="34" charset="0"/>
              </a:rPr>
              <a:t>▼</a:t>
            </a:r>
            <a:r>
              <a:rPr lang="en-GB" sz="1200" b="0" i="0" u="none" strike="noStrike" baseline="0" dirty="0">
                <a:solidFill>
                  <a:schemeClr val="bg1"/>
                </a:solidFill>
                <a:latin typeface="Arial" panose="020B0604020202020204" pitchFamily="34" charset="0"/>
              </a:rPr>
              <a:t>VOXZOGO</a:t>
            </a:r>
            <a:r>
              <a:rPr lang="en-GB" sz="1200" baseline="30000" dirty="0">
                <a:solidFill>
                  <a:schemeClr val="bg1"/>
                </a:solidFill>
                <a:sym typeface="Symbol" panose="05050102010706020507" pitchFamily="18" charset="2"/>
              </a:rPr>
              <a:t></a:t>
            </a:r>
            <a:r>
              <a:rPr lang="en-GB" sz="1200" b="0" i="0" u="none" strike="noStrike" baseline="0" dirty="0">
                <a:solidFill>
                  <a:schemeClr val="bg1"/>
                </a:solidFill>
                <a:latin typeface="Arial" panose="020B0604020202020204" pitchFamily="34" charset="0"/>
              </a:rPr>
              <a:t> is indicated for the treatment of achondroplasia in patients 4 months of age and older whose epiphyses are not closed. The diagnosis of achondroplasia should be confirmed by appropriate genetic testing.This medicinal product is subject to additional monitoring. This will allow quick identification of new safety information. Healthcare professionals are asked to report any suspected adverse reactions.</a:t>
            </a:r>
            <a:endParaRPr lang="en-GB" sz="1200" dirty="0">
              <a:solidFill>
                <a:schemeClr val="bg1"/>
              </a:solidFill>
            </a:endParaRPr>
          </a:p>
        </p:txBody>
      </p:sp>
    </p:spTree>
    <p:extLst>
      <p:ext uri="{BB962C8B-B14F-4D97-AF65-F5344CB8AC3E}">
        <p14:creationId xmlns:p14="http://schemas.microsoft.com/office/powerpoint/2010/main" val="31420270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58E4CF-557F-9279-C87A-374AACE218A9}"/>
              </a:ext>
            </a:extLst>
          </p:cNvPr>
          <p:cNvSpPr>
            <a:spLocks noGrp="1"/>
          </p:cNvSpPr>
          <p:nvPr>
            <p:ph type="title"/>
          </p:nvPr>
        </p:nvSpPr>
        <p:spPr/>
        <p:txBody>
          <a:bodyPr/>
          <a:lstStyle/>
          <a:p>
            <a:r>
              <a:rPr lang="en-GB" dirty="0"/>
              <a:t>VOXZOGO</a:t>
            </a:r>
            <a:r>
              <a:rPr lang="en-GB" b="1" baseline="30000" dirty="0">
                <a:solidFill>
                  <a:schemeClr val="bg1"/>
                </a:solidFill>
                <a:effectLst/>
                <a:latin typeface="Symbol" panose="05050102010706020507" pitchFamily="18" charset="2"/>
                <a:ea typeface="Calibri" panose="020F0502020204030204" pitchFamily="34" charset="0"/>
                <a:cs typeface="Calibri" panose="020F0502020204030204" pitchFamily="34" charset="0"/>
              </a:rPr>
              <a:t>Ò</a:t>
            </a:r>
            <a:r>
              <a:rPr lang="en-GB" sz="3200" baseline="30000" dirty="0">
                <a:solidFill>
                  <a:schemeClr val="tx1"/>
                </a:solidFill>
              </a:rPr>
              <a:t>▼</a:t>
            </a:r>
            <a:r>
              <a:rPr lang="en-GB" dirty="0"/>
              <a:t> (vosoritide) Prescribing Information</a:t>
            </a:r>
          </a:p>
        </p:txBody>
      </p:sp>
      <p:sp>
        <p:nvSpPr>
          <p:cNvPr id="3" name="Content Placeholder 2">
            <a:extLst>
              <a:ext uri="{FF2B5EF4-FFF2-40B4-BE49-F238E27FC236}">
                <a16:creationId xmlns:a16="http://schemas.microsoft.com/office/drawing/2014/main" id="{5B109858-B86C-15F9-842B-2AB8EDC40E52}"/>
              </a:ext>
            </a:extLst>
          </p:cNvPr>
          <p:cNvSpPr>
            <a:spLocks noGrp="1"/>
          </p:cNvSpPr>
          <p:nvPr>
            <p:ph idx="1"/>
          </p:nvPr>
        </p:nvSpPr>
        <p:spPr/>
        <p:txBody>
          <a:bodyPr/>
          <a:lstStyle/>
          <a:p>
            <a:r>
              <a:rPr lang="en-GB" b="0" i="0" dirty="0">
                <a:solidFill>
                  <a:srgbClr val="1A1919"/>
                </a:solidFill>
                <a:effectLst/>
              </a:rPr>
              <a:t>Achondroplasia.expert may contain promotional material on BioMarin products, which is displayed based on the prescribing information approved by the European Medicines Agency – EMA</a:t>
            </a:r>
          </a:p>
          <a:p>
            <a:r>
              <a:rPr lang="en-GB" b="0" i="0" dirty="0">
                <a:solidFill>
                  <a:srgbClr val="1A1919"/>
                </a:solidFill>
                <a:effectLst/>
              </a:rPr>
              <a:t>Adverse Events should be reported to </a:t>
            </a:r>
            <a:r>
              <a:rPr lang="en-GB" b="0" i="0" dirty="0">
                <a:solidFill>
                  <a:schemeClr val="accent4"/>
                </a:solidFill>
                <a:effectLst/>
                <a:hlinkClick r:id="rId2">
                  <a:extLst>
                    <a:ext uri="{A12FA001-AC4F-418D-AE19-62706E023703}">
                      <ahyp:hlinkClr xmlns:ahyp="http://schemas.microsoft.com/office/drawing/2018/hyperlinkcolor" val="tx"/>
                    </a:ext>
                  </a:extLst>
                </a:hlinkClick>
              </a:rPr>
              <a:t>drugsafety@bmrn.com</a:t>
            </a:r>
            <a:r>
              <a:rPr lang="en-GB" b="0" i="0" dirty="0">
                <a:solidFill>
                  <a:schemeClr val="accent4"/>
                </a:solidFill>
                <a:effectLst/>
              </a:rPr>
              <a:t> </a:t>
            </a:r>
          </a:p>
          <a:p>
            <a:pPr marL="0" indent="0">
              <a:buNone/>
            </a:pPr>
            <a:endParaRPr lang="en-GB" b="0" i="0" dirty="0">
              <a:solidFill>
                <a:srgbClr val="1A1919"/>
              </a:solidFill>
              <a:effectLst/>
            </a:endParaRPr>
          </a:p>
          <a:p>
            <a:pPr marL="0" indent="0">
              <a:buNone/>
            </a:pPr>
            <a:r>
              <a:rPr lang="en-GB" b="1" dirty="0">
                <a:solidFill>
                  <a:srgbClr val="1A1919"/>
                </a:solidFill>
              </a:rPr>
              <a:t>Access the latest API: VOXZOGO</a:t>
            </a:r>
            <a:r>
              <a:rPr lang="en-GB" b="1" baseline="30000" dirty="0">
                <a:solidFill>
                  <a:schemeClr val="tx1"/>
                </a:solidFill>
                <a:effectLst/>
                <a:latin typeface="Symbol" panose="05050102010706020507" pitchFamily="18" charset="2"/>
                <a:ea typeface="Calibri" panose="020F0502020204030204" pitchFamily="34" charset="0"/>
                <a:cs typeface="Calibri" panose="020F0502020204030204" pitchFamily="34" charset="0"/>
              </a:rPr>
              <a:t>Ò</a:t>
            </a:r>
            <a:r>
              <a:rPr lang="en-GB" b="1" dirty="0">
                <a:solidFill>
                  <a:srgbClr val="1A1919"/>
                </a:solidFill>
              </a:rPr>
              <a:t> (vosoritide</a:t>
            </a:r>
            <a:r>
              <a:rPr lang="en-GB" dirty="0">
                <a:solidFill>
                  <a:srgbClr val="1A1919"/>
                </a:solidFill>
              </a:rPr>
              <a:t>) </a:t>
            </a:r>
            <a:endParaRPr lang="en-GB" b="0" i="0" dirty="0">
              <a:solidFill>
                <a:srgbClr val="1A1919"/>
              </a:solidFill>
              <a:effectLst/>
            </a:endParaRPr>
          </a:p>
          <a:p>
            <a:r>
              <a:rPr lang="en-GB" dirty="0"/>
              <a:t>Within your downloaded Zip File, you will find a copy of the latest Prescribing Information </a:t>
            </a:r>
          </a:p>
          <a:p>
            <a:pPr lvl="1"/>
            <a:r>
              <a:rPr lang="en-GB" dirty="0">
                <a:solidFill>
                  <a:schemeClr val="tx1"/>
                </a:solidFill>
              </a:rPr>
              <a:t>The latest API can also be accessed on </a:t>
            </a:r>
            <a:r>
              <a:rPr lang="en-GB" b="1" dirty="0">
                <a:solidFill>
                  <a:srgbClr val="FFC000"/>
                </a:solidFill>
                <a:hlinkClick r:id="rId3">
                  <a:extLst>
                    <a:ext uri="{A12FA001-AC4F-418D-AE19-62706E023703}">
                      <ahyp:hlinkClr xmlns:ahyp="http://schemas.microsoft.com/office/drawing/2018/hyperlinkcolor" val="tx"/>
                    </a:ext>
                  </a:extLst>
                </a:hlinkClick>
              </a:rPr>
              <a:t>Achondroplasia.expert – Prescribing Information</a:t>
            </a:r>
            <a:endParaRPr lang="en-GB" b="1" dirty="0">
              <a:solidFill>
                <a:srgbClr val="FFC000"/>
              </a:solidFill>
            </a:endParaRPr>
          </a:p>
          <a:p>
            <a:pPr lvl="1"/>
            <a:r>
              <a:rPr lang="en-GB" dirty="0">
                <a:solidFill>
                  <a:schemeClr val="tx1"/>
                </a:solidFill>
              </a:rPr>
              <a:t>The prescribing information must form part of the promotional material and must not be separate from it</a:t>
            </a:r>
          </a:p>
          <a:p>
            <a:r>
              <a:rPr lang="en-GB" dirty="0"/>
              <a:t>Achondroplasia.expert </a:t>
            </a:r>
            <a:r>
              <a:rPr lang="en-GB" b="1" dirty="0">
                <a:solidFill>
                  <a:srgbClr val="FFC000"/>
                </a:solidFill>
                <a:hlinkClick r:id="rId4">
                  <a:extLst>
                    <a:ext uri="{A12FA001-AC4F-418D-AE19-62706E023703}">
                      <ahyp:hlinkClr xmlns:ahyp="http://schemas.microsoft.com/office/drawing/2018/hyperlinkcolor" val="tx"/>
                    </a:ext>
                  </a:extLst>
                </a:hlinkClick>
              </a:rPr>
              <a:t>Terms and Conditions</a:t>
            </a:r>
            <a:endParaRPr lang="en-GB" b="1" dirty="0">
              <a:solidFill>
                <a:srgbClr val="FFC000"/>
              </a:solidFill>
            </a:endParaRPr>
          </a:p>
          <a:p>
            <a:endParaRPr lang="en-GB" dirty="0"/>
          </a:p>
        </p:txBody>
      </p:sp>
      <p:sp>
        <p:nvSpPr>
          <p:cNvPr id="4" name="Footer Placeholder 3">
            <a:extLst>
              <a:ext uri="{FF2B5EF4-FFF2-40B4-BE49-F238E27FC236}">
                <a16:creationId xmlns:a16="http://schemas.microsoft.com/office/drawing/2014/main" id="{892902D7-40CD-BB7B-7CDE-EB3B426D7BF6}"/>
              </a:ext>
            </a:extLst>
          </p:cNvPr>
          <p:cNvSpPr>
            <a:spLocks noGrp="1"/>
          </p:cNvSpPr>
          <p:nvPr>
            <p:ph type="ftr" sz="quarter" idx="11"/>
          </p:nvPr>
        </p:nvSpPr>
        <p:spPr/>
        <p:txBody>
          <a:bodyPr/>
          <a:lstStyle/>
          <a:p>
            <a:r>
              <a:rPr lang="en-GB" sz="1000" b="0" i="0" u="none" strike="noStrike" baseline="0" dirty="0">
                <a:latin typeface="Arial" panose="020B0604020202020204" pitchFamily="34" charset="0"/>
              </a:rPr>
              <a:t>▼</a:t>
            </a:r>
            <a:r>
              <a:rPr lang="en-GB" sz="1000" b="0" i="0" u="none" strike="noStrike" baseline="0" dirty="0">
                <a:solidFill>
                  <a:schemeClr val="tx2"/>
                </a:solidFill>
                <a:latin typeface="Arial" panose="020B0604020202020204" pitchFamily="34" charset="0"/>
              </a:rPr>
              <a:t>This medicinal product is subject to additional monitoring. This will allow quick identification of new safety information. </a:t>
            </a:r>
            <a:br>
              <a:rPr lang="en-GB" sz="1000" b="0" i="0" u="none" strike="noStrike" baseline="0" dirty="0">
                <a:solidFill>
                  <a:schemeClr val="tx2"/>
                </a:solidFill>
                <a:latin typeface="Arial" panose="020B0604020202020204" pitchFamily="34" charset="0"/>
              </a:rPr>
            </a:br>
            <a:r>
              <a:rPr lang="en-GB" sz="1000" b="0" i="0" u="none" strike="noStrike" baseline="0" dirty="0">
                <a:solidFill>
                  <a:schemeClr val="tx2"/>
                </a:solidFill>
                <a:latin typeface="Arial" panose="020B0604020202020204" pitchFamily="34" charset="0"/>
              </a:rPr>
              <a:t>Healthcare professionals are asked to report any suspected adverse reactions.</a:t>
            </a:r>
            <a:endParaRPr lang="en-GB" dirty="0"/>
          </a:p>
        </p:txBody>
      </p:sp>
    </p:spTree>
    <p:extLst>
      <p:ext uri="{BB962C8B-B14F-4D97-AF65-F5344CB8AC3E}">
        <p14:creationId xmlns:p14="http://schemas.microsoft.com/office/powerpoint/2010/main" val="2556058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344DA-E288-CAD9-C0AB-D753BF750905}"/>
              </a:ext>
            </a:extLst>
          </p:cNvPr>
          <p:cNvSpPr>
            <a:spLocks noGrp="1"/>
          </p:cNvSpPr>
          <p:nvPr>
            <p:ph type="title"/>
          </p:nvPr>
        </p:nvSpPr>
        <p:spPr/>
        <p:txBody>
          <a:bodyPr/>
          <a:lstStyle/>
          <a:p>
            <a:r>
              <a:rPr lang="en-GB" dirty="0"/>
              <a:t>Background</a:t>
            </a:r>
          </a:p>
        </p:txBody>
      </p:sp>
      <p:sp>
        <p:nvSpPr>
          <p:cNvPr id="3" name="Content Placeholder 2">
            <a:extLst>
              <a:ext uri="{FF2B5EF4-FFF2-40B4-BE49-F238E27FC236}">
                <a16:creationId xmlns:a16="http://schemas.microsoft.com/office/drawing/2014/main" id="{D15CBDD6-0E1F-2A14-AD7E-71CD40770A94}"/>
              </a:ext>
            </a:extLst>
          </p:cNvPr>
          <p:cNvSpPr>
            <a:spLocks noGrp="1"/>
          </p:cNvSpPr>
          <p:nvPr>
            <p:ph idx="1"/>
          </p:nvPr>
        </p:nvSpPr>
        <p:spPr/>
        <p:txBody>
          <a:bodyPr>
            <a:normAutofit/>
          </a:bodyPr>
          <a:lstStyle/>
          <a:p>
            <a:r>
              <a:rPr lang="en-GB" dirty="0"/>
              <a:t>Based on clinical trial evidence,</a:t>
            </a:r>
            <a:r>
              <a:rPr lang="en-GB" baseline="30000" dirty="0"/>
              <a:t>1–4</a:t>
            </a:r>
            <a:r>
              <a:rPr lang="en-GB" dirty="0"/>
              <a:t> vosoritide has been approved for use in children with ACH and open epiphyses</a:t>
            </a:r>
          </a:p>
          <a:p>
            <a:pPr lvl="1"/>
            <a:r>
              <a:rPr lang="en-GB" dirty="0"/>
              <a:t>USA, Japan, and Australia: From birth </a:t>
            </a:r>
          </a:p>
          <a:p>
            <a:pPr lvl="1"/>
            <a:r>
              <a:rPr lang="en-GB" dirty="0"/>
              <a:t>European Union: From ≥4 months</a:t>
            </a:r>
          </a:p>
          <a:p>
            <a:pPr lvl="1"/>
            <a:r>
              <a:rPr lang="en-GB" dirty="0"/>
              <a:t>Brazil: From ≥6 months</a:t>
            </a:r>
          </a:p>
          <a:p>
            <a:r>
              <a:rPr lang="en-GB" dirty="0"/>
              <a:t>A comprehensive understanding of the treatment of vosoritide in children with ACH requires evaluation over an extended duration as well as comparison with untreated </a:t>
            </a:r>
            <a:br>
              <a:rPr lang="en-GB" dirty="0"/>
            </a:br>
            <a:r>
              <a:rPr lang="en-GB" dirty="0"/>
              <a:t>children with ACH</a:t>
            </a:r>
          </a:p>
          <a:p>
            <a:r>
              <a:rPr lang="en-GB" dirty="0"/>
              <a:t>This Phase 3 OLE study reported the long-term safety, tolerability and efficacy of vosoritide in children with ACH who received daily SC injections for up to 6 years</a:t>
            </a:r>
          </a:p>
        </p:txBody>
      </p:sp>
      <p:sp>
        <p:nvSpPr>
          <p:cNvPr id="4" name="Footer Placeholder 3">
            <a:extLst>
              <a:ext uri="{FF2B5EF4-FFF2-40B4-BE49-F238E27FC236}">
                <a16:creationId xmlns:a16="http://schemas.microsoft.com/office/drawing/2014/main" id="{57A9D81A-0542-40ED-A931-EAC92237A3B1}"/>
              </a:ext>
            </a:extLst>
          </p:cNvPr>
          <p:cNvSpPr>
            <a:spLocks noGrp="1"/>
          </p:cNvSpPr>
          <p:nvPr>
            <p:ph type="ftr" sz="quarter" idx="11"/>
          </p:nvPr>
        </p:nvSpPr>
        <p:spPr/>
        <p:txBody>
          <a:bodyPr/>
          <a:lstStyle/>
          <a:p>
            <a:r>
              <a:rPr lang="en-GB" dirty="0"/>
              <a:t>ACH, Achondroplasia; OLE, Open-label extension; SC, subcutaneous.</a:t>
            </a:r>
            <a:br>
              <a:rPr lang="en-GB" dirty="0"/>
            </a:br>
            <a:r>
              <a:rPr lang="en-GB" dirty="0"/>
              <a:t>1. Savarirayan R, et al. N Engl J Med 2019;381:25–35. 2. Savarirayan R, et al. Lancet 2020;396:684–92. 3. Savarirayan R, et al. Genet Med 2021;23:2443–7. 4. Savarirayan R, et al. Lancet Child Adolesc Health 2024;8:40–50.</a:t>
            </a:r>
          </a:p>
          <a:p>
            <a:r>
              <a:rPr lang="en-GB" dirty="0"/>
              <a:t>Savarirayan R, et al. Med. 2024. doi:10.1016/j.medj.2024.11.019. </a:t>
            </a:r>
            <a:r>
              <a:rPr lang="en-GB" dirty="0" err="1"/>
              <a:t>Epub</a:t>
            </a:r>
            <a:r>
              <a:rPr lang="en-GB" dirty="0"/>
              <a:t> ahead of print.</a:t>
            </a:r>
          </a:p>
        </p:txBody>
      </p:sp>
    </p:spTree>
    <p:extLst>
      <p:ext uri="{BB962C8B-B14F-4D97-AF65-F5344CB8AC3E}">
        <p14:creationId xmlns:p14="http://schemas.microsoft.com/office/powerpoint/2010/main" val="1034703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3A9DF-9307-92AE-FAB9-B9FC4E2D3BB4}"/>
              </a:ext>
            </a:extLst>
          </p:cNvPr>
          <p:cNvSpPr>
            <a:spLocks noGrp="1"/>
          </p:cNvSpPr>
          <p:nvPr>
            <p:ph type="title"/>
          </p:nvPr>
        </p:nvSpPr>
        <p:spPr>
          <a:xfrm>
            <a:off x="696000" y="360000"/>
            <a:ext cx="10800000" cy="1008000"/>
          </a:xfrm>
        </p:spPr>
        <p:txBody>
          <a:bodyPr>
            <a:normAutofit fontScale="90000"/>
          </a:bodyPr>
          <a:lstStyle/>
          <a:p>
            <a:r>
              <a:rPr lang="en-GB" dirty="0"/>
              <a:t>Methods: </a:t>
            </a:r>
            <a:r>
              <a:rPr lang="en-GB" noProof="0" dirty="0"/>
              <a:t>OLE study following Phase 3 placebo-controlled study</a:t>
            </a:r>
            <a:endParaRPr lang="en-GB" dirty="0"/>
          </a:p>
        </p:txBody>
      </p:sp>
      <p:sp>
        <p:nvSpPr>
          <p:cNvPr id="4" name="Footer Placeholder 3">
            <a:extLst>
              <a:ext uri="{FF2B5EF4-FFF2-40B4-BE49-F238E27FC236}">
                <a16:creationId xmlns:a16="http://schemas.microsoft.com/office/drawing/2014/main" id="{5E6107F3-9177-CD0C-6713-C1AACB8E65E5}"/>
              </a:ext>
            </a:extLst>
          </p:cNvPr>
          <p:cNvSpPr>
            <a:spLocks noGrp="1"/>
          </p:cNvSpPr>
          <p:nvPr>
            <p:ph type="ftr" sz="quarter" idx="11"/>
          </p:nvPr>
        </p:nvSpPr>
        <p:spPr>
          <a:xfrm>
            <a:off x="704497" y="6131861"/>
            <a:ext cx="9031665" cy="581635"/>
          </a:xfrm>
        </p:spPr>
        <p:txBody>
          <a:bodyPr/>
          <a:lstStyle/>
          <a:p>
            <a:br>
              <a:rPr lang="en-GB" dirty="0"/>
            </a:br>
            <a:r>
              <a:rPr lang="en-GB" dirty="0"/>
              <a:t>ACH, achondroplasia; OLE, Open-label extension.</a:t>
            </a:r>
          </a:p>
          <a:p>
            <a:r>
              <a:rPr lang="en-GB" dirty="0"/>
              <a:t>Savarirayan R, et al. Med. 2024. doi:10.1016/j.medj.2024.11.019. </a:t>
            </a:r>
            <a:r>
              <a:rPr lang="en-GB" dirty="0" err="1"/>
              <a:t>Epub</a:t>
            </a:r>
            <a:r>
              <a:rPr lang="en-GB" dirty="0"/>
              <a:t> ahead of print.</a:t>
            </a:r>
          </a:p>
        </p:txBody>
      </p:sp>
      <p:sp>
        <p:nvSpPr>
          <p:cNvPr id="3" name="Arrow: Right 2">
            <a:extLst>
              <a:ext uri="{FF2B5EF4-FFF2-40B4-BE49-F238E27FC236}">
                <a16:creationId xmlns:a16="http://schemas.microsoft.com/office/drawing/2014/main" id="{CE08628A-3CAC-052D-3195-D6EF6B1147E2}"/>
              </a:ext>
            </a:extLst>
          </p:cNvPr>
          <p:cNvSpPr/>
          <p:nvPr/>
        </p:nvSpPr>
        <p:spPr>
          <a:xfrm>
            <a:off x="2777450" y="1954117"/>
            <a:ext cx="2412000" cy="1440000"/>
          </a:xfrm>
          <a:prstGeom prst="roundRect">
            <a:avLst/>
          </a:prstGeom>
          <a:solidFill>
            <a:schemeClr val="accent1">
              <a:lumMod val="90000"/>
              <a:lumOff val="1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a:t>61 </a:t>
            </a:r>
            <a:r>
              <a:rPr lang="en-GB" sz="1600" dirty="0"/>
              <a:t>randomised to receive placebo in 111-301 switched to vosoritide in OLE</a:t>
            </a:r>
          </a:p>
        </p:txBody>
      </p:sp>
      <p:sp>
        <p:nvSpPr>
          <p:cNvPr id="8" name="Arrow: Right 7">
            <a:extLst>
              <a:ext uri="{FF2B5EF4-FFF2-40B4-BE49-F238E27FC236}">
                <a16:creationId xmlns:a16="http://schemas.microsoft.com/office/drawing/2014/main" id="{429AFE00-7905-D805-2E56-9FEDD716BDC3}"/>
              </a:ext>
            </a:extLst>
          </p:cNvPr>
          <p:cNvSpPr/>
          <p:nvPr/>
        </p:nvSpPr>
        <p:spPr>
          <a:xfrm>
            <a:off x="2777450" y="3754117"/>
            <a:ext cx="2412000" cy="1440000"/>
          </a:xfrm>
          <a:prstGeom prst="roundRect">
            <a:avLst/>
          </a:prstGeom>
          <a:solidFill>
            <a:schemeClr val="accent1">
              <a:lumMod val="90000"/>
              <a:lumOff val="1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a:t>58 </a:t>
            </a:r>
            <a:r>
              <a:rPr lang="en-GB" sz="1600" dirty="0"/>
              <a:t>randomised to receive vosoritide in 111-301 continued treatment in OLE</a:t>
            </a:r>
          </a:p>
        </p:txBody>
      </p:sp>
      <p:sp>
        <p:nvSpPr>
          <p:cNvPr id="16" name="Content Placeholder 15">
            <a:extLst>
              <a:ext uri="{FF2B5EF4-FFF2-40B4-BE49-F238E27FC236}">
                <a16:creationId xmlns:a16="http://schemas.microsoft.com/office/drawing/2014/main" id="{4CB137FF-6A87-0EF1-E515-3C2E5A7A08D4}"/>
              </a:ext>
            </a:extLst>
          </p:cNvPr>
          <p:cNvSpPr>
            <a:spLocks noGrp="1"/>
          </p:cNvSpPr>
          <p:nvPr>
            <p:ph idx="1"/>
          </p:nvPr>
        </p:nvSpPr>
        <p:spPr>
          <a:xfrm>
            <a:off x="704950" y="1954117"/>
            <a:ext cx="1872000" cy="3240000"/>
          </a:xfrm>
          <a:prstGeom prst="roundRect">
            <a:avLst/>
          </a:prstGeom>
          <a:solidFill>
            <a:schemeClr val="accent1"/>
          </a:solidFill>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ormAutofit/>
          </a:bodyPr>
          <a:lstStyle/>
          <a:p>
            <a:pPr marL="0" lvl="0" indent="0" algn="ctr">
              <a:buNone/>
            </a:pPr>
            <a:r>
              <a:rPr lang="en-GB" sz="1600" b="1" dirty="0"/>
              <a:t>111-301</a:t>
            </a:r>
            <a:br>
              <a:rPr lang="en-GB" sz="1600" b="1" dirty="0"/>
            </a:br>
            <a:r>
              <a:rPr lang="en-GB" sz="1400" b="1" dirty="0"/>
              <a:t>Phase 3 study</a:t>
            </a:r>
          </a:p>
          <a:p>
            <a:pPr marL="0" lvl="0" indent="0" algn="ctr">
              <a:buNone/>
            </a:pPr>
            <a:r>
              <a:rPr lang="en-GB" sz="1400" b="1" dirty="0"/>
              <a:t>119</a:t>
            </a:r>
            <a:r>
              <a:rPr lang="en-GB" sz="1400" b="0" dirty="0"/>
              <a:t> participants</a:t>
            </a:r>
            <a:endParaRPr lang="en-GB" sz="1400" dirty="0"/>
          </a:p>
        </p:txBody>
      </p:sp>
      <p:grpSp>
        <p:nvGrpSpPr>
          <p:cNvPr id="11" name="Group 10">
            <a:extLst>
              <a:ext uri="{FF2B5EF4-FFF2-40B4-BE49-F238E27FC236}">
                <a16:creationId xmlns:a16="http://schemas.microsoft.com/office/drawing/2014/main" id="{F5369A3A-9F03-45AF-FBE1-F9B6B90ACE2B}"/>
              </a:ext>
            </a:extLst>
          </p:cNvPr>
          <p:cNvGrpSpPr/>
          <p:nvPr/>
        </p:nvGrpSpPr>
        <p:grpSpPr>
          <a:xfrm>
            <a:off x="7547435" y="1954117"/>
            <a:ext cx="3944501" cy="3237617"/>
            <a:chOff x="7547435" y="1954117"/>
            <a:chExt cx="3944501" cy="3237617"/>
          </a:xfrm>
        </p:grpSpPr>
        <p:sp>
          <p:nvSpPr>
            <p:cNvPr id="18" name="Arrow: Right 17">
              <a:extLst>
                <a:ext uri="{FF2B5EF4-FFF2-40B4-BE49-F238E27FC236}">
                  <a16:creationId xmlns:a16="http://schemas.microsoft.com/office/drawing/2014/main" id="{DC53DCF1-5A1B-B407-4B71-DEC6C4ED3E66}"/>
                </a:ext>
              </a:extLst>
            </p:cNvPr>
            <p:cNvSpPr/>
            <p:nvPr/>
          </p:nvSpPr>
          <p:spPr>
            <a:xfrm>
              <a:off x="7547435" y="1954117"/>
              <a:ext cx="1872000" cy="3236400"/>
            </a:xfrm>
            <a:prstGeom prst="roundRect">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b="1" dirty="0"/>
                <a:t>111-302 </a:t>
              </a:r>
              <a:br>
                <a:rPr lang="en-GB" sz="1600" b="1" dirty="0"/>
              </a:br>
              <a:r>
                <a:rPr lang="en-GB" sz="1600" b="1" dirty="0"/>
                <a:t>Phase 3 OLE</a:t>
              </a:r>
            </a:p>
            <a:p>
              <a:pPr algn="ctr"/>
              <a:endParaRPr lang="en-GB" sz="1600" b="1" dirty="0"/>
            </a:p>
            <a:p>
              <a:pPr algn="ctr"/>
              <a:r>
                <a:rPr lang="en-GB" sz="1600" b="1" dirty="0"/>
                <a:t>111</a:t>
              </a:r>
              <a:r>
                <a:rPr lang="en-GB" sz="1600" dirty="0"/>
                <a:t> participants rolled over into OLE</a:t>
              </a:r>
            </a:p>
            <a:p>
              <a:pPr algn="ctr"/>
              <a:r>
                <a:rPr lang="en-GB" sz="1600" dirty="0"/>
                <a:t>received vosoritide </a:t>
              </a:r>
              <a:br>
                <a:rPr lang="en-GB" sz="1600" dirty="0"/>
              </a:br>
              <a:r>
                <a:rPr lang="en-GB" sz="1600" b="1" dirty="0"/>
                <a:t>15 µg/kg </a:t>
              </a:r>
              <a:r>
                <a:rPr lang="en-GB" sz="1600" dirty="0"/>
                <a:t>daily</a:t>
              </a:r>
            </a:p>
          </p:txBody>
        </p:sp>
        <p:sp>
          <p:nvSpPr>
            <p:cNvPr id="19" name="Rectangle: Rounded Corners 18">
              <a:extLst>
                <a:ext uri="{FF2B5EF4-FFF2-40B4-BE49-F238E27FC236}">
                  <a16:creationId xmlns:a16="http://schemas.microsoft.com/office/drawing/2014/main" id="{C1949811-7E6F-A5AF-9BD9-6DDFCBDEA12F}"/>
                </a:ext>
              </a:extLst>
            </p:cNvPr>
            <p:cNvSpPr/>
            <p:nvPr/>
          </p:nvSpPr>
          <p:spPr>
            <a:xfrm>
              <a:off x="9619936" y="1955334"/>
              <a:ext cx="1872000" cy="3236400"/>
            </a:xfrm>
            <a:prstGeom prst="roundRect">
              <a:avLst/>
            </a:prstGeom>
            <a:solidFill>
              <a:schemeClr val="accent4">
                <a:lumMod val="60000"/>
                <a:lumOff val="40000"/>
              </a:schemeClr>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GB" sz="1400" dirty="0"/>
                <a:t>Data from the </a:t>
              </a:r>
              <a:r>
                <a:rPr lang="en-GB" sz="1400" b="1" dirty="0"/>
                <a:t>CLARITY</a:t>
              </a:r>
              <a:r>
                <a:rPr lang="en-GB" sz="1400" dirty="0"/>
                <a:t> ACH study used to provide an external untreated control population and reference data</a:t>
              </a:r>
            </a:p>
          </p:txBody>
        </p:sp>
      </p:grpSp>
      <p:grpSp>
        <p:nvGrpSpPr>
          <p:cNvPr id="10" name="Group 9">
            <a:extLst>
              <a:ext uri="{FF2B5EF4-FFF2-40B4-BE49-F238E27FC236}">
                <a16:creationId xmlns:a16="http://schemas.microsoft.com/office/drawing/2014/main" id="{39A31066-B1A6-03D5-8301-333ECFA2AFA1}"/>
              </a:ext>
            </a:extLst>
          </p:cNvPr>
          <p:cNvGrpSpPr/>
          <p:nvPr/>
        </p:nvGrpSpPr>
        <p:grpSpPr>
          <a:xfrm>
            <a:off x="5389950" y="2991920"/>
            <a:ext cx="1956985" cy="1200329"/>
            <a:chOff x="5389950" y="2991920"/>
            <a:chExt cx="1956985" cy="1200329"/>
          </a:xfrm>
        </p:grpSpPr>
        <p:sp>
          <p:nvSpPr>
            <p:cNvPr id="5" name="Right Arrow 4">
              <a:extLst>
                <a:ext uri="{FF2B5EF4-FFF2-40B4-BE49-F238E27FC236}">
                  <a16:creationId xmlns:a16="http://schemas.microsoft.com/office/drawing/2014/main" id="{E5D78566-9BF8-2641-BCFB-7E42BB964128}"/>
                </a:ext>
              </a:extLst>
            </p:cNvPr>
            <p:cNvSpPr/>
            <p:nvPr/>
          </p:nvSpPr>
          <p:spPr>
            <a:xfrm>
              <a:off x="5443639" y="2991920"/>
              <a:ext cx="1903296" cy="1200329"/>
            </a:xfrm>
            <a:prstGeom prst="rightArrow">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TextBox 5">
              <a:extLst>
                <a:ext uri="{FF2B5EF4-FFF2-40B4-BE49-F238E27FC236}">
                  <a16:creationId xmlns:a16="http://schemas.microsoft.com/office/drawing/2014/main" id="{695A976A-8553-2376-A93D-4D1977A6E38E}"/>
                </a:ext>
              </a:extLst>
            </p:cNvPr>
            <p:cNvSpPr txBox="1"/>
            <p:nvPr/>
          </p:nvSpPr>
          <p:spPr>
            <a:xfrm>
              <a:off x="5389950" y="3291283"/>
              <a:ext cx="1903296" cy="584775"/>
            </a:xfrm>
            <a:prstGeom prst="rect">
              <a:avLst/>
            </a:prstGeom>
            <a:noFill/>
          </p:spPr>
          <p:txBody>
            <a:bodyPr wrap="square" rtlCol="0">
              <a:spAutoFit/>
            </a:bodyPr>
            <a:lstStyle/>
            <a:p>
              <a:r>
                <a:rPr lang="en-GB" sz="1600" dirty="0">
                  <a:solidFill>
                    <a:schemeClr val="bg1"/>
                  </a:solidFill>
                </a:rPr>
                <a:t>1 lost to follow up </a:t>
              </a:r>
            </a:p>
            <a:p>
              <a:pPr algn="ctr"/>
              <a:r>
                <a:rPr lang="en-GB" sz="1600" dirty="0">
                  <a:solidFill>
                    <a:schemeClr val="bg1"/>
                  </a:solidFill>
                </a:rPr>
                <a:t>7 withdrew</a:t>
              </a:r>
            </a:p>
          </p:txBody>
        </p:sp>
      </p:grpSp>
    </p:spTree>
    <p:extLst>
      <p:ext uri="{BB962C8B-B14F-4D97-AF65-F5344CB8AC3E}">
        <p14:creationId xmlns:p14="http://schemas.microsoft.com/office/powerpoint/2010/main" val="2214554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3237B-DE6F-F5A8-9DD8-ABB6EB5824E9}"/>
              </a:ext>
            </a:extLst>
          </p:cNvPr>
          <p:cNvSpPr>
            <a:spLocks noGrp="1"/>
          </p:cNvSpPr>
          <p:nvPr>
            <p:ph type="title"/>
          </p:nvPr>
        </p:nvSpPr>
        <p:spPr/>
        <p:txBody>
          <a:bodyPr/>
          <a:lstStyle/>
          <a:p>
            <a:r>
              <a:rPr lang="en-GB" dirty="0"/>
              <a:t>Results: Patient characteristics</a:t>
            </a:r>
          </a:p>
        </p:txBody>
      </p:sp>
      <p:graphicFrame>
        <p:nvGraphicFramePr>
          <p:cNvPr id="13" name="Content Placeholder 12">
            <a:extLst>
              <a:ext uri="{FF2B5EF4-FFF2-40B4-BE49-F238E27FC236}">
                <a16:creationId xmlns:a16="http://schemas.microsoft.com/office/drawing/2014/main" id="{06AD7DFA-2C43-EFF9-9524-42380F2AC133}"/>
              </a:ext>
            </a:extLst>
          </p:cNvPr>
          <p:cNvGraphicFramePr>
            <a:graphicFrameLocks noGrp="1"/>
          </p:cNvGraphicFramePr>
          <p:nvPr>
            <p:ph idx="1"/>
            <p:extLst>
              <p:ext uri="{D42A27DB-BD31-4B8C-83A1-F6EECF244321}">
                <p14:modId xmlns:p14="http://schemas.microsoft.com/office/powerpoint/2010/main" val="3185873500"/>
              </p:ext>
            </p:extLst>
          </p:nvPr>
        </p:nvGraphicFramePr>
        <p:xfrm>
          <a:off x="695325" y="1449388"/>
          <a:ext cx="10801350" cy="45354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a:extLst>
              <a:ext uri="{FF2B5EF4-FFF2-40B4-BE49-F238E27FC236}">
                <a16:creationId xmlns:a16="http://schemas.microsoft.com/office/drawing/2014/main" id="{9E2119E9-99A8-4303-BFFF-33B79A27D3B6}"/>
              </a:ext>
            </a:extLst>
          </p:cNvPr>
          <p:cNvSpPr>
            <a:spLocks noGrp="1"/>
          </p:cNvSpPr>
          <p:nvPr>
            <p:ph type="ftr" sz="quarter" idx="11"/>
          </p:nvPr>
        </p:nvSpPr>
        <p:spPr/>
        <p:txBody>
          <a:bodyPr/>
          <a:lstStyle/>
          <a:p>
            <a:r>
              <a:rPr lang="en-GB" dirty="0"/>
              <a:t>*Height Z-score referenced to average stature population per the Centers for Disease Control and Prevention</a:t>
            </a:r>
          </a:p>
          <a:p>
            <a:r>
              <a:rPr lang="en-GB" dirty="0"/>
              <a:t>AGV, annualised growth velocity; SD, standard deviation; vos, vosoritide</a:t>
            </a:r>
          </a:p>
          <a:p>
            <a:r>
              <a:rPr lang="en-GB" dirty="0"/>
              <a:t>Savarirayan R, et al. Med. 2024. doi:10.1016/j.medj.2024.11.019. </a:t>
            </a:r>
            <a:r>
              <a:rPr lang="en-GB" dirty="0" err="1"/>
              <a:t>Epub</a:t>
            </a:r>
            <a:r>
              <a:rPr lang="en-GB" dirty="0"/>
              <a:t> ahead of print.</a:t>
            </a:r>
          </a:p>
        </p:txBody>
      </p:sp>
    </p:spTree>
    <p:extLst>
      <p:ext uri="{BB962C8B-B14F-4D97-AF65-F5344CB8AC3E}">
        <p14:creationId xmlns:p14="http://schemas.microsoft.com/office/powerpoint/2010/main" val="15873801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397CA8-349F-7CF6-1B1A-0195E3242BFC}"/>
            </a:ext>
          </a:extLst>
        </p:cNvPr>
        <p:cNvGrpSpPr/>
        <p:nvPr/>
      </p:nvGrpSpPr>
      <p:grpSpPr>
        <a:xfrm>
          <a:off x="0" y="0"/>
          <a:ext cx="0" cy="0"/>
          <a:chOff x="0" y="0"/>
          <a:chExt cx="0" cy="0"/>
        </a:xfrm>
      </p:grpSpPr>
      <p:sp>
        <p:nvSpPr>
          <p:cNvPr id="17" name="Title 16">
            <a:extLst>
              <a:ext uri="{FF2B5EF4-FFF2-40B4-BE49-F238E27FC236}">
                <a16:creationId xmlns:a16="http://schemas.microsoft.com/office/drawing/2014/main" id="{75E572FD-B397-90B0-CBB6-C229A4D9A2EB}"/>
              </a:ext>
            </a:extLst>
          </p:cNvPr>
          <p:cNvSpPr>
            <a:spLocks noGrp="1"/>
          </p:cNvSpPr>
          <p:nvPr>
            <p:ph type="title"/>
          </p:nvPr>
        </p:nvSpPr>
        <p:spPr/>
        <p:txBody>
          <a:bodyPr/>
          <a:lstStyle/>
          <a:p>
            <a:r>
              <a:rPr lang="en-GB" dirty="0"/>
              <a:t>Results: 12-month AGV–Female </a:t>
            </a:r>
          </a:p>
        </p:txBody>
      </p:sp>
      <p:graphicFrame>
        <p:nvGraphicFramePr>
          <p:cNvPr id="14" name="Content Placeholder 13">
            <a:extLst>
              <a:ext uri="{FF2B5EF4-FFF2-40B4-BE49-F238E27FC236}">
                <a16:creationId xmlns:a16="http://schemas.microsoft.com/office/drawing/2014/main" id="{CA192C54-F912-60FE-ED20-6C461107983A}"/>
              </a:ext>
            </a:extLst>
          </p:cNvPr>
          <p:cNvGraphicFramePr>
            <a:graphicFrameLocks noGrp="1"/>
          </p:cNvGraphicFramePr>
          <p:nvPr>
            <p:ph idx="1"/>
            <p:extLst>
              <p:ext uri="{D42A27DB-BD31-4B8C-83A1-F6EECF244321}">
                <p14:modId xmlns:p14="http://schemas.microsoft.com/office/powerpoint/2010/main" val="2910100625"/>
              </p:ext>
            </p:extLst>
          </p:nvPr>
        </p:nvGraphicFramePr>
        <p:xfrm>
          <a:off x="695325" y="1449388"/>
          <a:ext cx="9000000" cy="391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Footer Placeholder 3">
            <a:extLst>
              <a:ext uri="{FF2B5EF4-FFF2-40B4-BE49-F238E27FC236}">
                <a16:creationId xmlns:a16="http://schemas.microsoft.com/office/drawing/2014/main" id="{75104D56-06E9-EBE4-D5E0-5CADD41340AA}"/>
              </a:ext>
            </a:extLst>
          </p:cNvPr>
          <p:cNvSpPr>
            <a:spLocks noGrp="1"/>
          </p:cNvSpPr>
          <p:nvPr>
            <p:ph type="ftr" sz="quarter" idx="11"/>
          </p:nvPr>
        </p:nvSpPr>
        <p:spPr/>
        <p:txBody>
          <a:bodyPr/>
          <a:lstStyle/>
          <a:p>
            <a:br>
              <a:rPr lang="en-GB" dirty="0"/>
            </a:br>
            <a:r>
              <a:rPr lang="en-GB" dirty="0"/>
              <a:t>AGV, annualised growth velocity.</a:t>
            </a:r>
          </a:p>
          <a:p>
            <a:r>
              <a:rPr lang="en-GB" dirty="0"/>
              <a:t>Average stature data from; Kelly A, et al. </a:t>
            </a:r>
            <a:r>
              <a:rPr lang="it-IT" dirty="0"/>
              <a:t>J Clin Endocrinol Metab. 2014. doi: 10.1210/jc.2013-4455. </a:t>
            </a:r>
            <a:endParaRPr lang="en-GB" dirty="0"/>
          </a:p>
          <a:p>
            <a:r>
              <a:rPr lang="en-GB" dirty="0"/>
              <a:t>Savarirayan R, et al. Med. 2024. doi:10.1016/j.medj.2024.11.019. </a:t>
            </a:r>
            <a:r>
              <a:rPr lang="en-GB" dirty="0" err="1"/>
              <a:t>Epub</a:t>
            </a:r>
            <a:r>
              <a:rPr lang="en-GB" dirty="0"/>
              <a:t> ahead of print.</a:t>
            </a:r>
          </a:p>
        </p:txBody>
      </p:sp>
      <p:sp>
        <p:nvSpPr>
          <p:cNvPr id="11" name="Content Placeholder 10">
            <a:extLst>
              <a:ext uri="{FF2B5EF4-FFF2-40B4-BE49-F238E27FC236}">
                <a16:creationId xmlns:a16="http://schemas.microsoft.com/office/drawing/2014/main" id="{A8E180AA-AA7A-673A-C062-2C674D02E7F2}"/>
              </a:ext>
            </a:extLst>
          </p:cNvPr>
          <p:cNvSpPr>
            <a:spLocks noGrp="1"/>
          </p:cNvSpPr>
          <p:nvPr>
            <p:ph sz="quarter" idx="12"/>
          </p:nvPr>
        </p:nvSpPr>
        <p:spPr/>
        <p:txBody>
          <a:bodyPr/>
          <a:lstStyle/>
          <a:p>
            <a:r>
              <a:rPr lang="en-GB" dirty="0"/>
              <a:t>AGV in participants treated with vosoritide was similar to the average stature population before puberty</a:t>
            </a:r>
          </a:p>
        </p:txBody>
      </p:sp>
      <p:grpSp>
        <p:nvGrpSpPr>
          <p:cNvPr id="2" name="Group 1">
            <a:extLst>
              <a:ext uri="{FF2B5EF4-FFF2-40B4-BE49-F238E27FC236}">
                <a16:creationId xmlns:a16="http://schemas.microsoft.com/office/drawing/2014/main" id="{8473E51E-4A6A-20F0-85D7-99744B050EEE}"/>
              </a:ext>
            </a:extLst>
          </p:cNvPr>
          <p:cNvGrpSpPr/>
          <p:nvPr/>
        </p:nvGrpSpPr>
        <p:grpSpPr>
          <a:xfrm rot="10800000">
            <a:off x="9526953" y="800100"/>
            <a:ext cx="1484789" cy="4894144"/>
            <a:chOff x="2045679" y="1586311"/>
            <a:chExt cx="1336776" cy="4512990"/>
          </a:xfrm>
        </p:grpSpPr>
        <p:pic>
          <p:nvPicPr>
            <p:cNvPr id="3" name="Picture 2" descr="A white hexagon with black border&#10;&#10;Description automatically generated">
              <a:extLst>
                <a:ext uri="{FF2B5EF4-FFF2-40B4-BE49-F238E27FC236}">
                  <a16:creationId xmlns:a16="http://schemas.microsoft.com/office/drawing/2014/main" id="{29C8F181-90B5-5D92-A948-712C33961996}"/>
                </a:ext>
              </a:extLst>
            </p:cNvPr>
            <p:cNvPicPr>
              <a:picLocks noChangeAspect="1"/>
            </p:cNvPicPr>
            <p:nvPr/>
          </p:nvPicPr>
          <p:blipFill rotWithShape="1">
            <a:blip r:embed="rId3">
              <a:extLst>
                <a:ext uri="{28A0092B-C50C-407E-A947-70E740481C1C}">
                  <a14:useLocalDpi xmlns:a14="http://schemas.microsoft.com/office/drawing/2010/main" val="0"/>
                </a:ext>
              </a:extLst>
            </a:blip>
            <a:srcRect l="1371" t="1" r="-9638" b="63206"/>
            <a:stretch/>
          </p:blipFill>
          <p:spPr>
            <a:xfrm rot="5400000">
              <a:off x="463618" y="3180463"/>
              <a:ext cx="4512990" cy="1324685"/>
            </a:xfrm>
            <a:prstGeom prst="rect">
              <a:avLst/>
            </a:prstGeom>
          </p:spPr>
        </p:pic>
        <p:sp>
          <p:nvSpPr>
            <p:cNvPr id="5" name="Rectangle 4">
              <a:extLst>
                <a:ext uri="{FF2B5EF4-FFF2-40B4-BE49-F238E27FC236}">
                  <a16:creationId xmlns:a16="http://schemas.microsoft.com/office/drawing/2014/main" id="{4D3625DA-0C4F-D19B-4AB5-2CE2504E1108}"/>
                </a:ext>
              </a:extLst>
            </p:cNvPr>
            <p:cNvSpPr/>
            <p:nvPr/>
          </p:nvSpPr>
          <p:spPr>
            <a:xfrm rot="16200000">
              <a:off x="677221" y="3133506"/>
              <a:ext cx="3755061" cy="1018145"/>
            </a:xfrm>
            <a:prstGeom prst="rect">
              <a:avLst/>
            </a:prstGeom>
            <a:gradFill>
              <a:gsLst>
                <a:gs pos="0">
                  <a:schemeClr val="bg1"/>
                </a:gs>
                <a:gs pos="100000">
                  <a:schemeClr val="bg1">
                    <a:alpha val="0"/>
                  </a:scheme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pSp>
      <p:sp>
        <p:nvSpPr>
          <p:cNvPr id="6" name="TextBox 5">
            <a:extLst>
              <a:ext uri="{FF2B5EF4-FFF2-40B4-BE49-F238E27FC236}">
                <a16:creationId xmlns:a16="http://schemas.microsoft.com/office/drawing/2014/main" id="{98EAF667-B078-9F2E-A916-490C063FC5E3}"/>
              </a:ext>
            </a:extLst>
          </p:cNvPr>
          <p:cNvSpPr txBox="1"/>
          <p:nvPr/>
        </p:nvSpPr>
        <p:spPr>
          <a:xfrm>
            <a:off x="9785680" y="2199382"/>
            <a:ext cx="1844236" cy="2569934"/>
          </a:xfrm>
          <a:prstGeom prst="rect">
            <a:avLst/>
          </a:prstGeom>
          <a:noFill/>
        </p:spPr>
        <p:txBody>
          <a:bodyPr wrap="square" rtlCol="0">
            <a:spAutoFit/>
          </a:bodyPr>
          <a:lstStyle/>
          <a:p>
            <a:pPr>
              <a:spcAft>
                <a:spcPts val="600"/>
              </a:spcAft>
              <a:defRPr/>
            </a:pPr>
            <a:r>
              <a:rPr lang="en-GB" sz="1200" b="1" kern="0" dirty="0">
                <a:solidFill>
                  <a:schemeClr val="accent4"/>
                </a:solidFill>
              </a:rPr>
              <a:t>Improvement</a:t>
            </a:r>
            <a:r>
              <a:rPr lang="en-GB" sz="1200" kern="0" dirty="0">
                <a:solidFill>
                  <a:schemeClr val="accent4"/>
                </a:solidFill>
              </a:rPr>
              <a:t> </a:t>
            </a:r>
            <a:r>
              <a:rPr lang="en-GB" sz="1200" kern="0" dirty="0">
                <a:solidFill>
                  <a:srgbClr val="505050"/>
                </a:solidFill>
              </a:rPr>
              <a:t>in</a:t>
            </a:r>
            <a:r>
              <a:rPr lang="en-GB" sz="1200" kern="0" dirty="0">
                <a:solidFill>
                  <a:schemeClr val="accent4"/>
                </a:solidFill>
              </a:rPr>
              <a:t> </a:t>
            </a:r>
            <a:r>
              <a:rPr lang="en-GB" sz="1200" b="1" kern="0" dirty="0">
                <a:solidFill>
                  <a:schemeClr val="accent4"/>
                </a:solidFill>
              </a:rPr>
              <a:t>AGV</a:t>
            </a:r>
            <a:r>
              <a:rPr lang="en-GB" sz="1200" kern="0" dirty="0">
                <a:solidFill>
                  <a:schemeClr val="accent4"/>
                </a:solidFill>
              </a:rPr>
              <a:t> </a:t>
            </a:r>
            <a:r>
              <a:rPr lang="en-GB" sz="1200" kern="0" dirty="0">
                <a:solidFill>
                  <a:srgbClr val="505050"/>
                </a:solidFill>
              </a:rPr>
              <a:t>in treated versus untreated </a:t>
            </a:r>
            <a:r>
              <a:rPr lang="en-GB" sz="1200" b="1" kern="0" dirty="0">
                <a:solidFill>
                  <a:schemeClr val="accent4"/>
                </a:solidFill>
              </a:rPr>
              <a:t>patients</a:t>
            </a:r>
            <a:r>
              <a:rPr lang="en-GB" sz="1200" kern="0" dirty="0">
                <a:solidFill>
                  <a:srgbClr val="505050"/>
                </a:solidFill>
              </a:rPr>
              <a:t> across all ages of </a:t>
            </a:r>
            <a:r>
              <a:rPr kumimoji="0" lang="en-GB" sz="1200" b="1" i="0" u="none" strike="noStrike" kern="0" cap="none" spc="0" normalizeH="0" baseline="0" noProof="0" dirty="0">
                <a:ln>
                  <a:noFill/>
                </a:ln>
                <a:solidFill>
                  <a:schemeClr val="accent4"/>
                </a:solidFill>
                <a:effectLst/>
                <a:uLnTx/>
                <a:uFillTx/>
                <a:latin typeface="Arial" panose="020B0604020202020204"/>
                <a:ea typeface="+mn-ea"/>
                <a:cs typeface="+mn-cs"/>
              </a:rPr>
              <a:t>1.44</a:t>
            </a:r>
            <a:r>
              <a:rPr lang="en-GB" sz="1200" b="1" kern="0" dirty="0">
                <a:solidFill>
                  <a:schemeClr val="accent4"/>
                </a:solidFill>
              </a:rPr>
              <a:t> cm/year (</a:t>
            </a:r>
            <a:r>
              <a:rPr kumimoji="0" lang="en-GB" sz="1200" b="1" i="0" u="none" strike="noStrike" kern="0" cap="none" spc="0" normalizeH="0" baseline="0" noProof="0" dirty="0">
                <a:ln>
                  <a:noFill/>
                </a:ln>
                <a:solidFill>
                  <a:schemeClr val="accent4"/>
                </a:solidFill>
                <a:effectLst/>
                <a:uLnTx/>
                <a:uFillTx/>
                <a:latin typeface="Arial" panose="020B0604020202020204"/>
                <a:ea typeface="+mn-ea"/>
                <a:cs typeface="+mn-cs"/>
              </a:rPr>
              <a:t>females) </a:t>
            </a:r>
            <a:r>
              <a:rPr lang="en-GB" sz="1200" kern="0" dirty="0">
                <a:solidFill>
                  <a:srgbClr val="505050"/>
                </a:solidFill>
              </a:rPr>
              <a:t>and </a:t>
            </a:r>
            <a:r>
              <a:rPr kumimoji="0" lang="en-GB" sz="1200" b="1" i="0" u="none" strike="noStrike" kern="0" cap="none" spc="0" normalizeH="0" baseline="0" noProof="0" dirty="0">
                <a:ln>
                  <a:noFill/>
                </a:ln>
                <a:solidFill>
                  <a:schemeClr val="accent4"/>
                </a:solidFill>
                <a:effectLst/>
                <a:uLnTx/>
                <a:uFillTx/>
                <a:latin typeface="Arial" panose="020B0604020202020204"/>
                <a:ea typeface="+mn-ea"/>
                <a:cs typeface="+mn-cs"/>
              </a:rPr>
              <a:t>1.84 </a:t>
            </a:r>
            <a:r>
              <a:rPr lang="en-GB" sz="1200" b="1" kern="0" dirty="0">
                <a:solidFill>
                  <a:schemeClr val="accent4"/>
                </a:solidFill>
              </a:rPr>
              <a:t>cm/year</a:t>
            </a:r>
            <a:r>
              <a:rPr kumimoji="0" lang="en-GB" sz="1200" b="1" i="0" u="none" strike="noStrike" kern="0" cap="none" spc="0" normalizeH="0" baseline="0" noProof="0" dirty="0">
                <a:ln>
                  <a:noFill/>
                </a:ln>
                <a:solidFill>
                  <a:schemeClr val="accent4"/>
                </a:solidFill>
                <a:effectLst/>
                <a:uLnTx/>
                <a:uFillTx/>
                <a:latin typeface="Arial" panose="020B0604020202020204"/>
                <a:ea typeface="+mn-ea"/>
                <a:cs typeface="+mn-cs"/>
              </a:rPr>
              <a:t> (males)</a:t>
            </a:r>
            <a:br>
              <a:rPr kumimoji="0" lang="en-GB" sz="1200" b="0" i="0" u="none" strike="noStrike" kern="0" cap="none" spc="0" normalizeH="0" baseline="0" noProof="0" dirty="0">
                <a:ln>
                  <a:noFill/>
                </a:ln>
                <a:solidFill>
                  <a:schemeClr val="accent4"/>
                </a:solidFill>
                <a:effectLst/>
                <a:uLnTx/>
                <a:uFillTx/>
                <a:latin typeface="Arial" panose="020B0604020202020204"/>
                <a:ea typeface="+mn-ea"/>
                <a:cs typeface="+mn-cs"/>
              </a:rPr>
            </a:br>
            <a:endParaRPr kumimoji="0" lang="en-GB" sz="1200" b="0" i="0" u="none" strike="noStrike" kern="0" cap="none" spc="0" normalizeH="0" baseline="0" noProof="0" dirty="0">
              <a:ln>
                <a:noFill/>
              </a:ln>
              <a:solidFill>
                <a:schemeClr val="accent4"/>
              </a:solidFill>
              <a:effectLst/>
              <a:uLnTx/>
              <a:uFillTx/>
              <a:latin typeface="Arial" panose="020B0604020202020204"/>
              <a:ea typeface="+mn-ea"/>
              <a:cs typeface="+mn-cs"/>
            </a:endParaRPr>
          </a:p>
          <a:p>
            <a:pPr>
              <a:spcAft>
                <a:spcPts val="600"/>
              </a:spcAft>
              <a:defRPr/>
            </a:pPr>
            <a:r>
              <a:rPr lang="en-GB" sz="1200" b="1" kern="0" dirty="0">
                <a:solidFill>
                  <a:schemeClr val="accent4"/>
                </a:solidFill>
              </a:rPr>
              <a:t>AGV</a:t>
            </a:r>
            <a:r>
              <a:rPr lang="en-GB" sz="1200" kern="0" dirty="0">
                <a:solidFill>
                  <a:srgbClr val="505050"/>
                </a:solidFill>
              </a:rPr>
              <a:t> was </a:t>
            </a:r>
            <a:r>
              <a:rPr lang="en-GB" sz="1200" b="1" kern="0" dirty="0">
                <a:solidFill>
                  <a:schemeClr val="accent4"/>
                </a:solidFill>
              </a:rPr>
              <a:t>consistently higher</a:t>
            </a:r>
            <a:r>
              <a:rPr lang="en-GB" sz="1200" kern="0" dirty="0">
                <a:solidFill>
                  <a:schemeClr val="accent4"/>
                </a:solidFill>
              </a:rPr>
              <a:t> </a:t>
            </a:r>
            <a:r>
              <a:rPr lang="en-GB" sz="1200" kern="0" dirty="0">
                <a:solidFill>
                  <a:srgbClr val="505050"/>
                </a:solidFill>
              </a:rPr>
              <a:t>in the treated </a:t>
            </a:r>
            <a:r>
              <a:rPr lang="en-GB" sz="1200" b="1" kern="0" dirty="0">
                <a:solidFill>
                  <a:schemeClr val="accent4"/>
                </a:solidFill>
              </a:rPr>
              <a:t>versus</a:t>
            </a:r>
            <a:r>
              <a:rPr lang="en-GB" sz="1200" b="1" kern="0" dirty="0">
                <a:solidFill>
                  <a:schemeClr val="accent5"/>
                </a:solidFill>
              </a:rPr>
              <a:t> </a:t>
            </a:r>
            <a:r>
              <a:rPr lang="en-GB" sz="1200" b="1" kern="0" dirty="0">
                <a:solidFill>
                  <a:schemeClr val="accent4"/>
                </a:solidFill>
              </a:rPr>
              <a:t>the untreated group</a:t>
            </a:r>
            <a:r>
              <a:rPr lang="en-GB" sz="1200" kern="0" dirty="0">
                <a:solidFill>
                  <a:srgbClr val="505050"/>
                </a:solidFill>
              </a:rPr>
              <a:t>, approaching average stature up to puberty</a:t>
            </a:r>
            <a:endParaRPr kumimoji="0" lang="en-GB" sz="1200" b="0" i="0" u="none" strike="noStrike" kern="0" cap="none" spc="0" normalizeH="0" baseline="0" noProof="0" dirty="0">
              <a:ln>
                <a:noFill/>
              </a:ln>
              <a:solidFill>
                <a:srgbClr val="505050"/>
              </a:solidFill>
              <a:effectLst/>
              <a:uLnTx/>
              <a:uFillTx/>
              <a:ea typeface="+mn-ea"/>
              <a:cs typeface="+mn-cs"/>
            </a:endParaRPr>
          </a:p>
        </p:txBody>
      </p:sp>
      <p:sp>
        <p:nvSpPr>
          <p:cNvPr id="7" name="TextBox 6">
            <a:extLst>
              <a:ext uri="{FF2B5EF4-FFF2-40B4-BE49-F238E27FC236}">
                <a16:creationId xmlns:a16="http://schemas.microsoft.com/office/drawing/2014/main" id="{B68EE3BD-4278-BE7D-4A5B-C55225A9BB8C}"/>
              </a:ext>
            </a:extLst>
          </p:cNvPr>
          <p:cNvSpPr txBox="1"/>
          <p:nvPr/>
        </p:nvSpPr>
        <p:spPr>
          <a:xfrm>
            <a:off x="10016350" y="1459083"/>
            <a:ext cx="1482052" cy="461665"/>
          </a:xfrm>
          <a:prstGeom prst="rect">
            <a:avLst/>
          </a:prstGeom>
          <a:solidFill>
            <a:schemeClr val="accent2"/>
          </a:solidFill>
        </p:spPr>
        <p:txBody>
          <a:bodyPr wrap="square" rtlCol="0" anchor="ctr">
            <a:spAutoFit/>
          </a:bodyPr>
          <a:lstStyle/>
          <a:p>
            <a:pPr algn="r">
              <a:defRPr/>
            </a:pPr>
            <a:r>
              <a:rPr kumimoji="0" lang="en-GB" sz="1200" b="0" i="0" u="none" strike="noStrike" kern="0" cap="none" spc="0" normalizeH="0" baseline="0" noProof="0" dirty="0">
                <a:ln>
                  <a:noFill/>
                </a:ln>
                <a:solidFill>
                  <a:schemeClr val="bg1"/>
                </a:solidFill>
                <a:effectLst/>
                <a:uLnTx/>
                <a:uFillTx/>
              </a:rPr>
              <a:t>Aged ≥5 years at treatment initiation</a:t>
            </a:r>
            <a:endParaRPr kumimoji="0" lang="en-US" sz="1200" b="0" i="0" u="none" strike="noStrike" kern="0" cap="none" spc="0" normalizeH="0" baseline="0" noProof="0" dirty="0">
              <a:ln>
                <a:noFill/>
              </a:ln>
              <a:solidFill>
                <a:schemeClr val="bg1"/>
              </a:solidFill>
              <a:effectLst/>
              <a:uLnTx/>
              <a:uFillTx/>
            </a:endParaRPr>
          </a:p>
        </p:txBody>
      </p:sp>
    </p:spTree>
    <p:extLst>
      <p:ext uri="{BB962C8B-B14F-4D97-AF65-F5344CB8AC3E}">
        <p14:creationId xmlns:p14="http://schemas.microsoft.com/office/powerpoint/2010/main" val="3131089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51F1FA-EED1-E5F0-E944-FA49DD78383A}"/>
            </a:ext>
          </a:extLst>
        </p:cNvPr>
        <p:cNvGrpSpPr/>
        <p:nvPr/>
      </p:nvGrpSpPr>
      <p:grpSpPr>
        <a:xfrm>
          <a:off x="0" y="0"/>
          <a:ext cx="0" cy="0"/>
          <a:chOff x="0" y="0"/>
          <a:chExt cx="0" cy="0"/>
        </a:xfrm>
      </p:grpSpPr>
      <p:sp>
        <p:nvSpPr>
          <p:cNvPr id="17" name="Title 16">
            <a:extLst>
              <a:ext uri="{FF2B5EF4-FFF2-40B4-BE49-F238E27FC236}">
                <a16:creationId xmlns:a16="http://schemas.microsoft.com/office/drawing/2014/main" id="{1B12586D-F02D-3536-0B00-ECA5314A71F1}"/>
              </a:ext>
            </a:extLst>
          </p:cNvPr>
          <p:cNvSpPr>
            <a:spLocks noGrp="1"/>
          </p:cNvSpPr>
          <p:nvPr>
            <p:ph type="title"/>
          </p:nvPr>
        </p:nvSpPr>
        <p:spPr/>
        <p:txBody>
          <a:bodyPr/>
          <a:lstStyle/>
          <a:p>
            <a:r>
              <a:rPr lang="en-GB"/>
              <a:t>Results: 12-month AGV–Male</a:t>
            </a:r>
            <a:endParaRPr lang="en-GB" dirty="0"/>
          </a:p>
        </p:txBody>
      </p:sp>
      <p:sp>
        <p:nvSpPr>
          <p:cNvPr id="4" name="Footer Placeholder 3">
            <a:extLst>
              <a:ext uri="{FF2B5EF4-FFF2-40B4-BE49-F238E27FC236}">
                <a16:creationId xmlns:a16="http://schemas.microsoft.com/office/drawing/2014/main" id="{EFDBEB57-7495-9936-1318-49E39D993951}"/>
              </a:ext>
            </a:extLst>
          </p:cNvPr>
          <p:cNvSpPr>
            <a:spLocks noGrp="1"/>
          </p:cNvSpPr>
          <p:nvPr>
            <p:ph type="ftr" sz="quarter" idx="11"/>
          </p:nvPr>
        </p:nvSpPr>
        <p:spPr/>
        <p:txBody>
          <a:bodyPr/>
          <a:lstStyle/>
          <a:p>
            <a:br>
              <a:rPr lang="en-GB" dirty="0"/>
            </a:br>
            <a:r>
              <a:rPr lang="en-GB" dirty="0"/>
              <a:t>AGV, annualised growth velocity.</a:t>
            </a:r>
            <a:br>
              <a:rPr lang="en-GB" dirty="0"/>
            </a:br>
            <a:r>
              <a:rPr lang="en-GB" dirty="0"/>
              <a:t>Average stature data from; Kelly A, et al. </a:t>
            </a:r>
            <a:r>
              <a:rPr lang="it-IT" dirty="0"/>
              <a:t>J Clin Endocrinol Metab. 2014. doi: 10.1210/jc.2013-4455. </a:t>
            </a:r>
            <a:endParaRPr lang="en-GB" dirty="0"/>
          </a:p>
          <a:p>
            <a:r>
              <a:rPr lang="en-GB" dirty="0"/>
              <a:t>Savarirayan R, et al. Med. 2024. doi:10.1016/j.medj.2024.11.019. </a:t>
            </a:r>
            <a:r>
              <a:rPr lang="en-GB" dirty="0" err="1"/>
              <a:t>Epub</a:t>
            </a:r>
            <a:r>
              <a:rPr lang="en-GB" dirty="0"/>
              <a:t> ahead of print.</a:t>
            </a:r>
          </a:p>
        </p:txBody>
      </p:sp>
      <p:sp>
        <p:nvSpPr>
          <p:cNvPr id="11" name="Content Placeholder 10">
            <a:extLst>
              <a:ext uri="{FF2B5EF4-FFF2-40B4-BE49-F238E27FC236}">
                <a16:creationId xmlns:a16="http://schemas.microsoft.com/office/drawing/2014/main" id="{DB011E27-4041-508C-ACA9-3FCD051535ED}"/>
              </a:ext>
            </a:extLst>
          </p:cNvPr>
          <p:cNvSpPr>
            <a:spLocks noGrp="1"/>
          </p:cNvSpPr>
          <p:nvPr>
            <p:ph sz="quarter" idx="12"/>
          </p:nvPr>
        </p:nvSpPr>
        <p:spPr/>
        <p:txBody>
          <a:bodyPr/>
          <a:lstStyle/>
          <a:p>
            <a:r>
              <a:rPr lang="en-GB" dirty="0"/>
              <a:t>AGV in participants treated with vosoritide was similar to the average stature population before puberty</a:t>
            </a:r>
          </a:p>
        </p:txBody>
      </p:sp>
      <p:grpSp>
        <p:nvGrpSpPr>
          <p:cNvPr id="2" name="Group 1">
            <a:extLst>
              <a:ext uri="{FF2B5EF4-FFF2-40B4-BE49-F238E27FC236}">
                <a16:creationId xmlns:a16="http://schemas.microsoft.com/office/drawing/2014/main" id="{B04FBD0A-385D-1BD4-98F5-1D9E58C147B3}"/>
              </a:ext>
            </a:extLst>
          </p:cNvPr>
          <p:cNvGrpSpPr/>
          <p:nvPr/>
        </p:nvGrpSpPr>
        <p:grpSpPr>
          <a:xfrm rot="10800000">
            <a:off x="9526953" y="800100"/>
            <a:ext cx="1484789" cy="4894144"/>
            <a:chOff x="2045679" y="1586311"/>
            <a:chExt cx="1336776" cy="4512990"/>
          </a:xfrm>
        </p:grpSpPr>
        <p:pic>
          <p:nvPicPr>
            <p:cNvPr id="3" name="Picture 2" descr="A white hexagon with black border&#10;&#10;Description automatically generated">
              <a:extLst>
                <a:ext uri="{FF2B5EF4-FFF2-40B4-BE49-F238E27FC236}">
                  <a16:creationId xmlns:a16="http://schemas.microsoft.com/office/drawing/2014/main" id="{92A316B8-8A39-829F-10EE-1743899689B2}"/>
                </a:ext>
              </a:extLst>
            </p:cNvPr>
            <p:cNvPicPr>
              <a:picLocks noChangeAspect="1"/>
            </p:cNvPicPr>
            <p:nvPr/>
          </p:nvPicPr>
          <p:blipFill rotWithShape="1">
            <a:blip r:embed="rId2">
              <a:extLst>
                <a:ext uri="{28A0092B-C50C-407E-A947-70E740481C1C}">
                  <a14:useLocalDpi xmlns:a14="http://schemas.microsoft.com/office/drawing/2010/main" val="0"/>
                </a:ext>
              </a:extLst>
            </a:blip>
            <a:srcRect l="1371" t="1" r="-9638" b="63206"/>
            <a:stretch/>
          </p:blipFill>
          <p:spPr>
            <a:xfrm rot="5400000">
              <a:off x="463618" y="3180463"/>
              <a:ext cx="4512990" cy="1324685"/>
            </a:xfrm>
            <a:prstGeom prst="rect">
              <a:avLst/>
            </a:prstGeom>
          </p:spPr>
        </p:pic>
        <p:sp>
          <p:nvSpPr>
            <p:cNvPr id="5" name="Rectangle 4">
              <a:extLst>
                <a:ext uri="{FF2B5EF4-FFF2-40B4-BE49-F238E27FC236}">
                  <a16:creationId xmlns:a16="http://schemas.microsoft.com/office/drawing/2014/main" id="{412D6015-E398-B64E-1C82-2DA82167F100}"/>
                </a:ext>
              </a:extLst>
            </p:cNvPr>
            <p:cNvSpPr/>
            <p:nvPr/>
          </p:nvSpPr>
          <p:spPr>
            <a:xfrm rot="16200000">
              <a:off x="677221" y="3133506"/>
              <a:ext cx="3755061" cy="1018145"/>
            </a:xfrm>
            <a:prstGeom prst="rect">
              <a:avLst/>
            </a:prstGeom>
            <a:gradFill>
              <a:gsLst>
                <a:gs pos="0">
                  <a:schemeClr val="bg1"/>
                </a:gs>
                <a:gs pos="100000">
                  <a:schemeClr val="bg1">
                    <a:alpha val="0"/>
                  </a:scheme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grpSp>
      <p:sp>
        <p:nvSpPr>
          <p:cNvPr id="6" name="TextBox 5">
            <a:extLst>
              <a:ext uri="{FF2B5EF4-FFF2-40B4-BE49-F238E27FC236}">
                <a16:creationId xmlns:a16="http://schemas.microsoft.com/office/drawing/2014/main" id="{0A409BB9-2AB1-F47C-D5FF-98219EE95D3A}"/>
              </a:ext>
            </a:extLst>
          </p:cNvPr>
          <p:cNvSpPr txBox="1"/>
          <p:nvPr/>
        </p:nvSpPr>
        <p:spPr>
          <a:xfrm>
            <a:off x="9785680" y="2199382"/>
            <a:ext cx="1844236" cy="2569934"/>
          </a:xfrm>
          <a:prstGeom prst="rect">
            <a:avLst/>
          </a:prstGeom>
          <a:noFill/>
        </p:spPr>
        <p:txBody>
          <a:bodyPr wrap="square" rtlCol="0">
            <a:spAutoFit/>
          </a:bodyPr>
          <a:lstStyle/>
          <a:p>
            <a:pPr>
              <a:spcAft>
                <a:spcPts val="600"/>
              </a:spcAft>
              <a:defRPr/>
            </a:pPr>
            <a:r>
              <a:rPr lang="en-GB" sz="1200" b="1" kern="0" dirty="0">
                <a:solidFill>
                  <a:schemeClr val="accent4"/>
                </a:solidFill>
              </a:rPr>
              <a:t>Improvement</a:t>
            </a:r>
            <a:r>
              <a:rPr lang="en-GB" sz="1200" kern="0" dirty="0">
                <a:solidFill>
                  <a:schemeClr val="accent4"/>
                </a:solidFill>
              </a:rPr>
              <a:t> </a:t>
            </a:r>
            <a:r>
              <a:rPr lang="en-GB" sz="1200" kern="0" dirty="0">
                <a:solidFill>
                  <a:srgbClr val="505050"/>
                </a:solidFill>
              </a:rPr>
              <a:t>in</a:t>
            </a:r>
            <a:r>
              <a:rPr lang="en-GB" sz="1200" kern="0" dirty="0">
                <a:solidFill>
                  <a:schemeClr val="accent4"/>
                </a:solidFill>
              </a:rPr>
              <a:t> </a:t>
            </a:r>
            <a:r>
              <a:rPr lang="en-GB" sz="1200" b="1" kern="0" dirty="0">
                <a:solidFill>
                  <a:schemeClr val="accent4"/>
                </a:solidFill>
              </a:rPr>
              <a:t>AGV</a:t>
            </a:r>
            <a:r>
              <a:rPr lang="en-GB" sz="1200" kern="0" dirty="0">
                <a:solidFill>
                  <a:schemeClr val="accent4"/>
                </a:solidFill>
              </a:rPr>
              <a:t> </a:t>
            </a:r>
            <a:r>
              <a:rPr lang="en-GB" sz="1200" kern="0" dirty="0">
                <a:solidFill>
                  <a:srgbClr val="505050"/>
                </a:solidFill>
              </a:rPr>
              <a:t>in treated versus untreated </a:t>
            </a:r>
            <a:r>
              <a:rPr lang="en-GB" sz="1200" b="1" kern="0" dirty="0">
                <a:solidFill>
                  <a:schemeClr val="accent4"/>
                </a:solidFill>
              </a:rPr>
              <a:t>patients</a:t>
            </a:r>
            <a:r>
              <a:rPr lang="en-GB" sz="1200" kern="0" dirty="0">
                <a:solidFill>
                  <a:srgbClr val="505050"/>
                </a:solidFill>
              </a:rPr>
              <a:t> across all ages of </a:t>
            </a:r>
            <a:r>
              <a:rPr kumimoji="0" lang="en-GB" sz="1200" b="1" i="0" u="none" strike="noStrike" kern="0" cap="none" spc="0" normalizeH="0" baseline="0" noProof="0" dirty="0">
                <a:ln>
                  <a:noFill/>
                </a:ln>
                <a:solidFill>
                  <a:schemeClr val="accent4"/>
                </a:solidFill>
                <a:effectLst/>
                <a:uLnTx/>
                <a:uFillTx/>
                <a:latin typeface="Arial" panose="020B0604020202020204"/>
                <a:ea typeface="+mn-ea"/>
                <a:cs typeface="+mn-cs"/>
              </a:rPr>
              <a:t>1.44</a:t>
            </a:r>
            <a:r>
              <a:rPr lang="en-GB" sz="1200" b="1" kern="0" dirty="0">
                <a:solidFill>
                  <a:schemeClr val="accent4"/>
                </a:solidFill>
              </a:rPr>
              <a:t> cm/year (</a:t>
            </a:r>
            <a:r>
              <a:rPr kumimoji="0" lang="en-GB" sz="1200" b="1" i="0" u="none" strike="noStrike" kern="0" cap="none" spc="0" normalizeH="0" baseline="0" noProof="0" dirty="0">
                <a:ln>
                  <a:noFill/>
                </a:ln>
                <a:solidFill>
                  <a:schemeClr val="accent4"/>
                </a:solidFill>
                <a:effectLst/>
                <a:uLnTx/>
                <a:uFillTx/>
                <a:latin typeface="Arial" panose="020B0604020202020204"/>
                <a:ea typeface="+mn-ea"/>
                <a:cs typeface="+mn-cs"/>
              </a:rPr>
              <a:t>females) </a:t>
            </a:r>
            <a:r>
              <a:rPr lang="en-GB" sz="1200" kern="0" dirty="0">
                <a:solidFill>
                  <a:srgbClr val="505050"/>
                </a:solidFill>
              </a:rPr>
              <a:t>and </a:t>
            </a:r>
            <a:r>
              <a:rPr kumimoji="0" lang="en-GB" sz="1200" b="1" i="0" u="none" strike="noStrike" kern="0" cap="none" spc="0" normalizeH="0" baseline="0" noProof="0" dirty="0">
                <a:ln>
                  <a:noFill/>
                </a:ln>
                <a:solidFill>
                  <a:schemeClr val="accent4"/>
                </a:solidFill>
                <a:effectLst/>
                <a:uLnTx/>
                <a:uFillTx/>
                <a:latin typeface="Arial" panose="020B0604020202020204"/>
                <a:ea typeface="+mn-ea"/>
                <a:cs typeface="+mn-cs"/>
              </a:rPr>
              <a:t>1.84 </a:t>
            </a:r>
            <a:r>
              <a:rPr lang="en-GB" sz="1200" b="1" kern="0" dirty="0">
                <a:solidFill>
                  <a:schemeClr val="accent4"/>
                </a:solidFill>
              </a:rPr>
              <a:t>cm/year</a:t>
            </a:r>
            <a:r>
              <a:rPr kumimoji="0" lang="en-GB" sz="1200" b="1" i="0" u="none" strike="noStrike" kern="0" cap="none" spc="0" normalizeH="0" baseline="0" noProof="0" dirty="0">
                <a:ln>
                  <a:noFill/>
                </a:ln>
                <a:solidFill>
                  <a:schemeClr val="accent4"/>
                </a:solidFill>
                <a:effectLst/>
                <a:uLnTx/>
                <a:uFillTx/>
                <a:latin typeface="Arial" panose="020B0604020202020204"/>
                <a:ea typeface="+mn-ea"/>
                <a:cs typeface="+mn-cs"/>
              </a:rPr>
              <a:t> (males)</a:t>
            </a:r>
            <a:br>
              <a:rPr kumimoji="0" lang="en-GB" sz="1200" b="0" i="0" u="none" strike="noStrike" kern="0" cap="none" spc="0" normalizeH="0" baseline="0" noProof="0" dirty="0">
                <a:ln>
                  <a:noFill/>
                </a:ln>
                <a:solidFill>
                  <a:schemeClr val="accent4"/>
                </a:solidFill>
                <a:effectLst/>
                <a:uLnTx/>
                <a:uFillTx/>
                <a:latin typeface="Arial" panose="020B0604020202020204"/>
                <a:ea typeface="+mn-ea"/>
                <a:cs typeface="+mn-cs"/>
              </a:rPr>
            </a:br>
            <a:endParaRPr kumimoji="0" lang="en-GB" sz="1200" b="0" i="0" u="none" strike="noStrike" kern="0" cap="none" spc="0" normalizeH="0" baseline="0" noProof="0" dirty="0">
              <a:ln>
                <a:noFill/>
              </a:ln>
              <a:solidFill>
                <a:schemeClr val="accent4"/>
              </a:solidFill>
              <a:effectLst/>
              <a:uLnTx/>
              <a:uFillTx/>
              <a:latin typeface="Arial" panose="020B0604020202020204"/>
              <a:ea typeface="+mn-ea"/>
              <a:cs typeface="+mn-cs"/>
            </a:endParaRPr>
          </a:p>
          <a:p>
            <a:pPr>
              <a:spcAft>
                <a:spcPts val="600"/>
              </a:spcAft>
              <a:defRPr/>
            </a:pPr>
            <a:r>
              <a:rPr lang="en-GB" sz="1200" b="1" kern="0" dirty="0">
                <a:solidFill>
                  <a:schemeClr val="accent4"/>
                </a:solidFill>
              </a:rPr>
              <a:t>AGV</a:t>
            </a:r>
            <a:r>
              <a:rPr lang="en-GB" sz="1200" kern="0" dirty="0">
                <a:solidFill>
                  <a:srgbClr val="505050"/>
                </a:solidFill>
              </a:rPr>
              <a:t> was </a:t>
            </a:r>
            <a:r>
              <a:rPr lang="en-GB" sz="1200" b="1" kern="0" dirty="0">
                <a:solidFill>
                  <a:schemeClr val="accent4"/>
                </a:solidFill>
              </a:rPr>
              <a:t>consistently higher</a:t>
            </a:r>
            <a:r>
              <a:rPr lang="en-GB" sz="1200" kern="0" dirty="0">
                <a:solidFill>
                  <a:schemeClr val="accent4"/>
                </a:solidFill>
              </a:rPr>
              <a:t> </a:t>
            </a:r>
            <a:r>
              <a:rPr lang="en-GB" sz="1200" kern="0" dirty="0">
                <a:solidFill>
                  <a:srgbClr val="505050"/>
                </a:solidFill>
              </a:rPr>
              <a:t>in the treated </a:t>
            </a:r>
            <a:r>
              <a:rPr lang="en-GB" sz="1200" b="1" kern="0" dirty="0">
                <a:solidFill>
                  <a:schemeClr val="accent4"/>
                </a:solidFill>
              </a:rPr>
              <a:t>versus</a:t>
            </a:r>
            <a:r>
              <a:rPr lang="en-GB" sz="1200" b="1" kern="0" dirty="0">
                <a:solidFill>
                  <a:schemeClr val="accent5"/>
                </a:solidFill>
              </a:rPr>
              <a:t> </a:t>
            </a:r>
            <a:r>
              <a:rPr lang="en-GB" sz="1200" b="1" kern="0" dirty="0">
                <a:solidFill>
                  <a:schemeClr val="accent4"/>
                </a:solidFill>
              </a:rPr>
              <a:t>the untreated group</a:t>
            </a:r>
            <a:r>
              <a:rPr lang="en-GB" sz="1200" kern="0" dirty="0">
                <a:solidFill>
                  <a:srgbClr val="505050"/>
                </a:solidFill>
              </a:rPr>
              <a:t>, approaching average stature up to puberty</a:t>
            </a:r>
            <a:endParaRPr kumimoji="0" lang="en-GB" sz="1200" b="0" i="0" u="none" strike="noStrike" kern="0" cap="none" spc="0" normalizeH="0" baseline="0" noProof="0" dirty="0">
              <a:ln>
                <a:noFill/>
              </a:ln>
              <a:solidFill>
                <a:srgbClr val="505050"/>
              </a:solidFill>
              <a:effectLst/>
              <a:uLnTx/>
              <a:uFillTx/>
              <a:ea typeface="+mn-ea"/>
              <a:cs typeface="+mn-cs"/>
            </a:endParaRPr>
          </a:p>
        </p:txBody>
      </p:sp>
      <p:sp>
        <p:nvSpPr>
          <p:cNvPr id="7" name="TextBox 6">
            <a:extLst>
              <a:ext uri="{FF2B5EF4-FFF2-40B4-BE49-F238E27FC236}">
                <a16:creationId xmlns:a16="http://schemas.microsoft.com/office/drawing/2014/main" id="{2C6D067C-CA20-DDF0-8D1E-7278C55C4619}"/>
              </a:ext>
            </a:extLst>
          </p:cNvPr>
          <p:cNvSpPr txBox="1"/>
          <p:nvPr/>
        </p:nvSpPr>
        <p:spPr>
          <a:xfrm>
            <a:off x="10016350" y="1459083"/>
            <a:ext cx="1482052" cy="461665"/>
          </a:xfrm>
          <a:prstGeom prst="rect">
            <a:avLst/>
          </a:prstGeom>
          <a:solidFill>
            <a:schemeClr val="accent2"/>
          </a:solidFill>
        </p:spPr>
        <p:txBody>
          <a:bodyPr wrap="square" rtlCol="0" anchor="ctr">
            <a:spAutoFit/>
          </a:bodyPr>
          <a:lstStyle/>
          <a:p>
            <a:pPr algn="r">
              <a:defRPr/>
            </a:pPr>
            <a:r>
              <a:rPr kumimoji="0" lang="en-GB" sz="1200" b="0" i="0" u="none" strike="noStrike" kern="0" cap="none" spc="0" normalizeH="0" baseline="0" noProof="0" dirty="0">
                <a:ln>
                  <a:noFill/>
                </a:ln>
                <a:solidFill>
                  <a:schemeClr val="bg1"/>
                </a:solidFill>
                <a:effectLst/>
                <a:uLnTx/>
                <a:uFillTx/>
              </a:rPr>
              <a:t>Aged ≥5 years at treatment initiation</a:t>
            </a:r>
            <a:endParaRPr kumimoji="0" lang="en-US" sz="1200" b="0" i="0" u="none" strike="noStrike" kern="0" cap="none" spc="0" normalizeH="0" baseline="0" noProof="0" dirty="0">
              <a:ln>
                <a:noFill/>
              </a:ln>
              <a:solidFill>
                <a:schemeClr val="bg1"/>
              </a:solidFill>
              <a:effectLst/>
              <a:uLnTx/>
              <a:uFillTx/>
            </a:endParaRPr>
          </a:p>
        </p:txBody>
      </p:sp>
      <p:graphicFrame>
        <p:nvGraphicFramePr>
          <p:cNvPr id="27" name="Content Placeholder 13">
            <a:extLst>
              <a:ext uri="{FF2B5EF4-FFF2-40B4-BE49-F238E27FC236}">
                <a16:creationId xmlns:a16="http://schemas.microsoft.com/office/drawing/2014/main" id="{18077B6B-BF51-ECCF-DC04-5F19FD377F96}"/>
              </a:ext>
            </a:extLst>
          </p:cNvPr>
          <p:cNvGraphicFramePr>
            <a:graphicFrameLocks noGrp="1"/>
          </p:cNvGraphicFramePr>
          <p:nvPr>
            <p:ph idx="1"/>
            <p:extLst>
              <p:ext uri="{D42A27DB-BD31-4B8C-83A1-F6EECF244321}">
                <p14:modId xmlns:p14="http://schemas.microsoft.com/office/powerpoint/2010/main" val="2989264554"/>
              </p:ext>
            </p:extLst>
          </p:nvPr>
        </p:nvGraphicFramePr>
        <p:xfrm>
          <a:off x="695325" y="1449388"/>
          <a:ext cx="9000000" cy="3911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43894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FD880E-7FB5-6CB8-CC2D-BAFE47B249F7}"/>
            </a:ext>
          </a:extLst>
        </p:cNvPr>
        <p:cNvGrpSpPr/>
        <p:nvPr/>
      </p:nvGrpSpPr>
      <p:grpSpPr>
        <a:xfrm>
          <a:off x="0" y="0"/>
          <a:ext cx="0" cy="0"/>
          <a:chOff x="0" y="0"/>
          <a:chExt cx="0" cy="0"/>
        </a:xfrm>
      </p:grpSpPr>
      <p:graphicFrame>
        <p:nvGraphicFramePr>
          <p:cNvPr id="25" name="Content Placeholder 22">
            <a:extLst>
              <a:ext uri="{FF2B5EF4-FFF2-40B4-BE49-F238E27FC236}">
                <a16:creationId xmlns:a16="http://schemas.microsoft.com/office/drawing/2014/main" id="{14583F3F-D060-9730-0EB1-C263A0C40052}"/>
              </a:ext>
            </a:extLst>
          </p:cNvPr>
          <p:cNvGraphicFramePr>
            <a:graphicFrameLocks noGrp="1"/>
          </p:cNvGraphicFramePr>
          <p:nvPr>
            <p:ph idx="1"/>
            <p:extLst>
              <p:ext uri="{D42A27DB-BD31-4B8C-83A1-F6EECF244321}">
                <p14:modId xmlns:p14="http://schemas.microsoft.com/office/powerpoint/2010/main" val="1753629240"/>
              </p:ext>
            </p:extLst>
          </p:nvPr>
        </p:nvGraphicFramePr>
        <p:xfrm>
          <a:off x="695325" y="1449388"/>
          <a:ext cx="10801350" cy="3032177"/>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6">
            <a:extLst>
              <a:ext uri="{FF2B5EF4-FFF2-40B4-BE49-F238E27FC236}">
                <a16:creationId xmlns:a16="http://schemas.microsoft.com/office/drawing/2014/main" id="{59141E33-B579-B1FA-D8B2-5C4391698F23}"/>
              </a:ext>
            </a:extLst>
          </p:cNvPr>
          <p:cNvSpPr>
            <a:spLocks noGrp="1"/>
          </p:cNvSpPr>
          <p:nvPr>
            <p:ph type="title"/>
          </p:nvPr>
        </p:nvSpPr>
        <p:spPr>
          <a:xfrm>
            <a:off x="696000" y="360000"/>
            <a:ext cx="10800000" cy="1008000"/>
          </a:xfrm>
        </p:spPr>
        <p:txBody>
          <a:bodyPr/>
          <a:lstStyle/>
          <a:p>
            <a:r>
              <a:rPr lang="en-GB" dirty="0"/>
              <a:t>Results: AGV change from baseline</a:t>
            </a:r>
          </a:p>
        </p:txBody>
      </p:sp>
      <p:sp>
        <p:nvSpPr>
          <p:cNvPr id="4" name="Footer Placeholder 3">
            <a:extLst>
              <a:ext uri="{FF2B5EF4-FFF2-40B4-BE49-F238E27FC236}">
                <a16:creationId xmlns:a16="http://schemas.microsoft.com/office/drawing/2014/main" id="{2677CD5B-A7B8-2047-A533-EBF6DA699869}"/>
              </a:ext>
            </a:extLst>
          </p:cNvPr>
          <p:cNvSpPr>
            <a:spLocks noGrp="1"/>
          </p:cNvSpPr>
          <p:nvPr>
            <p:ph type="ftr" sz="quarter" idx="11"/>
          </p:nvPr>
        </p:nvSpPr>
        <p:spPr>
          <a:xfrm>
            <a:off x="704497" y="6205448"/>
            <a:ext cx="9031665" cy="508048"/>
          </a:xfrm>
        </p:spPr>
        <p:txBody>
          <a:bodyPr/>
          <a:lstStyle/>
          <a:p>
            <a:r>
              <a:rPr lang="en-GB" dirty="0"/>
              <a:t>Data are mean (SD). AGV, annualised growth velocity</a:t>
            </a:r>
          </a:p>
          <a:p>
            <a:r>
              <a:rPr lang="en-GB" dirty="0"/>
              <a:t>Savarirayan R, et al. Med. 2024. doi:10.1016/j.medj.2024.11.019. </a:t>
            </a:r>
            <a:r>
              <a:rPr lang="en-GB" dirty="0" err="1"/>
              <a:t>Epub</a:t>
            </a:r>
            <a:r>
              <a:rPr lang="en-GB" dirty="0"/>
              <a:t> ahead of print.</a:t>
            </a:r>
          </a:p>
        </p:txBody>
      </p:sp>
      <p:sp>
        <p:nvSpPr>
          <p:cNvPr id="18" name="Content Placeholder 17">
            <a:extLst>
              <a:ext uri="{FF2B5EF4-FFF2-40B4-BE49-F238E27FC236}">
                <a16:creationId xmlns:a16="http://schemas.microsoft.com/office/drawing/2014/main" id="{D3FE3F03-DFC7-40AD-E5F5-0B486DDB1EF7}"/>
              </a:ext>
            </a:extLst>
          </p:cNvPr>
          <p:cNvSpPr>
            <a:spLocks noGrp="1"/>
          </p:cNvSpPr>
          <p:nvPr>
            <p:ph sz="quarter" idx="12"/>
          </p:nvPr>
        </p:nvSpPr>
        <p:spPr>
          <a:xfrm>
            <a:off x="0" y="5562599"/>
            <a:ext cx="12192000" cy="642849"/>
          </a:xfrm>
        </p:spPr>
        <p:txBody>
          <a:bodyPr/>
          <a:lstStyle/>
          <a:p>
            <a:r>
              <a:rPr lang="en-GB" dirty="0"/>
              <a:t>The greatest change in AGV was observed in patients with the lowest AGV at baseline</a:t>
            </a:r>
          </a:p>
        </p:txBody>
      </p:sp>
      <p:grpSp>
        <p:nvGrpSpPr>
          <p:cNvPr id="39" name="Group 38">
            <a:extLst>
              <a:ext uri="{FF2B5EF4-FFF2-40B4-BE49-F238E27FC236}">
                <a16:creationId xmlns:a16="http://schemas.microsoft.com/office/drawing/2014/main" id="{C8FAD7AF-B40F-53A6-5E45-B7CA1BA3C655}"/>
              </a:ext>
            </a:extLst>
          </p:cNvPr>
          <p:cNvGrpSpPr/>
          <p:nvPr/>
        </p:nvGrpSpPr>
        <p:grpSpPr>
          <a:xfrm>
            <a:off x="2926540" y="4460800"/>
            <a:ext cx="6338920" cy="1058913"/>
            <a:chOff x="2926540" y="4460800"/>
            <a:chExt cx="6338920" cy="1058913"/>
          </a:xfrm>
        </p:grpSpPr>
        <p:sp>
          <p:nvSpPr>
            <p:cNvPr id="12" name="Rectangle: Rounded Corners 11">
              <a:extLst>
                <a:ext uri="{FF2B5EF4-FFF2-40B4-BE49-F238E27FC236}">
                  <a16:creationId xmlns:a16="http://schemas.microsoft.com/office/drawing/2014/main" id="{B67C2999-B6A4-6BD6-675E-42E4619FD24C}"/>
                </a:ext>
              </a:extLst>
            </p:cNvPr>
            <p:cNvSpPr/>
            <p:nvPr/>
          </p:nvSpPr>
          <p:spPr>
            <a:xfrm>
              <a:off x="3064722" y="4472609"/>
              <a:ext cx="6199118" cy="1036518"/>
            </a:xfrm>
            <a:prstGeom prst="roundRect">
              <a:avLst>
                <a:gd name="adj" fmla="val 5505"/>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23" name="Group 22">
              <a:extLst>
                <a:ext uri="{FF2B5EF4-FFF2-40B4-BE49-F238E27FC236}">
                  <a16:creationId xmlns:a16="http://schemas.microsoft.com/office/drawing/2014/main" id="{EF86E8BA-5F42-AC38-78E0-D7FDE5C78368}"/>
                </a:ext>
              </a:extLst>
            </p:cNvPr>
            <p:cNvGrpSpPr/>
            <p:nvPr/>
          </p:nvGrpSpPr>
          <p:grpSpPr>
            <a:xfrm>
              <a:off x="2926540" y="4755775"/>
              <a:ext cx="2022551" cy="724182"/>
              <a:chOff x="5159375" y="4755775"/>
              <a:chExt cx="2022551" cy="724182"/>
            </a:xfrm>
          </p:grpSpPr>
          <p:sp>
            <p:nvSpPr>
              <p:cNvPr id="34" name="Oval 33">
                <a:extLst>
                  <a:ext uri="{FF2B5EF4-FFF2-40B4-BE49-F238E27FC236}">
                    <a16:creationId xmlns:a16="http://schemas.microsoft.com/office/drawing/2014/main" id="{DE27A23C-4F76-D0E2-759A-B2147489BFD7}"/>
                  </a:ext>
                </a:extLst>
              </p:cNvPr>
              <p:cNvSpPr/>
              <p:nvPr/>
            </p:nvSpPr>
            <p:spPr>
              <a:xfrm>
                <a:off x="6457558" y="4755775"/>
                <a:ext cx="400050" cy="400050"/>
              </a:xfrm>
              <a:prstGeom prst="ellipse">
                <a:avLst/>
              </a:prstGeom>
              <a:solidFill>
                <a:schemeClr val="accent2"/>
              </a:solid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TextBox 34">
                <a:extLst>
                  <a:ext uri="{FF2B5EF4-FFF2-40B4-BE49-F238E27FC236}">
                    <a16:creationId xmlns:a16="http://schemas.microsoft.com/office/drawing/2014/main" id="{208D38F0-16F7-69B7-C880-52F56384E131}"/>
                  </a:ext>
                </a:extLst>
              </p:cNvPr>
              <p:cNvSpPr txBox="1"/>
              <p:nvPr/>
            </p:nvSpPr>
            <p:spPr>
              <a:xfrm>
                <a:off x="6133241" y="5172180"/>
                <a:ext cx="1048685" cy="307777"/>
              </a:xfrm>
              <a:prstGeom prst="rect">
                <a:avLst/>
              </a:prstGeom>
              <a:noFill/>
            </p:spPr>
            <p:txBody>
              <a:bodyPr wrap="none" rtlCol="0">
                <a:spAutoFit/>
              </a:bodyPr>
              <a:lstStyle/>
              <a:p>
                <a:r>
                  <a:rPr lang="en-GB" sz="1400" b="1" dirty="0"/>
                  <a:t>2.62 (0.86)</a:t>
                </a:r>
              </a:p>
            </p:txBody>
          </p:sp>
          <p:sp>
            <p:nvSpPr>
              <p:cNvPr id="36" name="TextBox 35">
                <a:extLst>
                  <a:ext uri="{FF2B5EF4-FFF2-40B4-BE49-F238E27FC236}">
                    <a16:creationId xmlns:a16="http://schemas.microsoft.com/office/drawing/2014/main" id="{B6836A7E-A428-4D3E-E0D1-368642836B3F}"/>
                  </a:ext>
                </a:extLst>
              </p:cNvPr>
              <p:cNvSpPr txBox="1"/>
              <p:nvPr/>
            </p:nvSpPr>
            <p:spPr>
              <a:xfrm>
                <a:off x="5159375" y="4755775"/>
                <a:ext cx="1370634" cy="523220"/>
              </a:xfrm>
              <a:prstGeom prst="rect">
                <a:avLst/>
              </a:prstGeom>
              <a:noFill/>
            </p:spPr>
            <p:txBody>
              <a:bodyPr wrap="square">
                <a:spAutoFit/>
              </a:bodyPr>
              <a:lstStyle/>
              <a:p>
                <a:pPr algn="ctr"/>
                <a:r>
                  <a:rPr lang="pt-BR" sz="1400" dirty="0"/>
                  <a:t>≤3.5 cm/year </a:t>
                </a:r>
                <a:br>
                  <a:rPr lang="pt-BR" sz="1400" dirty="0"/>
                </a:br>
                <a:r>
                  <a:rPr lang="pt-BR" sz="1400" dirty="0"/>
                  <a:t>(n=45)</a:t>
                </a:r>
                <a:endParaRPr lang="en-GB" sz="1400" dirty="0"/>
              </a:p>
            </p:txBody>
          </p:sp>
        </p:grpSp>
        <p:grpSp>
          <p:nvGrpSpPr>
            <p:cNvPr id="38" name="Group 37">
              <a:extLst>
                <a:ext uri="{FF2B5EF4-FFF2-40B4-BE49-F238E27FC236}">
                  <a16:creationId xmlns:a16="http://schemas.microsoft.com/office/drawing/2014/main" id="{C5F0004A-83D8-9DF7-6B80-DB7F7C328970}"/>
                </a:ext>
              </a:extLst>
            </p:cNvPr>
            <p:cNvGrpSpPr/>
            <p:nvPr/>
          </p:nvGrpSpPr>
          <p:grpSpPr>
            <a:xfrm>
              <a:off x="7157338" y="4755775"/>
              <a:ext cx="2108122" cy="724181"/>
              <a:chOff x="7157338" y="4755775"/>
              <a:chExt cx="2108122" cy="724181"/>
            </a:xfrm>
          </p:grpSpPr>
          <p:sp>
            <p:nvSpPr>
              <p:cNvPr id="31" name="Oval 30">
                <a:extLst>
                  <a:ext uri="{FF2B5EF4-FFF2-40B4-BE49-F238E27FC236}">
                    <a16:creationId xmlns:a16="http://schemas.microsoft.com/office/drawing/2014/main" id="{7B559829-7FFE-901D-15DC-C537E24E35F0}"/>
                  </a:ext>
                </a:extLst>
              </p:cNvPr>
              <p:cNvSpPr/>
              <p:nvPr/>
            </p:nvSpPr>
            <p:spPr>
              <a:xfrm>
                <a:off x="8541092" y="4755775"/>
                <a:ext cx="400050" cy="400050"/>
              </a:xfrm>
              <a:prstGeom prst="ellipse">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TextBox 31">
                <a:extLst>
                  <a:ext uri="{FF2B5EF4-FFF2-40B4-BE49-F238E27FC236}">
                    <a16:creationId xmlns:a16="http://schemas.microsoft.com/office/drawing/2014/main" id="{54E7A1CB-DD6E-7B09-68B3-DD1DF7A58A1D}"/>
                  </a:ext>
                </a:extLst>
              </p:cNvPr>
              <p:cNvSpPr txBox="1"/>
              <p:nvPr/>
            </p:nvSpPr>
            <p:spPr>
              <a:xfrm>
                <a:off x="8216775" y="5172179"/>
                <a:ext cx="1048685" cy="307777"/>
              </a:xfrm>
              <a:prstGeom prst="rect">
                <a:avLst/>
              </a:prstGeom>
              <a:noFill/>
            </p:spPr>
            <p:txBody>
              <a:bodyPr wrap="none" rtlCol="0">
                <a:spAutoFit/>
              </a:bodyPr>
              <a:lstStyle/>
              <a:p>
                <a:r>
                  <a:rPr lang="en-GB" sz="1400" b="1" dirty="0"/>
                  <a:t>5.54 (0.75)</a:t>
                </a:r>
              </a:p>
            </p:txBody>
          </p:sp>
          <p:sp>
            <p:nvSpPr>
              <p:cNvPr id="33" name="TextBox 32">
                <a:extLst>
                  <a:ext uri="{FF2B5EF4-FFF2-40B4-BE49-F238E27FC236}">
                    <a16:creationId xmlns:a16="http://schemas.microsoft.com/office/drawing/2014/main" id="{CF9DF855-B2C9-DE24-BBA1-7CFE90A9785D}"/>
                  </a:ext>
                </a:extLst>
              </p:cNvPr>
              <p:cNvSpPr txBox="1"/>
              <p:nvPr/>
            </p:nvSpPr>
            <p:spPr>
              <a:xfrm>
                <a:off x="7157338" y="4755775"/>
                <a:ext cx="1560488" cy="523220"/>
              </a:xfrm>
              <a:prstGeom prst="rect">
                <a:avLst/>
              </a:prstGeom>
              <a:noFill/>
            </p:spPr>
            <p:txBody>
              <a:bodyPr wrap="square">
                <a:spAutoFit/>
              </a:bodyPr>
              <a:lstStyle/>
              <a:p>
                <a:pPr algn="ctr"/>
                <a:r>
                  <a:rPr lang="pt-BR" sz="1400" dirty="0"/>
                  <a:t>&gt;4.5 cm/year </a:t>
                </a:r>
                <a:br>
                  <a:rPr lang="pt-BR" sz="1400" dirty="0"/>
                </a:br>
                <a:r>
                  <a:rPr lang="pt-BR" sz="1400" dirty="0"/>
                  <a:t>(n=41)</a:t>
                </a:r>
                <a:endParaRPr lang="en-GB" sz="1400" dirty="0"/>
              </a:p>
            </p:txBody>
          </p:sp>
        </p:grpSp>
        <p:grpSp>
          <p:nvGrpSpPr>
            <p:cNvPr id="26" name="Group 25">
              <a:extLst>
                <a:ext uri="{FF2B5EF4-FFF2-40B4-BE49-F238E27FC236}">
                  <a16:creationId xmlns:a16="http://schemas.microsoft.com/office/drawing/2014/main" id="{46F96C38-360B-3061-74B6-6261DAF28D6C}"/>
                </a:ext>
              </a:extLst>
            </p:cNvPr>
            <p:cNvGrpSpPr/>
            <p:nvPr/>
          </p:nvGrpSpPr>
          <p:grpSpPr>
            <a:xfrm>
              <a:off x="4777371" y="4783222"/>
              <a:ext cx="2551688" cy="736491"/>
              <a:chOff x="7076658" y="4783222"/>
              <a:chExt cx="2551688" cy="736491"/>
            </a:xfrm>
          </p:grpSpPr>
          <p:sp>
            <p:nvSpPr>
              <p:cNvPr id="28" name="Oval 27">
                <a:extLst>
                  <a:ext uri="{FF2B5EF4-FFF2-40B4-BE49-F238E27FC236}">
                    <a16:creationId xmlns:a16="http://schemas.microsoft.com/office/drawing/2014/main" id="{0840C10D-485F-3DE3-2DFE-764828517EA7}"/>
                  </a:ext>
                </a:extLst>
              </p:cNvPr>
              <p:cNvSpPr/>
              <p:nvPr/>
            </p:nvSpPr>
            <p:spPr>
              <a:xfrm>
                <a:off x="8903978" y="4783222"/>
                <a:ext cx="400050" cy="400050"/>
              </a:xfrm>
              <a:prstGeom prst="ellipse">
                <a:avLst/>
              </a:prstGeom>
              <a:solidFill>
                <a:schemeClr val="accent3"/>
              </a:solidFill>
              <a:ln>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9" name="TextBox 28">
                <a:extLst>
                  <a:ext uri="{FF2B5EF4-FFF2-40B4-BE49-F238E27FC236}">
                    <a16:creationId xmlns:a16="http://schemas.microsoft.com/office/drawing/2014/main" id="{9BFD925E-CC64-5401-A19F-1B519F35697D}"/>
                  </a:ext>
                </a:extLst>
              </p:cNvPr>
              <p:cNvSpPr txBox="1"/>
              <p:nvPr/>
            </p:nvSpPr>
            <p:spPr>
              <a:xfrm>
                <a:off x="8579661" y="5211936"/>
                <a:ext cx="1048685" cy="307777"/>
              </a:xfrm>
              <a:prstGeom prst="rect">
                <a:avLst/>
              </a:prstGeom>
              <a:noFill/>
            </p:spPr>
            <p:txBody>
              <a:bodyPr wrap="none" rtlCol="0">
                <a:spAutoFit/>
              </a:bodyPr>
              <a:lstStyle/>
              <a:p>
                <a:r>
                  <a:rPr lang="en-GB" sz="1400" b="1" dirty="0"/>
                  <a:t>4.01 (0.29)</a:t>
                </a:r>
              </a:p>
            </p:txBody>
          </p:sp>
          <p:sp>
            <p:nvSpPr>
              <p:cNvPr id="30" name="TextBox 29">
                <a:extLst>
                  <a:ext uri="{FF2B5EF4-FFF2-40B4-BE49-F238E27FC236}">
                    <a16:creationId xmlns:a16="http://schemas.microsoft.com/office/drawing/2014/main" id="{883A7796-F281-0245-025C-1101D2F0C307}"/>
                  </a:ext>
                </a:extLst>
              </p:cNvPr>
              <p:cNvSpPr txBox="1"/>
              <p:nvPr/>
            </p:nvSpPr>
            <p:spPr>
              <a:xfrm>
                <a:off x="7076658" y="4783222"/>
                <a:ext cx="1873308" cy="523220"/>
              </a:xfrm>
              <a:prstGeom prst="rect">
                <a:avLst/>
              </a:prstGeom>
              <a:noFill/>
            </p:spPr>
            <p:txBody>
              <a:bodyPr wrap="square">
                <a:spAutoFit/>
              </a:bodyPr>
              <a:lstStyle/>
              <a:p>
                <a:pPr algn="ctr"/>
                <a:r>
                  <a:rPr lang="pt-BR" sz="1400" dirty="0"/>
                  <a:t>&gt;3.5 to ≤4.5 cm/year </a:t>
                </a:r>
                <a:br>
                  <a:rPr lang="pt-BR" sz="1400" dirty="0"/>
                </a:br>
                <a:r>
                  <a:rPr lang="pt-BR" sz="1400" dirty="0"/>
                  <a:t>(n=33)</a:t>
                </a:r>
                <a:endParaRPr lang="en-GB" sz="1400" dirty="0"/>
              </a:p>
            </p:txBody>
          </p:sp>
        </p:grpSp>
        <p:sp>
          <p:nvSpPr>
            <p:cNvPr id="27" name="TextBox 26">
              <a:extLst>
                <a:ext uri="{FF2B5EF4-FFF2-40B4-BE49-F238E27FC236}">
                  <a16:creationId xmlns:a16="http://schemas.microsoft.com/office/drawing/2014/main" id="{76E25DA9-8F7B-124B-9915-5BD1AD245451}"/>
                </a:ext>
              </a:extLst>
            </p:cNvPr>
            <p:cNvSpPr txBox="1"/>
            <p:nvPr/>
          </p:nvSpPr>
          <p:spPr>
            <a:xfrm>
              <a:off x="4997620" y="4460800"/>
              <a:ext cx="1560488" cy="307777"/>
            </a:xfrm>
            <a:prstGeom prst="rect">
              <a:avLst/>
            </a:prstGeom>
            <a:noFill/>
          </p:spPr>
          <p:txBody>
            <a:bodyPr wrap="square">
              <a:spAutoFit/>
            </a:bodyPr>
            <a:lstStyle/>
            <a:p>
              <a:pPr algn="ctr"/>
              <a:r>
                <a:rPr lang="pt-BR" sz="1400" b="1" dirty="0"/>
                <a:t>Baseline data</a:t>
              </a:r>
              <a:endParaRPr lang="en-GB" sz="1400" b="1" dirty="0"/>
            </a:p>
          </p:txBody>
        </p:sp>
      </p:grpSp>
    </p:spTree>
    <p:extLst>
      <p:ext uri="{BB962C8B-B14F-4D97-AF65-F5344CB8AC3E}">
        <p14:creationId xmlns:p14="http://schemas.microsoft.com/office/powerpoint/2010/main" val="38344097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A53D7A-0A91-3DDC-ABE7-A4F5259F1BB3}"/>
            </a:ext>
          </a:extLst>
        </p:cNvPr>
        <p:cNvGrpSpPr/>
        <p:nvPr/>
      </p:nvGrpSpPr>
      <p:grpSpPr>
        <a:xfrm>
          <a:off x="0" y="0"/>
          <a:ext cx="0" cy="0"/>
          <a:chOff x="0" y="0"/>
          <a:chExt cx="0" cy="0"/>
        </a:xfrm>
      </p:grpSpPr>
      <p:sp>
        <p:nvSpPr>
          <p:cNvPr id="17" name="Title 16">
            <a:extLst>
              <a:ext uri="{FF2B5EF4-FFF2-40B4-BE49-F238E27FC236}">
                <a16:creationId xmlns:a16="http://schemas.microsoft.com/office/drawing/2014/main" id="{596F0F30-6BC8-B191-ABBB-4F59D445B99B}"/>
              </a:ext>
            </a:extLst>
          </p:cNvPr>
          <p:cNvSpPr>
            <a:spLocks noGrp="1"/>
          </p:cNvSpPr>
          <p:nvPr>
            <p:ph type="title"/>
          </p:nvPr>
        </p:nvSpPr>
        <p:spPr/>
        <p:txBody>
          <a:bodyPr/>
          <a:lstStyle/>
          <a:p>
            <a:r>
              <a:rPr lang="en-GB" dirty="0"/>
              <a:t>Results: Height Z-score over time</a:t>
            </a:r>
          </a:p>
        </p:txBody>
      </p:sp>
      <p:graphicFrame>
        <p:nvGraphicFramePr>
          <p:cNvPr id="23" name="Content Placeholder 22">
            <a:extLst>
              <a:ext uri="{FF2B5EF4-FFF2-40B4-BE49-F238E27FC236}">
                <a16:creationId xmlns:a16="http://schemas.microsoft.com/office/drawing/2014/main" id="{D4FB5BB5-F6F4-2143-CF64-1F8E371985F2}"/>
              </a:ext>
            </a:extLst>
          </p:cNvPr>
          <p:cNvGraphicFramePr>
            <a:graphicFrameLocks noGrp="1"/>
          </p:cNvGraphicFramePr>
          <p:nvPr>
            <p:ph sz="half" idx="1"/>
            <p:extLst>
              <p:ext uri="{D42A27DB-BD31-4B8C-83A1-F6EECF244321}">
                <p14:modId xmlns:p14="http://schemas.microsoft.com/office/powerpoint/2010/main" val="1189797111"/>
              </p:ext>
            </p:extLst>
          </p:nvPr>
        </p:nvGraphicFramePr>
        <p:xfrm>
          <a:off x="695325" y="1449388"/>
          <a:ext cx="5314950" cy="40767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ontent Placeholder 5">
            <a:extLst>
              <a:ext uri="{FF2B5EF4-FFF2-40B4-BE49-F238E27FC236}">
                <a16:creationId xmlns:a16="http://schemas.microsoft.com/office/drawing/2014/main" id="{18553F08-93EC-3B12-740B-FA63F52883AC}"/>
              </a:ext>
            </a:extLst>
          </p:cNvPr>
          <p:cNvGraphicFramePr>
            <a:graphicFrameLocks noGrp="1"/>
          </p:cNvGraphicFramePr>
          <p:nvPr>
            <p:ph sz="half" idx="2"/>
            <p:extLst>
              <p:ext uri="{D42A27DB-BD31-4B8C-83A1-F6EECF244321}">
                <p14:modId xmlns:p14="http://schemas.microsoft.com/office/powerpoint/2010/main" val="123539092"/>
              </p:ext>
            </p:extLst>
          </p:nvPr>
        </p:nvGraphicFramePr>
        <p:xfrm>
          <a:off x="6172200" y="1449388"/>
          <a:ext cx="5314950" cy="4076700"/>
        </p:xfrm>
        <a:graphic>
          <a:graphicData uri="http://schemas.openxmlformats.org/drawingml/2006/chart">
            <c:chart xmlns:c="http://schemas.openxmlformats.org/drawingml/2006/chart" xmlns:r="http://schemas.openxmlformats.org/officeDocument/2006/relationships" r:id="rId4"/>
          </a:graphicData>
        </a:graphic>
      </p:graphicFrame>
      <p:sp>
        <p:nvSpPr>
          <p:cNvPr id="2" name="Content Placeholder 1">
            <a:extLst>
              <a:ext uri="{FF2B5EF4-FFF2-40B4-BE49-F238E27FC236}">
                <a16:creationId xmlns:a16="http://schemas.microsoft.com/office/drawing/2014/main" id="{F785AA2B-A2BD-A26E-CC7E-443B0303073B}"/>
              </a:ext>
            </a:extLst>
          </p:cNvPr>
          <p:cNvSpPr>
            <a:spLocks noGrp="1"/>
          </p:cNvSpPr>
          <p:nvPr>
            <p:ph sz="quarter" idx="12"/>
          </p:nvPr>
        </p:nvSpPr>
        <p:spPr/>
        <p:txBody>
          <a:bodyPr/>
          <a:lstStyle/>
          <a:p>
            <a:r>
              <a:rPr lang="en-GB" dirty="0"/>
              <a:t>A steady increase was observed for height Z-scores with a mean improvement of 1 SD versus an untreated ACH population</a:t>
            </a:r>
          </a:p>
        </p:txBody>
      </p:sp>
      <p:sp>
        <p:nvSpPr>
          <p:cNvPr id="4" name="Footer Placeholder 3">
            <a:extLst>
              <a:ext uri="{FF2B5EF4-FFF2-40B4-BE49-F238E27FC236}">
                <a16:creationId xmlns:a16="http://schemas.microsoft.com/office/drawing/2014/main" id="{A160FA95-D701-5732-544E-1E8C84DD1BE1}"/>
              </a:ext>
            </a:extLst>
          </p:cNvPr>
          <p:cNvSpPr>
            <a:spLocks noGrp="1"/>
          </p:cNvSpPr>
          <p:nvPr>
            <p:ph type="ftr" sz="quarter" idx="11"/>
          </p:nvPr>
        </p:nvSpPr>
        <p:spPr/>
        <p:txBody>
          <a:bodyPr/>
          <a:lstStyle/>
          <a:p>
            <a:r>
              <a:rPr lang="en-GB" sz="900" dirty="0"/>
              <a:t>*There were 111 mutually exclusive groups of untreated achondroplasia participants matched to the 111 treated participants. This represented a total of n=690 untreated participants at baseline and n=520 untreated participants at 3 years. ACH, achondroplasia; AGV, annualised growth velocity; SD, standard deviation. </a:t>
            </a:r>
          </a:p>
          <a:p>
            <a:r>
              <a:rPr lang="en-GB" sz="900" dirty="0"/>
              <a:t>Savarirayan R, et al. Med. 2024. doi:10.1016/j.medj.2024.11.019. </a:t>
            </a:r>
            <a:r>
              <a:rPr lang="en-GB" sz="900" dirty="0" err="1"/>
              <a:t>Epub</a:t>
            </a:r>
            <a:r>
              <a:rPr lang="en-GB" sz="900" dirty="0"/>
              <a:t> ahead of print.</a:t>
            </a:r>
          </a:p>
        </p:txBody>
      </p:sp>
    </p:spTree>
    <p:extLst>
      <p:ext uri="{BB962C8B-B14F-4D97-AF65-F5344CB8AC3E}">
        <p14:creationId xmlns:p14="http://schemas.microsoft.com/office/powerpoint/2010/main" val="34375182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C312A-6612-A6ED-E61B-4FDFF19CB086}"/>
              </a:ext>
            </a:extLst>
          </p:cNvPr>
          <p:cNvSpPr>
            <a:spLocks noGrp="1"/>
          </p:cNvSpPr>
          <p:nvPr>
            <p:ph type="title"/>
          </p:nvPr>
        </p:nvSpPr>
        <p:spPr/>
        <p:txBody>
          <a:bodyPr/>
          <a:lstStyle/>
          <a:p>
            <a:r>
              <a:rPr lang="en-GB" dirty="0"/>
              <a:t>Results: Upper-to-lower body segment ratio</a:t>
            </a:r>
          </a:p>
        </p:txBody>
      </p:sp>
      <p:graphicFrame>
        <p:nvGraphicFramePr>
          <p:cNvPr id="8" name="Content Placeholder 7">
            <a:extLst>
              <a:ext uri="{FF2B5EF4-FFF2-40B4-BE49-F238E27FC236}">
                <a16:creationId xmlns:a16="http://schemas.microsoft.com/office/drawing/2014/main" id="{B329731B-3D36-B1FA-5F14-FC00E07A8D21}"/>
              </a:ext>
            </a:extLst>
          </p:cNvPr>
          <p:cNvGraphicFramePr>
            <a:graphicFrameLocks noGrp="1"/>
          </p:cNvGraphicFramePr>
          <p:nvPr>
            <p:ph idx="1"/>
            <p:extLst>
              <p:ext uri="{D42A27DB-BD31-4B8C-83A1-F6EECF244321}">
                <p14:modId xmlns:p14="http://schemas.microsoft.com/office/powerpoint/2010/main" val="376463328"/>
              </p:ext>
            </p:extLst>
          </p:nvPr>
        </p:nvGraphicFramePr>
        <p:xfrm>
          <a:off x="695325" y="1449388"/>
          <a:ext cx="10565709" cy="3911600"/>
        </p:xfrm>
        <a:graphic>
          <a:graphicData uri="http://schemas.openxmlformats.org/drawingml/2006/chart">
            <c:chart xmlns:c="http://schemas.openxmlformats.org/drawingml/2006/chart" xmlns:r="http://schemas.openxmlformats.org/officeDocument/2006/relationships" r:id="rId2"/>
          </a:graphicData>
        </a:graphic>
      </p:graphicFrame>
      <p:sp>
        <p:nvSpPr>
          <p:cNvPr id="4" name="Footer Placeholder 3">
            <a:extLst>
              <a:ext uri="{FF2B5EF4-FFF2-40B4-BE49-F238E27FC236}">
                <a16:creationId xmlns:a16="http://schemas.microsoft.com/office/drawing/2014/main" id="{5BD14786-2993-CC8B-00AB-E7D1FCD2DA70}"/>
              </a:ext>
            </a:extLst>
          </p:cNvPr>
          <p:cNvSpPr>
            <a:spLocks noGrp="1"/>
          </p:cNvSpPr>
          <p:nvPr>
            <p:ph type="ftr" sz="quarter" idx="11"/>
          </p:nvPr>
        </p:nvSpPr>
        <p:spPr/>
        <p:txBody>
          <a:bodyPr/>
          <a:lstStyle/>
          <a:p>
            <a:r>
              <a:rPr lang="en-GB" dirty="0"/>
              <a:t>Data are mean (SD). *For participants with assessments at age &lt;11 years (females) and &lt;12 years (males).</a:t>
            </a:r>
            <a:br>
              <a:rPr lang="en-GB" dirty="0"/>
            </a:br>
            <a:r>
              <a:rPr lang="en-GB" dirty="0"/>
              <a:t>Savarirayan R, et al. Med. 2024. doi:10.1016/j.medj.2024.11.019. </a:t>
            </a:r>
            <a:r>
              <a:rPr lang="en-GB" dirty="0" err="1"/>
              <a:t>Epub</a:t>
            </a:r>
            <a:r>
              <a:rPr lang="en-GB" dirty="0"/>
              <a:t> ahead of print.</a:t>
            </a:r>
          </a:p>
        </p:txBody>
      </p:sp>
      <p:sp>
        <p:nvSpPr>
          <p:cNvPr id="5" name="Content Placeholder 4">
            <a:extLst>
              <a:ext uri="{FF2B5EF4-FFF2-40B4-BE49-F238E27FC236}">
                <a16:creationId xmlns:a16="http://schemas.microsoft.com/office/drawing/2014/main" id="{1C338399-410E-9385-56F5-D654D326B4E7}"/>
              </a:ext>
            </a:extLst>
          </p:cNvPr>
          <p:cNvSpPr>
            <a:spLocks noGrp="1"/>
          </p:cNvSpPr>
          <p:nvPr>
            <p:ph sz="quarter" idx="12"/>
          </p:nvPr>
        </p:nvSpPr>
        <p:spPr/>
        <p:txBody>
          <a:bodyPr>
            <a:normAutofit/>
          </a:bodyPr>
          <a:lstStyle/>
          <a:p>
            <a:r>
              <a:rPr lang="en-GB" dirty="0"/>
              <a:t>Significant improvement in upper-to-lower body segment ratio at 3 years of treatment was observed* versus untreated controls (P=0.0087) </a:t>
            </a:r>
          </a:p>
        </p:txBody>
      </p:sp>
      <p:sp>
        <p:nvSpPr>
          <p:cNvPr id="9" name="TextBox 8">
            <a:extLst>
              <a:ext uri="{FF2B5EF4-FFF2-40B4-BE49-F238E27FC236}">
                <a16:creationId xmlns:a16="http://schemas.microsoft.com/office/drawing/2014/main" id="{01125D7B-6F1A-CF1D-1CA4-9D1796BE161D}"/>
              </a:ext>
            </a:extLst>
          </p:cNvPr>
          <p:cNvSpPr txBox="1"/>
          <p:nvPr/>
        </p:nvSpPr>
        <p:spPr>
          <a:xfrm>
            <a:off x="4331353" y="4392508"/>
            <a:ext cx="771365" cy="276999"/>
          </a:xfrm>
          <a:prstGeom prst="rect">
            <a:avLst/>
          </a:prstGeom>
          <a:noFill/>
        </p:spPr>
        <p:txBody>
          <a:bodyPr wrap="none" rtlCol="0">
            <a:spAutoFit/>
          </a:bodyPr>
          <a:lstStyle/>
          <a:p>
            <a:r>
              <a:rPr lang="en-GB" sz="1200" dirty="0"/>
              <a:t>Baseline</a:t>
            </a:r>
          </a:p>
        </p:txBody>
      </p:sp>
      <p:sp>
        <p:nvSpPr>
          <p:cNvPr id="27" name="TextBox 26">
            <a:extLst>
              <a:ext uri="{FF2B5EF4-FFF2-40B4-BE49-F238E27FC236}">
                <a16:creationId xmlns:a16="http://schemas.microsoft.com/office/drawing/2014/main" id="{371DC319-D2B1-DB83-6443-2083C5048E4A}"/>
              </a:ext>
            </a:extLst>
          </p:cNvPr>
          <p:cNvSpPr txBox="1"/>
          <p:nvPr/>
        </p:nvSpPr>
        <p:spPr>
          <a:xfrm>
            <a:off x="2345184" y="5009957"/>
            <a:ext cx="1633781" cy="276999"/>
          </a:xfrm>
          <a:prstGeom prst="rect">
            <a:avLst/>
          </a:prstGeom>
          <a:noFill/>
        </p:spPr>
        <p:txBody>
          <a:bodyPr wrap="none" rtlCol="0">
            <a:spAutoFit/>
          </a:bodyPr>
          <a:lstStyle/>
          <a:p>
            <a:r>
              <a:rPr lang="en-GB" sz="1200" dirty="0">
                <a:solidFill>
                  <a:srgbClr val="1678BD"/>
                </a:solidFill>
              </a:rPr>
              <a:t>Baseline age (years)</a:t>
            </a:r>
          </a:p>
        </p:txBody>
      </p:sp>
    </p:spTree>
    <p:extLst>
      <p:ext uri="{BB962C8B-B14F-4D97-AF65-F5344CB8AC3E}">
        <p14:creationId xmlns:p14="http://schemas.microsoft.com/office/powerpoint/2010/main" val="1304047503"/>
      </p:ext>
    </p:extLst>
  </p:cSld>
  <p:clrMapOvr>
    <a:masterClrMapping/>
  </p:clrMapOvr>
</p:sld>
</file>

<file path=ppt/theme/theme1.xml><?xml version="1.0" encoding="utf-8"?>
<a:theme xmlns:a="http://schemas.openxmlformats.org/drawingml/2006/main" name="1_Office Theme">
  <a:themeElements>
    <a:clrScheme name="Achondroplasia forum">
      <a:dk1>
        <a:srgbClr val="051C2C"/>
      </a:dk1>
      <a:lt1>
        <a:sysClr val="window" lastClr="FFFFFF"/>
      </a:lt1>
      <a:dk2>
        <a:srgbClr val="051C2C"/>
      </a:dk2>
      <a:lt2>
        <a:srgbClr val="FFFFFF"/>
      </a:lt2>
      <a:accent1>
        <a:srgbClr val="051C2C"/>
      </a:accent1>
      <a:accent2>
        <a:srgbClr val="274554"/>
      </a:accent2>
      <a:accent3>
        <a:srgbClr val="DFAA40"/>
      </a:accent3>
      <a:accent4>
        <a:srgbClr val="368BAB"/>
      </a:accent4>
      <a:accent5>
        <a:srgbClr val="AACDD8"/>
      </a:accent5>
      <a:accent6>
        <a:srgbClr val="FEDD00"/>
      </a:accent6>
      <a:hlink>
        <a:srgbClr val="051C2C"/>
      </a:hlink>
      <a:folHlink>
        <a:srgbClr val="051C2C"/>
      </a:folHlink>
    </a:clrScheme>
    <a:fontScheme name="Custom 4">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GSL Template" id="{E707C889-FBD3-4C5E-8378-C29BDCD68AAB}" vid="{6E1DB9CE-A05A-435F-BD63-176DE3EF4DE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a7d708da-222e-404f-acf5-595ad809ef34"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A4F2681C75A6A4B9D618DDC50EC89C8" ma:contentTypeVersion="15" ma:contentTypeDescription="Create a new document." ma:contentTypeScope="" ma:versionID="de3732b4b72d34396bb1e4e03d94e619">
  <xsd:schema xmlns:xsd="http://www.w3.org/2001/XMLSchema" xmlns:xs="http://www.w3.org/2001/XMLSchema" xmlns:p="http://schemas.microsoft.com/office/2006/metadata/properties" xmlns:ns3="a5ccc2e5-30c3-485b-af11-1005f4ed1ad1" xmlns:ns4="a7d708da-222e-404f-acf5-595ad809ef34" targetNamespace="http://schemas.microsoft.com/office/2006/metadata/properties" ma:root="true" ma:fieldsID="479da1a89eb14b0106fe685eed5ccec6" ns3:_="" ns4:_="">
    <xsd:import namespace="a5ccc2e5-30c3-485b-af11-1005f4ed1ad1"/>
    <xsd:import namespace="a7d708da-222e-404f-acf5-595ad809ef34"/>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_activity" minOccurs="0"/>
                <xsd:element ref="ns4:MediaServiceDateTaken" minOccurs="0"/>
                <xsd:element ref="ns4:MediaServiceAutoTags" minOccurs="0"/>
                <xsd:element ref="ns4:MediaLengthInSeconds" minOccurs="0"/>
                <xsd:element ref="ns4:MediaServiceOCR" minOccurs="0"/>
                <xsd:element ref="ns4:MediaServiceGenerationTime" minOccurs="0"/>
                <xsd:element ref="ns4:MediaServiceEventHashCode" minOccurs="0"/>
                <xsd:element ref="ns4:MediaServiceObjectDetectorVersions" minOccurs="0"/>
                <xsd:element ref="ns4:MediaServiceSearchProperties" minOccurs="0"/>
                <xsd:element ref="ns4: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5ccc2e5-30c3-485b-af11-1005f4ed1ad1"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7d708da-222e-404f-acf5-595ad809ef34"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_activity" ma:index="13" nillable="true" ma:displayName="_activity" ma:hidden="true" ma:internalName="_activity">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SystemTags" ma:index="22" nillable="true" ma:displayName="MediaServiceSystemTags" ma:hidden="true" ma:internalName="MediaServiceSystemTag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8D494A1-098F-48BA-92DF-FD26B539405B}">
  <ds:schemaRefs>
    <ds:schemaRef ds:uri="http://purl.org/dc/elements/1.1/"/>
    <ds:schemaRef ds:uri="http://purl.org/dc/dcmitype/"/>
    <ds:schemaRef ds:uri="http://schemas.microsoft.com/office/infopath/2007/PartnerControls"/>
    <ds:schemaRef ds:uri="http://schemas.microsoft.com/office/2006/documentManagement/types"/>
    <ds:schemaRef ds:uri="http://www.w3.org/XML/1998/namespace"/>
    <ds:schemaRef ds:uri="a7d708da-222e-404f-acf5-595ad809ef34"/>
    <ds:schemaRef ds:uri="http://schemas.openxmlformats.org/package/2006/metadata/core-properties"/>
    <ds:schemaRef ds:uri="a5ccc2e5-30c3-485b-af11-1005f4ed1ad1"/>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A4E0EA0D-2270-4775-AC50-FF700545A4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5ccc2e5-30c3-485b-af11-1005f4ed1ad1"/>
    <ds:schemaRef ds:uri="a7d708da-222e-404f-acf5-595ad809ef3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8DED508-900F-4962-9047-1B62FB57F00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29808</TotalTime>
  <Words>1899</Words>
  <Application>Microsoft Office PowerPoint</Application>
  <PresentationFormat>Widescreen</PresentationFormat>
  <Paragraphs>140</Paragraphs>
  <Slides>13</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MS PGothic</vt:lpstr>
      <vt:lpstr>Aptos</vt:lpstr>
      <vt:lpstr>Arial</vt:lpstr>
      <vt:lpstr>Arial Narrow</vt:lpstr>
      <vt:lpstr>Symbol</vt:lpstr>
      <vt:lpstr>1_Office Theme</vt:lpstr>
      <vt:lpstr>Sustained growth-promoting effects of vosoritide▼ in children with achondroplasia from an ongoing  Phase 3 extension study</vt:lpstr>
      <vt:lpstr>Background</vt:lpstr>
      <vt:lpstr>Methods: OLE study following Phase 3 placebo-controlled study</vt:lpstr>
      <vt:lpstr>Results: Patient characteristics</vt:lpstr>
      <vt:lpstr>Results: 12-month AGV–Female </vt:lpstr>
      <vt:lpstr>Results: 12-month AGV–Male</vt:lpstr>
      <vt:lpstr>Results: AGV change from baseline</vt:lpstr>
      <vt:lpstr>Results: Height Z-score over time</vt:lpstr>
      <vt:lpstr>Results: Upper-to-lower body segment ratio</vt:lpstr>
      <vt:lpstr>Results: Safety data</vt:lpstr>
      <vt:lpstr>Conclusions</vt:lpstr>
      <vt:lpstr>ACH.expert VOXZOGO▼ (vosoritide)   Prescribing Information Slide</vt:lpstr>
      <vt:lpstr>VOXZOGOÒ▼ (vosoritide) Prescribing Information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Growth-promoting Effects of Vosoritide▼ in Children With Achondroplasia Aged ≥10 Years at Treatment Initiation: Results From a Phase 3 Extension Study</dc:title>
  <dc:creator>Alex Hutchings</dc:creator>
  <cp:lastModifiedBy>Alex Hutchings</cp:lastModifiedBy>
  <cp:revision>196</cp:revision>
  <dcterms:created xsi:type="dcterms:W3CDTF">2024-05-13T10:08:18Z</dcterms:created>
  <dcterms:modified xsi:type="dcterms:W3CDTF">2025-01-24T09:23:31Z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0x0101009A4F2681C75A6A4B9D618DDC50EC89C8</vt:lpwstr>
  </property>
</Properties>
</file>