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96" r:id="rId2"/>
    <p:sldId id="297" r:id="rId3"/>
    <p:sldId id="300" r:id="rId4"/>
    <p:sldId id="301" r:id="rId5"/>
    <p:sldId id="303" r:id="rId6"/>
    <p:sldId id="304" r:id="rId7"/>
    <p:sldId id="305" r:id="rId8"/>
    <p:sldId id="29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5" userDrawn="1">
          <p15:clr>
            <a:srgbClr val="A4A3A4"/>
          </p15:clr>
        </p15:guide>
        <p15:guide id="2" pos="5972" userDrawn="1">
          <p15:clr>
            <a:srgbClr val="A4A3A4"/>
          </p15:clr>
        </p15:guide>
        <p15:guide id="3" orient="horz" pos="3407" userDrawn="1">
          <p15:clr>
            <a:srgbClr val="A4A3A4"/>
          </p15:clr>
        </p15:guide>
        <p15:guide id="4" orient="horz" pos="2863" userDrawn="1">
          <p15:clr>
            <a:srgbClr val="A4A3A4"/>
          </p15:clr>
        </p15:guide>
        <p15:guide id="5" orient="horz" pos="125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60F7D23-F238-664D-C620-195AE995299F}" name="Kate Avery" initials="KA" userId="S::Kate.avery@elmgroupltd.com::f119444a-d0e0-437f-93b6-5f2e7c6853cd" providerId="AD"/>
  <p188:author id="{FE39542D-12FE-344E-6B79-E0A0C5D60B9C}" name="Joseph Mole" initials="JM" userId="S::Joseph.Mole@elmgroupltd.com::00f8df04-0b04-4ace-a9d2-b1a0e51e833a" providerId="AD"/>
  <p188:author id="{D49824B8-C00F-5861-E6C6-EDE78474F7F9}" name="Alex Hutchings" initials="AH" userId="S::alex.hutchings@elmgroupltd.com::874b0824-c527-4ba1-95a2-1b05436ce1ef" providerId="AD"/>
  <p188:author id="{5370A9F8-3DC8-BE79-FE56-5BDEBBE46D71}" name="Emily Corns" initials="EC" userId="S::emily.corns@elmgroupltd.com::3f277e20-853f-4352-98d3-07e2826b7a6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78BD"/>
    <a:srgbClr val="CDCFD1"/>
    <a:srgbClr val="8686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95400" autoAdjust="0"/>
  </p:normalViewPr>
  <p:slideViewPr>
    <p:cSldViewPr snapToGrid="0" showGuides="1">
      <p:cViewPr varScale="1">
        <p:scale>
          <a:sx n="56" d="100"/>
          <a:sy n="56" d="100"/>
        </p:scale>
        <p:origin x="300" y="44"/>
      </p:cViewPr>
      <p:guideLst>
        <p:guide orient="horz" pos="935"/>
        <p:guide pos="5972"/>
        <p:guide orient="horz" pos="3407"/>
        <p:guide orient="horz" pos="2863"/>
        <p:guide orient="horz" pos="1253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233758939637078E-17"/>
                  <c:y val="-4.170008019246197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0070C0"/>
                        </a:solidFill>
                      </a:rPr>
                      <a:t>10.0 (2.3)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459-441B-BA3B-525BF01ECB83}"/>
                </c:ext>
              </c:extLst>
            </c:dLbl>
            <c:dLbl>
              <c:idx val="1"/>
              <c:layout>
                <c:manualLayout>
                  <c:x val="0"/>
                  <c:y val="-6.0946271050521278E-2"/>
                </c:manualLayout>
              </c:layout>
              <c:tx>
                <c:rich>
                  <a:bodyPr/>
                  <a:lstStyle/>
                  <a:p>
                    <a:fld id="{5F622626-C1F8-4F78-9B59-CA63609AF59A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(3.1)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459-441B-BA3B-525BF01ECB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Sheet1!$F$2:$F$3</c:f>
                <c:numCache>
                  <c:formatCode>General</c:formatCode>
                  <c:ptCount val="2"/>
                  <c:pt idx="0">
                    <c:v>2.2999999999999998</c:v>
                  </c:pt>
                  <c:pt idx="1">
                    <c:v>3.1</c:v>
                  </c:pt>
                </c:numCache>
              </c:numRef>
            </c:plus>
            <c:minus>
              <c:numRef>
                <c:f>Sheet1!$F$2:$F$3</c:f>
                <c:numCache>
                  <c:formatCode>General</c:formatCode>
                  <c:ptCount val="2"/>
                  <c:pt idx="0">
                    <c:v>2.2999999999999998</c:v>
                  </c:pt>
                  <c:pt idx="1">
                    <c:v>3.1</c:v>
                  </c:pt>
                </c:numCache>
              </c:numRef>
            </c:minus>
            <c:spPr>
              <a:noFill/>
              <a:ln w="9525" cap="flat" cmpd="sng" algn="ctr">
                <a:solidFill>
                  <a:srgbClr val="0070C0"/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Foramen magnum diameter (p &lt; 0.001) </c:v>
                </c:pt>
                <c:pt idx="1">
                  <c:v>Clivus length 
(p &lt; 0.001)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</c:v>
                </c:pt>
                <c:pt idx="1">
                  <c:v>23.5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C0-44F5-85A8-54631D312A5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Reference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6.7361668003207698E-2"/>
                </c:manualLayout>
              </c:layout>
              <c:tx>
                <c:rich>
                  <a:bodyPr/>
                  <a:lstStyle/>
                  <a:p>
                    <a:fld id="{BD94588D-1CF6-4356-8B81-4EC3409A4D80}" type="VALUE">
                      <a:rPr lang="en-US" sz="1000" smtClean="0"/>
                      <a:pPr/>
                      <a:t>[VALUE]</a:t>
                    </a:fld>
                    <a:r>
                      <a:rPr lang="en-US" sz="1000" dirty="0"/>
                      <a:t> (3.4)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459-441B-BA3B-525BF01ECB83}"/>
                </c:ext>
              </c:extLst>
            </c:dLbl>
            <c:dLbl>
              <c:idx val="1"/>
              <c:layout>
                <c:manualLayout>
                  <c:x val="0"/>
                  <c:y val="-6.7361668003207711E-2"/>
                </c:manualLayout>
              </c:layout>
              <c:tx>
                <c:rich>
                  <a:bodyPr/>
                  <a:lstStyle/>
                  <a:p>
                    <a:fld id="{3919180D-28B9-483D-84DD-4BF93AF4ACF0}" type="VALUE">
                      <a:rPr lang="en-US" sz="1050" smtClean="0"/>
                      <a:pPr/>
                      <a:t>[VALUE]</a:t>
                    </a:fld>
                    <a:r>
                      <a:rPr lang="en-US" sz="1050" dirty="0"/>
                      <a:t> (3.5)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459-441B-BA3B-525BF01ECB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Sheet1!$G$2:$G$3</c:f>
                <c:numCache>
                  <c:formatCode>General</c:formatCode>
                  <c:ptCount val="2"/>
                  <c:pt idx="0">
                    <c:v>3.4</c:v>
                  </c:pt>
                  <c:pt idx="1">
                    <c:v>3.5</c:v>
                  </c:pt>
                </c:numCache>
              </c:numRef>
            </c:plus>
            <c:minus>
              <c:numRef>
                <c:f>Sheet1!$G$2:$G$3</c:f>
                <c:numCache>
                  <c:formatCode>General</c:formatCode>
                  <c:ptCount val="2"/>
                  <c:pt idx="0">
                    <c:v>3.4</c:v>
                  </c:pt>
                  <c:pt idx="1">
                    <c:v>3.5</c:v>
                  </c:pt>
                </c:numCache>
              </c:numRef>
            </c:minus>
            <c:spPr>
              <a:noFill/>
              <a:ln w="9525" cap="flat" cmpd="sng" algn="ctr">
                <a:solidFill>
                  <a:srgbClr val="0070C0"/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Foramen magnum diameter (p &lt; 0.001) </c:v>
                </c:pt>
                <c:pt idx="1">
                  <c:v>Clivus length 
(p &lt; 0.001)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16.100000000000001</c:v>
                </c:pt>
                <c:pt idx="1">
                  <c:v>30.3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C0-44F5-85A8-54631D312A5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-27"/>
        <c:axId val="1387443376"/>
        <c:axId val="1235013728"/>
      </c:barChart>
      <c:catAx>
        <c:axId val="13874433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>
                    <a:solidFill>
                      <a:srgbClr val="0070C0"/>
                    </a:solidFill>
                  </a:rPr>
                  <a:t>Parameter</a:t>
                </a:r>
              </a:p>
            </c:rich>
          </c:tx>
          <c:layout>
            <c:manualLayout>
              <c:xMode val="edge"/>
              <c:yMode val="edge"/>
              <c:x val="0.45646138888888882"/>
              <c:y val="0.9092380453245267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rgbClr val="0070C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5013728"/>
        <c:crosses val="autoZero"/>
        <c:auto val="1"/>
        <c:lblAlgn val="ctr"/>
        <c:lblOffset val="100"/>
        <c:noMultiLvlLbl val="0"/>
      </c:catAx>
      <c:valAx>
        <c:axId val="1235013728"/>
        <c:scaling>
          <c:orientation val="minMax"/>
          <c:max val="35"/>
        </c:scaling>
        <c:delete val="0"/>
        <c:axPos val="l"/>
        <c:majorGridlines>
          <c:spPr>
            <a:ln w="9525" cap="flat" cmpd="sng" algn="ctr">
              <a:solidFill>
                <a:schemeClr val="accent4">
                  <a:lumMod val="20000"/>
                  <a:lumOff val="8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>
                    <a:solidFill>
                      <a:srgbClr val="0070C0"/>
                    </a:solidFill>
                  </a:rPr>
                  <a:t>Mean</a:t>
                </a:r>
                <a:r>
                  <a:rPr lang="en-GB" baseline="0" dirty="0">
                    <a:solidFill>
                      <a:srgbClr val="0070C0"/>
                    </a:solidFill>
                  </a:rPr>
                  <a:t> (SD), mm</a:t>
                </a:r>
                <a:endParaRPr lang="en-GB" dirty="0">
                  <a:solidFill>
                    <a:srgbClr val="0070C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rgbClr val="0070C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7443376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191749999999999"/>
          <c:y val="3.7482082983412157E-2"/>
          <c:w val="0.7692769444444445"/>
          <c:h val="0.760876181575939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5277777777777777E-3"/>
                  <c:y val="-4.1700080192461908E-2"/>
                </c:manualLayout>
              </c:layout>
              <c:tx>
                <c:rich>
                  <a:bodyPr/>
                  <a:lstStyle/>
                  <a:p>
                    <a:fld id="{A14A261E-F1AB-48CF-921B-789CBF716E5F}" type="VALUE">
                      <a:rPr lang="en-US" sz="1000" smtClean="0"/>
                      <a:pPr/>
                      <a:t>[VALUE]</a:t>
                    </a:fld>
                    <a:r>
                      <a:rPr lang="en-US" sz="1000" dirty="0"/>
                      <a:t> (5.5)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A33-4AF8-B60A-F204F79E665D}"/>
                </c:ext>
              </c:extLst>
            </c:dLbl>
            <c:dLbl>
              <c:idx val="1"/>
              <c:layout>
                <c:manualLayout>
                  <c:x val="0"/>
                  <c:y val="-4.8115477145148362E-2"/>
                </c:manualLayout>
              </c:layout>
              <c:tx>
                <c:rich>
                  <a:bodyPr/>
                  <a:lstStyle/>
                  <a:p>
                    <a:fld id="{63A95614-8A52-4AAB-8A22-3DDCACB30197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(6.6)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A33-4AF8-B60A-F204F79E66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Sheet1!$E$2:$E$3</c:f>
                <c:numCache>
                  <c:formatCode>General</c:formatCode>
                  <c:ptCount val="2"/>
                  <c:pt idx="0">
                    <c:v>5.5</c:v>
                  </c:pt>
                  <c:pt idx="1">
                    <c:v>6.6</c:v>
                  </c:pt>
                </c:numCache>
              </c:numRef>
            </c:plus>
            <c:minus>
              <c:numRef>
                <c:f>Sheet1!$E$2:$E$3</c:f>
                <c:numCache>
                  <c:formatCode>General</c:formatCode>
                  <c:ptCount val="2"/>
                  <c:pt idx="0">
                    <c:v>5.5</c:v>
                  </c:pt>
                  <c:pt idx="1">
                    <c:v>6.6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Tentorium angle 
(p &lt; 0.001)</c:v>
                </c:pt>
                <c:pt idx="1">
                  <c:v>Occipital angle 
(p = 0.005)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47.6</c:v>
                </c:pt>
                <c:pt idx="1">
                  <c:v>77.900000000000006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31-4CC4-BCA3-7CBDAF98440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Reference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5277777777777777E-3"/>
                  <c:y val="-3.2076984763432299E-2"/>
                </c:manualLayout>
              </c:layout>
              <c:tx>
                <c:rich>
                  <a:bodyPr/>
                  <a:lstStyle/>
                  <a:p>
                    <a:fld id="{11A2CF40-68E0-4434-95F0-8B46F847AD5C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(4.7)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A33-4AF8-B60A-F204F79E665D}"/>
                </c:ext>
              </c:extLst>
            </c:dLbl>
            <c:dLbl>
              <c:idx val="1"/>
              <c:layout>
                <c:manualLayout>
                  <c:x val="0"/>
                  <c:y val="-3.8492381716118684E-2"/>
                </c:manualLayout>
              </c:layout>
              <c:tx>
                <c:rich>
                  <a:bodyPr/>
                  <a:lstStyle/>
                  <a:p>
                    <a:fld id="{8E09ADAA-7525-4B5D-8B56-928143AABA96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(6.5)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A33-4AF8-B60A-F204F79E66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Sheet1!$F$2:$F$3</c:f>
                <c:numCache>
                  <c:formatCode>General</c:formatCode>
                  <c:ptCount val="2"/>
                  <c:pt idx="0">
                    <c:v>4.7</c:v>
                  </c:pt>
                  <c:pt idx="1">
                    <c:v>6.5</c:v>
                  </c:pt>
                </c:numCache>
              </c:numRef>
            </c:plus>
            <c:minus>
              <c:numRef>
                <c:f>Sheet1!$F$2:$F$3</c:f>
                <c:numCache>
                  <c:formatCode>General</c:formatCode>
                  <c:ptCount val="2"/>
                  <c:pt idx="0">
                    <c:v>4.7</c:v>
                  </c:pt>
                  <c:pt idx="1">
                    <c:v>6.5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Tentorium angle 
(p &lt; 0.001)</c:v>
                </c:pt>
                <c:pt idx="1">
                  <c:v>Occipital angle 
(p = 0.005)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38.1</c:v>
                </c:pt>
                <c:pt idx="1">
                  <c:v>83.2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31-4CC4-BCA3-7CBDAF98440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-27"/>
        <c:axId val="1264078751"/>
        <c:axId val="1264077791"/>
      </c:barChart>
      <c:catAx>
        <c:axId val="126407875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>
                    <a:solidFill>
                      <a:srgbClr val="0070C0"/>
                    </a:solidFill>
                  </a:rPr>
                  <a:t>Parameter</a:t>
                </a:r>
              </a:p>
            </c:rich>
          </c:tx>
          <c:layout>
            <c:manualLayout>
              <c:xMode val="edge"/>
              <c:yMode val="edge"/>
              <c:x val="0.4388225"/>
              <c:y val="0.9092380453245267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0070C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4077791"/>
        <c:crosses val="autoZero"/>
        <c:auto val="1"/>
        <c:lblAlgn val="ctr"/>
        <c:lblOffset val="100"/>
        <c:noMultiLvlLbl val="0"/>
      </c:catAx>
      <c:valAx>
        <c:axId val="1264077791"/>
        <c:scaling>
          <c:orientation val="minMax"/>
          <c:max val="90"/>
        </c:scaling>
        <c:delete val="0"/>
        <c:axPos val="l"/>
        <c:majorGridlines>
          <c:spPr>
            <a:ln w="9525" cap="flat" cmpd="sng" algn="ctr">
              <a:solidFill>
                <a:schemeClr val="accent4">
                  <a:lumMod val="20000"/>
                  <a:lumOff val="8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>
                    <a:solidFill>
                      <a:srgbClr val="0070C0"/>
                    </a:solidFill>
                  </a:rPr>
                  <a:t>Mean (SD),</a:t>
                </a:r>
                <a:r>
                  <a:rPr lang="en-GB" baseline="0" dirty="0">
                    <a:solidFill>
                      <a:srgbClr val="0070C0"/>
                    </a:solidFill>
                  </a:rPr>
                  <a:t> </a:t>
                </a:r>
                <a:r>
                  <a:rPr lang="en-GB" dirty="0">
                    <a:solidFill>
                      <a:srgbClr val="0070C0"/>
                    </a:solidFill>
                  </a:rPr>
                  <a:t>degrees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rgbClr val="0070C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40787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9.3165219397388241E-2"/>
                </c:manualLayout>
              </c:layout>
              <c:tx>
                <c:rich>
                  <a:bodyPr/>
                  <a:lstStyle/>
                  <a:p>
                    <a:fld id="{CE992DF6-1904-4FCE-9B6F-7E0AC0D5DC42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(31.5)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899-4177-9454-27B986BC3309}"/>
                </c:ext>
              </c:extLst>
            </c:dLbl>
            <c:dLbl>
              <c:idx val="1"/>
              <c:layout>
                <c:manualLayout>
                  <c:x val="7.0555555555555554E-3"/>
                  <c:y val="-4.8188906584855987E-2"/>
                </c:manualLayout>
              </c:layout>
              <c:tx>
                <c:rich>
                  <a:bodyPr/>
                  <a:lstStyle/>
                  <a:p>
                    <a:fld id="{6D5FEFDB-B204-4781-91D1-A49FF559C20A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(16.1)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899-4177-9454-27B986BC3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Sheet1!$F$2:$F$3</c:f>
                <c:numCache>
                  <c:formatCode>General</c:formatCode>
                  <c:ptCount val="2"/>
                  <c:pt idx="0">
                    <c:v>31.5</c:v>
                  </c:pt>
                  <c:pt idx="1">
                    <c:v>16.100000000000001</c:v>
                  </c:pt>
                </c:numCache>
              </c:numRef>
            </c:plus>
            <c:minus>
              <c:numRef>
                <c:f>Sheet1!$F$2:$F$3</c:f>
                <c:numCache>
                  <c:formatCode>General</c:formatCode>
                  <c:ptCount val="2"/>
                  <c:pt idx="0">
                    <c:v>31.5</c:v>
                  </c:pt>
                  <c:pt idx="1">
                    <c:v>16.100000000000001</c:v>
                  </c:pt>
                </c:numCache>
              </c:numRef>
            </c:minus>
            <c:spPr>
              <a:noFill/>
              <a:ln w="9525" cap="flat" cmpd="sng" algn="ctr">
                <a:solidFill>
                  <a:srgbClr val="0070C0"/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Foramen magnum area (p = 0.005)</c:v>
                </c:pt>
                <c:pt idx="1">
                  <c:v>Myelon area
 (p = 0.004)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109</c:v>
                </c:pt>
                <c:pt idx="1">
                  <c:v>40.6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39-41CF-AA61-2767A309EA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Reference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0555555555555554E-3"/>
                  <c:y val="-0.2279031729296224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CD5D19C-9DF9-43E9-84A0-79DBAADD913E}" type="VALUE">
                      <a:rPr lang="en-US" smtClean="0">
                        <a:solidFill>
                          <a:srgbClr val="0070C0"/>
                        </a:solidFill>
                      </a:rPr>
                      <a:pPr>
                        <a:defRPr sz="1000">
                          <a:solidFill>
                            <a:srgbClr val="0070C0"/>
                          </a:solidFill>
                        </a:defRPr>
                      </a:pPr>
                      <a:t>[VALUE]</a:t>
                    </a:fld>
                    <a:r>
                      <a:rPr lang="en-US" dirty="0">
                        <a:solidFill>
                          <a:srgbClr val="0070C0"/>
                        </a:solidFill>
                      </a:rPr>
                      <a:t> (76.6)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348722222222222"/>
                      <c:h val="5.300779724334158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899-4177-9454-27B986BC3309}"/>
                </c:ext>
              </c:extLst>
            </c:dLbl>
            <c:dLbl>
              <c:idx val="1"/>
              <c:layout>
                <c:manualLayout>
                  <c:x val="1.7638888888888888E-2"/>
                  <c:y val="-2.5700750178589978E-2"/>
                </c:manualLayout>
              </c:layout>
              <c:tx>
                <c:rich>
                  <a:bodyPr/>
                  <a:lstStyle/>
                  <a:p>
                    <a:fld id="{0D8A2D13-DA0C-4C71-B7B3-1F03B459120C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(10.2)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899-4177-9454-27B986BC3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Sheet1!$G$2:$G$3</c:f>
                <c:numCache>
                  <c:formatCode>General</c:formatCode>
                  <c:ptCount val="2"/>
                  <c:pt idx="0">
                    <c:v>76.599999999999994</c:v>
                  </c:pt>
                  <c:pt idx="1">
                    <c:v>10.199999999999999</c:v>
                  </c:pt>
                </c:numCache>
              </c:numRef>
            </c:plus>
            <c:minus>
              <c:numRef>
                <c:f>Sheet1!$G$2:$G$3</c:f>
                <c:numCache>
                  <c:formatCode>General</c:formatCode>
                  <c:ptCount val="2"/>
                  <c:pt idx="0">
                    <c:v>76.599999999999994</c:v>
                  </c:pt>
                  <c:pt idx="1">
                    <c:v>10.199999999999999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Foramen magnum area (p = 0.005)</c:v>
                </c:pt>
                <c:pt idx="1">
                  <c:v>Myelon area
 (p = 0.004)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160.80000000000001</c:v>
                </c:pt>
                <c:pt idx="1">
                  <c:v>47.7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39-41CF-AA61-2767A309EA9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-27"/>
        <c:axId val="1387443376"/>
        <c:axId val="1235013728"/>
      </c:barChart>
      <c:catAx>
        <c:axId val="13874433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>
                    <a:solidFill>
                      <a:srgbClr val="0070C0"/>
                    </a:solidFill>
                  </a:rPr>
                  <a:t>Parameter</a:t>
                </a:r>
              </a:p>
            </c:rich>
          </c:tx>
          <c:layout>
            <c:manualLayout>
              <c:xMode val="edge"/>
              <c:yMode val="edge"/>
              <c:x val="0.46114472222222214"/>
              <c:y val="0.91231212650435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0070C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5013728"/>
        <c:crosses val="autoZero"/>
        <c:auto val="1"/>
        <c:lblAlgn val="ctr"/>
        <c:lblOffset val="100"/>
        <c:noMultiLvlLbl val="0"/>
      </c:catAx>
      <c:valAx>
        <c:axId val="1235013728"/>
        <c:scaling>
          <c:orientation val="minMax"/>
          <c:max val="240"/>
        </c:scaling>
        <c:delete val="0"/>
        <c:axPos val="l"/>
        <c:majorGridlines>
          <c:spPr>
            <a:ln w="9525" cap="flat" cmpd="sng" algn="ctr">
              <a:solidFill>
                <a:schemeClr val="accent4">
                  <a:lumMod val="20000"/>
                  <a:lumOff val="8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>
                    <a:solidFill>
                      <a:srgbClr val="0070C0"/>
                    </a:solidFill>
                  </a:rPr>
                  <a:t>Mean</a:t>
                </a:r>
                <a:r>
                  <a:rPr lang="en-GB" baseline="0" dirty="0">
                    <a:solidFill>
                      <a:srgbClr val="0070C0"/>
                    </a:solidFill>
                  </a:rPr>
                  <a:t> (SD), mm</a:t>
                </a:r>
                <a:r>
                  <a:rPr lang="en-GB" baseline="30000" dirty="0">
                    <a:solidFill>
                      <a:srgbClr val="0070C0"/>
                    </a:solidFill>
                  </a:rPr>
                  <a:t>2</a:t>
                </a:r>
                <a:endParaRPr lang="en-GB" dirty="0">
                  <a:solidFill>
                    <a:srgbClr val="0070C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rgbClr val="0070C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744337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29540259080517"/>
          <c:y val="3.6401991807098882E-2"/>
          <c:w val="0.73242024854420085"/>
          <c:h val="0.722948708514239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726403823178016E-2"/>
                  <c:y val="-7.165109034267912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6AC138C-ED51-4918-9FA4-F23EC1925BC1}" type="VALUE">
                      <a:rPr lang="en-US" smtClean="0"/>
                      <a:pPr>
                        <a:defRPr sz="1000">
                          <a:solidFill>
                            <a:srgbClr val="0070C0"/>
                          </a:solidFill>
                        </a:defRPr>
                      </a:pPr>
                      <a:t>[VALUE]</a:t>
                    </a:fld>
                    <a:r>
                      <a:rPr lang="en-US" dirty="0"/>
                      <a:t> (30,947.6)</a:t>
                    </a:r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85B-4075-8D27-2475EF4D2F6D}"/>
                </c:ext>
              </c:extLst>
            </c:dLbl>
            <c:dLbl>
              <c:idx val="1"/>
              <c:layout>
                <c:manualLayout>
                  <c:x val="7.1684587813620072E-3"/>
                  <c:y val="-9.034267912772590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8B4396D-1299-4427-8031-8DD61CD5F418}" type="VALUE">
                      <a:rPr lang="en-US" smtClean="0"/>
                      <a:pPr>
                        <a:defRPr sz="1000">
                          <a:solidFill>
                            <a:srgbClr val="0070C0"/>
                          </a:solidFill>
                        </a:defRPr>
                      </a:pPr>
                      <a:t>[VALUE]</a:t>
                    </a:fld>
                    <a:br>
                      <a:rPr lang="en-US" dirty="0"/>
                    </a:br>
                    <a:r>
                      <a:rPr lang="en-US" dirty="0"/>
                      <a:t>(45,109.0)</a:t>
                    </a:r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85B-4075-8D27-2475EF4D2F6D}"/>
                </c:ext>
              </c:extLst>
            </c:dLbl>
            <c:dLbl>
              <c:idx val="2"/>
              <c:layout>
                <c:manualLayout>
                  <c:x val="1.1947431302270013E-2"/>
                  <c:y val="-7.165109034267912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0E0576D-AF5C-49A5-B73B-ACA0D4E2E4FE}" type="VALUE">
                      <a:rPr lang="en-US" smtClean="0"/>
                      <a:pPr>
                        <a:defRPr sz="1000">
                          <a:solidFill>
                            <a:srgbClr val="0070C0"/>
                          </a:solidFill>
                        </a:defRPr>
                      </a:pPr>
                      <a:t>[VALUE]</a:t>
                    </a:fld>
                    <a:br>
                      <a:rPr lang="en-US" dirty="0"/>
                    </a:br>
                    <a:r>
                      <a:rPr lang="en-US" dirty="0"/>
                      <a:t>(24,302.4)</a:t>
                    </a:r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85B-4075-8D27-2475EF4D2F6D}"/>
                </c:ext>
              </c:extLst>
            </c:dLbl>
            <c:dLbl>
              <c:idx val="3"/>
              <c:layout>
                <c:manualLayout>
                  <c:x val="8.7613484098202103E-17"/>
                  <c:y val="-0.1526479750778816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3E7DB1B-7C38-41F9-ADBE-904E125A1BE6}" type="VALUE">
                      <a:rPr lang="en-US" smtClean="0"/>
                      <a:pPr>
                        <a:defRPr sz="1000">
                          <a:solidFill>
                            <a:srgbClr val="0070C0"/>
                          </a:solidFill>
                        </a:defRPr>
                      </a:pPr>
                      <a:t>[VALUE]</a:t>
                    </a:fld>
                    <a:endParaRPr lang="en-US" dirty="0"/>
                  </a:p>
                  <a:p>
                    <a:pPr>
                      <a:defRPr sz="1000">
                        <a:solidFill>
                          <a:srgbClr val="0070C0"/>
                        </a:solidFill>
                      </a:defRPr>
                    </a:pPr>
                    <a:r>
                      <a:rPr lang="en-US" dirty="0"/>
                      <a:t>(76,082.3)</a:t>
                    </a:r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85B-4075-8D27-2475EF4D2F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Sheet1!$E$2:$E$5</c:f>
                <c:numCache>
                  <c:formatCode>General</c:formatCode>
                  <c:ptCount val="4"/>
                  <c:pt idx="0">
                    <c:v>30947.599999999999</c:v>
                  </c:pt>
                  <c:pt idx="1">
                    <c:v>45109</c:v>
                  </c:pt>
                  <c:pt idx="2">
                    <c:v>24302.400000000001</c:v>
                  </c:pt>
                  <c:pt idx="3">
                    <c:v>76082.3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30947.599999999999</c:v>
                  </c:pt>
                  <c:pt idx="1">
                    <c:v>45109</c:v>
                  </c:pt>
                  <c:pt idx="2">
                    <c:v>24302.400000000001</c:v>
                  </c:pt>
                  <c:pt idx="3">
                    <c:v>76082.3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Sheet1!$A$2:$A$5</c:f>
              <c:strCache>
                <c:ptCount val="4"/>
                <c:pt idx="0">
                  <c:v>Posterior fossa volume</c:v>
                </c:pt>
                <c:pt idx="1">
                  <c:v>Cerebellum volume </c:v>
                </c:pt>
                <c:pt idx="2">
                  <c:v>Supratentorial ventricular system volume</c:v>
                </c:pt>
                <c:pt idx="3">
                  <c:v>Intracranial CSF system volume</c:v>
                </c:pt>
              </c:strCache>
            </c:strRef>
          </c:cat>
          <c:val>
            <c:numRef>
              <c:f>Sheet1!$B$2:$B$5</c:f>
              <c:numCache>
                <c:formatCode>#,##0.00</c:formatCode>
                <c:ptCount val="4"/>
                <c:pt idx="0">
                  <c:v>126080.6</c:v>
                </c:pt>
                <c:pt idx="1">
                  <c:v>74887.3</c:v>
                </c:pt>
                <c:pt idx="2">
                  <c:v>42062.3</c:v>
                </c:pt>
                <c:pt idx="3">
                  <c:v>225804.79999999999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77-4942-AF81-2A25DE9D0EE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Reference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7789725209080001E-2"/>
                  <c:y val="-0.1028037383177570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AB8AB51-EADA-42C2-8A9D-4CD98EBAEA21}" type="VALUE">
                      <a:rPr lang="en-US" smtClean="0"/>
                      <a:pPr>
                        <a:defRPr sz="1000">
                          <a:solidFill>
                            <a:srgbClr val="0070C0"/>
                          </a:solidFill>
                        </a:defRPr>
                      </a:pPr>
                      <a:t>[VALUE]</a:t>
                    </a:fld>
                    <a:br>
                      <a:rPr lang="en-US" dirty="0"/>
                    </a:br>
                    <a:r>
                      <a:rPr lang="en-US" dirty="0"/>
                      <a:t>(42,399.2)</a:t>
                    </a:r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85B-4075-8D27-2475EF4D2F6D}"/>
                </c:ext>
              </c:extLst>
            </c:dLbl>
            <c:dLbl>
              <c:idx val="1"/>
              <c:layout>
                <c:manualLayout>
                  <c:x val="1.9115890083631931E-2"/>
                  <c:y val="-9.034267912772585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5DED15E-6B11-48FE-97C0-6C4E73A135D7}" type="VALUE">
                      <a:rPr lang="en-US" smtClean="0"/>
                      <a:pPr>
                        <a:defRPr sz="1000">
                          <a:solidFill>
                            <a:srgbClr val="0070C0"/>
                          </a:solidFill>
                        </a:defRPr>
                      </a:pPr>
                      <a:t>[VALUE]</a:t>
                    </a:fld>
                    <a:endParaRPr lang="en-US" dirty="0"/>
                  </a:p>
                  <a:p>
                    <a:pPr>
                      <a:defRPr sz="1000">
                        <a:solidFill>
                          <a:srgbClr val="0070C0"/>
                        </a:solidFill>
                      </a:defRPr>
                    </a:pPr>
                    <a:r>
                      <a:rPr lang="en-US" dirty="0"/>
                      <a:t>(33,944.2)</a:t>
                    </a:r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85B-4075-8D27-2475EF4D2F6D}"/>
                </c:ext>
              </c:extLst>
            </c:dLbl>
            <c:dLbl>
              <c:idx val="2"/>
              <c:layout>
                <c:manualLayout>
                  <c:x val="-2.3894862604540898E-3"/>
                  <c:y val="-6.542056074766354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1DEFC40-50EA-4753-968C-965CDF1E298D}" type="VALUE">
                      <a:rPr lang="en-US" smtClean="0"/>
                      <a:pPr>
                        <a:defRPr sz="1000">
                          <a:solidFill>
                            <a:srgbClr val="0070C0"/>
                          </a:solidFill>
                        </a:defRPr>
                      </a:pPr>
                      <a:t>[VALUE]</a:t>
                    </a:fld>
                    <a:endParaRPr lang="en-US" dirty="0"/>
                  </a:p>
                  <a:p>
                    <a:pPr>
                      <a:defRPr sz="1000">
                        <a:solidFill>
                          <a:srgbClr val="0070C0"/>
                        </a:solidFill>
                      </a:defRPr>
                    </a:pPr>
                    <a:r>
                      <a:rPr lang="en-US" dirty="0"/>
                      <a:t>(4439.0)</a:t>
                    </a:r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85B-4075-8D27-2475EF4D2F6D}"/>
                </c:ext>
              </c:extLst>
            </c:dLbl>
            <c:dLbl>
              <c:idx val="3"/>
              <c:layout>
                <c:manualLayout>
                  <c:x val="2.3733054873515402E-3"/>
                  <c:y val="-0.11838006230529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8A6DD6B-2DF6-49D4-833F-8A48B48FC92C}" type="VALUE">
                      <a:rPr lang="en-US" smtClean="0"/>
                      <a:pPr>
                        <a:defRPr sz="1000">
                          <a:solidFill>
                            <a:srgbClr val="0070C0"/>
                          </a:solidFill>
                        </a:defRPr>
                      </a:pPr>
                      <a:t>[VALUE]</a:t>
                    </a:fld>
                    <a:endParaRPr lang="en-US" dirty="0"/>
                  </a:p>
                  <a:p>
                    <a:pPr>
                      <a:defRPr sz="1000">
                        <a:solidFill>
                          <a:srgbClr val="0070C0"/>
                        </a:solidFill>
                      </a:defRPr>
                    </a:pPr>
                    <a:r>
                      <a:rPr lang="en-US" dirty="0"/>
                      <a:t>(62,550.4)</a:t>
                    </a:r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85B-4075-8D27-2475EF4D2F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Sheet1!$F$2:$F$5</c:f>
                <c:numCache>
                  <c:formatCode>General</c:formatCode>
                  <c:ptCount val="4"/>
                  <c:pt idx="0">
                    <c:v>42399.199999999997</c:v>
                  </c:pt>
                  <c:pt idx="1">
                    <c:v>33944.199999999997</c:v>
                  </c:pt>
                  <c:pt idx="2">
                    <c:v>4439</c:v>
                  </c:pt>
                  <c:pt idx="3">
                    <c:v>62550.400000000001</c:v>
                  </c:pt>
                </c:numCache>
              </c:numRef>
            </c:plus>
            <c:minus>
              <c:numRef>
                <c:f>Sheet1!$F$2:$F$5</c:f>
                <c:numCache>
                  <c:formatCode>General</c:formatCode>
                  <c:ptCount val="4"/>
                  <c:pt idx="0">
                    <c:v>42399.199999999997</c:v>
                  </c:pt>
                  <c:pt idx="1">
                    <c:v>33944.199999999997</c:v>
                  </c:pt>
                  <c:pt idx="2">
                    <c:v>4439</c:v>
                  </c:pt>
                  <c:pt idx="3">
                    <c:v>62550.400000000001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Sheet1!$A$2:$A$5</c:f>
              <c:strCache>
                <c:ptCount val="4"/>
                <c:pt idx="0">
                  <c:v>Posterior fossa volume</c:v>
                </c:pt>
                <c:pt idx="1">
                  <c:v>Cerebellum volume </c:v>
                </c:pt>
                <c:pt idx="2">
                  <c:v>Supratentorial ventricular system volume</c:v>
                </c:pt>
                <c:pt idx="3">
                  <c:v>Intracranial CSF system volume</c:v>
                </c:pt>
              </c:strCache>
            </c:strRef>
          </c:cat>
          <c:val>
            <c:numRef>
              <c:f>Sheet1!$C$2:$C$5</c:f>
              <c:numCache>
                <c:formatCode>#,##0.00</c:formatCode>
                <c:ptCount val="4"/>
                <c:pt idx="0">
                  <c:v>121382.3</c:v>
                </c:pt>
                <c:pt idx="1">
                  <c:v>89842</c:v>
                </c:pt>
                <c:pt idx="2">
                  <c:v>13389.2</c:v>
                </c:pt>
                <c:pt idx="3">
                  <c:v>126716.7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77-4942-AF81-2A25DE9D0EE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-27"/>
        <c:axId val="1621824367"/>
        <c:axId val="1621824847"/>
      </c:barChart>
      <c:catAx>
        <c:axId val="162182436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 dirty="0">
                    <a:solidFill>
                      <a:srgbClr val="0070C0"/>
                    </a:solidFill>
                  </a:rPr>
                  <a:t>Parameter</a:t>
                </a:r>
              </a:p>
            </c:rich>
          </c:tx>
          <c:layout>
            <c:manualLayout>
              <c:xMode val="edge"/>
              <c:yMode val="edge"/>
              <c:x val="0.43775049624173323"/>
              <c:y val="0.911117079991169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0070C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1824847"/>
        <c:crosses val="autoZero"/>
        <c:auto val="1"/>
        <c:lblAlgn val="ctr"/>
        <c:lblOffset val="100"/>
        <c:noMultiLvlLbl val="0"/>
      </c:catAx>
      <c:valAx>
        <c:axId val="16218248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4">
                  <a:lumMod val="20000"/>
                  <a:lumOff val="8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 dirty="0">
                    <a:solidFill>
                      <a:srgbClr val="0070C0"/>
                    </a:solidFill>
                  </a:rPr>
                  <a:t>Mean</a:t>
                </a:r>
                <a:r>
                  <a:rPr lang="en-GB" sz="1200" baseline="0" dirty="0">
                    <a:solidFill>
                      <a:srgbClr val="0070C0"/>
                    </a:solidFill>
                  </a:rPr>
                  <a:t> (SD), mm</a:t>
                </a:r>
                <a:r>
                  <a:rPr lang="en-GB" sz="1200" baseline="30000" dirty="0">
                    <a:solidFill>
                      <a:srgbClr val="0070C0"/>
                    </a:solidFill>
                  </a:rPr>
                  <a:t>3</a:t>
                </a:r>
                <a:endParaRPr lang="en-GB" sz="1200" dirty="0">
                  <a:solidFill>
                    <a:srgbClr val="0070C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0" sourceLinked="1"/>
        <c:majorTickMark val="none"/>
        <c:minorTickMark val="none"/>
        <c:tickLblPos val="nextTo"/>
        <c:spPr>
          <a:noFill/>
          <a:ln>
            <a:solidFill>
              <a:srgbClr val="0070C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18243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42753929952304"/>
          <c:y val="3.4267912772585667E-2"/>
          <c:w val="0.8262881118354829"/>
          <c:h val="0.724464395221625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3806742049101052E-17"/>
                  <c:y val="-0.12149532710280374"/>
                </c:manualLayout>
              </c:layout>
              <c:tx>
                <c:rich>
                  <a:bodyPr/>
                  <a:lstStyle/>
                  <a:p>
                    <a:fld id="{BD445D56-C5D9-498C-8865-618A82CF30FD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</a:t>
                    </a:r>
                    <a:br>
                      <a:rPr lang="en-US" dirty="0"/>
                    </a:br>
                    <a:r>
                      <a:rPr lang="en-US" dirty="0"/>
                      <a:t>(1089.9)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F4F-4C0B-883F-04E691051809}"/>
                </c:ext>
              </c:extLst>
            </c:dLbl>
            <c:dLbl>
              <c:idx val="1"/>
              <c:layout>
                <c:manualLayout>
                  <c:x val="0"/>
                  <c:y val="-3.4267912772585667E-2"/>
                </c:manualLayout>
              </c:layout>
              <c:tx>
                <c:rich>
                  <a:bodyPr/>
                  <a:lstStyle/>
                  <a:p>
                    <a:fld id="{1E0B1C6B-8988-4394-8EDE-EF443BEBCCE6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</a:t>
                    </a:r>
                    <a:br>
                      <a:rPr lang="en-US" dirty="0"/>
                    </a:br>
                    <a:r>
                      <a:rPr lang="en-US" dirty="0"/>
                      <a:t>(355.3)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EF4F-4C0B-883F-04E6910518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Sheet1!$E$2:$E$3</c:f>
                <c:numCache>
                  <c:formatCode>General</c:formatCode>
                  <c:ptCount val="2"/>
                  <c:pt idx="0">
                    <c:v>1089.9000000000001</c:v>
                  </c:pt>
                  <c:pt idx="1">
                    <c:v>355.3</c:v>
                  </c:pt>
                </c:numCache>
              </c:numRef>
            </c:plus>
            <c:minus>
              <c:numRef>
                <c:f>Sheet1!$E$2:$E$3</c:f>
                <c:numCache>
                  <c:formatCode>General</c:formatCode>
                  <c:ptCount val="2"/>
                  <c:pt idx="0">
                    <c:v>1089.9000000000001</c:v>
                  </c:pt>
                  <c:pt idx="1">
                    <c:v>355.3</c:v>
                  </c:pt>
                </c:numCache>
              </c:numRef>
            </c:minus>
            <c:spPr>
              <a:noFill/>
              <a:ln w="9525" cap="flat" cmpd="sng" algn="ctr">
                <a:solidFill>
                  <a:srgbClr val="0070C0"/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Proportion of brainstem outside posterior fossa</c:v>
                </c:pt>
                <c:pt idx="1">
                  <c:v>Fourth ventrical volume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4542.5</c:v>
                </c:pt>
                <c:pt idx="1">
                  <c:v>749.9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6E-44A6-8EC6-57FEF427CEF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Reference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9.657320872274143E-2"/>
                </c:manualLayout>
              </c:layout>
              <c:tx>
                <c:rich>
                  <a:bodyPr/>
                  <a:lstStyle/>
                  <a:p>
                    <a:fld id="{27D29787-0E2F-4A6A-9D6B-A76992C89FE5}" type="VALUE">
                      <a:rPr lang="en-US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dirty="0"/>
                      <a:t>(868.0)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F4F-4C0B-883F-04E691051809}"/>
                </c:ext>
              </c:extLst>
            </c:dLbl>
            <c:dLbl>
              <c:idx val="1"/>
              <c:layout>
                <c:manualLayout>
                  <c:x val="0"/>
                  <c:y val="-6.2305295950155763E-2"/>
                </c:manualLayout>
              </c:layout>
              <c:tx>
                <c:rich>
                  <a:bodyPr/>
                  <a:lstStyle/>
                  <a:p>
                    <a:fld id="{FD138BA0-AD6D-4A13-A8CC-AB4461888917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</a:t>
                    </a:r>
                    <a:br>
                      <a:rPr lang="en-US" dirty="0"/>
                    </a:br>
                    <a:r>
                      <a:rPr lang="en-US" dirty="0"/>
                      <a:t>(589.5)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F4F-4C0B-883F-04E6910518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Sheet1!$F$2:$F$3</c:f>
                <c:numCache>
                  <c:formatCode>General</c:formatCode>
                  <c:ptCount val="2"/>
                  <c:pt idx="0">
                    <c:v>868</c:v>
                  </c:pt>
                  <c:pt idx="1">
                    <c:v>589.5</c:v>
                  </c:pt>
                </c:numCache>
              </c:numRef>
            </c:plus>
            <c:minus>
              <c:numRef>
                <c:f>Sheet1!$F$2:$F$3</c:f>
                <c:numCache>
                  <c:formatCode>General</c:formatCode>
                  <c:ptCount val="2"/>
                  <c:pt idx="0">
                    <c:v>868</c:v>
                  </c:pt>
                  <c:pt idx="1">
                    <c:v>589.5</c:v>
                  </c:pt>
                </c:numCache>
              </c:numRef>
            </c:minus>
            <c:spPr>
              <a:noFill/>
              <a:ln w="9525" cap="flat" cmpd="sng" algn="ctr">
                <a:solidFill>
                  <a:srgbClr val="0070C0"/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Proportion of brainstem outside posterior fossa</c:v>
                </c:pt>
                <c:pt idx="1">
                  <c:v>Fourth ventrical volume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2614.4</c:v>
                </c:pt>
                <c:pt idx="1">
                  <c:v>1056.2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6E-44A6-8EC6-57FEF427CEF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7"/>
        <c:axId val="1634141439"/>
        <c:axId val="1634144319"/>
      </c:barChart>
      <c:catAx>
        <c:axId val="163414143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 dirty="0"/>
                  <a:t>Parameter</a:t>
                </a:r>
              </a:p>
            </c:rich>
          </c:tx>
          <c:layout>
            <c:manualLayout>
              <c:xMode val="edge"/>
              <c:yMode val="edge"/>
              <c:x val="0.48885709178825765"/>
              <c:y val="0.9040341452645520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0070C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4144319"/>
        <c:crosses val="autoZero"/>
        <c:auto val="1"/>
        <c:lblAlgn val="ctr"/>
        <c:lblOffset val="100"/>
        <c:noMultiLvlLbl val="0"/>
      </c:catAx>
      <c:valAx>
        <c:axId val="16341443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4">
                  <a:lumMod val="20000"/>
                  <a:lumOff val="8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 b="0" i="0" u="none" strike="noStrike" kern="1200" baseline="0" dirty="0">
                    <a:solidFill>
                      <a:srgbClr val="051C2C">
                        <a:lumMod val="65000"/>
                        <a:lumOff val="35000"/>
                      </a:srgbClr>
                    </a:solidFill>
                  </a:rPr>
                  <a:t>Mean (SD), mm</a:t>
                </a:r>
                <a:r>
                  <a:rPr lang="en-GB" sz="1200" b="0" i="0" u="none" strike="noStrike" kern="1200" baseline="30000" dirty="0">
                    <a:solidFill>
                      <a:srgbClr val="051C2C">
                        <a:lumMod val="65000"/>
                        <a:lumOff val="35000"/>
                      </a:srgbClr>
                    </a:solidFill>
                  </a:rPr>
                  <a:t>3</a:t>
                </a:r>
                <a:endParaRPr lang="en-GB" sz="1200" b="0" i="0" u="none" strike="noStrike" kern="1200" baseline="0" dirty="0">
                  <a:solidFill>
                    <a:srgbClr val="051C2C">
                      <a:lumMod val="65000"/>
                      <a:lumOff val="35000"/>
                    </a:srgbClr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rgbClr val="0070C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41414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r>
              <a:rPr lang="en-GB" sz="1800" dirty="0">
                <a:solidFill>
                  <a:srgbClr val="0070C0"/>
                </a:solidFill>
              </a:rPr>
              <a:t>Received decompression surgery</a:t>
            </a:r>
            <a:br>
              <a:rPr lang="en-GB" sz="1800" dirty="0">
                <a:solidFill>
                  <a:srgbClr val="0070C0"/>
                </a:solidFill>
              </a:rPr>
            </a:br>
            <a:r>
              <a:rPr lang="en-GB" sz="1800" dirty="0">
                <a:solidFill>
                  <a:srgbClr val="0070C0"/>
                </a:solidFill>
              </a:rPr>
              <a:t> (n = 9)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rgbClr val="0070C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Received decompression surgery (n = 9)</c:v>
                </c:pt>
              </c:strCache>
            </c:strRef>
          </c:tx>
          <c:spPr>
            <a:solidFill>
              <a:schemeClr val="accent2"/>
            </a:solidFill>
          </c:spPr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7C8-4BA0-92F0-B59DE40AE415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7C8-4BA0-92F0-B59DE40AE4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AFMS 1 or 2</c:v>
                </c:pt>
                <c:pt idx="1">
                  <c:v>AFMS 3 or 4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0.33300000000000002</c:v>
                </c:pt>
                <c:pt idx="1">
                  <c:v>0.66700000000000004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C8-4BA0-92F0-B59DE40AE41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70C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r>
              <a:rPr lang="en-GB" dirty="0">
                <a:solidFill>
                  <a:srgbClr val="0070C0"/>
                </a:solidFill>
              </a:rPr>
              <a:t>Did not receive decompression surgery (n = 15)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rgbClr val="0070C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Dis not receive decompression surgery (n = 15)</c:v>
                </c:pt>
              </c:strCache>
            </c:strRef>
          </c:tx>
          <c:spPr>
            <a:solidFill>
              <a:schemeClr val="accent2"/>
            </a:solidFill>
          </c:spPr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515-4852-84A2-524F6E28F4D4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515-4852-84A2-524F6E28F4D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AFMS 1 or 2</c:v>
                </c:pt>
                <c:pt idx="1">
                  <c:v>AFMS 3 or 4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0.93300000000000005</c:v>
                </c:pt>
                <c:pt idx="1">
                  <c:v>6.7000000000000004E-2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515-4852-84A2-524F6E28F4D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70C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2112D6-D265-425F-88A4-5FAC335CE8B6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4F730E5-0534-4210-A267-3719F5D26BD4}">
      <dgm:prSet phldrT="[Text]" custT="1"/>
      <dgm:spPr/>
      <dgm:t>
        <a:bodyPr/>
        <a:lstStyle/>
        <a:p>
          <a:r>
            <a:rPr lang="en-GB" sz="1200" dirty="0"/>
            <a:t>Data: children with ACH (≤4 years) with skull base MRI collected between Oct 2020 and Apr 2023 from</a:t>
          </a:r>
          <a:br>
            <a:rPr lang="en-GB" sz="1200" dirty="0"/>
          </a:br>
          <a:r>
            <a:rPr lang="en-GB" sz="1200" dirty="0"/>
            <a:t> Germany-wide CrescNet Registry at Magdeburg University Hospital</a:t>
          </a:r>
        </a:p>
      </dgm:t>
    </dgm:pt>
    <dgm:pt modelId="{95A906E3-0F10-4036-B74C-9CD5D4DD98AE}" type="parTrans" cxnId="{1A8F8102-4815-4B61-8CE6-4440F6904030}">
      <dgm:prSet/>
      <dgm:spPr/>
      <dgm:t>
        <a:bodyPr/>
        <a:lstStyle/>
        <a:p>
          <a:endParaRPr lang="en-GB"/>
        </a:p>
      </dgm:t>
    </dgm:pt>
    <dgm:pt modelId="{087D4E7D-828D-49CD-BCEB-03C7C9CCD874}" type="sibTrans" cxnId="{1A8F8102-4815-4B61-8CE6-4440F6904030}">
      <dgm:prSet/>
      <dgm:spPr/>
      <dgm:t>
        <a:bodyPr/>
        <a:lstStyle/>
        <a:p>
          <a:endParaRPr lang="en-GB"/>
        </a:p>
      </dgm:t>
    </dgm:pt>
    <dgm:pt modelId="{D0487AEA-0E6E-4B42-8D0B-3216E30037C2}">
      <dgm:prSet custT="1"/>
      <dgm:spPr>
        <a:solidFill>
          <a:schemeClr val="accent2"/>
        </a:solidFill>
      </dgm:spPr>
      <dgm:t>
        <a:bodyPr/>
        <a:lstStyle/>
        <a:p>
          <a:r>
            <a:rPr lang="en-GB" sz="1200" dirty="0"/>
            <a:t>Reference data: children without ACH (≤4 years) with skull base MRIs provided by Magdeburg University Hospital</a:t>
          </a:r>
        </a:p>
      </dgm:t>
    </dgm:pt>
    <dgm:pt modelId="{2EF1C039-000B-4178-9AE8-EB8C7605EFC8}" type="parTrans" cxnId="{E7BD5CD8-688C-4786-8B35-6A960FBAD62A}">
      <dgm:prSet/>
      <dgm:spPr/>
      <dgm:t>
        <a:bodyPr/>
        <a:lstStyle/>
        <a:p>
          <a:endParaRPr lang="en-GB"/>
        </a:p>
      </dgm:t>
    </dgm:pt>
    <dgm:pt modelId="{B0C3CECF-4C55-4189-8236-C7C825FBAEB5}" type="sibTrans" cxnId="{E7BD5CD8-688C-4786-8B35-6A960FBAD62A}">
      <dgm:prSet/>
      <dgm:spPr/>
      <dgm:t>
        <a:bodyPr/>
        <a:lstStyle/>
        <a:p>
          <a:endParaRPr lang="en-GB"/>
        </a:p>
      </dgm:t>
    </dgm:pt>
    <dgm:pt modelId="{F8834DB6-7B0C-447A-B323-472A1698B15F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GB" dirty="0"/>
            <a:t>Reference population criteria: no evidence of </a:t>
          </a:r>
          <a:r>
            <a:rPr lang="en-GB" dirty="0" err="1"/>
            <a:t>cervicomedullary</a:t>
          </a:r>
          <a:r>
            <a:rPr lang="en-GB" dirty="0"/>
            <a:t> damage, no diseases that could have influenced associated anatomical structures</a:t>
          </a:r>
        </a:p>
      </dgm:t>
    </dgm:pt>
    <dgm:pt modelId="{A08724AB-3387-4A62-B710-3A566C8420B5}" type="parTrans" cxnId="{D961FCBF-EBE1-4283-86B2-2EE1B10DE198}">
      <dgm:prSet/>
      <dgm:spPr/>
      <dgm:t>
        <a:bodyPr/>
        <a:lstStyle/>
        <a:p>
          <a:endParaRPr lang="en-GB"/>
        </a:p>
      </dgm:t>
    </dgm:pt>
    <dgm:pt modelId="{EAEFF78D-89DB-4B94-970B-B13B21E72EAA}" type="sibTrans" cxnId="{D961FCBF-EBE1-4283-86B2-2EE1B10DE198}">
      <dgm:prSet/>
      <dgm:spPr/>
      <dgm:t>
        <a:bodyPr/>
        <a:lstStyle/>
        <a:p>
          <a:endParaRPr lang="en-GB"/>
        </a:p>
      </dgm:t>
    </dgm:pt>
    <dgm:pt modelId="{0FC63398-7F4F-4477-BC2D-7AB3AF03EB98}">
      <dgm:prSet/>
      <dgm:spPr>
        <a:solidFill>
          <a:schemeClr val="accent3"/>
        </a:solidFill>
      </dgm:spPr>
      <dgm:t>
        <a:bodyPr/>
        <a:lstStyle/>
        <a:p>
          <a:r>
            <a:rPr lang="en-GB" dirty="0"/>
            <a:t>Preoperative MRI scans analysed using </a:t>
          </a:r>
          <a:r>
            <a:rPr lang="en-GB" dirty="0" err="1"/>
            <a:t>Dornheim</a:t>
          </a:r>
          <a:r>
            <a:rPr lang="en-GB" dirty="0"/>
            <a:t> </a:t>
          </a:r>
          <a:r>
            <a:rPr lang="en-GB" dirty="0" err="1"/>
            <a:t>Segmenter</a:t>
          </a:r>
          <a:r>
            <a:rPr lang="en-GB" dirty="0"/>
            <a:t> software</a:t>
          </a:r>
        </a:p>
      </dgm:t>
    </dgm:pt>
    <dgm:pt modelId="{CFF9CA78-E108-4F8A-8906-C208E4D27ED6}" type="parTrans" cxnId="{10EF11F2-BD8C-48E3-918C-9DE95191693E}">
      <dgm:prSet/>
      <dgm:spPr/>
      <dgm:t>
        <a:bodyPr/>
        <a:lstStyle/>
        <a:p>
          <a:endParaRPr lang="en-GB"/>
        </a:p>
      </dgm:t>
    </dgm:pt>
    <dgm:pt modelId="{F144CD5D-3356-43A6-A1DA-793857433AC1}" type="sibTrans" cxnId="{10EF11F2-BD8C-48E3-918C-9DE95191693E}">
      <dgm:prSet/>
      <dgm:spPr/>
      <dgm:t>
        <a:bodyPr/>
        <a:lstStyle/>
        <a:p>
          <a:endParaRPr lang="en-GB"/>
        </a:p>
      </dgm:t>
    </dgm:pt>
    <dgm:pt modelId="{D3400C8E-3D63-46CB-A4FD-672A6C17F11C}">
      <dgm:prSet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GB" dirty="0"/>
            <a:t>If multiple scans from participants available, only the first scan was analysed</a:t>
          </a:r>
        </a:p>
      </dgm:t>
    </dgm:pt>
    <dgm:pt modelId="{7BC72B00-CA71-442E-8ED4-F7EADB836522}" type="parTrans" cxnId="{18D1916D-6005-454D-8468-E0236B3FB53D}">
      <dgm:prSet/>
      <dgm:spPr/>
      <dgm:t>
        <a:bodyPr/>
        <a:lstStyle/>
        <a:p>
          <a:endParaRPr lang="en-GB"/>
        </a:p>
      </dgm:t>
    </dgm:pt>
    <dgm:pt modelId="{4D5CDF35-FBE2-4C9A-8A07-39AFCF2E855E}" type="sibTrans" cxnId="{18D1916D-6005-454D-8468-E0236B3FB53D}">
      <dgm:prSet/>
      <dgm:spPr/>
      <dgm:t>
        <a:bodyPr/>
        <a:lstStyle/>
        <a:p>
          <a:endParaRPr lang="en-GB"/>
        </a:p>
      </dgm:t>
    </dgm:pt>
    <dgm:pt modelId="{7726DBA5-A17E-472E-A96E-A46B21FB7768}">
      <dgm:prSet/>
      <dgm:spPr>
        <a:solidFill>
          <a:schemeClr val="accent4"/>
        </a:solidFill>
      </dgm:spPr>
      <dgm:t>
        <a:bodyPr/>
        <a:lstStyle/>
        <a:p>
          <a:r>
            <a:rPr lang="en-GB" dirty="0"/>
            <a:t>12 parameters measured using T1- and T2-weighted images*</a:t>
          </a:r>
        </a:p>
      </dgm:t>
    </dgm:pt>
    <dgm:pt modelId="{C72CB012-720B-4BCE-91F3-9B078E15E4D0}" type="parTrans" cxnId="{0963FA80-8EAF-4148-A73F-AA9A745F74DB}">
      <dgm:prSet/>
      <dgm:spPr/>
      <dgm:t>
        <a:bodyPr/>
        <a:lstStyle/>
        <a:p>
          <a:endParaRPr lang="en-GB"/>
        </a:p>
      </dgm:t>
    </dgm:pt>
    <dgm:pt modelId="{1D88B17B-53B0-490F-9FE6-B5D63A0A1B6F}" type="sibTrans" cxnId="{0963FA80-8EAF-4148-A73F-AA9A745F74DB}">
      <dgm:prSet/>
      <dgm:spPr/>
      <dgm:t>
        <a:bodyPr/>
        <a:lstStyle/>
        <a:p>
          <a:endParaRPr lang="en-GB"/>
        </a:p>
      </dgm:t>
    </dgm:pt>
    <dgm:pt modelId="{4B13528B-7C21-4145-82EC-9594DCA7FCB7}">
      <dgm:prSet/>
      <dgm:spPr>
        <a:solidFill>
          <a:schemeClr val="accent5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AFMS calculated based on sagittal and axial T-2 weighted images from ACH group</a:t>
          </a:r>
          <a:endParaRPr lang="en-GB" baseline="30000" dirty="0">
            <a:solidFill>
              <a:schemeClr val="tx1"/>
            </a:solidFill>
          </a:endParaRPr>
        </a:p>
      </dgm:t>
    </dgm:pt>
    <dgm:pt modelId="{67AF0118-1A0B-4746-B44B-7C2306D4DAB5}" type="parTrans" cxnId="{3B68ED67-ABA5-4AEF-8C39-095B6C5DED87}">
      <dgm:prSet/>
      <dgm:spPr/>
      <dgm:t>
        <a:bodyPr/>
        <a:lstStyle/>
        <a:p>
          <a:endParaRPr lang="en-GB"/>
        </a:p>
      </dgm:t>
    </dgm:pt>
    <dgm:pt modelId="{A72B2802-44D5-43E8-AE17-602E8F9E3E0E}" type="sibTrans" cxnId="{3B68ED67-ABA5-4AEF-8C39-095B6C5DED87}">
      <dgm:prSet/>
      <dgm:spPr/>
      <dgm:t>
        <a:bodyPr/>
        <a:lstStyle/>
        <a:p>
          <a:endParaRPr lang="en-GB"/>
        </a:p>
      </dgm:t>
    </dgm:pt>
    <dgm:pt modelId="{F78B7394-02F1-4AF2-B066-672074990756}" type="pres">
      <dgm:prSet presAssocID="{152112D6-D265-425F-88A4-5FAC335CE8B6}" presName="Name0" presStyleCnt="0">
        <dgm:presLayoutVars>
          <dgm:dir/>
          <dgm:animLvl val="lvl"/>
          <dgm:resizeHandles val="exact"/>
        </dgm:presLayoutVars>
      </dgm:prSet>
      <dgm:spPr/>
    </dgm:pt>
    <dgm:pt modelId="{87B1CCA3-3B1F-42F1-AB4A-520871EA3346}" type="pres">
      <dgm:prSet presAssocID="{4B13528B-7C21-4145-82EC-9594DCA7FCB7}" presName="boxAndChildren" presStyleCnt="0"/>
      <dgm:spPr/>
    </dgm:pt>
    <dgm:pt modelId="{7C849916-C718-4478-88E0-FEBB42A2CA0E}" type="pres">
      <dgm:prSet presAssocID="{4B13528B-7C21-4145-82EC-9594DCA7FCB7}" presName="parentTextBox" presStyleLbl="node1" presStyleIdx="0" presStyleCnt="5" custLinFactNeighborY="339"/>
      <dgm:spPr/>
    </dgm:pt>
    <dgm:pt modelId="{67B60D7B-4B17-4B5F-BA26-02A88F762707}" type="pres">
      <dgm:prSet presAssocID="{1D88B17B-53B0-490F-9FE6-B5D63A0A1B6F}" presName="sp" presStyleCnt="0"/>
      <dgm:spPr/>
    </dgm:pt>
    <dgm:pt modelId="{16850B46-1ED2-4C2D-9A43-BF8DE68F7DF4}" type="pres">
      <dgm:prSet presAssocID="{7726DBA5-A17E-472E-A96E-A46B21FB7768}" presName="arrowAndChildren" presStyleCnt="0"/>
      <dgm:spPr/>
    </dgm:pt>
    <dgm:pt modelId="{BE825840-C5E4-4531-A392-8C54BAEEE7DE}" type="pres">
      <dgm:prSet presAssocID="{7726DBA5-A17E-472E-A96E-A46B21FB7768}" presName="parentTextArrow" presStyleLbl="node1" presStyleIdx="1" presStyleCnt="5"/>
      <dgm:spPr/>
    </dgm:pt>
    <dgm:pt modelId="{85FC5851-DCBF-48FD-9EBF-829CB5DC70F5}" type="pres">
      <dgm:prSet presAssocID="{F144CD5D-3356-43A6-A1DA-793857433AC1}" presName="sp" presStyleCnt="0"/>
      <dgm:spPr/>
    </dgm:pt>
    <dgm:pt modelId="{4F03214F-3C66-45C4-B719-274FD590FFC8}" type="pres">
      <dgm:prSet presAssocID="{0FC63398-7F4F-4477-BC2D-7AB3AF03EB98}" presName="arrowAndChildren" presStyleCnt="0"/>
      <dgm:spPr/>
    </dgm:pt>
    <dgm:pt modelId="{2DD89D50-2C40-498F-A1A1-D15734188805}" type="pres">
      <dgm:prSet presAssocID="{0FC63398-7F4F-4477-BC2D-7AB3AF03EB98}" presName="parentTextArrow" presStyleLbl="node1" presStyleIdx="1" presStyleCnt="5"/>
      <dgm:spPr/>
    </dgm:pt>
    <dgm:pt modelId="{B1450C7C-1A8D-46DC-AA5D-EF6C1D62B1CD}" type="pres">
      <dgm:prSet presAssocID="{0FC63398-7F4F-4477-BC2D-7AB3AF03EB98}" presName="arrow" presStyleLbl="node1" presStyleIdx="2" presStyleCnt="5"/>
      <dgm:spPr/>
    </dgm:pt>
    <dgm:pt modelId="{540400C0-A029-4489-B74C-1770B6A7CD4D}" type="pres">
      <dgm:prSet presAssocID="{0FC63398-7F4F-4477-BC2D-7AB3AF03EB98}" presName="descendantArrow" presStyleCnt="0"/>
      <dgm:spPr/>
    </dgm:pt>
    <dgm:pt modelId="{641D5BCD-7A9D-4F74-BFA6-11300A2DBCD4}" type="pres">
      <dgm:prSet presAssocID="{D3400C8E-3D63-46CB-A4FD-672A6C17F11C}" presName="childTextArrow" presStyleLbl="fgAccFollowNode1" presStyleIdx="0" presStyleCnt="2" custScaleX="99824">
        <dgm:presLayoutVars>
          <dgm:bulletEnabled val="1"/>
        </dgm:presLayoutVars>
      </dgm:prSet>
      <dgm:spPr/>
    </dgm:pt>
    <dgm:pt modelId="{5016153C-3C75-43F1-8FC3-8B5A95F4B2A4}" type="pres">
      <dgm:prSet presAssocID="{B0C3CECF-4C55-4189-8236-C7C825FBAEB5}" presName="sp" presStyleCnt="0"/>
      <dgm:spPr/>
    </dgm:pt>
    <dgm:pt modelId="{3F3154FA-183A-4CE8-B678-DEC3B37EA6FC}" type="pres">
      <dgm:prSet presAssocID="{D0487AEA-0E6E-4B42-8D0B-3216E30037C2}" presName="arrowAndChildren" presStyleCnt="0"/>
      <dgm:spPr/>
    </dgm:pt>
    <dgm:pt modelId="{DED9A01E-C86F-45EE-B95F-88FE22285FEF}" type="pres">
      <dgm:prSet presAssocID="{D0487AEA-0E6E-4B42-8D0B-3216E30037C2}" presName="parentTextArrow" presStyleLbl="node1" presStyleIdx="2" presStyleCnt="5"/>
      <dgm:spPr/>
    </dgm:pt>
    <dgm:pt modelId="{A9FA1462-29A2-4780-81F4-3262B382B056}" type="pres">
      <dgm:prSet presAssocID="{D0487AEA-0E6E-4B42-8D0B-3216E30037C2}" presName="arrow" presStyleLbl="node1" presStyleIdx="3" presStyleCnt="5"/>
      <dgm:spPr/>
    </dgm:pt>
    <dgm:pt modelId="{907028A2-57A8-4AAA-8733-43BF84F5C211}" type="pres">
      <dgm:prSet presAssocID="{D0487AEA-0E6E-4B42-8D0B-3216E30037C2}" presName="descendantArrow" presStyleCnt="0"/>
      <dgm:spPr/>
    </dgm:pt>
    <dgm:pt modelId="{343D2CAE-EFCF-48D8-BB23-88BE79B264E2}" type="pres">
      <dgm:prSet presAssocID="{F8834DB6-7B0C-447A-B323-472A1698B15F}" presName="childTextArrow" presStyleLbl="fgAccFollowNode1" presStyleIdx="1" presStyleCnt="2" custScaleX="99824">
        <dgm:presLayoutVars>
          <dgm:bulletEnabled val="1"/>
        </dgm:presLayoutVars>
      </dgm:prSet>
      <dgm:spPr/>
    </dgm:pt>
    <dgm:pt modelId="{79B25E13-7D29-4A7B-8426-8A6071905B10}" type="pres">
      <dgm:prSet presAssocID="{087D4E7D-828D-49CD-BCEB-03C7C9CCD874}" presName="sp" presStyleCnt="0"/>
      <dgm:spPr/>
    </dgm:pt>
    <dgm:pt modelId="{71D000DA-6B25-45B5-82F1-5F8ABD626BDB}" type="pres">
      <dgm:prSet presAssocID="{D4F730E5-0534-4210-A267-3719F5D26BD4}" presName="arrowAndChildren" presStyleCnt="0"/>
      <dgm:spPr/>
    </dgm:pt>
    <dgm:pt modelId="{DDC2928A-75C0-4527-B4B8-AC51BADDDAC0}" type="pres">
      <dgm:prSet presAssocID="{D4F730E5-0534-4210-A267-3719F5D26BD4}" presName="parentTextArrow" presStyleLbl="node1" presStyleIdx="4" presStyleCnt="5"/>
      <dgm:spPr/>
    </dgm:pt>
  </dgm:ptLst>
  <dgm:cxnLst>
    <dgm:cxn modelId="{1A8F8102-4815-4B61-8CE6-4440F6904030}" srcId="{152112D6-D265-425F-88A4-5FAC335CE8B6}" destId="{D4F730E5-0534-4210-A267-3719F5D26BD4}" srcOrd="0" destOrd="0" parTransId="{95A906E3-0F10-4036-B74C-9CD5D4DD98AE}" sibTransId="{087D4E7D-828D-49CD-BCEB-03C7C9CCD874}"/>
    <dgm:cxn modelId="{AA818E04-DF53-44C8-B87A-FDCAFD155105}" type="presOf" srcId="{D0487AEA-0E6E-4B42-8D0B-3216E30037C2}" destId="{A9FA1462-29A2-4780-81F4-3262B382B056}" srcOrd="1" destOrd="0" presId="urn:microsoft.com/office/officeart/2005/8/layout/process4"/>
    <dgm:cxn modelId="{AB4F6706-C4B2-446B-92BD-9F29D096E676}" type="presOf" srcId="{F8834DB6-7B0C-447A-B323-472A1698B15F}" destId="{343D2CAE-EFCF-48D8-BB23-88BE79B264E2}" srcOrd="0" destOrd="0" presId="urn:microsoft.com/office/officeart/2005/8/layout/process4"/>
    <dgm:cxn modelId="{7B07480B-D33E-4741-8052-07DFA1A3B36F}" type="presOf" srcId="{0FC63398-7F4F-4477-BC2D-7AB3AF03EB98}" destId="{2DD89D50-2C40-498F-A1A1-D15734188805}" srcOrd="0" destOrd="0" presId="urn:microsoft.com/office/officeart/2005/8/layout/process4"/>
    <dgm:cxn modelId="{A516025B-CA16-4CF0-9DC5-6E5D811B2D46}" type="presOf" srcId="{0FC63398-7F4F-4477-BC2D-7AB3AF03EB98}" destId="{B1450C7C-1A8D-46DC-AA5D-EF6C1D62B1CD}" srcOrd="1" destOrd="0" presId="urn:microsoft.com/office/officeart/2005/8/layout/process4"/>
    <dgm:cxn modelId="{3B68ED67-ABA5-4AEF-8C39-095B6C5DED87}" srcId="{152112D6-D265-425F-88A4-5FAC335CE8B6}" destId="{4B13528B-7C21-4145-82EC-9594DCA7FCB7}" srcOrd="4" destOrd="0" parTransId="{67AF0118-1A0B-4746-B44B-7C2306D4DAB5}" sibTransId="{A72B2802-44D5-43E8-AE17-602E8F9E3E0E}"/>
    <dgm:cxn modelId="{18D1916D-6005-454D-8468-E0236B3FB53D}" srcId="{0FC63398-7F4F-4477-BC2D-7AB3AF03EB98}" destId="{D3400C8E-3D63-46CB-A4FD-672A6C17F11C}" srcOrd="0" destOrd="0" parTransId="{7BC72B00-CA71-442E-8ED4-F7EADB836522}" sibTransId="{4D5CDF35-FBE2-4C9A-8A07-39AFCF2E855E}"/>
    <dgm:cxn modelId="{8E327855-9F03-4A03-9031-D76DEBCAD0AF}" type="presOf" srcId="{7726DBA5-A17E-472E-A96E-A46B21FB7768}" destId="{BE825840-C5E4-4531-A392-8C54BAEEE7DE}" srcOrd="0" destOrd="0" presId="urn:microsoft.com/office/officeart/2005/8/layout/process4"/>
    <dgm:cxn modelId="{9F984E58-051F-4678-97A9-521D5086E734}" type="presOf" srcId="{4B13528B-7C21-4145-82EC-9594DCA7FCB7}" destId="{7C849916-C718-4478-88E0-FEBB42A2CA0E}" srcOrd="0" destOrd="0" presId="urn:microsoft.com/office/officeart/2005/8/layout/process4"/>
    <dgm:cxn modelId="{67EC5780-7411-4962-9B40-E5FFA36F4851}" type="presOf" srcId="{152112D6-D265-425F-88A4-5FAC335CE8B6}" destId="{F78B7394-02F1-4AF2-B066-672074990756}" srcOrd="0" destOrd="0" presId="urn:microsoft.com/office/officeart/2005/8/layout/process4"/>
    <dgm:cxn modelId="{0963FA80-8EAF-4148-A73F-AA9A745F74DB}" srcId="{152112D6-D265-425F-88A4-5FAC335CE8B6}" destId="{7726DBA5-A17E-472E-A96E-A46B21FB7768}" srcOrd="3" destOrd="0" parTransId="{C72CB012-720B-4BCE-91F3-9B078E15E4D0}" sibTransId="{1D88B17B-53B0-490F-9FE6-B5D63A0A1B6F}"/>
    <dgm:cxn modelId="{4CFDDA9F-EB41-419A-9DBE-D7E88168462F}" type="presOf" srcId="{D4F730E5-0534-4210-A267-3719F5D26BD4}" destId="{DDC2928A-75C0-4527-B4B8-AC51BADDDAC0}" srcOrd="0" destOrd="0" presId="urn:microsoft.com/office/officeart/2005/8/layout/process4"/>
    <dgm:cxn modelId="{D961FCBF-EBE1-4283-86B2-2EE1B10DE198}" srcId="{D0487AEA-0E6E-4B42-8D0B-3216E30037C2}" destId="{F8834DB6-7B0C-447A-B323-472A1698B15F}" srcOrd="0" destOrd="0" parTransId="{A08724AB-3387-4A62-B710-3A566C8420B5}" sibTransId="{EAEFF78D-89DB-4B94-970B-B13B21E72EAA}"/>
    <dgm:cxn modelId="{33A927C2-811F-42BF-BE21-F95EAF581EAD}" type="presOf" srcId="{D0487AEA-0E6E-4B42-8D0B-3216E30037C2}" destId="{DED9A01E-C86F-45EE-B95F-88FE22285FEF}" srcOrd="0" destOrd="0" presId="urn:microsoft.com/office/officeart/2005/8/layout/process4"/>
    <dgm:cxn modelId="{E068D8D1-7E71-4038-A3BA-0D81D77E6873}" type="presOf" srcId="{D3400C8E-3D63-46CB-A4FD-672A6C17F11C}" destId="{641D5BCD-7A9D-4F74-BFA6-11300A2DBCD4}" srcOrd="0" destOrd="0" presId="urn:microsoft.com/office/officeart/2005/8/layout/process4"/>
    <dgm:cxn modelId="{E7BD5CD8-688C-4786-8B35-6A960FBAD62A}" srcId="{152112D6-D265-425F-88A4-5FAC335CE8B6}" destId="{D0487AEA-0E6E-4B42-8D0B-3216E30037C2}" srcOrd="1" destOrd="0" parTransId="{2EF1C039-000B-4178-9AE8-EB8C7605EFC8}" sibTransId="{B0C3CECF-4C55-4189-8236-C7C825FBAEB5}"/>
    <dgm:cxn modelId="{10EF11F2-BD8C-48E3-918C-9DE95191693E}" srcId="{152112D6-D265-425F-88A4-5FAC335CE8B6}" destId="{0FC63398-7F4F-4477-BC2D-7AB3AF03EB98}" srcOrd="2" destOrd="0" parTransId="{CFF9CA78-E108-4F8A-8906-C208E4D27ED6}" sibTransId="{F144CD5D-3356-43A6-A1DA-793857433AC1}"/>
    <dgm:cxn modelId="{9089F96C-1613-4EC6-A873-33204BBF5A0C}" type="presParOf" srcId="{F78B7394-02F1-4AF2-B066-672074990756}" destId="{87B1CCA3-3B1F-42F1-AB4A-520871EA3346}" srcOrd="0" destOrd="0" presId="urn:microsoft.com/office/officeart/2005/8/layout/process4"/>
    <dgm:cxn modelId="{0D0AA445-49FA-4CEE-B51D-6FAA85B4ECD1}" type="presParOf" srcId="{87B1CCA3-3B1F-42F1-AB4A-520871EA3346}" destId="{7C849916-C718-4478-88E0-FEBB42A2CA0E}" srcOrd="0" destOrd="0" presId="urn:microsoft.com/office/officeart/2005/8/layout/process4"/>
    <dgm:cxn modelId="{EADAD19B-FDDE-4FF5-9D57-7DA0D3EA8701}" type="presParOf" srcId="{F78B7394-02F1-4AF2-B066-672074990756}" destId="{67B60D7B-4B17-4B5F-BA26-02A88F762707}" srcOrd="1" destOrd="0" presId="urn:microsoft.com/office/officeart/2005/8/layout/process4"/>
    <dgm:cxn modelId="{85F9E1EB-CD9D-49A3-9A64-9A946DDC3958}" type="presParOf" srcId="{F78B7394-02F1-4AF2-B066-672074990756}" destId="{16850B46-1ED2-4C2D-9A43-BF8DE68F7DF4}" srcOrd="2" destOrd="0" presId="urn:microsoft.com/office/officeart/2005/8/layout/process4"/>
    <dgm:cxn modelId="{64B908C0-0D95-4D43-A3CA-25C0D03BB5A8}" type="presParOf" srcId="{16850B46-1ED2-4C2D-9A43-BF8DE68F7DF4}" destId="{BE825840-C5E4-4531-A392-8C54BAEEE7DE}" srcOrd="0" destOrd="0" presId="urn:microsoft.com/office/officeart/2005/8/layout/process4"/>
    <dgm:cxn modelId="{5DBFC139-8C03-4EB9-836F-31AD0434378D}" type="presParOf" srcId="{F78B7394-02F1-4AF2-B066-672074990756}" destId="{85FC5851-DCBF-48FD-9EBF-829CB5DC70F5}" srcOrd="3" destOrd="0" presId="urn:microsoft.com/office/officeart/2005/8/layout/process4"/>
    <dgm:cxn modelId="{6C3A7A06-2ECA-4B5A-9E16-33CDF5AA7420}" type="presParOf" srcId="{F78B7394-02F1-4AF2-B066-672074990756}" destId="{4F03214F-3C66-45C4-B719-274FD590FFC8}" srcOrd="4" destOrd="0" presId="urn:microsoft.com/office/officeart/2005/8/layout/process4"/>
    <dgm:cxn modelId="{91524A57-1E34-4CEB-BF5C-771FD193166A}" type="presParOf" srcId="{4F03214F-3C66-45C4-B719-274FD590FFC8}" destId="{2DD89D50-2C40-498F-A1A1-D15734188805}" srcOrd="0" destOrd="0" presId="urn:microsoft.com/office/officeart/2005/8/layout/process4"/>
    <dgm:cxn modelId="{294891A3-BAAC-4401-A4F3-75E0B420F1A9}" type="presParOf" srcId="{4F03214F-3C66-45C4-B719-274FD590FFC8}" destId="{B1450C7C-1A8D-46DC-AA5D-EF6C1D62B1CD}" srcOrd="1" destOrd="0" presId="urn:microsoft.com/office/officeart/2005/8/layout/process4"/>
    <dgm:cxn modelId="{982D57AD-DB3E-494A-A87F-FBE4A4BC4A33}" type="presParOf" srcId="{4F03214F-3C66-45C4-B719-274FD590FFC8}" destId="{540400C0-A029-4489-B74C-1770B6A7CD4D}" srcOrd="2" destOrd="0" presId="urn:microsoft.com/office/officeart/2005/8/layout/process4"/>
    <dgm:cxn modelId="{31C1FDD7-D401-4B13-99CD-3FBE0D0BA6EC}" type="presParOf" srcId="{540400C0-A029-4489-B74C-1770B6A7CD4D}" destId="{641D5BCD-7A9D-4F74-BFA6-11300A2DBCD4}" srcOrd="0" destOrd="0" presId="urn:microsoft.com/office/officeart/2005/8/layout/process4"/>
    <dgm:cxn modelId="{4F6C1762-D417-43DE-901B-63792CC5ACD7}" type="presParOf" srcId="{F78B7394-02F1-4AF2-B066-672074990756}" destId="{5016153C-3C75-43F1-8FC3-8B5A95F4B2A4}" srcOrd="5" destOrd="0" presId="urn:microsoft.com/office/officeart/2005/8/layout/process4"/>
    <dgm:cxn modelId="{6AFE17C7-C074-4224-800D-8BE158632E28}" type="presParOf" srcId="{F78B7394-02F1-4AF2-B066-672074990756}" destId="{3F3154FA-183A-4CE8-B678-DEC3B37EA6FC}" srcOrd="6" destOrd="0" presId="urn:microsoft.com/office/officeart/2005/8/layout/process4"/>
    <dgm:cxn modelId="{4E2F7BAF-F435-4F68-A241-D77DAFBB1BD0}" type="presParOf" srcId="{3F3154FA-183A-4CE8-B678-DEC3B37EA6FC}" destId="{DED9A01E-C86F-45EE-B95F-88FE22285FEF}" srcOrd="0" destOrd="0" presId="urn:microsoft.com/office/officeart/2005/8/layout/process4"/>
    <dgm:cxn modelId="{57C771F2-3FF5-482A-9CA2-747D72E6B170}" type="presParOf" srcId="{3F3154FA-183A-4CE8-B678-DEC3B37EA6FC}" destId="{A9FA1462-29A2-4780-81F4-3262B382B056}" srcOrd="1" destOrd="0" presId="urn:microsoft.com/office/officeart/2005/8/layout/process4"/>
    <dgm:cxn modelId="{5A36C77C-3EA1-42C2-9B2B-558AF918EBF0}" type="presParOf" srcId="{3F3154FA-183A-4CE8-B678-DEC3B37EA6FC}" destId="{907028A2-57A8-4AAA-8733-43BF84F5C211}" srcOrd="2" destOrd="0" presId="urn:microsoft.com/office/officeart/2005/8/layout/process4"/>
    <dgm:cxn modelId="{626FC622-88D8-4047-A251-D725F0D0827B}" type="presParOf" srcId="{907028A2-57A8-4AAA-8733-43BF84F5C211}" destId="{343D2CAE-EFCF-48D8-BB23-88BE79B264E2}" srcOrd="0" destOrd="0" presId="urn:microsoft.com/office/officeart/2005/8/layout/process4"/>
    <dgm:cxn modelId="{59E7BA8C-F144-49B0-8CAF-B15542A80138}" type="presParOf" srcId="{F78B7394-02F1-4AF2-B066-672074990756}" destId="{79B25E13-7D29-4A7B-8426-8A6071905B10}" srcOrd="7" destOrd="0" presId="urn:microsoft.com/office/officeart/2005/8/layout/process4"/>
    <dgm:cxn modelId="{F7DD794D-4159-471E-B04B-0606345406DC}" type="presParOf" srcId="{F78B7394-02F1-4AF2-B066-672074990756}" destId="{71D000DA-6B25-45B5-82F1-5F8ABD626BDB}" srcOrd="8" destOrd="0" presId="urn:microsoft.com/office/officeart/2005/8/layout/process4"/>
    <dgm:cxn modelId="{0D2DD89C-02B8-4C6B-B6C4-7A803DCE4D37}" type="presParOf" srcId="{71D000DA-6B25-45B5-82F1-5F8ABD626BDB}" destId="{DDC2928A-75C0-4527-B4B8-AC51BADDDAC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49916-C718-4478-88E0-FEBB42A2CA0E}">
      <dsp:nvSpPr>
        <dsp:cNvPr id="0" name=""/>
        <dsp:cNvSpPr/>
      </dsp:nvSpPr>
      <dsp:spPr>
        <a:xfrm>
          <a:off x="0" y="3896574"/>
          <a:ext cx="10801350" cy="638910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AFMS calculated based on sagittal and axial T-2 weighted images from ACH group</a:t>
          </a:r>
          <a:endParaRPr lang="en-GB" sz="1200" kern="1200" baseline="30000" dirty="0">
            <a:solidFill>
              <a:schemeClr val="tx1"/>
            </a:solidFill>
          </a:endParaRPr>
        </a:p>
      </dsp:txBody>
      <dsp:txXfrm>
        <a:off x="0" y="3896574"/>
        <a:ext cx="10801350" cy="638910"/>
      </dsp:txXfrm>
    </dsp:sp>
    <dsp:sp modelId="{BE825840-C5E4-4531-A392-8C54BAEEE7DE}">
      <dsp:nvSpPr>
        <dsp:cNvPr id="0" name=""/>
        <dsp:cNvSpPr/>
      </dsp:nvSpPr>
      <dsp:spPr>
        <a:xfrm rot="10800000">
          <a:off x="0" y="2921348"/>
          <a:ext cx="10801350" cy="982643"/>
        </a:xfrm>
        <a:prstGeom prst="upArrowCallou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12 parameters measured using T1- and T2-weighted images*</a:t>
          </a:r>
        </a:p>
      </dsp:txBody>
      <dsp:txXfrm rot="10800000">
        <a:off x="0" y="2921348"/>
        <a:ext cx="10801350" cy="638492"/>
      </dsp:txXfrm>
    </dsp:sp>
    <dsp:sp modelId="{B1450C7C-1A8D-46DC-AA5D-EF6C1D62B1CD}">
      <dsp:nvSpPr>
        <dsp:cNvPr id="0" name=""/>
        <dsp:cNvSpPr/>
      </dsp:nvSpPr>
      <dsp:spPr>
        <a:xfrm rot="10800000">
          <a:off x="0" y="1948288"/>
          <a:ext cx="10801350" cy="982643"/>
        </a:xfrm>
        <a:prstGeom prst="upArrowCallou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Preoperative MRI scans analysed using </a:t>
          </a:r>
          <a:r>
            <a:rPr lang="en-GB" sz="1200" kern="1200" dirty="0" err="1"/>
            <a:t>Dornheim</a:t>
          </a:r>
          <a:r>
            <a:rPr lang="en-GB" sz="1200" kern="1200" dirty="0"/>
            <a:t> </a:t>
          </a:r>
          <a:r>
            <a:rPr lang="en-GB" sz="1200" kern="1200" dirty="0" err="1"/>
            <a:t>Segmenter</a:t>
          </a:r>
          <a:r>
            <a:rPr lang="en-GB" sz="1200" kern="1200" dirty="0"/>
            <a:t> software</a:t>
          </a:r>
        </a:p>
      </dsp:txBody>
      <dsp:txXfrm rot="-10800000">
        <a:off x="0" y="1948288"/>
        <a:ext cx="10801350" cy="344907"/>
      </dsp:txXfrm>
    </dsp:sp>
    <dsp:sp modelId="{641D5BCD-7A9D-4F74-BFA6-11300A2DBCD4}">
      <dsp:nvSpPr>
        <dsp:cNvPr id="0" name=""/>
        <dsp:cNvSpPr/>
      </dsp:nvSpPr>
      <dsp:spPr>
        <a:xfrm>
          <a:off x="9505" y="2293196"/>
          <a:ext cx="10782339" cy="293810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If multiple scans from participants available, only the first scan was analysed</a:t>
          </a:r>
        </a:p>
      </dsp:txBody>
      <dsp:txXfrm>
        <a:off x="9505" y="2293196"/>
        <a:ext cx="10782339" cy="293810"/>
      </dsp:txXfrm>
    </dsp:sp>
    <dsp:sp modelId="{A9FA1462-29A2-4780-81F4-3262B382B056}">
      <dsp:nvSpPr>
        <dsp:cNvPr id="0" name=""/>
        <dsp:cNvSpPr/>
      </dsp:nvSpPr>
      <dsp:spPr>
        <a:xfrm rot="10800000">
          <a:off x="0" y="975228"/>
          <a:ext cx="10801350" cy="982643"/>
        </a:xfrm>
        <a:prstGeom prst="upArrowCallou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Reference data: children without ACH (≤4 years) with skull base MRIs provided by Magdeburg University Hospital</a:t>
          </a:r>
        </a:p>
      </dsp:txBody>
      <dsp:txXfrm rot="-10800000">
        <a:off x="0" y="975228"/>
        <a:ext cx="10801350" cy="344907"/>
      </dsp:txXfrm>
    </dsp:sp>
    <dsp:sp modelId="{343D2CAE-EFCF-48D8-BB23-88BE79B264E2}">
      <dsp:nvSpPr>
        <dsp:cNvPr id="0" name=""/>
        <dsp:cNvSpPr/>
      </dsp:nvSpPr>
      <dsp:spPr>
        <a:xfrm>
          <a:off x="9505" y="1320136"/>
          <a:ext cx="10782339" cy="293810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Reference population criteria: no evidence of </a:t>
          </a:r>
          <a:r>
            <a:rPr lang="en-GB" sz="1300" kern="1200" dirty="0" err="1"/>
            <a:t>cervicomedullary</a:t>
          </a:r>
          <a:r>
            <a:rPr lang="en-GB" sz="1300" kern="1200" dirty="0"/>
            <a:t> damage, no diseases that could have influenced associated anatomical structures</a:t>
          </a:r>
        </a:p>
      </dsp:txBody>
      <dsp:txXfrm>
        <a:off x="9505" y="1320136"/>
        <a:ext cx="10782339" cy="293810"/>
      </dsp:txXfrm>
    </dsp:sp>
    <dsp:sp modelId="{DDC2928A-75C0-4527-B4B8-AC51BADDDAC0}">
      <dsp:nvSpPr>
        <dsp:cNvPr id="0" name=""/>
        <dsp:cNvSpPr/>
      </dsp:nvSpPr>
      <dsp:spPr>
        <a:xfrm rot="10800000">
          <a:off x="0" y="2168"/>
          <a:ext cx="10801350" cy="98264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Data: children with ACH (≤4 years) with skull base MRI collected between Oct 2020 and Apr 2023 from</a:t>
          </a:r>
          <a:br>
            <a:rPr lang="en-GB" sz="1200" kern="1200" dirty="0"/>
          </a:br>
          <a:r>
            <a:rPr lang="en-GB" sz="1200" kern="1200" dirty="0"/>
            <a:t> Germany-wide CrescNet Registry at Magdeburg University Hospital</a:t>
          </a:r>
        </a:p>
      </dsp:txBody>
      <dsp:txXfrm rot="10800000">
        <a:off x="0" y="2168"/>
        <a:ext cx="10801350" cy="6384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C7F0CEA-60F3-E1A3-4A50-DEF786BE8A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E3A75E-3CD8-F91F-A343-DE2A35C96E9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DC4AB-9C3F-4FE5-A66A-8FC9BC1D8E62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26456F-BE54-727E-DDA0-79964552CF5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6CB6E5-B0C4-66F7-8AAD-6E1D06FED96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23C67-B230-4CAA-9173-88148784D0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239862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0EA62-3120-47DB-8297-4671E1C2920C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F0A1FF-99B7-4DBC-A67F-1C465F9EE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318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F0A1FF-99B7-4DBC-A67F-1C465F9EE67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231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F0A1FF-99B7-4DBC-A67F-1C465F9EE67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534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F0A1FF-99B7-4DBC-A67F-1C465F9EE67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5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02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6200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>
          <p15:clr>
            <a:srgbClr val="FBAE40"/>
          </p15:clr>
        </p15:guide>
        <p15:guide id="2" orient="horz" pos="349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37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914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880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8326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>
          <p15:clr>
            <a:srgbClr val="FBAE40"/>
          </p15:clr>
        </p15:guide>
        <p15:guide id="2" orient="horz" pos="349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954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61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8836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70ED1D6-A82D-BE47-9F63-84ECD79931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2400" y="1731775"/>
            <a:ext cx="10447201" cy="42538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9DCBC53-42DC-7645-9797-716B239858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2400" y="686664"/>
            <a:ext cx="10447201" cy="914112"/>
          </a:xfrm>
        </p:spPr>
        <p:txBody>
          <a:bodyPr anchor="ctr">
            <a:normAutofit/>
          </a:bodyPr>
          <a:lstStyle>
            <a:lvl1pPr marL="0" indent="0">
              <a:buNone/>
              <a:defRPr sz="3174" b="1"/>
            </a:lvl1pPr>
          </a:lstStyle>
          <a:p>
            <a:pPr lvl="0"/>
            <a:r>
              <a:rPr lang="en-GB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14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406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3808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116000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655802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347024"/>
            <a:ext cx="5316493" cy="2139376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29645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704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623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377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224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552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389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751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.png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.png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1025D5-6CB6-58F1-AFB1-01CC43C979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F99A9-FFF0-7D22-FB83-6ECDFF4278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Anatomical characteristics of </a:t>
            </a:r>
            <a:r>
              <a:rPr lang="en-GB" dirty="0" err="1"/>
              <a:t>cervicomedullary</a:t>
            </a:r>
            <a:r>
              <a:rPr lang="en-GB" dirty="0"/>
              <a:t> compression on MRI scans in children with achondroplasia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6321FD-564D-FB7C-D2FB-98A3A4ACAD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Adapted from: </a:t>
            </a:r>
            <a:r>
              <a:rPr lang="de-DE" dirty="0"/>
              <a:t>Trautwein I, Behme D, Kunkel P, Gerdes J, Mohnike K </a:t>
            </a:r>
            <a:br>
              <a:rPr lang="en-GB" dirty="0"/>
            </a:br>
            <a:br>
              <a:rPr lang="en-GB" dirty="0"/>
            </a:br>
            <a:r>
              <a:rPr lang="en-GB" dirty="0"/>
              <a:t>J Imaging. 2024</a:t>
            </a:r>
          </a:p>
          <a:p>
            <a:r>
              <a:rPr lang="en-GB" dirty="0" err="1"/>
              <a:t>doi</a:t>
            </a:r>
            <a:r>
              <a:rPr lang="en-GB" dirty="0"/>
              <a:t>: 10.3390/jimaging10110291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07D862-81A0-1009-09AE-287F9BFE8CED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Achondroplasia.expert is organised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F585A0-DF92-61B1-DD41-43D490B0F9C3}"/>
              </a:ext>
            </a:extLst>
          </p:cNvPr>
          <p:cNvSpPr txBox="1"/>
          <p:nvPr/>
        </p:nvSpPr>
        <p:spPr>
          <a:xfrm>
            <a:off x="6390167" y="6145953"/>
            <a:ext cx="32746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2025 BioMarin International Ltd.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</a:t>
            </a:r>
            <a:r>
              <a:rPr lang="en-US" sz="1100" dirty="0">
                <a:solidFill>
                  <a:srgbClr val="2745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Reserved. </a:t>
            </a:r>
            <a:r>
              <a:rPr lang="en-GB" sz="1100" dirty="0"/>
              <a:t>EUCAN-ACH-</a:t>
            </a:r>
            <a:r>
              <a:rPr lang="en-GB" sz="1100" b="0" i="0" dirty="0">
                <a:solidFill>
                  <a:srgbClr val="1D1D1D"/>
                </a:solidFill>
                <a:effectLst/>
                <a:latin typeface="Arial" panose="020B0604020202020204" pitchFamily="34" charset="0"/>
              </a:rPr>
              <a:t>00329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2745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01/25</a:t>
            </a:r>
            <a:endParaRPr lang="en-US" sz="1100" dirty="0">
              <a:solidFill>
                <a:srgbClr val="27455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E06BD90-4A12-7A1D-8222-2E537E4A86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37" y="6324023"/>
            <a:ext cx="1669349" cy="24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55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7C711-F5DF-1DCB-6713-90F45A9CF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E1288-5DE0-2D46-2463-DDA141476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FMS is recognised as one of the most common and serious complications associated with ACH in infancy and early childhood</a:t>
            </a:r>
          </a:p>
          <a:p>
            <a:pPr lvl="1"/>
            <a:r>
              <a:rPr lang="en-GB" dirty="0"/>
              <a:t>Mortality rates in ACH due to FMS are 2–7.5%</a:t>
            </a:r>
            <a:r>
              <a:rPr lang="en-GB" baseline="30000" dirty="0"/>
              <a:t>1,2</a:t>
            </a:r>
            <a:endParaRPr lang="en-GB" dirty="0"/>
          </a:p>
          <a:p>
            <a:r>
              <a:rPr lang="en-GB" dirty="0"/>
              <a:t>In the absence of established guidelines, craniocervical decompression surgery rates vary significantly from centre to centre, ranging from 6.3% to 40%</a:t>
            </a:r>
            <a:r>
              <a:rPr lang="en-GB" baseline="30000" dirty="0"/>
              <a:t>3–5</a:t>
            </a:r>
          </a:p>
          <a:p>
            <a:r>
              <a:rPr lang="en-GB" dirty="0"/>
              <a:t>The AFMS system was developed in 2021 to categorise the severity of FMS via MRI</a:t>
            </a:r>
          </a:p>
          <a:p>
            <a:pPr lvl="1"/>
            <a:r>
              <a:rPr lang="en-GB" dirty="0"/>
              <a:t>Detects spinal cord compression in children with ACH as early as possible via routine MRIs</a:t>
            </a:r>
          </a:p>
          <a:p>
            <a:pPr lvl="1"/>
            <a:r>
              <a:rPr lang="en-GB" dirty="0"/>
              <a:t>Aids in ensuring timely intervention to reduce the morbidity and mortality resulting from FMS</a:t>
            </a:r>
          </a:p>
          <a:p>
            <a:pPr lvl="1"/>
            <a:r>
              <a:rPr lang="en-GB" dirty="0"/>
              <a:t>AFMS scores range from 0 (no evidence of FMS) to 4 (severe FMS)</a:t>
            </a:r>
          </a:p>
          <a:p>
            <a:r>
              <a:rPr lang="en-GB" dirty="0"/>
              <a:t>This study aimed to expand upon the AFMS to identify further anatomical characteristics in children with ACH that may allow for the development of</a:t>
            </a:r>
          </a:p>
          <a:p>
            <a:pPr lvl="1"/>
            <a:r>
              <a:rPr lang="en-GB" dirty="0"/>
              <a:t>A standard indication for decompression surgery</a:t>
            </a:r>
          </a:p>
          <a:p>
            <a:pPr lvl="1"/>
            <a:r>
              <a:rPr lang="en-GB" dirty="0"/>
              <a:t>A standardised evaluation of effect of medical treatment on critical intracranial structures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38A162-399A-79E4-999C-6562BB81D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5857875"/>
            <a:ext cx="9031665" cy="855621"/>
          </a:xfrm>
        </p:spPr>
        <p:txBody>
          <a:bodyPr/>
          <a:lstStyle/>
          <a:p>
            <a:r>
              <a:rPr lang="de-DE" dirty="0"/>
              <a:t>ACH, achondroplasia; AFMS, achondroplasia foramen magnum score; FMS, foramen magnum stenosis; MRI, magnetic resonance imaging.</a:t>
            </a:r>
          </a:p>
          <a:p>
            <a:r>
              <a:rPr lang="de-DE" dirty="0"/>
              <a:t>1. Wright MJ, Irving MD. Arch Dis Child. 2012. doi: 10.1136/adc.2010.189092; 2. Simmons K, et al. Clin Mol Teratol. 2014. doi: 10.1002/bdra.23210; </a:t>
            </a:r>
            <a:br>
              <a:rPr lang="de-DE" dirty="0"/>
            </a:br>
            <a:r>
              <a:rPr lang="de-DE" dirty="0"/>
              <a:t>3. Hoover-Fong J, et al. Bone. 2021. doi: 10.1016/j.bone.2021.115872; 4. Nadel JL, et al. J Neurosurg Pediatr. 2019. doi: 10.3171/2018.9.PEDS18410; </a:t>
            </a:r>
            <a:br>
              <a:rPr lang="de-DE" dirty="0"/>
            </a:br>
            <a:r>
              <a:rPr lang="de-DE" dirty="0"/>
              <a:t>5. Okenfuss E, Moghaddam B, Avins AL. </a:t>
            </a:r>
            <a:r>
              <a:rPr lang="da-DK" dirty="0"/>
              <a:t>Am J Med Genet A. 2020. doi: 10.1002/ajmg.a.61825.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Trautwein I, et al. J Imaging. 2024</a:t>
            </a:r>
            <a:r>
              <a:rPr lang="en-GB" dirty="0"/>
              <a:t>. </a:t>
            </a:r>
            <a:r>
              <a:rPr lang="en-GB" dirty="0" err="1"/>
              <a:t>doi</a:t>
            </a:r>
            <a:r>
              <a:rPr lang="en-GB" dirty="0"/>
              <a:t>: 10.3390/jimaging10110291.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4823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6245B6-5775-E8B3-96DE-2E8AE9556D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B35D7-D238-91FA-1163-AB1D0134F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Methods: Study design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FD94634-944F-B4D4-FD45-2E8073F172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7552833"/>
              </p:ext>
            </p:extLst>
          </p:nvPr>
        </p:nvGraphicFramePr>
        <p:xfrm>
          <a:off x="695325" y="1449388"/>
          <a:ext cx="10801350" cy="4535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E85EA2-2AA1-2214-2B95-4D947FD05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*</a:t>
            </a:r>
            <a:r>
              <a:rPr lang="de-DE" i="1" dirty="0"/>
              <a:t>p </a:t>
            </a:r>
            <a:r>
              <a:rPr lang="de-DE" dirty="0"/>
              <a:t>values established from Mann-Whitney U test for independent samples</a:t>
            </a:r>
          </a:p>
          <a:p>
            <a:r>
              <a:rPr lang="de-DE" dirty="0"/>
              <a:t>ACH, achondroplasia; AFMS, achondroplasia foramen magnum score; CSF, cerebrospinal fluid; MRI, magnetic resonance imaging. </a:t>
            </a:r>
            <a:br>
              <a:rPr lang="de-DE" dirty="0"/>
            </a:br>
            <a:r>
              <a:rPr lang="de-DE" dirty="0"/>
              <a:t>Trautwein I, et al. J Imaging. 2024</a:t>
            </a:r>
            <a:r>
              <a:rPr lang="en-GB" dirty="0"/>
              <a:t>. </a:t>
            </a:r>
            <a:r>
              <a:rPr lang="en-GB" dirty="0" err="1"/>
              <a:t>doi</a:t>
            </a:r>
            <a:r>
              <a:rPr lang="en-GB" dirty="0"/>
              <a:t>: 10.3390/jimaging10110291.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444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9FC44-A6B3-0654-1B3B-33E0C8001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Results: Baseline characteristics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29639B2-FBD4-28D1-3B75-17F99743BC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60032"/>
              </p:ext>
            </p:extLst>
          </p:nvPr>
        </p:nvGraphicFramePr>
        <p:xfrm>
          <a:off x="695325" y="1449388"/>
          <a:ext cx="1080135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00450">
                  <a:extLst>
                    <a:ext uri="{9D8B030D-6E8A-4147-A177-3AD203B41FA5}">
                      <a16:colId xmlns:a16="http://schemas.microsoft.com/office/drawing/2014/main" val="3243920267"/>
                    </a:ext>
                  </a:extLst>
                </a:gridCol>
                <a:gridCol w="3600450">
                  <a:extLst>
                    <a:ext uri="{9D8B030D-6E8A-4147-A177-3AD203B41FA5}">
                      <a16:colId xmlns:a16="http://schemas.microsoft.com/office/drawing/2014/main" val="1752247552"/>
                    </a:ext>
                  </a:extLst>
                </a:gridCol>
                <a:gridCol w="3600450">
                  <a:extLst>
                    <a:ext uri="{9D8B030D-6E8A-4147-A177-3AD203B41FA5}">
                      <a16:colId xmlns:a16="http://schemas.microsoft.com/office/drawing/2014/main" val="11755238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Characteristic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ACH (N = 37)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Reference (N = 37)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185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Sex, n (%)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311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 (54.1)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 (62.2)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054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17 (45.9)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14 (37.8)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6901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Age, years*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996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/>
                        <a:t>Mean (SD)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1.1 (0.9)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1.7 (1.3)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859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Median (range)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0.8 (0.1–3.6)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1.5 (0–3.9)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977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FMD surgery, n (%)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335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13 (35.1)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 (0.0)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16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 (62.2)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37 (100)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12324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8B7F3F-9E07-180A-A033-A45346974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*At time of MRI</a:t>
            </a:r>
            <a:br>
              <a:rPr lang="de-DE" dirty="0"/>
            </a:br>
            <a:r>
              <a:rPr lang="en-GB" b="0" i="0" dirty="0">
                <a:solidFill>
                  <a:srgbClr val="1F1F1F"/>
                </a:solidFill>
                <a:effectLst/>
              </a:rPr>
              <a:t>ACH, achondroplasia; FMD, foramen magnum decompression; SD, standard deviation.</a:t>
            </a:r>
            <a:r>
              <a:rPr lang="de-DE" b="0" i="0" dirty="0">
                <a:solidFill>
                  <a:srgbClr val="1F1F1F"/>
                </a:solidFill>
                <a:effectLst/>
              </a:rPr>
              <a:t> </a:t>
            </a:r>
            <a:br>
              <a:rPr lang="de-DE" b="0" i="0" dirty="0">
                <a:solidFill>
                  <a:srgbClr val="1F1F1F"/>
                </a:solidFill>
                <a:effectLst/>
              </a:rPr>
            </a:br>
            <a:r>
              <a:rPr lang="de-DE" dirty="0"/>
              <a:t>Trautwein I, et al. J Imaging. 2024</a:t>
            </a:r>
            <a:r>
              <a:rPr lang="en-GB" dirty="0"/>
              <a:t>. </a:t>
            </a:r>
            <a:r>
              <a:rPr lang="en-GB" dirty="0" err="1"/>
              <a:t>doi</a:t>
            </a:r>
            <a:r>
              <a:rPr lang="en-GB" dirty="0"/>
              <a:t>: 10.3390/jimaging10110291.</a:t>
            </a:r>
            <a:endParaRPr lang="de-D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C179C0B-14F7-8293-AF5F-1467DC94EA1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While the ACH and reference populations were the same size, the reference population included a greater percentage of males, and the mean age was 6 months older</a:t>
            </a:r>
            <a:endParaRPr lang="en-GB" baseline="30000" dirty="0"/>
          </a:p>
        </p:txBody>
      </p:sp>
    </p:spTree>
    <p:extLst>
      <p:ext uri="{BB962C8B-B14F-4D97-AF65-F5344CB8AC3E}">
        <p14:creationId xmlns:p14="http://schemas.microsoft.com/office/powerpoint/2010/main" val="826950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25588E-748B-56EB-7CEA-865281A301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C33DA-C5F6-69BB-B8D5-87512A45A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Results: Analysis of anatomical structures (1/2)</a:t>
            </a:r>
          </a:p>
        </p:txBody>
      </p:sp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80C551EA-2694-6983-3A24-0B1B227BD42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48463742"/>
              </p:ext>
            </p:extLst>
          </p:nvPr>
        </p:nvGraphicFramePr>
        <p:xfrm>
          <a:off x="695325" y="1449388"/>
          <a:ext cx="3600000" cy="395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Content Placeholder 18">
            <a:extLst>
              <a:ext uri="{FF2B5EF4-FFF2-40B4-BE49-F238E27FC236}">
                <a16:creationId xmlns:a16="http://schemas.microsoft.com/office/drawing/2014/main" id="{9A579893-A7E6-ACE0-A05E-1239D5E6E85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39651256"/>
              </p:ext>
            </p:extLst>
          </p:nvPr>
        </p:nvGraphicFramePr>
        <p:xfrm>
          <a:off x="7905750" y="1449388"/>
          <a:ext cx="3600000" cy="395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EDB3B0-AD45-A055-00DB-C583B0596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1F1F1F"/>
                </a:solidFill>
                <a:effectLst/>
              </a:rPr>
              <a:t>ACH, achondroplasia.</a:t>
            </a:r>
            <a:br>
              <a:rPr lang="de-DE" dirty="0"/>
            </a:br>
            <a:r>
              <a:rPr lang="de-DE" dirty="0"/>
              <a:t>Trautwein I, et al. J Imaging. 2024</a:t>
            </a:r>
            <a:r>
              <a:rPr lang="en-GB" dirty="0"/>
              <a:t>. </a:t>
            </a:r>
            <a:r>
              <a:rPr lang="en-GB" dirty="0" err="1"/>
              <a:t>doi</a:t>
            </a:r>
            <a:r>
              <a:rPr lang="en-GB" dirty="0"/>
              <a:t>: 10.3390/jimaging10110291.</a:t>
            </a:r>
            <a:endParaRPr lang="de-DE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F0DB67F3-7DB5-9E98-87B4-36F877BE4D2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Significant differences in anatomical structures were seen in the foramen magnum </a:t>
            </a:r>
            <a:br>
              <a:rPr lang="en-GB" dirty="0"/>
            </a:br>
            <a:r>
              <a:rPr lang="en-GB" dirty="0"/>
              <a:t>diameter and area, clivus length, </a:t>
            </a:r>
            <a:r>
              <a:rPr lang="en-GB" dirty="0" err="1"/>
              <a:t>myelon</a:t>
            </a:r>
            <a:r>
              <a:rPr lang="en-GB" dirty="0"/>
              <a:t> area, and the tentorium and occipital angles</a:t>
            </a:r>
          </a:p>
        </p:txBody>
      </p:sp>
      <p:graphicFrame>
        <p:nvGraphicFramePr>
          <p:cNvPr id="20" name="Content Placeholder 15">
            <a:extLst>
              <a:ext uri="{FF2B5EF4-FFF2-40B4-BE49-F238E27FC236}">
                <a16:creationId xmlns:a16="http://schemas.microsoft.com/office/drawing/2014/main" id="{54EB7613-EE4B-7CCD-72C0-775026F95A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7207003"/>
              </p:ext>
            </p:extLst>
          </p:nvPr>
        </p:nvGraphicFramePr>
        <p:xfrm>
          <a:off x="4300538" y="1449388"/>
          <a:ext cx="3600000" cy="3953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4249085C-A7BE-DB10-C8C8-9C3398BBAB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4809" y="5281594"/>
            <a:ext cx="1838582" cy="25721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7C908C7-1ABD-8DB7-B8C2-F033F1DD785E}"/>
              </a:ext>
            </a:extLst>
          </p:cNvPr>
          <p:cNvSpPr txBox="1"/>
          <p:nvPr/>
        </p:nvSpPr>
        <p:spPr>
          <a:xfrm rot="16200000">
            <a:off x="1452869" y="4206661"/>
            <a:ext cx="637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 = 33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20B4061-C7E9-8F54-17FE-E821ECB8B044}"/>
              </a:ext>
            </a:extLst>
          </p:cNvPr>
          <p:cNvSpPr txBox="1"/>
          <p:nvPr/>
        </p:nvSpPr>
        <p:spPr>
          <a:xfrm>
            <a:off x="6467573" y="4362550"/>
            <a:ext cx="638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 = 33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E6AAD9-C34F-F0BF-8F13-0B5D9BC85349}"/>
              </a:ext>
            </a:extLst>
          </p:cNvPr>
          <p:cNvSpPr txBox="1"/>
          <p:nvPr/>
        </p:nvSpPr>
        <p:spPr>
          <a:xfrm rot="16200000">
            <a:off x="2062470" y="4206661"/>
            <a:ext cx="637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 = 33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65791D-D1D8-D195-5E10-55EE4FD39629}"/>
              </a:ext>
            </a:extLst>
          </p:cNvPr>
          <p:cNvSpPr txBox="1"/>
          <p:nvPr/>
        </p:nvSpPr>
        <p:spPr>
          <a:xfrm rot="16200000">
            <a:off x="2833996" y="4206661"/>
            <a:ext cx="637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 = 36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9454E1-99C6-C016-DA77-CD553ACC8528}"/>
              </a:ext>
            </a:extLst>
          </p:cNvPr>
          <p:cNvSpPr txBox="1"/>
          <p:nvPr/>
        </p:nvSpPr>
        <p:spPr>
          <a:xfrm rot="16200000">
            <a:off x="3453122" y="4206661"/>
            <a:ext cx="637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 = 36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89AD22-A79B-8CBA-C795-F627E9F59069}"/>
              </a:ext>
            </a:extLst>
          </p:cNvPr>
          <p:cNvSpPr txBox="1"/>
          <p:nvPr/>
        </p:nvSpPr>
        <p:spPr>
          <a:xfrm rot="16200000">
            <a:off x="5139045" y="4206661"/>
            <a:ext cx="637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 = 33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5DB734-017E-C4DE-1246-BEEB6CC0DC49}"/>
              </a:ext>
            </a:extLst>
          </p:cNvPr>
          <p:cNvSpPr txBox="1"/>
          <p:nvPr/>
        </p:nvSpPr>
        <p:spPr>
          <a:xfrm rot="16200000">
            <a:off x="5729595" y="4206661"/>
            <a:ext cx="637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 = 33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EBBF44-E680-00C8-5E2A-52D119E75181}"/>
              </a:ext>
            </a:extLst>
          </p:cNvPr>
          <p:cNvSpPr txBox="1"/>
          <p:nvPr/>
        </p:nvSpPr>
        <p:spPr>
          <a:xfrm>
            <a:off x="7091476" y="4376145"/>
            <a:ext cx="637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 = 34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3C2746A-A9A5-48D0-5817-46723C7B79AC}"/>
              </a:ext>
            </a:extLst>
          </p:cNvPr>
          <p:cNvSpPr txBox="1"/>
          <p:nvPr/>
        </p:nvSpPr>
        <p:spPr>
          <a:xfrm rot="16200000">
            <a:off x="8639437" y="4206661"/>
            <a:ext cx="637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 = 35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1E9429F-C6E6-F551-79ED-D83FEE1F153B}"/>
              </a:ext>
            </a:extLst>
          </p:cNvPr>
          <p:cNvSpPr txBox="1"/>
          <p:nvPr/>
        </p:nvSpPr>
        <p:spPr>
          <a:xfrm rot="16200000">
            <a:off x="9310312" y="4206661"/>
            <a:ext cx="637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 = 37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5365B88-79B8-D048-8736-9F49559C8D4F}"/>
              </a:ext>
            </a:extLst>
          </p:cNvPr>
          <p:cNvSpPr txBox="1"/>
          <p:nvPr/>
        </p:nvSpPr>
        <p:spPr>
          <a:xfrm rot="16200000">
            <a:off x="10017323" y="4206661"/>
            <a:ext cx="637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 = 35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18B75F6-5C7E-8649-C483-A3D18016094A}"/>
              </a:ext>
            </a:extLst>
          </p:cNvPr>
          <p:cNvSpPr txBox="1"/>
          <p:nvPr/>
        </p:nvSpPr>
        <p:spPr>
          <a:xfrm rot="16200000">
            <a:off x="10688198" y="4206661"/>
            <a:ext cx="637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 = 37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5DFD93F-1F13-3850-7BED-318ABA995276}"/>
              </a:ext>
            </a:extLst>
          </p:cNvPr>
          <p:cNvSpPr txBox="1"/>
          <p:nvPr/>
        </p:nvSpPr>
        <p:spPr>
          <a:xfrm>
            <a:off x="1364629" y="4652781"/>
            <a:ext cx="1404000" cy="36000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200" dirty="0">
                <a:solidFill>
                  <a:srgbClr val="0070C0"/>
                </a:solidFill>
              </a:rPr>
              <a:t>Foramen magnum diameter (</a:t>
            </a:r>
            <a:r>
              <a:rPr lang="en-GB" sz="1200" i="1" dirty="0">
                <a:solidFill>
                  <a:srgbClr val="0070C0"/>
                </a:solidFill>
              </a:rPr>
              <a:t>p</a:t>
            </a:r>
            <a:r>
              <a:rPr lang="en-GB" sz="1200" dirty="0">
                <a:solidFill>
                  <a:srgbClr val="0070C0"/>
                </a:solidFill>
              </a:rPr>
              <a:t> &lt; 0.001)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AC40600-7D6C-A4B0-E9AC-6D503D83ED74}"/>
              </a:ext>
            </a:extLst>
          </p:cNvPr>
          <p:cNvSpPr txBox="1"/>
          <p:nvPr/>
        </p:nvSpPr>
        <p:spPr>
          <a:xfrm>
            <a:off x="2761364" y="4652781"/>
            <a:ext cx="1404000" cy="36000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200" dirty="0">
                <a:solidFill>
                  <a:srgbClr val="0070C0"/>
                </a:solidFill>
              </a:rPr>
              <a:t>Clivus length</a:t>
            </a:r>
            <a:br>
              <a:rPr lang="en-GB" sz="1200" dirty="0">
                <a:solidFill>
                  <a:srgbClr val="0070C0"/>
                </a:solidFill>
              </a:rPr>
            </a:br>
            <a:r>
              <a:rPr lang="en-GB" sz="1200" dirty="0">
                <a:solidFill>
                  <a:srgbClr val="0070C0"/>
                </a:solidFill>
              </a:rPr>
              <a:t>(</a:t>
            </a:r>
            <a:r>
              <a:rPr lang="en-GB" sz="1200" i="1" dirty="0">
                <a:solidFill>
                  <a:srgbClr val="0070C0"/>
                </a:solidFill>
              </a:rPr>
              <a:t>p</a:t>
            </a:r>
            <a:r>
              <a:rPr lang="en-GB" sz="1200" dirty="0">
                <a:solidFill>
                  <a:srgbClr val="0070C0"/>
                </a:solidFill>
              </a:rPr>
              <a:t> &lt; 0.001)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D51DB7C-E904-132C-52DA-70BB9906A44D}"/>
              </a:ext>
            </a:extLst>
          </p:cNvPr>
          <p:cNvSpPr txBox="1"/>
          <p:nvPr/>
        </p:nvSpPr>
        <p:spPr>
          <a:xfrm>
            <a:off x="5042655" y="4652781"/>
            <a:ext cx="1404000" cy="36000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200" dirty="0">
                <a:solidFill>
                  <a:srgbClr val="0070C0"/>
                </a:solidFill>
              </a:rPr>
              <a:t>Foramen magnum area (</a:t>
            </a:r>
            <a:r>
              <a:rPr lang="en-GB" sz="1200" i="1" dirty="0">
                <a:solidFill>
                  <a:srgbClr val="0070C0"/>
                </a:solidFill>
              </a:rPr>
              <a:t>p</a:t>
            </a:r>
            <a:r>
              <a:rPr lang="en-GB" sz="1200" dirty="0">
                <a:solidFill>
                  <a:srgbClr val="0070C0"/>
                </a:solidFill>
              </a:rPr>
              <a:t> = 0.005)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738A7E8-F961-4259-2911-95DE927610C6}"/>
              </a:ext>
            </a:extLst>
          </p:cNvPr>
          <p:cNvSpPr txBox="1"/>
          <p:nvPr/>
        </p:nvSpPr>
        <p:spPr>
          <a:xfrm>
            <a:off x="6392259" y="4652781"/>
            <a:ext cx="1404000" cy="36000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200" dirty="0">
                <a:solidFill>
                  <a:srgbClr val="0070C0"/>
                </a:solidFill>
              </a:rPr>
              <a:t>Myelon area</a:t>
            </a:r>
            <a:br>
              <a:rPr lang="en-GB" sz="1200" dirty="0">
                <a:solidFill>
                  <a:srgbClr val="0070C0"/>
                </a:solidFill>
              </a:rPr>
            </a:br>
            <a:r>
              <a:rPr lang="en-GB" sz="1200" dirty="0">
                <a:solidFill>
                  <a:srgbClr val="0070C0"/>
                </a:solidFill>
              </a:rPr>
              <a:t>(</a:t>
            </a:r>
            <a:r>
              <a:rPr lang="en-GB" sz="1200" i="1" dirty="0">
                <a:solidFill>
                  <a:srgbClr val="0070C0"/>
                </a:solidFill>
              </a:rPr>
              <a:t>p</a:t>
            </a:r>
            <a:r>
              <a:rPr lang="en-GB" sz="1200" dirty="0">
                <a:solidFill>
                  <a:srgbClr val="0070C0"/>
                </a:solidFill>
              </a:rPr>
              <a:t> = 0.004)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189BBE3-5BF8-7F30-015E-5A3C3DFBEA00}"/>
              </a:ext>
            </a:extLst>
          </p:cNvPr>
          <p:cNvSpPr txBox="1"/>
          <p:nvPr/>
        </p:nvSpPr>
        <p:spPr>
          <a:xfrm>
            <a:off x="8588705" y="4652781"/>
            <a:ext cx="1404000" cy="36000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200" dirty="0">
                <a:solidFill>
                  <a:srgbClr val="0070C0"/>
                </a:solidFill>
              </a:rPr>
              <a:t>Tentorium angle</a:t>
            </a:r>
            <a:br>
              <a:rPr lang="en-GB" sz="1200" dirty="0">
                <a:solidFill>
                  <a:srgbClr val="0070C0"/>
                </a:solidFill>
              </a:rPr>
            </a:br>
            <a:r>
              <a:rPr lang="en-GB" sz="1200" dirty="0">
                <a:solidFill>
                  <a:srgbClr val="0070C0"/>
                </a:solidFill>
              </a:rPr>
              <a:t>(</a:t>
            </a:r>
            <a:r>
              <a:rPr lang="en-GB" sz="1200" i="1" dirty="0">
                <a:solidFill>
                  <a:srgbClr val="0070C0"/>
                </a:solidFill>
              </a:rPr>
              <a:t>p</a:t>
            </a:r>
            <a:r>
              <a:rPr lang="en-GB" sz="1200" dirty="0">
                <a:solidFill>
                  <a:srgbClr val="0070C0"/>
                </a:solidFill>
              </a:rPr>
              <a:t> &lt; 0.001)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197C91D-0C14-577F-BD15-00882CC897CB}"/>
              </a:ext>
            </a:extLst>
          </p:cNvPr>
          <p:cNvSpPr txBox="1"/>
          <p:nvPr/>
        </p:nvSpPr>
        <p:spPr>
          <a:xfrm>
            <a:off x="9983873" y="4652781"/>
            <a:ext cx="1404000" cy="36000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200" dirty="0">
                <a:solidFill>
                  <a:srgbClr val="0070C0"/>
                </a:solidFill>
              </a:rPr>
              <a:t>Occipital angle</a:t>
            </a:r>
            <a:br>
              <a:rPr lang="en-GB" sz="1200" dirty="0">
                <a:solidFill>
                  <a:srgbClr val="0070C0"/>
                </a:solidFill>
              </a:rPr>
            </a:br>
            <a:r>
              <a:rPr lang="en-GB" sz="1200" dirty="0">
                <a:solidFill>
                  <a:srgbClr val="0070C0"/>
                </a:solidFill>
              </a:rPr>
              <a:t>(</a:t>
            </a:r>
            <a:r>
              <a:rPr lang="en-GB" sz="1200" i="1" dirty="0">
                <a:solidFill>
                  <a:srgbClr val="0070C0"/>
                </a:solidFill>
              </a:rPr>
              <a:t>p</a:t>
            </a:r>
            <a:r>
              <a:rPr lang="en-GB" sz="1200" dirty="0">
                <a:solidFill>
                  <a:srgbClr val="0070C0"/>
                </a:solidFill>
              </a:rPr>
              <a:t> = 0.005)</a:t>
            </a:r>
          </a:p>
        </p:txBody>
      </p:sp>
    </p:spTree>
    <p:extLst>
      <p:ext uri="{BB962C8B-B14F-4D97-AF65-F5344CB8AC3E}">
        <p14:creationId xmlns:p14="http://schemas.microsoft.com/office/powerpoint/2010/main" val="1222865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C9F51A-3DF9-FA8A-35A4-591C10588E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435B1-8F40-C5EC-8282-23862683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Results: Analysis of anatomical structures (1/2)</a:t>
            </a: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B7BCA61B-8D3A-89B1-0F7D-0E2D16F869C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02209818"/>
              </p:ext>
            </p:extLst>
          </p:nvPr>
        </p:nvGraphicFramePr>
        <p:xfrm>
          <a:off x="695325" y="1449388"/>
          <a:ext cx="5314950" cy="4076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Content Placeholder 21">
            <a:extLst>
              <a:ext uri="{FF2B5EF4-FFF2-40B4-BE49-F238E27FC236}">
                <a16:creationId xmlns:a16="http://schemas.microsoft.com/office/drawing/2014/main" id="{74B59A3E-284A-A4B2-7C83-735DD2E4493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13304740"/>
              </p:ext>
            </p:extLst>
          </p:nvPr>
        </p:nvGraphicFramePr>
        <p:xfrm>
          <a:off x="6172200" y="1449388"/>
          <a:ext cx="5314950" cy="4076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757D35-F979-FEC3-A411-D83D1D3F7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1F1F1F"/>
                </a:solidFill>
                <a:effectLst/>
              </a:rPr>
              <a:t>ACH, achondroplasia; CSF, cerebrospinal fluid.</a:t>
            </a:r>
            <a:br>
              <a:rPr lang="de-DE" dirty="0"/>
            </a:br>
            <a:r>
              <a:rPr lang="de-DE" dirty="0"/>
              <a:t>Trautwein I, et al. J Imaging. 2024</a:t>
            </a:r>
            <a:r>
              <a:rPr lang="en-GB" dirty="0"/>
              <a:t>. </a:t>
            </a:r>
            <a:r>
              <a:rPr lang="en-GB" dirty="0" err="1"/>
              <a:t>doi</a:t>
            </a:r>
            <a:r>
              <a:rPr lang="en-GB" dirty="0"/>
              <a:t>: 10.3390/jimaging10110291.</a:t>
            </a:r>
            <a:endParaRPr lang="de-DE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37433B85-0DD9-A1CA-A6F1-BACF476A072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1800" b="1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Significant differences in anatomical structures were seen in the volume of the supratentorial ventricular system, intracranial CSF system, fourth ventricle, and in the proportion of brainstem </a:t>
            </a:r>
            <a:r>
              <a:rPr lang="en-GB" sz="1800" dirty="0">
                <a:solidFill>
                  <a:srgbClr val="FFFFFF"/>
                </a:solidFill>
                <a:latin typeface="Arial" panose="020B0604020202020204" pitchFamily="34" charset="0"/>
              </a:rPr>
              <a:t>outside the posterior fossa</a:t>
            </a:r>
            <a:endParaRPr lang="en-GB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177EE5-49ED-282F-E5FC-20237A1440AD}"/>
              </a:ext>
            </a:extLst>
          </p:cNvPr>
          <p:cNvSpPr txBox="1"/>
          <p:nvPr/>
        </p:nvSpPr>
        <p:spPr>
          <a:xfrm>
            <a:off x="2901392" y="4175681"/>
            <a:ext cx="5715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chemeClr val="bg1"/>
                </a:solidFill>
              </a:rPr>
              <a:t>n = 24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3CD802-9773-453D-0862-B068A946D7D0}"/>
              </a:ext>
            </a:extLst>
          </p:cNvPr>
          <p:cNvSpPr txBox="1"/>
          <p:nvPr/>
        </p:nvSpPr>
        <p:spPr>
          <a:xfrm>
            <a:off x="3426250" y="4185107"/>
            <a:ext cx="5715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chemeClr val="bg1"/>
                </a:solidFill>
              </a:rPr>
              <a:t>n = 37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DD578B-81FF-85A9-6081-9D26B4F0E16B}"/>
              </a:ext>
            </a:extLst>
          </p:cNvPr>
          <p:cNvSpPr txBox="1"/>
          <p:nvPr/>
        </p:nvSpPr>
        <p:spPr>
          <a:xfrm>
            <a:off x="3873924" y="4214959"/>
            <a:ext cx="5715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chemeClr val="bg1"/>
                </a:solidFill>
              </a:rPr>
              <a:t>n = 32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A65E57-F079-F901-241F-D16E1AFCC560}"/>
              </a:ext>
            </a:extLst>
          </p:cNvPr>
          <p:cNvSpPr txBox="1"/>
          <p:nvPr/>
        </p:nvSpPr>
        <p:spPr>
          <a:xfrm>
            <a:off x="4398782" y="4353107"/>
            <a:ext cx="5715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chemeClr val="bg1"/>
                </a:solidFill>
              </a:rPr>
              <a:t>n = 34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0391EE-5BB8-2E4C-F982-02171D5C753E}"/>
              </a:ext>
            </a:extLst>
          </p:cNvPr>
          <p:cNvSpPr txBox="1"/>
          <p:nvPr/>
        </p:nvSpPr>
        <p:spPr>
          <a:xfrm rot="16200000">
            <a:off x="4826206" y="4096006"/>
            <a:ext cx="61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 = 31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BF4D2F-8537-0DA9-7072-7FB094165B2D}"/>
              </a:ext>
            </a:extLst>
          </p:cNvPr>
          <p:cNvSpPr txBox="1"/>
          <p:nvPr/>
        </p:nvSpPr>
        <p:spPr>
          <a:xfrm rot="16200000">
            <a:off x="5341637" y="4096006"/>
            <a:ext cx="61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 = 34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47A31F-387A-2F30-A0DB-B687B6FBACEA}"/>
              </a:ext>
            </a:extLst>
          </p:cNvPr>
          <p:cNvSpPr txBox="1"/>
          <p:nvPr/>
        </p:nvSpPr>
        <p:spPr>
          <a:xfrm>
            <a:off x="10351809" y="4304509"/>
            <a:ext cx="668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 = 37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95B01E4-466F-1E8E-299F-79D267A20D87}"/>
              </a:ext>
            </a:extLst>
          </p:cNvPr>
          <p:cNvSpPr txBox="1"/>
          <p:nvPr/>
        </p:nvSpPr>
        <p:spPr>
          <a:xfrm>
            <a:off x="9515865" y="4313935"/>
            <a:ext cx="655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 = 35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2617878-AFA8-25BF-0D84-1716DDDFCB88}"/>
              </a:ext>
            </a:extLst>
          </p:cNvPr>
          <p:cNvSpPr txBox="1"/>
          <p:nvPr/>
        </p:nvSpPr>
        <p:spPr>
          <a:xfrm rot="16200000">
            <a:off x="1902725" y="4096006"/>
            <a:ext cx="61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 = 24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10C7640-A396-D249-7E2A-42859A06FC29}"/>
              </a:ext>
            </a:extLst>
          </p:cNvPr>
          <p:cNvSpPr txBox="1"/>
          <p:nvPr/>
        </p:nvSpPr>
        <p:spPr>
          <a:xfrm rot="16200000">
            <a:off x="2403918" y="4096006"/>
            <a:ext cx="61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 = 37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042297F-55F6-5B73-B135-32D1569627A1}"/>
              </a:ext>
            </a:extLst>
          </p:cNvPr>
          <p:cNvSpPr txBox="1"/>
          <p:nvPr/>
        </p:nvSpPr>
        <p:spPr>
          <a:xfrm rot="16200000">
            <a:off x="7371845" y="4096006"/>
            <a:ext cx="61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 = 24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D45ADEB-C59B-EB85-9FFE-5FCCDF2CC6AC}"/>
              </a:ext>
            </a:extLst>
          </p:cNvPr>
          <p:cNvSpPr txBox="1"/>
          <p:nvPr/>
        </p:nvSpPr>
        <p:spPr>
          <a:xfrm rot="16200000">
            <a:off x="8221830" y="4096006"/>
            <a:ext cx="61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 = 36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5C7C66E1-233F-9B50-68A2-F6078B46BD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4809" y="5281594"/>
            <a:ext cx="1838582" cy="25721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AF55EB4-9D26-EB11-9966-DD37127ABD29}"/>
              </a:ext>
            </a:extLst>
          </p:cNvPr>
          <p:cNvSpPr txBox="1"/>
          <p:nvPr/>
        </p:nvSpPr>
        <p:spPr>
          <a:xfrm>
            <a:off x="2959335" y="4582721"/>
            <a:ext cx="972000" cy="48474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050" dirty="0">
                <a:solidFill>
                  <a:srgbClr val="0070C0"/>
                </a:solidFill>
              </a:rPr>
              <a:t>Cerebellum volume </a:t>
            </a:r>
            <a:br>
              <a:rPr lang="en-GB" sz="1050" dirty="0">
                <a:solidFill>
                  <a:srgbClr val="0070C0"/>
                </a:solidFill>
              </a:rPr>
            </a:br>
            <a:r>
              <a:rPr lang="en-GB" sz="1050" dirty="0">
                <a:solidFill>
                  <a:srgbClr val="0070C0"/>
                </a:solidFill>
              </a:rPr>
              <a:t>(</a:t>
            </a:r>
            <a:r>
              <a:rPr lang="en-GB" sz="1050" i="1" dirty="0">
                <a:solidFill>
                  <a:srgbClr val="0070C0"/>
                </a:solidFill>
              </a:rPr>
              <a:t>p</a:t>
            </a:r>
            <a:r>
              <a:rPr lang="en-GB" sz="1050" dirty="0">
                <a:solidFill>
                  <a:srgbClr val="0070C0"/>
                </a:solidFill>
              </a:rPr>
              <a:t> = 0.118)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041CD5-CF80-A9B5-E136-465CF342608A}"/>
              </a:ext>
            </a:extLst>
          </p:cNvPr>
          <p:cNvSpPr txBox="1"/>
          <p:nvPr/>
        </p:nvSpPr>
        <p:spPr>
          <a:xfrm>
            <a:off x="1892533" y="4582721"/>
            <a:ext cx="1152000" cy="32316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050" dirty="0">
                <a:solidFill>
                  <a:srgbClr val="0070C0"/>
                </a:solidFill>
              </a:rPr>
              <a:t>Posterior fossa volume (</a:t>
            </a:r>
            <a:r>
              <a:rPr lang="en-GB" sz="1050" i="1" dirty="0">
                <a:solidFill>
                  <a:srgbClr val="0070C0"/>
                </a:solidFill>
              </a:rPr>
              <a:t>p</a:t>
            </a:r>
            <a:r>
              <a:rPr lang="en-GB" sz="1050" dirty="0">
                <a:solidFill>
                  <a:srgbClr val="0070C0"/>
                </a:solidFill>
              </a:rPr>
              <a:t> = 0.836)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B5F29D-2EB4-9A24-CE2F-C7F438B88DA3}"/>
              </a:ext>
            </a:extLst>
          </p:cNvPr>
          <p:cNvSpPr txBox="1"/>
          <p:nvPr/>
        </p:nvSpPr>
        <p:spPr>
          <a:xfrm>
            <a:off x="3903587" y="4582721"/>
            <a:ext cx="972000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050" dirty="0">
                <a:solidFill>
                  <a:srgbClr val="0070C0"/>
                </a:solidFill>
              </a:rPr>
              <a:t>Supratentorial ventricular system volume</a:t>
            </a:r>
            <a:br>
              <a:rPr lang="en-GB" sz="1050" dirty="0">
                <a:solidFill>
                  <a:srgbClr val="0070C0"/>
                </a:solidFill>
              </a:rPr>
            </a:br>
            <a:r>
              <a:rPr lang="en-GB" sz="1050" dirty="0">
                <a:solidFill>
                  <a:srgbClr val="0070C0"/>
                </a:solidFill>
              </a:rPr>
              <a:t>(</a:t>
            </a:r>
            <a:r>
              <a:rPr lang="en-GB" sz="1050" i="1" dirty="0">
                <a:solidFill>
                  <a:srgbClr val="0070C0"/>
                </a:solidFill>
              </a:rPr>
              <a:t>p</a:t>
            </a:r>
            <a:r>
              <a:rPr lang="en-GB" sz="1050" dirty="0">
                <a:solidFill>
                  <a:srgbClr val="0070C0"/>
                </a:solidFill>
              </a:rPr>
              <a:t> &lt; 0.001)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7AB208-39A5-D815-D0CE-BE8D53C48CCE}"/>
              </a:ext>
            </a:extLst>
          </p:cNvPr>
          <p:cNvSpPr txBox="1"/>
          <p:nvPr/>
        </p:nvSpPr>
        <p:spPr>
          <a:xfrm>
            <a:off x="4885546" y="4582721"/>
            <a:ext cx="972000" cy="48474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050" dirty="0">
                <a:solidFill>
                  <a:srgbClr val="0070C0"/>
                </a:solidFill>
              </a:rPr>
              <a:t>Intracranial CSF system volume</a:t>
            </a:r>
            <a:br>
              <a:rPr lang="en-GB" sz="1050" dirty="0">
                <a:solidFill>
                  <a:srgbClr val="0070C0"/>
                </a:solidFill>
              </a:rPr>
            </a:br>
            <a:r>
              <a:rPr lang="en-GB" sz="1050" dirty="0">
                <a:solidFill>
                  <a:srgbClr val="0070C0"/>
                </a:solidFill>
              </a:rPr>
              <a:t>(</a:t>
            </a:r>
            <a:r>
              <a:rPr lang="en-GB" sz="1050" i="1" dirty="0">
                <a:solidFill>
                  <a:srgbClr val="0070C0"/>
                </a:solidFill>
              </a:rPr>
              <a:t>p</a:t>
            </a:r>
            <a:r>
              <a:rPr lang="en-GB" sz="1050" dirty="0">
                <a:solidFill>
                  <a:srgbClr val="0070C0"/>
                </a:solidFill>
              </a:rPr>
              <a:t> &lt; 0.001)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3CB90F-0927-1828-AC0C-735413E228F0}"/>
              </a:ext>
            </a:extLst>
          </p:cNvPr>
          <p:cNvSpPr txBox="1"/>
          <p:nvPr/>
        </p:nvSpPr>
        <p:spPr>
          <a:xfrm>
            <a:off x="7079530" y="4582721"/>
            <a:ext cx="1913641" cy="43200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050" dirty="0">
                <a:solidFill>
                  <a:srgbClr val="0070C0"/>
                </a:solidFill>
              </a:rPr>
              <a:t>Proportion of brainstem outside posterior fossa</a:t>
            </a:r>
            <a:br>
              <a:rPr lang="en-GB" sz="1050" dirty="0">
                <a:solidFill>
                  <a:srgbClr val="0070C0"/>
                </a:solidFill>
              </a:rPr>
            </a:br>
            <a:r>
              <a:rPr lang="en-GB" sz="1050" dirty="0">
                <a:solidFill>
                  <a:srgbClr val="0070C0"/>
                </a:solidFill>
              </a:rPr>
              <a:t>(</a:t>
            </a:r>
            <a:r>
              <a:rPr lang="en-GB" sz="1050" i="1" dirty="0">
                <a:solidFill>
                  <a:srgbClr val="0070C0"/>
                </a:solidFill>
              </a:rPr>
              <a:t>p</a:t>
            </a:r>
            <a:r>
              <a:rPr lang="en-GB" sz="1050" dirty="0">
                <a:solidFill>
                  <a:srgbClr val="0070C0"/>
                </a:solidFill>
              </a:rPr>
              <a:t> &lt; 0.001)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6BBA28E-F476-A671-960A-BF23759E3552}"/>
              </a:ext>
            </a:extLst>
          </p:cNvPr>
          <p:cNvSpPr txBox="1"/>
          <p:nvPr/>
        </p:nvSpPr>
        <p:spPr>
          <a:xfrm>
            <a:off x="9499404" y="4582721"/>
            <a:ext cx="1507399" cy="32316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050" dirty="0">
                <a:solidFill>
                  <a:srgbClr val="0070C0"/>
                </a:solidFill>
              </a:rPr>
              <a:t>Fourth ventricle volume</a:t>
            </a:r>
            <a:br>
              <a:rPr lang="en-GB" sz="1050" dirty="0">
                <a:solidFill>
                  <a:srgbClr val="0070C0"/>
                </a:solidFill>
              </a:rPr>
            </a:br>
            <a:r>
              <a:rPr lang="en-GB" sz="1050" dirty="0">
                <a:solidFill>
                  <a:srgbClr val="0070C0"/>
                </a:solidFill>
              </a:rPr>
              <a:t>(</a:t>
            </a:r>
            <a:r>
              <a:rPr lang="en-GB" sz="1050" i="1" dirty="0">
                <a:solidFill>
                  <a:srgbClr val="0070C0"/>
                </a:solidFill>
              </a:rPr>
              <a:t>p</a:t>
            </a:r>
            <a:r>
              <a:rPr lang="en-GB" sz="1050" dirty="0">
                <a:solidFill>
                  <a:srgbClr val="0070C0"/>
                </a:solidFill>
              </a:rPr>
              <a:t> = 0.029)</a:t>
            </a:r>
          </a:p>
        </p:txBody>
      </p:sp>
    </p:spTree>
    <p:extLst>
      <p:ext uri="{BB962C8B-B14F-4D97-AF65-F5344CB8AC3E}">
        <p14:creationId xmlns:p14="http://schemas.microsoft.com/office/powerpoint/2010/main" val="1980392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989160-FC80-0152-FF56-1E6D70CC97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3B90D-30C7-4436-7F44-9198ACC50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GB" dirty="0"/>
              <a:t>Results: Retrospective AFMS scoring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373C4308-899B-2BBC-06FF-56FE0733ADA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8179018"/>
              </p:ext>
            </p:extLst>
          </p:nvPr>
        </p:nvGraphicFramePr>
        <p:xfrm>
          <a:off x="695325" y="1449388"/>
          <a:ext cx="5314950" cy="4076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ontent Placeholder 9">
            <a:extLst>
              <a:ext uri="{FF2B5EF4-FFF2-40B4-BE49-F238E27FC236}">
                <a16:creationId xmlns:a16="http://schemas.microsoft.com/office/drawing/2014/main" id="{584CD79A-4690-563F-B077-96A78E27187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73154196"/>
              </p:ext>
            </p:extLst>
          </p:nvPr>
        </p:nvGraphicFramePr>
        <p:xfrm>
          <a:off x="6172200" y="1449388"/>
          <a:ext cx="5314950" cy="4076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E776D-23EA-B1EF-EE58-03E1FBAAB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ACH, achondroplasia; </a:t>
            </a:r>
            <a:r>
              <a:rPr lang="de-DE" dirty="0"/>
              <a:t>AFMS, achondroplasia foramen magnum score</a:t>
            </a:r>
            <a:r>
              <a:rPr lang="en-GB" dirty="0"/>
              <a:t>.</a:t>
            </a:r>
            <a:br>
              <a:rPr lang="de-DE" dirty="0"/>
            </a:br>
            <a:r>
              <a:rPr lang="de-DE" dirty="0"/>
              <a:t>Trautwein I, et al. J Imaging. 2024</a:t>
            </a:r>
            <a:r>
              <a:rPr lang="en-GB" dirty="0"/>
              <a:t>. </a:t>
            </a:r>
            <a:r>
              <a:rPr lang="en-GB" dirty="0" err="1"/>
              <a:t>doi</a:t>
            </a:r>
            <a:r>
              <a:rPr lang="en-GB" dirty="0"/>
              <a:t>: 10.3390/jimaging10110291.</a:t>
            </a:r>
            <a:endParaRPr lang="de-DE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F48D8B2-CDE9-AFD1-C60E-12F79F31A6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</p:spPr>
        <p:txBody>
          <a:bodyPr>
            <a:normAutofit/>
          </a:bodyPr>
          <a:lstStyle/>
          <a:p>
            <a:r>
              <a:rPr lang="en-GB" dirty="0"/>
              <a:t>AFMS was retrospectively determined in 24 of the 37 children with ACH, of whom, 6 children with an AFMS score of 3 or 4 had undergone decompression surgery</a:t>
            </a:r>
          </a:p>
        </p:txBody>
      </p:sp>
    </p:spTree>
    <p:extLst>
      <p:ext uri="{BB962C8B-B14F-4D97-AF65-F5344CB8AC3E}">
        <p14:creationId xmlns:p14="http://schemas.microsoft.com/office/powerpoint/2010/main" val="3622652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E752A3-DB76-78EE-06E6-3180ED7D9D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5B5C0-1466-6992-CA4D-E411323A3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7B8D9-9838-D94C-C09E-3EB8B85D8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This study was limited due to the small ACH and reference sample sizes, small operated and non-operated subgroups, absence of MRI scans in some patients, and issues with the Dornheim Segmenter software used to analyse the MRI scans</a:t>
            </a:r>
          </a:p>
          <a:p>
            <a:r>
              <a:rPr lang="en-GB" dirty="0"/>
              <a:t>By using the CrescNet Registry, patients with ACH from across Germany could be included in this study</a:t>
            </a:r>
          </a:p>
          <a:p>
            <a:r>
              <a:rPr lang="en-GB" dirty="0"/>
              <a:t>Further investigation is needed to improve the understanding of the correlation between anatomical structures, and clinical presentation of children with ACH</a:t>
            </a:r>
          </a:p>
          <a:p>
            <a:r>
              <a:rPr lang="en-GB" dirty="0"/>
              <a:t>Findings from MRI scans reviewed during this study offer a great opportunity to develop a DL tool that will assist in the following;</a:t>
            </a:r>
          </a:p>
          <a:p>
            <a:pPr lvl="1"/>
            <a:r>
              <a:rPr lang="en-GB" dirty="0"/>
              <a:t>The indication of decompression surgery </a:t>
            </a:r>
          </a:p>
          <a:p>
            <a:pPr lvl="1"/>
            <a:r>
              <a:rPr lang="en-GB" dirty="0"/>
              <a:t>Measuring the outcome following treatment with precision therapies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9A5B4A-3853-B0D8-F621-F6B18BF7C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ACH, achondroplasia; AFMS, achondroplasia foramen magnum score; DL, deep learning; MRI, magnetic resonance imaging.</a:t>
            </a:r>
          </a:p>
          <a:p>
            <a:r>
              <a:rPr lang="de-DE" dirty="0"/>
              <a:t>Trautwein I, et al. J Imaging. 2024</a:t>
            </a:r>
            <a:r>
              <a:rPr lang="en-GB" dirty="0"/>
              <a:t>. </a:t>
            </a:r>
            <a:r>
              <a:rPr lang="en-GB" dirty="0" err="1"/>
              <a:t>doi</a:t>
            </a:r>
            <a:r>
              <a:rPr lang="en-GB" dirty="0"/>
              <a:t>: 10.3390/jimaging10110291.</a:t>
            </a:r>
            <a:endParaRPr lang="de-D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19C6F37-7B98-AC31-E3F4-A11D0293572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MRI analysis of anatomical structures, in combination with the AFMS may provide a standardised indication for decompression surgery in children with ACH</a:t>
            </a:r>
          </a:p>
        </p:txBody>
      </p:sp>
    </p:spTree>
    <p:extLst>
      <p:ext uri="{BB962C8B-B14F-4D97-AF65-F5344CB8AC3E}">
        <p14:creationId xmlns:p14="http://schemas.microsoft.com/office/powerpoint/2010/main" val="160765523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32737</TotalTime>
  <Words>1430</Words>
  <Application>Microsoft Office PowerPoint</Application>
  <PresentationFormat>Widescreen</PresentationFormat>
  <Paragraphs>153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MS PGothic</vt:lpstr>
      <vt:lpstr>Aptos</vt:lpstr>
      <vt:lpstr>Arial</vt:lpstr>
      <vt:lpstr>Arial Narrow</vt:lpstr>
      <vt:lpstr>1_Office Theme</vt:lpstr>
      <vt:lpstr>Anatomical characteristics of cervicomedullary compression on MRI scans in children with achondroplasia</vt:lpstr>
      <vt:lpstr>Background</vt:lpstr>
      <vt:lpstr>Methods: Study design</vt:lpstr>
      <vt:lpstr>Results: Baseline characteristics</vt:lpstr>
      <vt:lpstr>Results: Analysis of anatomical structures (1/2)</vt:lpstr>
      <vt:lpstr>Results: Analysis of anatomical structures (1/2)</vt:lpstr>
      <vt:lpstr>Results: Retrospective AFMS scoring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Alex Hutchings</dc:creator>
  <cp:lastModifiedBy>Alex Hutchings</cp:lastModifiedBy>
  <cp:revision>62</cp:revision>
  <dcterms:created xsi:type="dcterms:W3CDTF">2024-10-10T15:14:38Z</dcterms:created>
  <dcterms:modified xsi:type="dcterms:W3CDTF">2025-01-15T09:28:37Z</dcterms:modified>
</cp:coreProperties>
</file>