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314" r:id="rId3"/>
    <p:sldId id="315" r:id="rId4"/>
    <p:sldId id="31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9" userDrawn="1">
          <p15:clr>
            <a:srgbClr val="A4A3A4"/>
          </p15:clr>
        </p15:guide>
        <p15:guide id="2" pos="565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0F7D23-F238-664D-C620-195AE995299F}" name="Kate Avery" initials="KA" userId="S::Kate.avery@elmgroupltd.com::f119444a-d0e0-437f-93b6-5f2e7c6853cd" providerId="AD"/>
  <p188:author id="{FE39542D-12FE-344E-6B79-E0A0C5D60B9C}" name="Joseph Mole" initials="JM" userId="S::Joseph.Mole@elmgroupltd.com::00f8df04-0b04-4ace-a9d2-b1a0e51e833a" providerId="AD"/>
  <p188:author id="{D49824B8-C00F-5861-E6C6-EDE78474F7F9}" name="Alex Hutchings" initials="AH" userId="S::alex.hutchings@elmgroupltd.com::874b0824-c527-4ba1-95a2-1b05436ce1e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92C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1"/>
  </p:normalViewPr>
  <p:slideViewPr>
    <p:cSldViewPr snapToGrid="0" showGuides="1">
      <p:cViewPr varScale="1">
        <p:scale>
          <a:sx n="101" d="100"/>
          <a:sy n="101" d="100"/>
        </p:scale>
        <p:origin x="912" y="108"/>
      </p:cViewPr>
      <p:guideLst>
        <p:guide orient="horz" pos="1979"/>
        <p:guide pos="5654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AEs</a:t>
            </a:r>
          </a:p>
        </c:rich>
      </c:tx>
      <c:layout>
        <c:manualLayout>
          <c:xMode val="edge"/>
          <c:yMode val="edge"/>
          <c:x val="0.41295566502463055"/>
          <c:y val="7.1044145519972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85-4969-9B82-FAD94474E8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785-4969-9B82-FAD94474E8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85-4969-9B82-FAD94474E82F}"/>
              </c:ext>
            </c:extLst>
          </c:dPt>
          <c:dLbls>
            <c:dLbl>
              <c:idx val="0"/>
              <c:layout>
                <c:manualLayout>
                  <c:x val="-1.3290407664559172E-2"/>
                  <c:y val="-0.23825826403096448"/>
                </c:manualLayout>
              </c:layout>
              <c:tx>
                <c:rich>
                  <a:bodyPr/>
                  <a:lstStyle/>
                  <a:p>
                    <a:fld id="{284BAEEC-AA91-4669-B66D-CE421F1D708D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785-4969-9B82-FAD94474E82F}"/>
                </c:ext>
              </c:extLst>
            </c:dLbl>
            <c:dLbl>
              <c:idx val="1"/>
              <c:layout>
                <c:manualLayout>
                  <c:x val="1.2315270935960591E-3"/>
                  <c:y val="0.21177207085293151"/>
                </c:manualLayout>
              </c:layout>
              <c:tx>
                <c:rich>
                  <a:bodyPr/>
                  <a:lstStyle/>
                  <a:p>
                    <a:fld id="{E81E2964-61DC-44A5-B793-A2DD54B16FF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785-4969-9B82-FAD94474E82F}"/>
                </c:ext>
              </c:extLst>
            </c:dLbl>
            <c:dLbl>
              <c:idx val="2"/>
              <c:layout>
                <c:manualLayout>
                  <c:x val="1.9225786431868432E-2"/>
                  <c:y val="-1.8491819752306647E-2"/>
                </c:manualLayout>
              </c:layout>
              <c:tx>
                <c:rich>
                  <a:bodyPr/>
                  <a:lstStyle/>
                  <a:p>
                    <a:fld id="{967009D3-6D1C-4FDB-88B8-EC14AFF32C12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785-4969-9B82-FAD94474E82F}"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051C2C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Sheet1!$A$2:$A$4</c:f>
              <c:strCache>
                <c:ptCount val="3"/>
                <c:pt idx="0">
                  <c:v>Grade 1</c:v>
                </c:pt>
                <c:pt idx="1">
                  <c:v>Grade 2</c:v>
                </c:pt>
                <c:pt idx="2">
                  <c:v>Grade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54</c:v>
                </c:pt>
                <c:pt idx="1">
                  <c:v>39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85-4969-9B82-FAD94474E82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338272371126019"/>
          <c:y val="0.40212308588916806"/>
          <c:w val="0.30183895116558707"/>
          <c:h val="0.372717827605303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Cohort 5 AHV ( 0.25 mg/kg/day infigratinib)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Sheet1!$D$2:$D$4</c:f>
                <c:numCache>
                  <c:formatCode>General</c:formatCode>
                  <c:ptCount val="3"/>
                  <c:pt idx="0">
                    <c:v>2.7040000000000002</c:v>
                  </c:pt>
                  <c:pt idx="1">
                    <c:v>2.2109999999999999</c:v>
                  </c:pt>
                  <c:pt idx="2">
                    <c:v>1.9139999999999999</c:v>
                  </c:pt>
                </c:numCache>
              </c:numRef>
            </c:plus>
            <c:minus>
              <c:numRef>
                <c:f>Sheet1!$C$2:$C$4</c:f>
                <c:numCache>
                  <c:formatCode>General</c:formatCode>
                  <c:ptCount val="3"/>
                  <c:pt idx="0">
                    <c:v>2.7040000000000002</c:v>
                  </c:pt>
                  <c:pt idx="1">
                    <c:v>2.2109999999999999</c:v>
                  </c:pt>
                  <c:pt idx="2">
                    <c:v>1.9139999999999999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Month 6 </c:v>
                </c:pt>
                <c:pt idx="1">
                  <c:v>Month 12 </c:v>
                </c:pt>
                <c:pt idx="2">
                  <c:v>Month 18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3.38</c:v>
                </c:pt>
                <c:pt idx="1">
                  <c:v>2.5099999999999998</c:v>
                </c:pt>
                <c:pt idx="2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31-4310-AE15-83AAB9A8E6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5753744"/>
        <c:axId val="535754224"/>
      </c:lineChart>
      <c:catAx>
        <c:axId val="535753744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754224"/>
        <c:crosses val="autoZero"/>
        <c:auto val="1"/>
        <c:lblAlgn val="ctr"/>
        <c:lblOffset val="100"/>
        <c:noMultiLvlLbl val="0"/>
      </c:catAx>
      <c:valAx>
        <c:axId val="53575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050" dirty="0"/>
                  <a:t>Mean AHV CFB (cm/yr)</a:t>
                </a:r>
              </a:p>
            </c:rich>
          </c:tx>
          <c:layout>
            <c:manualLayout>
              <c:xMode val="edge"/>
              <c:yMode val="edge"/>
              <c:x val="2.8665275911744805E-2"/>
              <c:y val="8.146711274824552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75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2112D6-D265-425F-88A4-5FAC335CE8B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4F730E5-0534-4210-A267-3719F5D26BD4}">
      <dgm:prSet phldrT="[Text]" custT="1"/>
      <dgm:spPr/>
      <dgm:t>
        <a:bodyPr/>
        <a:lstStyle/>
        <a:p>
          <a:r>
            <a:rPr lang="en-GB" sz="1000" dirty="0"/>
            <a:t>Data: children with ACH (≤4 years) with skull base MRI collected between Oct 2020 and Apr 2023 from Germany-wide CrescNet Registry at Magdeburg University Hospital</a:t>
          </a:r>
        </a:p>
      </dgm:t>
    </dgm:pt>
    <dgm:pt modelId="{95A906E3-0F10-4036-B74C-9CD5D4DD98AE}" type="parTrans" cxnId="{1A8F8102-4815-4B61-8CE6-4440F6904030}">
      <dgm:prSet/>
      <dgm:spPr/>
      <dgm:t>
        <a:bodyPr/>
        <a:lstStyle/>
        <a:p>
          <a:endParaRPr lang="en-GB"/>
        </a:p>
      </dgm:t>
    </dgm:pt>
    <dgm:pt modelId="{087D4E7D-828D-49CD-BCEB-03C7C9CCD874}" type="sibTrans" cxnId="{1A8F8102-4815-4B61-8CE6-4440F6904030}">
      <dgm:prSet/>
      <dgm:spPr/>
      <dgm:t>
        <a:bodyPr/>
        <a:lstStyle/>
        <a:p>
          <a:endParaRPr lang="en-GB"/>
        </a:p>
      </dgm:t>
    </dgm:pt>
    <dgm:pt modelId="{42714BB0-0398-4104-9033-799828545D83}">
      <dgm:prSet custT="1"/>
      <dgm:spPr>
        <a:solidFill>
          <a:schemeClr val="accent2"/>
        </a:solidFill>
      </dgm:spPr>
      <dgm:t>
        <a:bodyPr/>
        <a:lstStyle/>
        <a:p>
          <a:r>
            <a:rPr lang="en-GB" sz="1000" dirty="0"/>
            <a:t>Reference data: children without ACH (≤4 years) with skull base MRIs provided by Magdeburg University Hospital</a:t>
          </a:r>
        </a:p>
      </dgm:t>
    </dgm:pt>
    <dgm:pt modelId="{C9427103-AD0C-44CA-806F-5C915EDE60EA}" type="parTrans" cxnId="{DF0A6A24-7EE9-441E-A555-4B319A0B8514}">
      <dgm:prSet/>
      <dgm:spPr/>
      <dgm:t>
        <a:bodyPr/>
        <a:lstStyle/>
        <a:p>
          <a:endParaRPr lang="en-GB"/>
        </a:p>
      </dgm:t>
    </dgm:pt>
    <dgm:pt modelId="{50DFF296-49C4-4D2B-8FB4-A76B7908872C}" type="sibTrans" cxnId="{DF0A6A24-7EE9-441E-A555-4B319A0B8514}">
      <dgm:prSet/>
      <dgm:spPr/>
      <dgm:t>
        <a:bodyPr/>
        <a:lstStyle/>
        <a:p>
          <a:endParaRPr lang="en-GB"/>
        </a:p>
      </dgm:t>
    </dgm:pt>
    <dgm:pt modelId="{9FA54DF5-EED3-459C-BCF4-057093E2A8DB}">
      <dgm:prSet custT="1"/>
      <dgm:spPr>
        <a:solidFill>
          <a:schemeClr val="accent3"/>
        </a:solidFill>
      </dgm:spPr>
      <dgm:t>
        <a:bodyPr/>
        <a:lstStyle/>
        <a:p>
          <a:r>
            <a:rPr lang="en-GB" sz="1000" dirty="0"/>
            <a:t>Preoperative MRI scans analysed using </a:t>
          </a:r>
          <a:r>
            <a:rPr lang="en-GB" sz="1000" dirty="0" err="1"/>
            <a:t>Dornheim</a:t>
          </a:r>
          <a:r>
            <a:rPr lang="en-GB" sz="1000" dirty="0"/>
            <a:t> </a:t>
          </a:r>
          <a:r>
            <a:rPr lang="en-GB" sz="1000" dirty="0" err="1"/>
            <a:t>Segmenter</a:t>
          </a:r>
          <a:r>
            <a:rPr lang="en-GB" sz="1000" dirty="0"/>
            <a:t> software</a:t>
          </a:r>
        </a:p>
      </dgm:t>
    </dgm:pt>
    <dgm:pt modelId="{D48D6F2E-CBD1-44F6-AE93-AF828A12A280}" type="parTrans" cxnId="{556BD0DF-DB3F-4BA5-8E88-AE2E014447D3}">
      <dgm:prSet/>
      <dgm:spPr/>
      <dgm:t>
        <a:bodyPr/>
        <a:lstStyle/>
        <a:p>
          <a:endParaRPr lang="en-GB"/>
        </a:p>
      </dgm:t>
    </dgm:pt>
    <dgm:pt modelId="{A3CB246D-971D-4CE1-A5EB-16B1C9702D52}" type="sibTrans" cxnId="{556BD0DF-DB3F-4BA5-8E88-AE2E014447D3}">
      <dgm:prSet/>
      <dgm:spPr/>
      <dgm:t>
        <a:bodyPr/>
        <a:lstStyle/>
        <a:p>
          <a:endParaRPr lang="en-GB"/>
        </a:p>
      </dgm:t>
    </dgm:pt>
    <dgm:pt modelId="{ED952B59-E309-4662-8E25-BC9E4415EA42}">
      <dgm:prSet custT="1"/>
      <dgm:spPr>
        <a:solidFill>
          <a:schemeClr val="accent4"/>
        </a:solidFill>
      </dgm:spPr>
      <dgm:t>
        <a:bodyPr/>
        <a:lstStyle/>
        <a:p>
          <a:r>
            <a:rPr lang="en-GB" sz="1000" dirty="0"/>
            <a:t>12 parameters measured using T1- and T2-weighted images*</a:t>
          </a:r>
        </a:p>
      </dgm:t>
    </dgm:pt>
    <dgm:pt modelId="{A0841CD6-2B7E-422A-B95A-D27B3F38451D}" type="parTrans" cxnId="{B5A0EEFA-1D1D-4D3A-BB78-C928A42B3D44}">
      <dgm:prSet/>
      <dgm:spPr/>
      <dgm:t>
        <a:bodyPr/>
        <a:lstStyle/>
        <a:p>
          <a:endParaRPr lang="en-GB"/>
        </a:p>
      </dgm:t>
    </dgm:pt>
    <dgm:pt modelId="{DCE47F21-165E-4AF6-9C12-9FD3433E9BE6}" type="sibTrans" cxnId="{B5A0EEFA-1D1D-4D3A-BB78-C928A42B3D44}">
      <dgm:prSet/>
      <dgm:spPr/>
      <dgm:t>
        <a:bodyPr/>
        <a:lstStyle/>
        <a:p>
          <a:endParaRPr lang="en-GB"/>
        </a:p>
      </dgm:t>
    </dgm:pt>
    <dgm:pt modelId="{43D57300-9203-4E68-8D5C-68D2F4D8365A}">
      <dgm:prSet custT="1"/>
      <dgm:spPr>
        <a:solidFill>
          <a:schemeClr val="accent5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AFMS calculated based on sagittal and axial T-2 weighted images from ACH group</a:t>
          </a:r>
          <a:endParaRPr lang="en-GB" sz="1000" baseline="30000" dirty="0">
            <a:solidFill>
              <a:schemeClr val="tx1"/>
            </a:solidFill>
          </a:endParaRPr>
        </a:p>
      </dgm:t>
    </dgm:pt>
    <dgm:pt modelId="{8AA4EFAC-A5D7-4B08-AAFC-AD4AA3CAFA7F}" type="parTrans" cxnId="{97490BF0-07E6-4594-A3AE-3D5E27E226D9}">
      <dgm:prSet/>
      <dgm:spPr/>
      <dgm:t>
        <a:bodyPr/>
        <a:lstStyle/>
        <a:p>
          <a:endParaRPr lang="en-GB"/>
        </a:p>
      </dgm:t>
    </dgm:pt>
    <dgm:pt modelId="{46B6653D-A734-4639-B034-29F0C37C4BE4}" type="sibTrans" cxnId="{97490BF0-07E6-4594-A3AE-3D5E27E226D9}">
      <dgm:prSet/>
      <dgm:spPr/>
      <dgm:t>
        <a:bodyPr/>
        <a:lstStyle/>
        <a:p>
          <a:endParaRPr lang="en-GB"/>
        </a:p>
      </dgm:t>
    </dgm:pt>
    <dgm:pt modelId="{F78B7394-02F1-4AF2-B066-672074990756}" type="pres">
      <dgm:prSet presAssocID="{152112D6-D265-425F-88A4-5FAC335CE8B6}" presName="Name0" presStyleCnt="0">
        <dgm:presLayoutVars>
          <dgm:dir/>
          <dgm:animLvl val="lvl"/>
          <dgm:resizeHandles val="exact"/>
        </dgm:presLayoutVars>
      </dgm:prSet>
      <dgm:spPr/>
    </dgm:pt>
    <dgm:pt modelId="{B45D5025-A4C6-4474-892B-61567A2BBC04}" type="pres">
      <dgm:prSet presAssocID="{43D57300-9203-4E68-8D5C-68D2F4D8365A}" presName="boxAndChildren" presStyleCnt="0"/>
      <dgm:spPr/>
    </dgm:pt>
    <dgm:pt modelId="{A964A7A4-ABB3-47E1-81C8-841778C65857}" type="pres">
      <dgm:prSet presAssocID="{43D57300-9203-4E68-8D5C-68D2F4D8365A}" presName="parentTextBox" presStyleLbl="node1" presStyleIdx="0" presStyleCnt="5" custLinFactNeighborY="339"/>
      <dgm:spPr/>
    </dgm:pt>
    <dgm:pt modelId="{5FF6A6AB-CA57-4D1A-9201-8D22F7E382D5}" type="pres">
      <dgm:prSet presAssocID="{DCE47F21-165E-4AF6-9C12-9FD3433E9BE6}" presName="sp" presStyleCnt="0"/>
      <dgm:spPr/>
    </dgm:pt>
    <dgm:pt modelId="{5417AA3E-C5C6-45A6-9811-CF02265B2332}" type="pres">
      <dgm:prSet presAssocID="{ED952B59-E309-4662-8E25-BC9E4415EA42}" presName="arrowAndChildren" presStyleCnt="0"/>
      <dgm:spPr/>
    </dgm:pt>
    <dgm:pt modelId="{90874EB5-DB55-4D02-A882-AC5EA008B8C7}" type="pres">
      <dgm:prSet presAssocID="{ED952B59-E309-4662-8E25-BC9E4415EA42}" presName="parentTextArrow" presStyleLbl="node1" presStyleIdx="1" presStyleCnt="5"/>
      <dgm:spPr/>
    </dgm:pt>
    <dgm:pt modelId="{0D78792F-5AB1-4EC1-B9E5-C00AE875DF78}" type="pres">
      <dgm:prSet presAssocID="{A3CB246D-971D-4CE1-A5EB-16B1C9702D52}" presName="sp" presStyleCnt="0"/>
      <dgm:spPr/>
    </dgm:pt>
    <dgm:pt modelId="{86AD722C-4068-4800-80F8-AADB17F90A73}" type="pres">
      <dgm:prSet presAssocID="{9FA54DF5-EED3-459C-BCF4-057093E2A8DB}" presName="arrowAndChildren" presStyleCnt="0"/>
      <dgm:spPr/>
    </dgm:pt>
    <dgm:pt modelId="{799227FF-ECF0-40F4-A3C6-D63673623E85}" type="pres">
      <dgm:prSet presAssocID="{9FA54DF5-EED3-459C-BCF4-057093E2A8DB}" presName="parentTextArrow" presStyleLbl="node1" presStyleIdx="2" presStyleCnt="5"/>
      <dgm:spPr/>
    </dgm:pt>
    <dgm:pt modelId="{7FAB780F-D947-418B-98C6-85DF32A88041}" type="pres">
      <dgm:prSet presAssocID="{50DFF296-49C4-4D2B-8FB4-A76B7908872C}" presName="sp" presStyleCnt="0"/>
      <dgm:spPr/>
    </dgm:pt>
    <dgm:pt modelId="{7B48D91D-976B-4E36-A827-CAC4D6AB28DB}" type="pres">
      <dgm:prSet presAssocID="{42714BB0-0398-4104-9033-799828545D83}" presName="arrowAndChildren" presStyleCnt="0"/>
      <dgm:spPr/>
    </dgm:pt>
    <dgm:pt modelId="{D866C619-EFBF-45EB-A907-9A914D9811D1}" type="pres">
      <dgm:prSet presAssocID="{42714BB0-0398-4104-9033-799828545D83}" presName="parentTextArrow" presStyleLbl="node1" presStyleIdx="3" presStyleCnt="5"/>
      <dgm:spPr/>
    </dgm:pt>
    <dgm:pt modelId="{79B25E13-7D29-4A7B-8426-8A6071905B10}" type="pres">
      <dgm:prSet presAssocID="{087D4E7D-828D-49CD-BCEB-03C7C9CCD874}" presName="sp" presStyleCnt="0"/>
      <dgm:spPr/>
    </dgm:pt>
    <dgm:pt modelId="{71D000DA-6B25-45B5-82F1-5F8ABD626BDB}" type="pres">
      <dgm:prSet presAssocID="{D4F730E5-0534-4210-A267-3719F5D26BD4}" presName="arrowAndChildren" presStyleCnt="0"/>
      <dgm:spPr/>
    </dgm:pt>
    <dgm:pt modelId="{DDC2928A-75C0-4527-B4B8-AC51BADDDAC0}" type="pres">
      <dgm:prSet presAssocID="{D4F730E5-0534-4210-A267-3719F5D26BD4}" presName="parentTextArrow" presStyleLbl="node1" presStyleIdx="4" presStyleCnt="5"/>
      <dgm:spPr/>
    </dgm:pt>
  </dgm:ptLst>
  <dgm:cxnLst>
    <dgm:cxn modelId="{1A8F8102-4815-4B61-8CE6-4440F6904030}" srcId="{152112D6-D265-425F-88A4-5FAC335CE8B6}" destId="{D4F730E5-0534-4210-A267-3719F5D26BD4}" srcOrd="0" destOrd="0" parTransId="{95A906E3-0F10-4036-B74C-9CD5D4DD98AE}" sibTransId="{087D4E7D-828D-49CD-BCEB-03C7C9CCD874}"/>
    <dgm:cxn modelId="{DF0A6A24-7EE9-441E-A555-4B319A0B8514}" srcId="{152112D6-D265-425F-88A4-5FAC335CE8B6}" destId="{42714BB0-0398-4104-9033-799828545D83}" srcOrd="1" destOrd="0" parTransId="{C9427103-AD0C-44CA-806F-5C915EDE60EA}" sibTransId="{50DFF296-49C4-4D2B-8FB4-A76B7908872C}"/>
    <dgm:cxn modelId="{7BAB5626-1810-4EDF-B3CE-ADDB4CBDBCC1}" type="presOf" srcId="{43D57300-9203-4E68-8D5C-68D2F4D8365A}" destId="{A964A7A4-ABB3-47E1-81C8-841778C65857}" srcOrd="0" destOrd="0" presId="urn:microsoft.com/office/officeart/2005/8/layout/process4"/>
    <dgm:cxn modelId="{8DE94738-AD4C-4CAE-80F2-BE37CAC3E36D}" type="presOf" srcId="{ED952B59-E309-4662-8E25-BC9E4415EA42}" destId="{90874EB5-DB55-4D02-A882-AC5EA008B8C7}" srcOrd="0" destOrd="0" presId="urn:microsoft.com/office/officeart/2005/8/layout/process4"/>
    <dgm:cxn modelId="{67EC5780-7411-4962-9B40-E5FFA36F4851}" type="presOf" srcId="{152112D6-D265-425F-88A4-5FAC335CE8B6}" destId="{F78B7394-02F1-4AF2-B066-672074990756}" srcOrd="0" destOrd="0" presId="urn:microsoft.com/office/officeart/2005/8/layout/process4"/>
    <dgm:cxn modelId="{4CFDDA9F-EB41-419A-9DBE-D7E88168462F}" type="presOf" srcId="{D4F730E5-0534-4210-A267-3719F5D26BD4}" destId="{DDC2928A-75C0-4527-B4B8-AC51BADDDAC0}" srcOrd="0" destOrd="0" presId="urn:microsoft.com/office/officeart/2005/8/layout/process4"/>
    <dgm:cxn modelId="{039F35AE-A39D-41A4-8693-8DFEF0E64ED0}" type="presOf" srcId="{42714BB0-0398-4104-9033-799828545D83}" destId="{D866C619-EFBF-45EB-A907-9A914D9811D1}" srcOrd="0" destOrd="0" presId="urn:microsoft.com/office/officeart/2005/8/layout/process4"/>
    <dgm:cxn modelId="{F7E562DA-3223-4CA1-9CF4-99969884DC7C}" type="presOf" srcId="{9FA54DF5-EED3-459C-BCF4-057093E2A8DB}" destId="{799227FF-ECF0-40F4-A3C6-D63673623E85}" srcOrd="0" destOrd="0" presId="urn:microsoft.com/office/officeart/2005/8/layout/process4"/>
    <dgm:cxn modelId="{556BD0DF-DB3F-4BA5-8E88-AE2E014447D3}" srcId="{152112D6-D265-425F-88A4-5FAC335CE8B6}" destId="{9FA54DF5-EED3-459C-BCF4-057093E2A8DB}" srcOrd="2" destOrd="0" parTransId="{D48D6F2E-CBD1-44F6-AE93-AF828A12A280}" sibTransId="{A3CB246D-971D-4CE1-A5EB-16B1C9702D52}"/>
    <dgm:cxn modelId="{97490BF0-07E6-4594-A3AE-3D5E27E226D9}" srcId="{152112D6-D265-425F-88A4-5FAC335CE8B6}" destId="{43D57300-9203-4E68-8D5C-68D2F4D8365A}" srcOrd="4" destOrd="0" parTransId="{8AA4EFAC-A5D7-4B08-AAFC-AD4AA3CAFA7F}" sibTransId="{46B6653D-A734-4639-B034-29F0C37C4BE4}"/>
    <dgm:cxn modelId="{B5A0EEFA-1D1D-4D3A-BB78-C928A42B3D44}" srcId="{152112D6-D265-425F-88A4-5FAC335CE8B6}" destId="{ED952B59-E309-4662-8E25-BC9E4415EA42}" srcOrd="3" destOrd="0" parTransId="{A0841CD6-2B7E-422A-B95A-D27B3F38451D}" sibTransId="{DCE47F21-165E-4AF6-9C12-9FD3433E9BE6}"/>
    <dgm:cxn modelId="{CA7C924D-8FE9-46E3-B70D-63FFD900496B}" type="presParOf" srcId="{F78B7394-02F1-4AF2-B066-672074990756}" destId="{B45D5025-A4C6-4474-892B-61567A2BBC04}" srcOrd="0" destOrd="0" presId="urn:microsoft.com/office/officeart/2005/8/layout/process4"/>
    <dgm:cxn modelId="{396F95F0-8EC6-4106-AEEE-1DE9B398662A}" type="presParOf" srcId="{B45D5025-A4C6-4474-892B-61567A2BBC04}" destId="{A964A7A4-ABB3-47E1-81C8-841778C65857}" srcOrd="0" destOrd="0" presId="urn:microsoft.com/office/officeart/2005/8/layout/process4"/>
    <dgm:cxn modelId="{F7FE2FBB-2112-4D46-AF30-D7EB71A0E27F}" type="presParOf" srcId="{F78B7394-02F1-4AF2-B066-672074990756}" destId="{5FF6A6AB-CA57-4D1A-9201-8D22F7E382D5}" srcOrd="1" destOrd="0" presId="urn:microsoft.com/office/officeart/2005/8/layout/process4"/>
    <dgm:cxn modelId="{AE8C38A1-C818-441F-9E8A-A046E2AE5F5A}" type="presParOf" srcId="{F78B7394-02F1-4AF2-B066-672074990756}" destId="{5417AA3E-C5C6-45A6-9811-CF02265B2332}" srcOrd="2" destOrd="0" presId="urn:microsoft.com/office/officeart/2005/8/layout/process4"/>
    <dgm:cxn modelId="{51A4F9A7-43DE-4F3A-8954-D9C92B35A15E}" type="presParOf" srcId="{5417AA3E-C5C6-45A6-9811-CF02265B2332}" destId="{90874EB5-DB55-4D02-A882-AC5EA008B8C7}" srcOrd="0" destOrd="0" presId="urn:microsoft.com/office/officeart/2005/8/layout/process4"/>
    <dgm:cxn modelId="{F9A1E123-F46C-4D11-B833-6FC03D64FD91}" type="presParOf" srcId="{F78B7394-02F1-4AF2-B066-672074990756}" destId="{0D78792F-5AB1-4EC1-B9E5-C00AE875DF78}" srcOrd="3" destOrd="0" presId="urn:microsoft.com/office/officeart/2005/8/layout/process4"/>
    <dgm:cxn modelId="{3D77B65D-C9D7-46ED-8E51-AE4E985A2D3D}" type="presParOf" srcId="{F78B7394-02F1-4AF2-B066-672074990756}" destId="{86AD722C-4068-4800-80F8-AADB17F90A73}" srcOrd="4" destOrd="0" presId="urn:microsoft.com/office/officeart/2005/8/layout/process4"/>
    <dgm:cxn modelId="{267260BB-0C03-4079-92D2-EFDAEF2DEE64}" type="presParOf" srcId="{86AD722C-4068-4800-80F8-AADB17F90A73}" destId="{799227FF-ECF0-40F4-A3C6-D63673623E85}" srcOrd="0" destOrd="0" presId="urn:microsoft.com/office/officeart/2005/8/layout/process4"/>
    <dgm:cxn modelId="{95C0415C-70FD-4C99-A6E0-4CD23333C598}" type="presParOf" srcId="{F78B7394-02F1-4AF2-B066-672074990756}" destId="{7FAB780F-D947-418B-98C6-85DF32A88041}" srcOrd="5" destOrd="0" presId="urn:microsoft.com/office/officeart/2005/8/layout/process4"/>
    <dgm:cxn modelId="{F333123C-0688-4E28-9D8C-6F21765B341A}" type="presParOf" srcId="{F78B7394-02F1-4AF2-B066-672074990756}" destId="{7B48D91D-976B-4E36-A827-CAC4D6AB28DB}" srcOrd="6" destOrd="0" presId="urn:microsoft.com/office/officeart/2005/8/layout/process4"/>
    <dgm:cxn modelId="{518BB980-B2E7-4C66-8EF5-9D8819FBFF89}" type="presParOf" srcId="{7B48D91D-976B-4E36-A827-CAC4D6AB28DB}" destId="{D866C619-EFBF-45EB-A907-9A914D9811D1}" srcOrd="0" destOrd="0" presId="urn:microsoft.com/office/officeart/2005/8/layout/process4"/>
    <dgm:cxn modelId="{59E7BA8C-F144-49B0-8CAF-B15542A80138}" type="presParOf" srcId="{F78B7394-02F1-4AF2-B066-672074990756}" destId="{79B25E13-7D29-4A7B-8426-8A6071905B10}" srcOrd="7" destOrd="0" presId="urn:microsoft.com/office/officeart/2005/8/layout/process4"/>
    <dgm:cxn modelId="{F7DD794D-4159-471E-B04B-0606345406DC}" type="presParOf" srcId="{F78B7394-02F1-4AF2-B066-672074990756}" destId="{71D000DA-6B25-45B5-82F1-5F8ABD626BDB}" srcOrd="8" destOrd="0" presId="urn:microsoft.com/office/officeart/2005/8/layout/process4"/>
    <dgm:cxn modelId="{0D2DD89C-02B8-4C6B-B6C4-7A803DCE4D37}" type="presParOf" srcId="{71D000DA-6B25-45B5-82F1-5F8ABD626BDB}" destId="{DDC2928A-75C0-4527-B4B8-AC51BADDDAC0}" srcOrd="0" destOrd="0" presId="urn:microsoft.com/office/officeart/2005/8/layout/process4"/>
  </dgm:cxnLst>
  <dgm:bg>
    <a:solidFill>
      <a:srgbClr val="F2F2F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B6D18F-E33B-4A29-8187-42E9115E38FB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17CEE17A-619E-4848-A739-293B8880AE67}">
      <dgm:prSet phldrT="[Text]" custT="1"/>
      <dgm:spPr/>
      <dgm:t>
        <a:bodyPr/>
        <a:lstStyle/>
        <a:p>
          <a:pPr algn="ctr"/>
          <a:r>
            <a:rPr lang="en-GB" sz="1400" b="1" dirty="0"/>
            <a:t>Infigratinib* improves defective axial and appendicular growth </a:t>
          </a:r>
          <a:br>
            <a:rPr lang="en-GB" sz="1400" b="1" dirty="0"/>
          </a:br>
          <a:r>
            <a:rPr lang="en-GB" sz="1400" b="1" dirty="0"/>
            <a:t>in ACH mice</a:t>
          </a:r>
        </a:p>
      </dgm:t>
    </dgm:pt>
    <dgm:pt modelId="{81E91E78-E8E0-48D9-ADDB-7F3E1426A56E}" type="parTrans" cxnId="{1E7360AD-5423-4CAB-AA95-DBAE89D1CDD2}">
      <dgm:prSet/>
      <dgm:spPr/>
      <dgm:t>
        <a:bodyPr/>
        <a:lstStyle/>
        <a:p>
          <a:endParaRPr lang="en-GB"/>
        </a:p>
      </dgm:t>
    </dgm:pt>
    <dgm:pt modelId="{494C30A3-ABE4-4F13-B055-AB55FCD5E951}" type="sibTrans" cxnId="{1E7360AD-5423-4CAB-AA95-DBAE89D1CDD2}">
      <dgm:prSet/>
      <dgm:spPr/>
      <dgm:t>
        <a:bodyPr/>
        <a:lstStyle/>
        <a:p>
          <a:endParaRPr lang="en-GB"/>
        </a:p>
      </dgm:t>
    </dgm:pt>
    <dgm:pt modelId="{D762AD96-A98B-443B-99CE-11A6058609EC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sz="1200" dirty="0"/>
            <a:t>Early infigratinib treatment increased </a:t>
          </a:r>
          <a:r>
            <a:rPr lang="en-GB" sz="1200" dirty="0" err="1"/>
            <a:t>naso</a:t>
          </a:r>
          <a:r>
            <a:rPr lang="en-GB" sz="1200" dirty="0"/>
            <a:t>-anal length by 18.6±5.1%, L4-L6 length by 14.8±6%, and 18.4±8.9% versus untreated ACH mice</a:t>
          </a:r>
        </a:p>
      </dgm:t>
    </dgm:pt>
    <dgm:pt modelId="{2CAE6095-1CA0-49B3-A7DC-212267E74D24}" type="parTrans" cxnId="{E038C9AF-3AC0-4518-8927-311D803BDEF3}">
      <dgm:prSet/>
      <dgm:spPr/>
      <dgm:t>
        <a:bodyPr/>
        <a:lstStyle/>
        <a:p>
          <a:endParaRPr lang="en-GB"/>
        </a:p>
      </dgm:t>
    </dgm:pt>
    <dgm:pt modelId="{2B92125D-EFED-4330-B5BC-08A3194BDB63}" type="sibTrans" cxnId="{E038C9AF-3AC0-4518-8927-311D803BDEF3}">
      <dgm:prSet/>
      <dgm:spPr/>
      <dgm:t>
        <a:bodyPr/>
        <a:lstStyle/>
        <a:p>
          <a:endParaRPr lang="en-GB"/>
        </a:p>
      </dgm:t>
    </dgm:pt>
    <dgm:pt modelId="{5E51FC64-4B45-4376-9B94-7F84F7C15FA8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sz="1200" dirty="0"/>
            <a:t>Femoral growth improved from 15.6±4.4% shorter to 2.0±2.5% (early treatment initiation) and 7.3±4.1% (late treatment initiation) shorter</a:t>
          </a:r>
        </a:p>
      </dgm:t>
    </dgm:pt>
    <dgm:pt modelId="{3E87053C-F509-4E9D-BBAF-9B2D419900D4}" type="parTrans" cxnId="{DB7186AA-D9BB-4C5D-8B70-DC93E3F97CDD}">
      <dgm:prSet/>
      <dgm:spPr/>
      <dgm:t>
        <a:bodyPr/>
        <a:lstStyle/>
        <a:p>
          <a:endParaRPr lang="en-GB"/>
        </a:p>
      </dgm:t>
    </dgm:pt>
    <dgm:pt modelId="{36513171-F801-4842-B30E-FC37C100FDE4}" type="sibTrans" cxnId="{DB7186AA-D9BB-4C5D-8B70-DC93E3F97CDD}">
      <dgm:prSet/>
      <dgm:spPr/>
      <dgm:t>
        <a:bodyPr/>
        <a:lstStyle/>
        <a:p>
          <a:endParaRPr lang="en-GB"/>
        </a:p>
      </dgm:t>
    </dgm:pt>
    <dgm:pt modelId="{AE2F856C-753E-4CDF-B6ED-1C4E8658B2EA}">
      <dgm:prSet phldrT="[Text]" custT="1"/>
      <dgm:spPr/>
      <dgm:t>
        <a:bodyPr/>
        <a:lstStyle/>
        <a:p>
          <a:r>
            <a:rPr lang="en-GB" sz="1400" b="1" dirty="0"/>
            <a:t>Early infigratinib treatment restores defective head </a:t>
          </a:r>
          <a:r>
            <a:rPr lang="en-GB" sz="1400" b="1" dirty="0" err="1"/>
            <a:t>skeletogenesis</a:t>
          </a:r>
          <a:r>
            <a:rPr lang="en-GB" sz="1400" b="1" dirty="0"/>
            <a:t> </a:t>
          </a:r>
          <a:br>
            <a:rPr lang="en-GB" sz="1400" b="1" dirty="0"/>
          </a:br>
          <a:r>
            <a:rPr lang="en-GB" sz="1400" b="1" dirty="0"/>
            <a:t>in ACH mice</a:t>
          </a:r>
        </a:p>
      </dgm:t>
    </dgm:pt>
    <dgm:pt modelId="{0C1D6AE3-342E-44EA-9516-669B33159E55}" type="parTrans" cxnId="{1AA392AE-013F-47B2-BB43-386C21649466}">
      <dgm:prSet/>
      <dgm:spPr/>
      <dgm:t>
        <a:bodyPr/>
        <a:lstStyle/>
        <a:p>
          <a:endParaRPr lang="en-GB"/>
        </a:p>
      </dgm:t>
    </dgm:pt>
    <dgm:pt modelId="{DCB05E63-A8AA-4D95-B005-A62F67AD9488}" type="sibTrans" cxnId="{1AA392AE-013F-47B2-BB43-386C21649466}">
      <dgm:prSet/>
      <dgm:spPr/>
      <dgm:t>
        <a:bodyPr/>
        <a:lstStyle/>
        <a:p>
          <a:endParaRPr lang="en-GB"/>
        </a:p>
      </dgm:t>
    </dgm:pt>
    <dgm:pt modelId="{A480BD17-7333-4BBF-AC55-94EAA7D98144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1200" dirty="0"/>
            <a:t>Early infigratinib treatment reduced the </a:t>
          </a:r>
          <a:r>
            <a:rPr lang="en-GB" sz="1200" dirty="0" err="1"/>
            <a:t>fronto</a:t>
          </a:r>
          <a:r>
            <a:rPr lang="en-GB" sz="1200" dirty="0"/>
            <a:t>-basal angle from 79.8±4.75° to 58.2±5.48°, whereas late treatment showed no significant effect (76.3±3.06°)</a:t>
          </a:r>
        </a:p>
      </dgm:t>
    </dgm:pt>
    <dgm:pt modelId="{21931F68-FCD0-495A-BE59-D0B047266734}" type="parTrans" cxnId="{6FFEC9C4-A2E0-48C7-8E7F-E5DAEAC2ED8B}">
      <dgm:prSet/>
      <dgm:spPr/>
      <dgm:t>
        <a:bodyPr/>
        <a:lstStyle/>
        <a:p>
          <a:endParaRPr lang="en-GB"/>
        </a:p>
      </dgm:t>
    </dgm:pt>
    <dgm:pt modelId="{180BA18B-85B2-485E-8173-8FB9C4FC4842}" type="sibTrans" cxnId="{6FFEC9C4-A2E0-48C7-8E7F-E5DAEAC2ED8B}">
      <dgm:prSet/>
      <dgm:spPr/>
      <dgm:t>
        <a:bodyPr/>
        <a:lstStyle/>
        <a:p>
          <a:endParaRPr lang="en-GB"/>
        </a:p>
      </dgm:t>
    </dgm:pt>
    <dgm:pt modelId="{5C07813E-06ED-4BD4-9D43-FAF26F58A542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1200" dirty="0"/>
            <a:t>Early infigratinib treatment improved SOS fusion (51.9% early versus 17% late) but did not affect ISS</a:t>
          </a:r>
        </a:p>
      </dgm:t>
    </dgm:pt>
    <dgm:pt modelId="{905EC742-F140-4EDC-92E6-E8E52D7F1A8A}" type="parTrans" cxnId="{8D69C1B4-89A7-43D0-A666-F957DDF51DD0}">
      <dgm:prSet/>
      <dgm:spPr/>
      <dgm:t>
        <a:bodyPr/>
        <a:lstStyle/>
        <a:p>
          <a:endParaRPr lang="en-GB"/>
        </a:p>
      </dgm:t>
    </dgm:pt>
    <dgm:pt modelId="{A2FBF5EE-DEF8-4B9C-BB13-82145785398C}" type="sibTrans" cxnId="{8D69C1B4-89A7-43D0-A666-F957DDF51DD0}">
      <dgm:prSet/>
      <dgm:spPr/>
      <dgm:t>
        <a:bodyPr/>
        <a:lstStyle/>
        <a:p>
          <a:endParaRPr lang="en-GB"/>
        </a:p>
      </dgm:t>
    </dgm:pt>
    <dgm:pt modelId="{CDB6C236-0CE5-4049-87C1-33892D677458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1200" dirty="0"/>
            <a:t>Foramen magnum area increased significantly with early treatment,</a:t>
          </a:r>
          <a:br>
            <a:rPr lang="en-GB" sz="1200" dirty="0"/>
          </a:br>
          <a:r>
            <a:rPr lang="en-GB" sz="1200" dirty="0"/>
            <a:t>whereas late treatment had no effect</a:t>
          </a:r>
        </a:p>
      </dgm:t>
    </dgm:pt>
    <dgm:pt modelId="{92164FF2-0C55-4A3E-A8F7-A4DB750191B5}" type="parTrans" cxnId="{491B1F61-000B-4D51-A941-00762A588116}">
      <dgm:prSet/>
      <dgm:spPr/>
      <dgm:t>
        <a:bodyPr/>
        <a:lstStyle/>
        <a:p>
          <a:endParaRPr lang="en-GB"/>
        </a:p>
      </dgm:t>
    </dgm:pt>
    <dgm:pt modelId="{C5D48284-DBAE-491F-B2FB-9FFBADE15A35}" type="sibTrans" cxnId="{491B1F61-000B-4D51-A941-00762A588116}">
      <dgm:prSet/>
      <dgm:spPr/>
      <dgm:t>
        <a:bodyPr/>
        <a:lstStyle/>
        <a:p>
          <a:endParaRPr lang="en-GB"/>
        </a:p>
      </dgm:t>
    </dgm:pt>
    <dgm:pt modelId="{BA74662B-A353-4C5C-A7F8-01F33BB4E7A9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sz="1200" dirty="0"/>
            <a:t>Tibial growth improved from 20.6±4.1% shorter to 6.7±2.1% (early treatment initiation) and 13.1±4.1% (late treatment initiation) shorter</a:t>
          </a:r>
        </a:p>
      </dgm:t>
    </dgm:pt>
    <dgm:pt modelId="{0D4A8A54-C197-4A29-9D70-92BAFC51A165}" type="parTrans" cxnId="{1503605B-971B-4F38-AD0D-6078D0260F0D}">
      <dgm:prSet/>
      <dgm:spPr/>
      <dgm:t>
        <a:bodyPr/>
        <a:lstStyle/>
        <a:p>
          <a:endParaRPr lang="en-GB"/>
        </a:p>
      </dgm:t>
    </dgm:pt>
    <dgm:pt modelId="{D60E8AF2-6B12-4147-8E3B-7F463D909040}" type="sibTrans" cxnId="{1503605B-971B-4F38-AD0D-6078D0260F0D}">
      <dgm:prSet/>
      <dgm:spPr/>
      <dgm:t>
        <a:bodyPr/>
        <a:lstStyle/>
        <a:p>
          <a:endParaRPr lang="en-GB"/>
        </a:p>
      </dgm:t>
    </dgm:pt>
    <dgm:pt modelId="{838DE4AA-542D-41BF-8EC5-15BDA3ABD9CC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sz="1200" dirty="0"/>
            <a:t>Cortical bone density and secondary ossification improved with infigratinib treatment</a:t>
          </a:r>
        </a:p>
      </dgm:t>
    </dgm:pt>
    <dgm:pt modelId="{FF858EED-CE2A-4957-A793-F94C50412EA2}" type="parTrans" cxnId="{C7CAA739-7A6A-415C-8A9B-41AB1C4124B3}">
      <dgm:prSet/>
      <dgm:spPr/>
      <dgm:t>
        <a:bodyPr/>
        <a:lstStyle/>
        <a:p>
          <a:endParaRPr lang="en-GB"/>
        </a:p>
      </dgm:t>
    </dgm:pt>
    <dgm:pt modelId="{73F0EA47-85E6-4745-965B-A41266029DD1}" type="sibTrans" cxnId="{C7CAA739-7A6A-415C-8A9B-41AB1C4124B3}">
      <dgm:prSet/>
      <dgm:spPr/>
      <dgm:t>
        <a:bodyPr/>
        <a:lstStyle/>
        <a:p>
          <a:endParaRPr lang="en-GB"/>
        </a:p>
      </dgm:t>
    </dgm:pt>
    <dgm:pt modelId="{D7E031ED-A0B2-4355-A1CA-E44FEF93771F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sz="1200" dirty="0"/>
            <a:t>Early treatment produced a significantly larger effect than late treatment in the tibias (</a:t>
          </a:r>
          <a:r>
            <a:rPr lang="en-GB" sz="1200" i="1" dirty="0"/>
            <a:t>p</a:t>
          </a:r>
          <a:r>
            <a:rPr lang="en-GB" sz="1200" i="0" dirty="0"/>
            <a:t> = 0.022)</a:t>
          </a:r>
          <a:endParaRPr lang="en-GB" sz="1200" dirty="0"/>
        </a:p>
      </dgm:t>
    </dgm:pt>
    <dgm:pt modelId="{1A1DA9C0-675D-4E9F-A45F-D1BC45454366}" type="parTrans" cxnId="{EFEDBD97-F77C-4DFA-9D74-54AE85E0633B}">
      <dgm:prSet/>
      <dgm:spPr/>
      <dgm:t>
        <a:bodyPr/>
        <a:lstStyle/>
        <a:p>
          <a:endParaRPr lang="en-GB"/>
        </a:p>
      </dgm:t>
    </dgm:pt>
    <dgm:pt modelId="{DB0DB328-2C8D-4DD2-ABBC-00832B910616}" type="sibTrans" cxnId="{EFEDBD97-F77C-4DFA-9D74-54AE85E0633B}">
      <dgm:prSet/>
      <dgm:spPr/>
      <dgm:t>
        <a:bodyPr/>
        <a:lstStyle/>
        <a:p>
          <a:endParaRPr lang="en-GB"/>
        </a:p>
      </dgm:t>
    </dgm:pt>
    <dgm:pt modelId="{544A56A7-95CD-4D89-86A7-9DF9D1FB9402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1200" dirty="0"/>
            <a:t>Early infigratinib treatment led to 93.5±11.1% rescue of cartilaginous tissue in the IOS, compared with a significantly weaker effect with late treatment (47.7±38.4%, </a:t>
          </a:r>
          <a:r>
            <a:rPr lang="en-GB" sz="1200" i="1" dirty="0"/>
            <a:t>p </a:t>
          </a:r>
          <a:r>
            <a:rPr lang="en-GB" sz="1200" i="0" dirty="0"/>
            <a:t>&lt; 0.001)</a:t>
          </a:r>
          <a:r>
            <a:rPr lang="en-GB" sz="1200" dirty="0"/>
            <a:t> </a:t>
          </a:r>
        </a:p>
      </dgm:t>
    </dgm:pt>
    <dgm:pt modelId="{4B1A0BEE-B605-45DC-AC32-2202DDDFCC1B}" type="parTrans" cxnId="{2958EC04-E436-4967-9848-27D2474B49E0}">
      <dgm:prSet/>
      <dgm:spPr/>
      <dgm:t>
        <a:bodyPr/>
        <a:lstStyle/>
        <a:p>
          <a:endParaRPr lang="en-GB"/>
        </a:p>
      </dgm:t>
    </dgm:pt>
    <dgm:pt modelId="{F6997F2A-7C65-4646-A70B-827FE83EEDEE}" type="sibTrans" cxnId="{2958EC04-E436-4967-9848-27D2474B49E0}">
      <dgm:prSet/>
      <dgm:spPr/>
      <dgm:t>
        <a:bodyPr/>
        <a:lstStyle/>
        <a:p>
          <a:endParaRPr lang="en-GB"/>
        </a:p>
      </dgm:t>
    </dgm:pt>
    <dgm:pt modelId="{9696AD95-785F-4CC9-AAA2-0C2F120C21FA}" type="pres">
      <dgm:prSet presAssocID="{21B6D18F-E33B-4A29-8187-42E9115E38FB}" presName="Name0" presStyleCnt="0">
        <dgm:presLayoutVars>
          <dgm:dir/>
          <dgm:animLvl val="lvl"/>
          <dgm:resizeHandles val="exact"/>
        </dgm:presLayoutVars>
      </dgm:prSet>
      <dgm:spPr/>
    </dgm:pt>
    <dgm:pt modelId="{512C44F7-782F-49C2-9774-07F235A714B5}" type="pres">
      <dgm:prSet presAssocID="{17CEE17A-619E-4848-A739-293B8880AE67}" presName="composite" presStyleCnt="0"/>
      <dgm:spPr/>
    </dgm:pt>
    <dgm:pt modelId="{CAE0D622-C2E0-4074-AD31-A517B1E7E601}" type="pres">
      <dgm:prSet presAssocID="{17CEE17A-619E-4848-A739-293B8880AE6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3ADBA7E-2317-4582-80F5-B3C7DFDA301D}" type="pres">
      <dgm:prSet presAssocID="{17CEE17A-619E-4848-A739-293B8880AE67}" presName="desTx" presStyleLbl="alignAccFollowNode1" presStyleIdx="0" presStyleCnt="2">
        <dgm:presLayoutVars>
          <dgm:bulletEnabled val="1"/>
        </dgm:presLayoutVars>
      </dgm:prSet>
      <dgm:spPr/>
    </dgm:pt>
    <dgm:pt modelId="{846C77D2-67B5-43AF-9C4E-9D2C5ABCA569}" type="pres">
      <dgm:prSet presAssocID="{494C30A3-ABE4-4F13-B055-AB55FCD5E951}" presName="space" presStyleCnt="0"/>
      <dgm:spPr/>
    </dgm:pt>
    <dgm:pt modelId="{47EA22C1-4D43-47D7-A7B6-4B2DB1D18560}" type="pres">
      <dgm:prSet presAssocID="{AE2F856C-753E-4CDF-B6ED-1C4E8658B2EA}" presName="composite" presStyleCnt="0"/>
      <dgm:spPr/>
    </dgm:pt>
    <dgm:pt modelId="{90FB4716-2434-4108-B854-804C2773648A}" type="pres">
      <dgm:prSet presAssocID="{AE2F856C-753E-4CDF-B6ED-1C4E8658B2E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CA5A2C8-FD76-4821-9941-5EF8B968B54C}" type="pres">
      <dgm:prSet presAssocID="{AE2F856C-753E-4CDF-B6ED-1C4E8658B2E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5CE2C01-56D3-47A6-9A9A-B39585060174}" type="presOf" srcId="{CDB6C236-0CE5-4049-87C1-33892D677458}" destId="{4CA5A2C8-FD76-4821-9941-5EF8B968B54C}" srcOrd="0" destOrd="1" presId="urn:microsoft.com/office/officeart/2005/8/layout/hList1"/>
    <dgm:cxn modelId="{2958EC04-E436-4967-9848-27D2474B49E0}" srcId="{AE2F856C-753E-4CDF-B6ED-1C4E8658B2EA}" destId="{544A56A7-95CD-4D89-86A7-9DF9D1FB9402}" srcOrd="2" destOrd="0" parTransId="{4B1A0BEE-B605-45DC-AC32-2202DDDFCC1B}" sibTransId="{F6997F2A-7C65-4646-A70B-827FE83EEDEE}"/>
    <dgm:cxn modelId="{77EFB814-B622-4DA3-A5CA-0393D55B864C}" type="presOf" srcId="{BA74662B-A353-4C5C-A7F8-01F33BB4E7A9}" destId="{33ADBA7E-2317-4582-80F5-B3C7DFDA301D}" srcOrd="0" destOrd="2" presId="urn:microsoft.com/office/officeart/2005/8/layout/hList1"/>
    <dgm:cxn modelId="{5D018D1E-A52B-4BAC-BB0B-CB2F845797F3}" type="presOf" srcId="{17CEE17A-619E-4848-A739-293B8880AE67}" destId="{CAE0D622-C2E0-4074-AD31-A517B1E7E601}" srcOrd="0" destOrd="0" presId="urn:microsoft.com/office/officeart/2005/8/layout/hList1"/>
    <dgm:cxn modelId="{8E7DCB35-7C56-4B2E-A12A-21ED369D7446}" type="presOf" srcId="{5C07813E-06ED-4BD4-9D43-FAF26F58A542}" destId="{4CA5A2C8-FD76-4821-9941-5EF8B968B54C}" srcOrd="0" destOrd="3" presId="urn:microsoft.com/office/officeart/2005/8/layout/hList1"/>
    <dgm:cxn modelId="{C7CAA739-7A6A-415C-8A9B-41AB1C4124B3}" srcId="{17CEE17A-619E-4848-A739-293B8880AE67}" destId="{838DE4AA-542D-41BF-8EC5-15BDA3ABD9CC}" srcOrd="4" destOrd="0" parTransId="{FF858EED-CE2A-4957-A793-F94C50412EA2}" sibTransId="{73F0EA47-85E6-4745-965B-A41266029DD1}"/>
    <dgm:cxn modelId="{1503605B-971B-4F38-AD0D-6078D0260F0D}" srcId="{17CEE17A-619E-4848-A739-293B8880AE67}" destId="{BA74662B-A353-4C5C-A7F8-01F33BB4E7A9}" srcOrd="2" destOrd="0" parTransId="{0D4A8A54-C197-4A29-9D70-92BAFC51A165}" sibTransId="{D60E8AF2-6B12-4147-8E3B-7F463D909040}"/>
    <dgm:cxn modelId="{491B1F61-000B-4D51-A941-00762A588116}" srcId="{AE2F856C-753E-4CDF-B6ED-1C4E8658B2EA}" destId="{CDB6C236-0CE5-4049-87C1-33892D677458}" srcOrd="1" destOrd="0" parTransId="{92164FF2-0C55-4A3E-A8F7-A4DB750191B5}" sibTransId="{C5D48284-DBAE-491F-B2FB-9FFBADE15A35}"/>
    <dgm:cxn modelId="{2D692945-8BB8-4EB3-AD0B-415253636125}" type="presOf" srcId="{21B6D18F-E33B-4A29-8187-42E9115E38FB}" destId="{9696AD95-785F-4CC9-AAA2-0C2F120C21FA}" srcOrd="0" destOrd="0" presId="urn:microsoft.com/office/officeart/2005/8/layout/hList1"/>
    <dgm:cxn modelId="{2100F647-2860-4CE0-AE14-5F552ED78D8F}" type="presOf" srcId="{A480BD17-7333-4BBF-AC55-94EAA7D98144}" destId="{4CA5A2C8-FD76-4821-9941-5EF8B968B54C}" srcOrd="0" destOrd="0" presId="urn:microsoft.com/office/officeart/2005/8/layout/hList1"/>
    <dgm:cxn modelId="{459AFB73-EEBB-4DEB-B515-AA4BA1788948}" type="presOf" srcId="{544A56A7-95CD-4D89-86A7-9DF9D1FB9402}" destId="{4CA5A2C8-FD76-4821-9941-5EF8B968B54C}" srcOrd="0" destOrd="2" presId="urn:microsoft.com/office/officeart/2005/8/layout/hList1"/>
    <dgm:cxn modelId="{C350B17A-5DBF-496C-BD6C-A0B07D6EF78D}" type="presOf" srcId="{D7E031ED-A0B2-4355-A1CA-E44FEF93771F}" destId="{33ADBA7E-2317-4582-80F5-B3C7DFDA301D}" srcOrd="0" destOrd="3" presId="urn:microsoft.com/office/officeart/2005/8/layout/hList1"/>
    <dgm:cxn modelId="{147CF091-51DA-4DBB-8E8A-F868941EBBA9}" type="presOf" srcId="{D762AD96-A98B-443B-99CE-11A6058609EC}" destId="{33ADBA7E-2317-4582-80F5-B3C7DFDA301D}" srcOrd="0" destOrd="0" presId="urn:microsoft.com/office/officeart/2005/8/layout/hList1"/>
    <dgm:cxn modelId="{EFEDBD97-F77C-4DFA-9D74-54AE85E0633B}" srcId="{17CEE17A-619E-4848-A739-293B8880AE67}" destId="{D7E031ED-A0B2-4355-A1CA-E44FEF93771F}" srcOrd="3" destOrd="0" parTransId="{1A1DA9C0-675D-4E9F-A45F-D1BC45454366}" sibTransId="{DB0DB328-2C8D-4DD2-ABBC-00832B910616}"/>
    <dgm:cxn modelId="{6233F19A-5598-44BE-90B4-1B3E79567D85}" type="presOf" srcId="{838DE4AA-542D-41BF-8EC5-15BDA3ABD9CC}" destId="{33ADBA7E-2317-4582-80F5-B3C7DFDA301D}" srcOrd="0" destOrd="4" presId="urn:microsoft.com/office/officeart/2005/8/layout/hList1"/>
    <dgm:cxn modelId="{DB7186AA-D9BB-4C5D-8B70-DC93E3F97CDD}" srcId="{17CEE17A-619E-4848-A739-293B8880AE67}" destId="{5E51FC64-4B45-4376-9B94-7F84F7C15FA8}" srcOrd="1" destOrd="0" parTransId="{3E87053C-F509-4E9D-BBAF-9B2D419900D4}" sibTransId="{36513171-F801-4842-B30E-FC37C100FDE4}"/>
    <dgm:cxn modelId="{1E7360AD-5423-4CAB-AA95-DBAE89D1CDD2}" srcId="{21B6D18F-E33B-4A29-8187-42E9115E38FB}" destId="{17CEE17A-619E-4848-A739-293B8880AE67}" srcOrd="0" destOrd="0" parTransId="{81E91E78-E8E0-48D9-ADDB-7F3E1426A56E}" sibTransId="{494C30A3-ABE4-4F13-B055-AB55FCD5E951}"/>
    <dgm:cxn modelId="{1AA392AE-013F-47B2-BB43-386C21649466}" srcId="{21B6D18F-E33B-4A29-8187-42E9115E38FB}" destId="{AE2F856C-753E-4CDF-B6ED-1C4E8658B2EA}" srcOrd="1" destOrd="0" parTransId="{0C1D6AE3-342E-44EA-9516-669B33159E55}" sibTransId="{DCB05E63-A8AA-4D95-B005-A62F67AD9488}"/>
    <dgm:cxn modelId="{E038C9AF-3AC0-4518-8927-311D803BDEF3}" srcId="{17CEE17A-619E-4848-A739-293B8880AE67}" destId="{D762AD96-A98B-443B-99CE-11A6058609EC}" srcOrd="0" destOrd="0" parTransId="{2CAE6095-1CA0-49B3-A7DC-212267E74D24}" sibTransId="{2B92125D-EFED-4330-B5BC-08A3194BDB63}"/>
    <dgm:cxn modelId="{187FC0B2-E285-4DEB-B632-84E80C37AFA8}" type="presOf" srcId="{AE2F856C-753E-4CDF-B6ED-1C4E8658B2EA}" destId="{90FB4716-2434-4108-B854-804C2773648A}" srcOrd="0" destOrd="0" presId="urn:microsoft.com/office/officeart/2005/8/layout/hList1"/>
    <dgm:cxn modelId="{8D69C1B4-89A7-43D0-A666-F957DDF51DD0}" srcId="{AE2F856C-753E-4CDF-B6ED-1C4E8658B2EA}" destId="{5C07813E-06ED-4BD4-9D43-FAF26F58A542}" srcOrd="3" destOrd="0" parTransId="{905EC742-F140-4EDC-92E6-E8E52D7F1A8A}" sibTransId="{A2FBF5EE-DEF8-4B9C-BB13-82145785398C}"/>
    <dgm:cxn modelId="{6FFEC9C4-A2E0-48C7-8E7F-E5DAEAC2ED8B}" srcId="{AE2F856C-753E-4CDF-B6ED-1C4E8658B2EA}" destId="{A480BD17-7333-4BBF-AC55-94EAA7D98144}" srcOrd="0" destOrd="0" parTransId="{21931F68-FCD0-495A-BE59-D0B047266734}" sibTransId="{180BA18B-85B2-485E-8173-8FB9C4FC4842}"/>
    <dgm:cxn modelId="{22C971CF-020A-4652-9BBB-A278714E5F87}" type="presOf" srcId="{5E51FC64-4B45-4376-9B94-7F84F7C15FA8}" destId="{33ADBA7E-2317-4582-80F5-B3C7DFDA301D}" srcOrd="0" destOrd="1" presId="urn:microsoft.com/office/officeart/2005/8/layout/hList1"/>
    <dgm:cxn modelId="{663E4C7D-B8B9-403E-B415-45D5B5042AA5}" type="presParOf" srcId="{9696AD95-785F-4CC9-AAA2-0C2F120C21FA}" destId="{512C44F7-782F-49C2-9774-07F235A714B5}" srcOrd="0" destOrd="0" presId="urn:microsoft.com/office/officeart/2005/8/layout/hList1"/>
    <dgm:cxn modelId="{713D3124-3492-4214-AC38-B14EBBD45B7C}" type="presParOf" srcId="{512C44F7-782F-49C2-9774-07F235A714B5}" destId="{CAE0D622-C2E0-4074-AD31-A517B1E7E601}" srcOrd="0" destOrd="0" presId="urn:microsoft.com/office/officeart/2005/8/layout/hList1"/>
    <dgm:cxn modelId="{39B9E532-B576-448B-97B6-210D344C6D8E}" type="presParOf" srcId="{512C44F7-782F-49C2-9774-07F235A714B5}" destId="{33ADBA7E-2317-4582-80F5-B3C7DFDA301D}" srcOrd="1" destOrd="0" presId="urn:microsoft.com/office/officeart/2005/8/layout/hList1"/>
    <dgm:cxn modelId="{E2CDC439-D593-469C-8946-4CF92AFB68EA}" type="presParOf" srcId="{9696AD95-785F-4CC9-AAA2-0C2F120C21FA}" destId="{846C77D2-67B5-43AF-9C4E-9D2C5ABCA569}" srcOrd="1" destOrd="0" presId="urn:microsoft.com/office/officeart/2005/8/layout/hList1"/>
    <dgm:cxn modelId="{022A34A3-8F37-4E09-82C4-28A3112FBB00}" type="presParOf" srcId="{9696AD95-785F-4CC9-AAA2-0C2F120C21FA}" destId="{47EA22C1-4D43-47D7-A7B6-4B2DB1D18560}" srcOrd="2" destOrd="0" presId="urn:microsoft.com/office/officeart/2005/8/layout/hList1"/>
    <dgm:cxn modelId="{BF50C356-265F-4D00-B214-2D6FDFEB625F}" type="presParOf" srcId="{47EA22C1-4D43-47D7-A7B6-4B2DB1D18560}" destId="{90FB4716-2434-4108-B854-804C2773648A}" srcOrd="0" destOrd="0" presId="urn:microsoft.com/office/officeart/2005/8/layout/hList1"/>
    <dgm:cxn modelId="{E64B2E38-F24D-48A9-8DB4-142193C11048}" type="presParOf" srcId="{47EA22C1-4D43-47D7-A7B6-4B2DB1D18560}" destId="{4CA5A2C8-FD76-4821-9941-5EF8B968B5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58DA93-6E68-4472-8AAA-715E1F1D2456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201888F-6813-4592-AD63-44D72E22812A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GB" sz="1100" dirty="0"/>
            <a:t>Study performed according to Masaryk University’s Institutional Animal Care and Use Committee guidelines </a:t>
          </a:r>
        </a:p>
      </dgm:t>
    </dgm:pt>
    <dgm:pt modelId="{81453DD8-4467-4547-88E6-5A3CAD46D994}" type="parTrans" cxnId="{567E4DF1-22B3-4427-AE3B-77D22526DE5A}">
      <dgm:prSet/>
      <dgm:spPr/>
      <dgm:t>
        <a:bodyPr/>
        <a:lstStyle/>
        <a:p>
          <a:endParaRPr lang="en-GB"/>
        </a:p>
      </dgm:t>
    </dgm:pt>
    <dgm:pt modelId="{63CAEF2E-F1EE-4690-A9EE-C49CB0FB054C}" type="sibTrans" cxnId="{567E4DF1-22B3-4427-AE3B-77D22526DE5A}">
      <dgm:prSet/>
      <dgm:spPr/>
      <dgm:t>
        <a:bodyPr/>
        <a:lstStyle/>
        <a:p>
          <a:endParaRPr lang="en-GB"/>
        </a:p>
      </dgm:t>
    </dgm:pt>
    <dgm:pt modelId="{800C96A9-AEFD-436E-9295-77BFB8A75970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100" dirty="0"/>
            <a:t>Mouse pups received SC injections of 1.5 mg/kg infigratinib at a volume of 10 ml/kg OD</a:t>
          </a:r>
        </a:p>
      </dgm:t>
    </dgm:pt>
    <dgm:pt modelId="{331C0B03-B70F-4493-8280-905F22A88E85}" type="parTrans" cxnId="{12C74457-28A6-4E23-A143-E6BACB6F54EF}">
      <dgm:prSet/>
      <dgm:spPr/>
      <dgm:t>
        <a:bodyPr/>
        <a:lstStyle/>
        <a:p>
          <a:endParaRPr lang="en-GB"/>
        </a:p>
      </dgm:t>
    </dgm:pt>
    <dgm:pt modelId="{F79FEF83-0E57-4018-9632-B816FBC45E7A}" type="sibTrans" cxnId="{12C74457-28A6-4E23-A143-E6BACB6F54EF}">
      <dgm:prSet/>
      <dgm:spPr/>
      <dgm:t>
        <a:bodyPr/>
        <a:lstStyle/>
        <a:p>
          <a:endParaRPr lang="en-GB"/>
        </a:p>
      </dgm:t>
    </dgm:pt>
    <dgm:pt modelId="{2ADC66B1-40EC-462F-B095-8C24650D21B2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GB" sz="1100" dirty="0"/>
            <a:t>Bone staining, </a:t>
          </a:r>
          <a:r>
            <a:rPr lang="en-GB" sz="1100" dirty="0" err="1"/>
            <a:t>μCT</a:t>
          </a:r>
          <a:r>
            <a:rPr lang="en-GB" sz="1100" dirty="0"/>
            <a:t> imaging, and morphometric analyses were performed for skull, tibia, and femur measurements</a:t>
          </a:r>
        </a:p>
      </dgm:t>
    </dgm:pt>
    <dgm:pt modelId="{40EE91DA-9DEA-44F9-A202-387E471D95C0}" type="parTrans" cxnId="{B2D73B2B-4861-4EE0-98E6-F28AE404B3B0}">
      <dgm:prSet/>
      <dgm:spPr/>
      <dgm:t>
        <a:bodyPr/>
        <a:lstStyle/>
        <a:p>
          <a:endParaRPr lang="en-GB"/>
        </a:p>
      </dgm:t>
    </dgm:pt>
    <dgm:pt modelId="{AACC30B0-C7AF-4C79-97AE-33E4AA8DF2D6}" type="sibTrans" cxnId="{B2D73B2B-4861-4EE0-98E6-F28AE404B3B0}">
      <dgm:prSet/>
      <dgm:spPr/>
      <dgm:t>
        <a:bodyPr/>
        <a:lstStyle/>
        <a:p>
          <a:endParaRPr lang="en-GB"/>
        </a:p>
      </dgm:t>
    </dgm:pt>
    <dgm:pt modelId="{19D0DA6F-779D-4A3C-9CC5-9C76C5E462F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GB" sz="1100" dirty="0"/>
            <a:t>Mouse pup litters were randomly assigned into experimental and control groups, without distinction between males and females</a:t>
          </a:r>
        </a:p>
      </dgm:t>
    </dgm:pt>
    <dgm:pt modelId="{C61AEB35-04BB-4735-AE33-CA26D0E0A006}" type="parTrans" cxnId="{8C2D066D-BACA-415D-A6FC-AE1E6E0A2E89}">
      <dgm:prSet/>
      <dgm:spPr/>
      <dgm:t>
        <a:bodyPr/>
        <a:lstStyle/>
        <a:p>
          <a:endParaRPr lang="en-GB"/>
        </a:p>
      </dgm:t>
    </dgm:pt>
    <dgm:pt modelId="{C6729DF8-C33D-4E19-9BD5-6AFD33112452}" type="sibTrans" cxnId="{8C2D066D-BACA-415D-A6FC-AE1E6E0A2E89}">
      <dgm:prSet/>
      <dgm:spPr/>
      <dgm:t>
        <a:bodyPr/>
        <a:lstStyle/>
        <a:p>
          <a:endParaRPr lang="en-GB"/>
        </a:p>
      </dgm:t>
    </dgm:pt>
    <dgm:pt modelId="{516344F3-032B-4B4C-B590-8A2733F2B338}" type="pres">
      <dgm:prSet presAssocID="{6258DA93-6E68-4472-8AAA-715E1F1D2456}" presName="outerComposite" presStyleCnt="0">
        <dgm:presLayoutVars>
          <dgm:chMax val="5"/>
          <dgm:dir/>
          <dgm:resizeHandles val="exact"/>
        </dgm:presLayoutVars>
      </dgm:prSet>
      <dgm:spPr/>
    </dgm:pt>
    <dgm:pt modelId="{604B83CF-7ADB-49FC-B345-EF9A791E3D75}" type="pres">
      <dgm:prSet presAssocID="{6258DA93-6E68-4472-8AAA-715E1F1D2456}" presName="dummyMaxCanvas" presStyleCnt="0">
        <dgm:presLayoutVars/>
      </dgm:prSet>
      <dgm:spPr/>
    </dgm:pt>
    <dgm:pt modelId="{A88482A2-9CEF-4A70-9575-B3E819429CA1}" type="pres">
      <dgm:prSet presAssocID="{6258DA93-6E68-4472-8AAA-715E1F1D2456}" presName="FourNodes_1" presStyleLbl="node1" presStyleIdx="0" presStyleCnt="4">
        <dgm:presLayoutVars>
          <dgm:bulletEnabled val="1"/>
        </dgm:presLayoutVars>
      </dgm:prSet>
      <dgm:spPr/>
    </dgm:pt>
    <dgm:pt modelId="{64AF87D6-8221-428B-9D43-7145BACB0172}" type="pres">
      <dgm:prSet presAssocID="{6258DA93-6E68-4472-8AAA-715E1F1D2456}" presName="FourNodes_2" presStyleLbl="node1" presStyleIdx="1" presStyleCnt="4">
        <dgm:presLayoutVars>
          <dgm:bulletEnabled val="1"/>
        </dgm:presLayoutVars>
      </dgm:prSet>
      <dgm:spPr/>
    </dgm:pt>
    <dgm:pt modelId="{5C4E59EC-B01E-45BC-A48D-C844F36B353D}" type="pres">
      <dgm:prSet presAssocID="{6258DA93-6E68-4472-8AAA-715E1F1D2456}" presName="FourNodes_3" presStyleLbl="node1" presStyleIdx="2" presStyleCnt="4">
        <dgm:presLayoutVars>
          <dgm:bulletEnabled val="1"/>
        </dgm:presLayoutVars>
      </dgm:prSet>
      <dgm:spPr/>
    </dgm:pt>
    <dgm:pt modelId="{D8AAE667-A078-4D69-9338-FCB8ED220919}" type="pres">
      <dgm:prSet presAssocID="{6258DA93-6E68-4472-8AAA-715E1F1D2456}" presName="FourNodes_4" presStyleLbl="node1" presStyleIdx="3" presStyleCnt="4">
        <dgm:presLayoutVars>
          <dgm:bulletEnabled val="1"/>
        </dgm:presLayoutVars>
      </dgm:prSet>
      <dgm:spPr/>
    </dgm:pt>
    <dgm:pt modelId="{AE04039F-1C5F-4B20-BA19-0075FBFECA7A}" type="pres">
      <dgm:prSet presAssocID="{6258DA93-6E68-4472-8AAA-715E1F1D2456}" presName="FourConn_1-2" presStyleLbl="fgAccFollowNode1" presStyleIdx="0" presStyleCnt="3">
        <dgm:presLayoutVars>
          <dgm:bulletEnabled val="1"/>
        </dgm:presLayoutVars>
      </dgm:prSet>
      <dgm:spPr/>
    </dgm:pt>
    <dgm:pt modelId="{CC6E5EF9-2112-4663-A042-A8C20EC90261}" type="pres">
      <dgm:prSet presAssocID="{6258DA93-6E68-4472-8AAA-715E1F1D2456}" presName="FourConn_2-3" presStyleLbl="fgAccFollowNode1" presStyleIdx="1" presStyleCnt="3">
        <dgm:presLayoutVars>
          <dgm:bulletEnabled val="1"/>
        </dgm:presLayoutVars>
      </dgm:prSet>
      <dgm:spPr/>
    </dgm:pt>
    <dgm:pt modelId="{EFA7FF7F-D803-4F37-B533-469076E9DD20}" type="pres">
      <dgm:prSet presAssocID="{6258DA93-6E68-4472-8AAA-715E1F1D2456}" presName="FourConn_3-4" presStyleLbl="fgAccFollowNode1" presStyleIdx="2" presStyleCnt="3">
        <dgm:presLayoutVars>
          <dgm:bulletEnabled val="1"/>
        </dgm:presLayoutVars>
      </dgm:prSet>
      <dgm:spPr/>
    </dgm:pt>
    <dgm:pt modelId="{8DD9DD6A-9970-42A5-A7DC-3CC991A059A6}" type="pres">
      <dgm:prSet presAssocID="{6258DA93-6E68-4472-8AAA-715E1F1D2456}" presName="FourNodes_1_text" presStyleLbl="node1" presStyleIdx="3" presStyleCnt="4">
        <dgm:presLayoutVars>
          <dgm:bulletEnabled val="1"/>
        </dgm:presLayoutVars>
      </dgm:prSet>
      <dgm:spPr/>
    </dgm:pt>
    <dgm:pt modelId="{BDA6BE86-3486-47A0-9EDF-8123A4574E9F}" type="pres">
      <dgm:prSet presAssocID="{6258DA93-6E68-4472-8AAA-715E1F1D2456}" presName="FourNodes_2_text" presStyleLbl="node1" presStyleIdx="3" presStyleCnt="4">
        <dgm:presLayoutVars>
          <dgm:bulletEnabled val="1"/>
        </dgm:presLayoutVars>
      </dgm:prSet>
      <dgm:spPr/>
    </dgm:pt>
    <dgm:pt modelId="{A2E4996E-625D-45FC-A75D-1C147BE472A0}" type="pres">
      <dgm:prSet presAssocID="{6258DA93-6E68-4472-8AAA-715E1F1D2456}" presName="FourNodes_3_text" presStyleLbl="node1" presStyleIdx="3" presStyleCnt="4">
        <dgm:presLayoutVars>
          <dgm:bulletEnabled val="1"/>
        </dgm:presLayoutVars>
      </dgm:prSet>
      <dgm:spPr/>
    </dgm:pt>
    <dgm:pt modelId="{B1D4360F-DBC7-4AFE-AE71-410ABB107616}" type="pres">
      <dgm:prSet presAssocID="{6258DA93-6E68-4472-8AAA-715E1F1D2456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CC15406-208A-4457-A69C-FCA41171BE1C}" type="presOf" srcId="{19D0DA6F-779D-4A3C-9CC5-9C76C5E462F3}" destId="{64AF87D6-8221-428B-9D43-7145BACB0172}" srcOrd="0" destOrd="0" presId="urn:microsoft.com/office/officeart/2005/8/layout/vProcess5"/>
    <dgm:cxn modelId="{74D2E307-4B3D-4FC3-AA44-6ECCC58738C5}" type="presOf" srcId="{6258DA93-6E68-4472-8AAA-715E1F1D2456}" destId="{516344F3-032B-4B4C-B590-8A2733F2B338}" srcOrd="0" destOrd="0" presId="urn:microsoft.com/office/officeart/2005/8/layout/vProcess5"/>
    <dgm:cxn modelId="{32A3F71D-8C27-4174-AC45-D8EB15E12BD8}" type="presOf" srcId="{800C96A9-AEFD-436E-9295-77BFB8A75970}" destId="{A2E4996E-625D-45FC-A75D-1C147BE472A0}" srcOrd="1" destOrd="0" presId="urn:microsoft.com/office/officeart/2005/8/layout/vProcess5"/>
    <dgm:cxn modelId="{B2D73B2B-4861-4EE0-98E6-F28AE404B3B0}" srcId="{6258DA93-6E68-4472-8AAA-715E1F1D2456}" destId="{2ADC66B1-40EC-462F-B095-8C24650D21B2}" srcOrd="3" destOrd="0" parTransId="{40EE91DA-9DEA-44F9-A202-387E471D95C0}" sibTransId="{AACC30B0-C7AF-4C79-97AE-33E4AA8DF2D6}"/>
    <dgm:cxn modelId="{680AA332-5419-4298-9578-5A2932AD8F2A}" type="presOf" srcId="{19D0DA6F-779D-4A3C-9CC5-9C76C5E462F3}" destId="{BDA6BE86-3486-47A0-9EDF-8123A4574E9F}" srcOrd="1" destOrd="0" presId="urn:microsoft.com/office/officeart/2005/8/layout/vProcess5"/>
    <dgm:cxn modelId="{450C9938-B2EC-4766-9D46-F56EF7FFE270}" type="presOf" srcId="{F201888F-6813-4592-AD63-44D72E22812A}" destId="{8DD9DD6A-9970-42A5-A7DC-3CC991A059A6}" srcOrd="1" destOrd="0" presId="urn:microsoft.com/office/officeart/2005/8/layout/vProcess5"/>
    <dgm:cxn modelId="{EBFC733F-279F-4DF0-96C3-DA020FD165BB}" type="presOf" srcId="{F79FEF83-0E57-4018-9632-B816FBC45E7A}" destId="{EFA7FF7F-D803-4F37-B533-469076E9DD20}" srcOrd="0" destOrd="0" presId="urn:microsoft.com/office/officeart/2005/8/layout/vProcess5"/>
    <dgm:cxn modelId="{B120D143-C3D0-4CC2-AD9C-92E27CFA80A3}" type="presOf" srcId="{2ADC66B1-40EC-462F-B095-8C24650D21B2}" destId="{D8AAE667-A078-4D69-9338-FCB8ED220919}" srcOrd="0" destOrd="0" presId="urn:microsoft.com/office/officeart/2005/8/layout/vProcess5"/>
    <dgm:cxn modelId="{40044769-5759-4273-AF3B-63D97CE86B0F}" type="presOf" srcId="{F201888F-6813-4592-AD63-44D72E22812A}" destId="{A88482A2-9CEF-4A70-9575-B3E819429CA1}" srcOrd="0" destOrd="0" presId="urn:microsoft.com/office/officeart/2005/8/layout/vProcess5"/>
    <dgm:cxn modelId="{0593664C-F5E8-47BD-BF80-7EE43923276D}" type="presOf" srcId="{800C96A9-AEFD-436E-9295-77BFB8A75970}" destId="{5C4E59EC-B01E-45BC-A48D-C844F36B353D}" srcOrd="0" destOrd="0" presId="urn:microsoft.com/office/officeart/2005/8/layout/vProcess5"/>
    <dgm:cxn modelId="{8C2D066D-BACA-415D-A6FC-AE1E6E0A2E89}" srcId="{6258DA93-6E68-4472-8AAA-715E1F1D2456}" destId="{19D0DA6F-779D-4A3C-9CC5-9C76C5E462F3}" srcOrd="1" destOrd="0" parTransId="{C61AEB35-04BB-4735-AE33-CA26D0E0A006}" sibTransId="{C6729DF8-C33D-4E19-9BD5-6AFD33112452}"/>
    <dgm:cxn modelId="{12C74457-28A6-4E23-A143-E6BACB6F54EF}" srcId="{6258DA93-6E68-4472-8AAA-715E1F1D2456}" destId="{800C96A9-AEFD-436E-9295-77BFB8A75970}" srcOrd="2" destOrd="0" parTransId="{331C0B03-B70F-4493-8280-905F22A88E85}" sibTransId="{F79FEF83-0E57-4018-9632-B816FBC45E7A}"/>
    <dgm:cxn modelId="{F0D51D5A-8F8C-4E51-B7AA-96D390AD0086}" type="presOf" srcId="{63CAEF2E-F1EE-4690-A9EE-C49CB0FB054C}" destId="{AE04039F-1C5F-4B20-BA19-0075FBFECA7A}" srcOrd="0" destOrd="0" presId="urn:microsoft.com/office/officeart/2005/8/layout/vProcess5"/>
    <dgm:cxn modelId="{4281CB8F-38D3-46C4-A7FB-09608CD476F7}" type="presOf" srcId="{2ADC66B1-40EC-462F-B095-8C24650D21B2}" destId="{B1D4360F-DBC7-4AFE-AE71-410ABB107616}" srcOrd="1" destOrd="0" presId="urn:microsoft.com/office/officeart/2005/8/layout/vProcess5"/>
    <dgm:cxn modelId="{147D32D5-C4F8-42C4-AA7A-3C5D0B5F2BCD}" type="presOf" srcId="{C6729DF8-C33D-4E19-9BD5-6AFD33112452}" destId="{CC6E5EF9-2112-4663-A042-A8C20EC90261}" srcOrd="0" destOrd="0" presId="urn:microsoft.com/office/officeart/2005/8/layout/vProcess5"/>
    <dgm:cxn modelId="{567E4DF1-22B3-4427-AE3B-77D22526DE5A}" srcId="{6258DA93-6E68-4472-8AAA-715E1F1D2456}" destId="{F201888F-6813-4592-AD63-44D72E22812A}" srcOrd="0" destOrd="0" parTransId="{81453DD8-4467-4547-88E6-5A3CAD46D994}" sibTransId="{63CAEF2E-F1EE-4690-A9EE-C49CB0FB054C}"/>
    <dgm:cxn modelId="{936CAA0E-AFF2-4AA6-8814-3FB6E1DA3C04}" type="presParOf" srcId="{516344F3-032B-4B4C-B590-8A2733F2B338}" destId="{604B83CF-7ADB-49FC-B345-EF9A791E3D75}" srcOrd="0" destOrd="0" presId="urn:microsoft.com/office/officeart/2005/8/layout/vProcess5"/>
    <dgm:cxn modelId="{23BD1ECD-E7D5-4DB4-A629-4C4FD37836D6}" type="presParOf" srcId="{516344F3-032B-4B4C-B590-8A2733F2B338}" destId="{A88482A2-9CEF-4A70-9575-B3E819429CA1}" srcOrd="1" destOrd="0" presId="urn:microsoft.com/office/officeart/2005/8/layout/vProcess5"/>
    <dgm:cxn modelId="{BCF34AEC-C55A-4F70-9C14-3530F800676A}" type="presParOf" srcId="{516344F3-032B-4B4C-B590-8A2733F2B338}" destId="{64AF87D6-8221-428B-9D43-7145BACB0172}" srcOrd="2" destOrd="0" presId="urn:microsoft.com/office/officeart/2005/8/layout/vProcess5"/>
    <dgm:cxn modelId="{E107054C-AD08-4EF8-B7DD-5665FD2AB2AB}" type="presParOf" srcId="{516344F3-032B-4B4C-B590-8A2733F2B338}" destId="{5C4E59EC-B01E-45BC-A48D-C844F36B353D}" srcOrd="3" destOrd="0" presId="urn:microsoft.com/office/officeart/2005/8/layout/vProcess5"/>
    <dgm:cxn modelId="{5093225D-9FCF-402A-9889-DE40B12A8F22}" type="presParOf" srcId="{516344F3-032B-4B4C-B590-8A2733F2B338}" destId="{D8AAE667-A078-4D69-9338-FCB8ED220919}" srcOrd="4" destOrd="0" presId="urn:microsoft.com/office/officeart/2005/8/layout/vProcess5"/>
    <dgm:cxn modelId="{ADA17AAD-D37F-4FE4-BC13-7A0E252133D0}" type="presParOf" srcId="{516344F3-032B-4B4C-B590-8A2733F2B338}" destId="{AE04039F-1C5F-4B20-BA19-0075FBFECA7A}" srcOrd="5" destOrd="0" presId="urn:microsoft.com/office/officeart/2005/8/layout/vProcess5"/>
    <dgm:cxn modelId="{6DE22BD2-142D-4400-A907-15DAB5F39ACD}" type="presParOf" srcId="{516344F3-032B-4B4C-B590-8A2733F2B338}" destId="{CC6E5EF9-2112-4663-A042-A8C20EC90261}" srcOrd="6" destOrd="0" presId="urn:microsoft.com/office/officeart/2005/8/layout/vProcess5"/>
    <dgm:cxn modelId="{41686B2D-1994-4E13-8B07-7897BE4EAB97}" type="presParOf" srcId="{516344F3-032B-4B4C-B590-8A2733F2B338}" destId="{EFA7FF7F-D803-4F37-B533-469076E9DD20}" srcOrd="7" destOrd="0" presId="urn:microsoft.com/office/officeart/2005/8/layout/vProcess5"/>
    <dgm:cxn modelId="{6960208B-2C67-4A5F-9088-AC7341B4770B}" type="presParOf" srcId="{516344F3-032B-4B4C-B590-8A2733F2B338}" destId="{8DD9DD6A-9970-42A5-A7DC-3CC991A059A6}" srcOrd="8" destOrd="0" presId="urn:microsoft.com/office/officeart/2005/8/layout/vProcess5"/>
    <dgm:cxn modelId="{B4C1F66B-29A4-46A9-911C-544F9AD97F7C}" type="presParOf" srcId="{516344F3-032B-4B4C-B590-8A2733F2B338}" destId="{BDA6BE86-3486-47A0-9EDF-8123A4574E9F}" srcOrd="9" destOrd="0" presId="urn:microsoft.com/office/officeart/2005/8/layout/vProcess5"/>
    <dgm:cxn modelId="{B269AB51-BCBB-477E-9523-D3AD44680017}" type="presParOf" srcId="{516344F3-032B-4B4C-B590-8A2733F2B338}" destId="{A2E4996E-625D-45FC-A75D-1C147BE472A0}" srcOrd="10" destOrd="0" presId="urn:microsoft.com/office/officeart/2005/8/layout/vProcess5"/>
    <dgm:cxn modelId="{9018268E-205F-4A95-80D5-610986BE12AF}" type="presParOf" srcId="{516344F3-032B-4B4C-B590-8A2733F2B338}" destId="{B1D4360F-DBC7-4AFE-AE71-410ABB10761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5C42CD-72DF-4A49-BBA9-C1E1A561E800}" type="doc">
      <dgm:prSet loTypeId="urn:diagrams.loki3.com/Bracke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917FE23-3DEE-4D31-901D-69BC7D48B716}">
      <dgm:prSet phldrT="[Text]"/>
      <dgm:spPr/>
      <dgm:t>
        <a:bodyPr/>
        <a:lstStyle/>
        <a:p>
          <a:r>
            <a:rPr lang="en-GB" dirty="0"/>
            <a:t>72 children with ACH enrolled in </a:t>
          </a:r>
          <a:br>
            <a:rPr lang="en-GB" dirty="0"/>
          </a:br>
          <a:r>
            <a:rPr lang="en-GB" dirty="0"/>
            <a:t>five sequential cohorts</a:t>
          </a:r>
        </a:p>
      </dgm:t>
    </dgm:pt>
    <dgm:pt modelId="{70A29456-C7B2-49F5-996D-3DD34F50E8D0}" type="parTrans" cxnId="{179E17D9-8982-4616-B6F3-7ED937219EC3}">
      <dgm:prSet/>
      <dgm:spPr/>
      <dgm:t>
        <a:bodyPr/>
        <a:lstStyle/>
        <a:p>
          <a:endParaRPr lang="en-GB"/>
        </a:p>
      </dgm:t>
    </dgm:pt>
    <dgm:pt modelId="{62D4B7BB-3105-48EC-93E3-D1AEC05C542A}" type="sibTrans" cxnId="{179E17D9-8982-4616-B6F3-7ED937219EC3}">
      <dgm:prSet/>
      <dgm:spPr/>
      <dgm:t>
        <a:bodyPr/>
        <a:lstStyle/>
        <a:p>
          <a:endParaRPr lang="en-GB"/>
        </a:p>
      </dgm:t>
    </dgm:pt>
    <dgm:pt modelId="{3CFD00AB-D4F1-4BF5-9B36-45242524AD39}">
      <dgm:prSet phldrT="[Text]"/>
      <dgm:spPr/>
      <dgm:t>
        <a:bodyPr/>
        <a:lstStyle/>
        <a:p>
          <a:r>
            <a:rPr lang="en-GB" dirty="0"/>
            <a:t>Participants treated for 6 months </a:t>
          </a:r>
        </a:p>
      </dgm:t>
    </dgm:pt>
    <dgm:pt modelId="{DB071563-646E-4852-9FCC-0D50B36348EC}" type="parTrans" cxnId="{861BF766-BAA8-4E74-997C-AC519A109327}">
      <dgm:prSet/>
      <dgm:spPr/>
      <dgm:t>
        <a:bodyPr/>
        <a:lstStyle/>
        <a:p>
          <a:endParaRPr lang="en-GB"/>
        </a:p>
      </dgm:t>
    </dgm:pt>
    <dgm:pt modelId="{7624E8DF-0C72-4AB5-98E8-C52C72D237DC}" type="sibTrans" cxnId="{861BF766-BAA8-4E74-997C-AC519A109327}">
      <dgm:prSet/>
      <dgm:spPr/>
      <dgm:t>
        <a:bodyPr/>
        <a:lstStyle/>
        <a:p>
          <a:endParaRPr lang="en-GB"/>
        </a:p>
      </dgm:t>
    </dgm:pt>
    <dgm:pt modelId="{95186653-6BD2-491C-BAF0-F4C62C41E92A}">
      <dgm:prSet phldrT="[Text]"/>
      <dgm:spPr/>
      <dgm:t>
        <a:bodyPr/>
        <a:lstStyle/>
        <a:p>
          <a:r>
            <a:rPr lang="en-GB" dirty="0"/>
            <a:t>Primary safety outcome</a:t>
          </a:r>
        </a:p>
      </dgm:t>
    </dgm:pt>
    <dgm:pt modelId="{99960C62-2928-4F94-B0DC-ACD36A42738C}" type="parTrans" cxnId="{4BAFE2E2-9FFE-4BC2-96C3-9A07E58B1C78}">
      <dgm:prSet/>
      <dgm:spPr/>
      <dgm:t>
        <a:bodyPr/>
        <a:lstStyle/>
        <a:p>
          <a:endParaRPr lang="en-GB"/>
        </a:p>
      </dgm:t>
    </dgm:pt>
    <dgm:pt modelId="{EF97997C-C763-4A29-8EB5-989714389114}" type="sibTrans" cxnId="{4BAFE2E2-9FFE-4BC2-96C3-9A07E58B1C78}">
      <dgm:prSet/>
      <dgm:spPr/>
      <dgm:t>
        <a:bodyPr/>
        <a:lstStyle/>
        <a:p>
          <a:endParaRPr lang="en-GB"/>
        </a:p>
      </dgm:t>
    </dgm:pt>
    <dgm:pt modelId="{3E45FF2E-8116-49BB-A9AE-5D0B0CF2F95B}">
      <dgm:prSet phldrT="[Text]"/>
      <dgm:spPr/>
      <dgm:t>
        <a:bodyPr lIns="108000"/>
        <a:lstStyle/>
        <a:p>
          <a:pPr>
            <a:buNone/>
          </a:pPr>
          <a:r>
            <a:rPr lang="en-GB" dirty="0"/>
            <a:t>Cohort 1 – 0.016mg/kg/day infigratinib</a:t>
          </a:r>
        </a:p>
      </dgm:t>
    </dgm:pt>
    <dgm:pt modelId="{9F05F3DB-107F-4986-9FF2-B172AB952E1B}" type="parTrans" cxnId="{29CD5150-61B4-4ED9-9696-6CB87EB4A778}">
      <dgm:prSet/>
      <dgm:spPr/>
      <dgm:t>
        <a:bodyPr/>
        <a:lstStyle/>
        <a:p>
          <a:endParaRPr lang="en-GB"/>
        </a:p>
      </dgm:t>
    </dgm:pt>
    <dgm:pt modelId="{D4CE9BEF-C776-420A-B15A-8E6C178F0A7E}" type="sibTrans" cxnId="{29CD5150-61B4-4ED9-9696-6CB87EB4A778}">
      <dgm:prSet/>
      <dgm:spPr/>
      <dgm:t>
        <a:bodyPr/>
        <a:lstStyle/>
        <a:p>
          <a:endParaRPr lang="en-GB"/>
        </a:p>
      </dgm:t>
    </dgm:pt>
    <dgm:pt modelId="{12F8E2AF-4BFD-4628-8FEB-A2A639CEC7AE}">
      <dgm:prSet phldrT="[Text]"/>
      <dgm:spPr/>
      <dgm:t>
        <a:bodyPr lIns="108000"/>
        <a:lstStyle/>
        <a:p>
          <a:pPr>
            <a:buNone/>
          </a:pPr>
          <a:r>
            <a:rPr lang="en-GB" dirty="0"/>
            <a:t>Cohort 2 – 0.032mg/kg/day infigratinib</a:t>
          </a:r>
        </a:p>
      </dgm:t>
    </dgm:pt>
    <dgm:pt modelId="{D977B604-150D-46FE-B848-7C8A5234A750}" type="parTrans" cxnId="{59F52BC3-D9EF-4DD7-BF09-481541B264A1}">
      <dgm:prSet/>
      <dgm:spPr/>
      <dgm:t>
        <a:bodyPr/>
        <a:lstStyle/>
        <a:p>
          <a:endParaRPr lang="en-GB"/>
        </a:p>
      </dgm:t>
    </dgm:pt>
    <dgm:pt modelId="{0F9B9F40-FB5F-40AC-B799-D588C2B19927}" type="sibTrans" cxnId="{59F52BC3-D9EF-4DD7-BF09-481541B264A1}">
      <dgm:prSet/>
      <dgm:spPr/>
      <dgm:t>
        <a:bodyPr/>
        <a:lstStyle/>
        <a:p>
          <a:endParaRPr lang="en-GB"/>
        </a:p>
      </dgm:t>
    </dgm:pt>
    <dgm:pt modelId="{8AA0D146-4A7E-40FB-94DD-B9E25164DE9E}">
      <dgm:prSet phldrT="[Text]"/>
      <dgm:spPr/>
      <dgm:t>
        <a:bodyPr lIns="108000"/>
        <a:lstStyle/>
        <a:p>
          <a:pPr>
            <a:buNone/>
          </a:pPr>
          <a:r>
            <a:rPr lang="en-GB" dirty="0"/>
            <a:t>Cohort 3 – 0.064 mg/kg/day infigratinib</a:t>
          </a:r>
        </a:p>
      </dgm:t>
    </dgm:pt>
    <dgm:pt modelId="{E8D558B9-B2E2-4D26-A24C-5803124EBC0C}" type="parTrans" cxnId="{CF740E70-882F-4C8E-A1F2-27232D5219A1}">
      <dgm:prSet/>
      <dgm:spPr/>
      <dgm:t>
        <a:bodyPr/>
        <a:lstStyle/>
        <a:p>
          <a:endParaRPr lang="en-GB"/>
        </a:p>
      </dgm:t>
    </dgm:pt>
    <dgm:pt modelId="{87672F7B-7003-4837-AB52-BB5A614D8DA4}" type="sibTrans" cxnId="{CF740E70-882F-4C8E-A1F2-27232D5219A1}">
      <dgm:prSet/>
      <dgm:spPr/>
      <dgm:t>
        <a:bodyPr/>
        <a:lstStyle/>
        <a:p>
          <a:endParaRPr lang="en-GB"/>
        </a:p>
      </dgm:t>
    </dgm:pt>
    <dgm:pt modelId="{924F2E05-5797-4DBF-93D6-24FF18933F72}">
      <dgm:prSet phldrT="[Text]"/>
      <dgm:spPr/>
      <dgm:t>
        <a:bodyPr lIns="108000"/>
        <a:lstStyle/>
        <a:p>
          <a:pPr>
            <a:buNone/>
          </a:pPr>
          <a:r>
            <a:rPr lang="en-GB" dirty="0"/>
            <a:t>Cohort 4 – 0.128 mg/kg/day infigratinib</a:t>
          </a:r>
        </a:p>
      </dgm:t>
    </dgm:pt>
    <dgm:pt modelId="{28F067D7-FFE5-470C-91CE-DA4337D716EE}" type="parTrans" cxnId="{81341A44-9C54-4DB9-B569-85FF15F6C8EF}">
      <dgm:prSet/>
      <dgm:spPr/>
      <dgm:t>
        <a:bodyPr/>
        <a:lstStyle/>
        <a:p>
          <a:endParaRPr lang="en-GB"/>
        </a:p>
      </dgm:t>
    </dgm:pt>
    <dgm:pt modelId="{C2881F13-6470-47FA-8CD1-DFD7C63048AA}" type="sibTrans" cxnId="{81341A44-9C54-4DB9-B569-85FF15F6C8EF}">
      <dgm:prSet/>
      <dgm:spPr/>
      <dgm:t>
        <a:bodyPr/>
        <a:lstStyle/>
        <a:p>
          <a:endParaRPr lang="en-GB"/>
        </a:p>
      </dgm:t>
    </dgm:pt>
    <dgm:pt modelId="{3ECEEB65-2185-4628-913A-C75207969BC5}">
      <dgm:prSet phldrT="[Text]"/>
      <dgm:spPr/>
      <dgm:t>
        <a:bodyPr lIns="108000"/>
        <a:lstStyle/>
        <a:p>
          <a:pPr>
            <a:buNone/>
          </a:pPr>
          <a:r>
            <a:rPr lang="en-GB" dirty="0"/>
            <a:t>Cohort 5 – 0.25 mg/kg/day infigratinib</a:t>
          </a:r>
        </a:p>
      </dgm:t>
    </dgm:pt>
    <dgm:pt modelId="{9111AD0D-E5C3-4457-ABC5-2D5B569A283F}" type="parTrans" cxnId="{B4081223-1064-4159-BC9C-2581987971A6}">
      <dgm:prSet/>
      <dgm:spPr/>
      <dgm:t>
        <a:bodyPr/>
        <a:lstStyle/>
        <a:p>
          <a:endParaRPr lang="en-GB"/>
        </a:p>
      </dgm:t>
    </dgm:pt>
    <dgm:pt modelId="{0470FDE1-2A7A-44A7-AFF1-2F30611A811B}" type="sibTrans" cxnId="{B4081223-1064-4159-BC9C-2581987971A6}">
      <dgm:prSet/>
      <dgm:spPr/>
      <dgm:t>
        <a:bodyPr/>
        <a:lstStyle/>
        <a:p>
          <a:endParaRPr lang="en-GB"/>
        </a:p>
      </dgm:t>
    </dgm:pt>
    <dgm:pt modelId="{3AFE249F-4BF8-44D3-AE5F-89B95D8C9745}">
      <dgm:prSet phldrT="[Text]"/>
      <dgm:spPr/>
      <dgm:t>
        <a:bodyPr lIns="36000"/>
        <a:lstStyle/>
        <a:p>
          <a:pPr>
            <a:buFont typeface="Arial" panose="020B0604020202020204" pitchFamily="34" charset="0"/>
            <a:buNone/>
          </a:pPr>
          <a:r>
            <a:rPr lang="en-GB" dirty="0"/>
            <a:t>  Following 6 months treatment with infigratinib, 12 months extended treatment in which cohorts 1 and 2 escalated to next ascending level at months 6 and 12</a:t>
          </a:r>
        </a:p>
      </dgm:t>
    </dgm:pt>
    <dgm:pt modelId="{9C54AE8F-C274-4AEF-9FFF-FE316BEFFC29}" type="parTrans" cxnId="{7ECAABB8-3C91-4BB7-A0AA-CD5655546823}">
      <dgm:prSet/>
      <dgm:spPr/>
      <dgm:t>
        <a:bodyPr/>
        <a:lstStyle/>
        <a:p>
          <a:endParaRPr lang="en-GB"/>
        </a:p>
      </dgm:t>
    </dgm:pt>
    <dgm:pt modelId="{E1C5FAEF-E7BE-4349-8903-6B761E54D5E0}" type="sibTrans" cxnId="{7ECAABB8-3C91-4BB7-A0AA-CD5655546823}">
      <dgm:prSet/>
      <dgm:spPr/>
      <dgm:t>
        <a:bodyPr/>
        <a:lstStyle/>
        <a:p>
          <a:endParaRPr lang="en-GB"/>
        </a:p>
      </dgm:t>
    </dgm:pt>
    <dgm:pt modelId="{DF50115D-C655-49A7-9F7F-B990BDF5E3A4}">
      <dgm:prSet phldrT="[Text]"/>
      <dgm:spPr/>
      <dgm:t>
        <a:bodyPr lIns="36000"/>
        <a:lstStyle/>
        <a:p>
          <a:pPr>
            <a:buNone/>
          </a:pPr>
          <a:r>
            <a:rPr lang="en-GB" dirty="0"/>
            <a:t>  Incidence of adverse effects that led to a decrease in dose or discontinuation of infigratinib</a:t>
          </a:r>
        </a:p>
      </dgm:t>
    </dgm:pt>
    <dgm:pt modelId="{DF19350B-9C20-409A-8B30-514318EA7A5C}" type="parTrans" cxnId="{DDBCF98B-A234-4B59-811F-5766A0CC1847}">
      <dgm:prSet/>
      <dgm:spPr/>
      <dgm:t>
        <a:bodyPr/>
        <a:lstStyle/>
        <a:p>
          <a:endParaRPr lang="en-GB"/>
        </a:p>
      </dgm:t>
    </dgm:pt>
    <dgm:pt modelId="{B36D97B9-0C9C-4B9A-8813-63EDF41AB72D}" type="sibTrans" cxnId="{DDBCF98B-A234-4B59-811F-5766A0CC1847}">
      <dgm:prSet/>
      <dgm:spPr/>
      <dgm:t>
        <a:bodyPr/>
        <a:lstStyle/>
        <a:p>
          <a:endParaRPr lang="en-GB"/>
        </a:p>
      </dgm:t>
    </dgm:pt>
    <dgm:pt modelId="{01718E70-C5E4-4CEE-9A46-7B21BAAD01CD}">
      <dgm:prSet phldrT="[Text]"/>
      <dgm:spPr/>
      <dgm:t>
        <a:bodyPr/>
        <a:lstStyle/>
        <a:p>
          <a:r>
            <a:rPr lang="en-GB" dirty="0"/>
            <a:t>Primary efficacy outcome</a:t>
          </a:r>
        </a:p>
      </dgm:t>
    </dgm:pt>
    <dgm:pt modelId="{89406764-972D-4807-8437-F2DCF4156F5A}" type="parTrans" cxnId="{8B481252-E000-44F9-A732-8FE7DCF8A4C0}">
      <dgm:prSet/>
      <dgm:spPr/>
      <dgm:t>
        <a:bodyPr/>
        <a:lstStyle/>
        <a:p>
          <a:endParaRPr lang="en-GB"/>
        </a:p>
      </dgm:t>
    </dgm:pt>
    <dgm:pt modelId="{7C417A40-181E-45BB-8AE6-02EE66A93F39}" type="sibTrans" cxnId="{8B481252-E000-44F9-A732-8FE7DCF8A4C0}">
      <dgm:prSet/>
      <dgm:spPr/>
      <dgm:t>
        <a:bodyPr/>
        <a:lstStyle/>
        <a:p>
          <a:endParaRPr lang="en-GB"/>
        </a:p>
      </dgm:t>
    </dgm:pt>
    <dgm:pt modelId="{D7BD2A9B-2BD7-46E0-832E-5AFCFC8EEB45}">
      <dgm:prSet phldrT="[Text]"/>
      <dgm:spPr/>
      <dgm:t>
        <a:bodyPr/>
        <a:lstStyle/>
        <a:p>
          <a:pPr>
            <a:buNone/>
          </a:pPr>
          <a:r>
            <a:rPr lang="en-GB" dirty="0">
              <a:solidFill>
                <a:schemeClr val="tx1"/>
              </a:solidFill>
            </a:rPr>
            <a:t>  Change from baseline in AHV</a:t>
          </a:r>
        </a:p>
      </dgm:t>
    </dgm:pt>
    <dgm:pt modelId="{76377E8C-31E3-44EC-B88F-FD77567EEEAA}" type="parTrans" cxnId="{88A5EA17-96BC-445C-B92C-D1E7C084C91C}">
      <dgm:prSet/>
      <dgm:spPr/>
      <dgm:t>
        <a:bodyPr/>
        <a:lstStyle/>
        <a:p>
          <a:endParaRPr lang="en-GB"/>
        </a:p>
      </dgm:t>
    </dgm:pt>
    <dgm:pt modelId="{C2AAA513-4652-4FB8-A80C-1CCA890F9155}" type="sibTrans" cxnId="{88A5EA17-96BC-445C-B92C-D1E7C084C91C}">
      <dgm:prSet/>
      <dgm:spPr/>
      <dgm:t>
        <a:bodyPr/>
        <a:lstStyle/>
        <a:p>
          <a:endParaRPr lang="en-GB"/>
        </a:p>
      </dgm:t>
    </dgm:pt>
    <dgm:pt modelId="{2C4CCDCC-4B78-496C-8812-C53511225A03}" type="pres">
      <dgm:prSet presAssocID="{145C42CD-72DF-4A49-BBA9-C1E1A561E800}" presName="Name0" presStyleCnt="0">
        <dgm:presLayoutVars>
          <dgm:dir/>
          <dgm:animLvl val="lvl"/>
          <dgm:resizeHandles val="exact"/>
        </dgm:presLayoutVars>
      </dgm:prSet>
      <dgm:spPr/>
    </dgm:pt>
    <dgm:pt modelId="{050F0D89-C419-4876-9965-ACE6FB67A31D}" type="pres">
      <dgm:prSet presAssocID="{F917FE23-3DEE-4D31-901D-69BC7D48B716}" presName="linNode" presStyleCnt="0"/>
      <dgm:spPr/>
    </dgm:pt>
    <dgm:pt modelId="{AE1AAA1F-F9A8-40F5-96D6-4C68D6C4758A}" type="pres">
      <dgm:prSet presAssocID="{F917FE23-3DEE-4D31-901D-69BC7D48B716}" presName="parTx" presStyleLbl="revTx" presStyleIdx="0" presStyleCnt="4">
        <dgm:presLayoutVars>
          <dgm:chMax val="1"/>
          <dgm:bulletEnabled val="1"/>
        </dgm:presLayoutVars>
      </dgm:prSet>
      <dgm:spPr/>
    </dgm:pt>
    <dgm:pt modelId="{7777627E-1288-4219-8E24-121F0621B4E9}" type="pres">
      <dgm:prSet presAssocID="{F917FE23-3DEE-4D31-901D-69BC7D48B716}" presName="bracket" presStyleLbl="parChTrans1D1" presStyleIdx="0" presStyleCnt="4"/>
      <dgm:spPr/>
    </dgm:pt>
    <dgm:pt modelId="{D37D3F4E-F2BE-43DD-8861-59EF4D636D3D}" type="pres">
      <dgm:prSet presAssocID="{F917FE23-3DEE-4D31-901D-69BC7D48B716}" presName="spH" presStyleCnt="0"/>
      <dgm:spPr/>
    </dgm:pt>
    <dgm:pt modelId="{0BD8E82A-A31D-49DB-9733-5D3F2CDA185A}" type="pres">
      <dgm:prSet presAssocID="{F917FE23-3DEE-4D31-901D-69BC7D48B716}" presName="desTx" presStyleLbl="node1" presStyleIdx="0" presStyleCnt="4">
        <dgm:presLayoutVars>
          <dgm:bulletEnabled val="1"/>
        </dgm:presLayoutVars>
      </dgm:prSet>
      <dgm:spPr/>
    </dgm:pt>
    <dgm:pt modelId="{1A3472BA-9279-4D66-AC76-46F6F4C498A4}" type="pres">
      <dgm:prSet presAssocID="{62D4B7BB-3105-48EC-93E3-D1AEC05C542A}" presName="spV" presStyleCnt="0"/>
      <dgm:spPr/>
    </dgm:pt>
    <dgm:pt modelId="{FD837252-2CF1-4921-BEDD-106582B4818B}" type="pres">
      <dgm:prSet presAssocID="{3CFD00AB-D4F1-4BF5-9B36-45242524AD39}" presName="linNode" presStyleCnt="0"/>
      <dgm:spPr/>
    </dgm:pt>
    <dgm:pt modelId="{8285739C-408D-4912-AC39-6E1793311DF1}" type="pres">
      <dgm:prSet presAssocID="{3CFD00AB-D4F1-4BF5-9B36-45242524AD39}" presName="parTx" presStyleLbl="revTx" presStyleIdx="1" presStyleCnt="4">
        <dgm:presLayoutVars>
          <dgm:chMax val="1"/>
          <dgm:bulletEnabled val="1"/>
        </dgm:presLayoutVars>
      </dgm:prSet>
      <dgm:spPr/>
    </dgm:pt>
    <dgm:pt modelId="{64D64D20-11E7-49BE-BAAA-BC6ACE7D034A}" type="pres">
      <dgm:prSet presAssocID="{3CFD00AB-D4F1-4BF5-9B36-45242524AD39}" presName="bracket" presStyleLbl="parChTrans1D1" presStyleIdx="1" presStyleCnt="4"/>
      <dgm:spPr/>
    </dgm:pt>
    <dgm:pt modelId="{EC6F5996-B92F-43D3-9113-814323604FAB}" type="pres">
      <dgm:prSet presAssocID="{3CFD00AB-D4F1-4BF5-9B36-45242524AD39}" presName="spH" presStyleCnt="0"/>
      <dgm:spPr/>
    </dgm:pt>
    <dgm:pt modelId="{F9CEB261-498B-4F55-B032-B93474EAE377}" type="pres">
      <dgm:prSet presAssocID="{3CFD00AB-D4F1-4BF5-9B36-45242524AD39}" presName="desTx" presStyleLbl="node1" presStyleIdx="1" presStyleCnt="4">
        <dgm:presLayoutVars>
          <dgm:bulletEnabled val="1"/>
        </dgm:presLayoutVars>
      </dgm:prSet>
      <dgm:spPr/>
    </dgm:pt>
    <dgm:pt modelId="{5F7042AF-ED2F-46C9-BFD7-5325F2B41C1D}" type="pres">
      <dgm:prSet presAssocID="{7624E8DF-0C72-4AB5-98E8-C52C72D237DC}" presName="spV" presStyleCnt="0"/>
      <dgm:spPr/>
    </dgm:pt>
    <dgm:pt modelId="{63038ACE-D278-40FF-A612-8A438940EA8D}" type="pres">
      <dgm:prSet presAssocID="{95186653-6BD2-491C-BAF0-F4C62C41E92A}" presName="linNode" presStyleCnt="0"/>
      <dgm:spPr/>
    </dgm:pt>
    <dgm:pt modelId="{B8AA4AB8-804C-4DD3-96B6-B7890BE0957C}" type="pres">
      <dgm:prSet presAssocID="{95186653-6BD2-491C-BAF0-F4C62C41E92A}" presName="parTx" presStyleLbl="revTx" presStyleIdx="2" presStyleCnt="4">
        <dgm:presLayoutVars>
          <dgm:chMax val="1"/>
          <dgm:bulletEnabled val="1"/>
        </dgm:presLayoutVars>
      </dgm:prSet>
      <dgm:spPr/>
    </dgm:pt>
    <dgm:pt modelId="{FF20CFD8-BAD1-49FA-AE6F-54F7B37B7EC2}" type="pres">
      <dgm:prSet presAssocID="{95186653-6BD2-491C-BAF0-F4C62C41E92A}" presName="bracket" presStyleLbl="parChTrans1D1" presStyleIdx="2" presStyleCnt="4"/>
      <dgm:spPr/>
    </dgm:pt>
    <dgm:pt modelId="{61847ACA-FF11-44C7-A6A9-7EFEFC579650}" type="pres">
      <dgm:prSet presAssocID="{95186653-6BD2-491C-BAF0-F4C62C41E92A}" presName="spH" presStyleCnt="0"/>
      <dgm:spPr/>
    </dgm:pt>
    <dgm:pt modelId="{11A9F229-1FF6-4077-BA68-60EAB06C073A}" type="pres">
      <dgm:prSet presAssocID="{95186653-6BD2-491C-BAF0-F4C62C41E92A}" presName="desTx" presStyleLbl="node1" presStyleIdx="2" presStyleCnt="4">
        <dgm:presLayoutVars>
          <dgm:bulletEnabled val="1"/>
        </dgm:presLayoutVars>
      </dgm:prSet>
      <dgm:spPr/>
    </dgm:pt>
    <dgm:pt modelId="{F3557F14-437F-42E4-99AB-24ADC28E77E8}" type="pres">
      <dgm:prSet presAssocID="{EF97997C-C763-4A29-8EB5-989714389114}" presName="spV" presStyleCnt="0"/>
      <dgm:spPr/>
    </dgm:pt>
    <dgm:pt modelId="{8D0C6D5E-6F3C-4CEA-8B79-ACEA19BB4169}" type="pres">
      <dgm:prSet presAssocID="{01718E70-C5E4-4CEE-9A46-7B21BAAD01CD}" presName="linNode" presStyleCnt="0"/>
      <dgm:spPr/>
    </dgm:pt>
    <dgm:pt modelId="{A9AB30E7-F9D2-4A90-8349-E9BF7A669650}" type="pres">
      <dgm:prSet presAssocID="{01718E70-C5E4-4CEE-9A46-7B21BAAD01CD}" presName="parTx" presStyleLbl="revTx" presStyleIdx="3" presStyleCnt="4">
        <dgm:presLayoutVars>
          <dgm:chMax val="1"/>
          <dgm:bulletEnabled val="1"/>
        </dgm:presLayoutVars>
      </dgm:prSet>
      <dgm:spPr/>
    </dgm:pt>
    <dgm:pt modelId="{1A798AA1-A4C0-4BD7-A6AF-E7A7307082A8}" type="pres">
      <dgm:prSet presAssocID="{01718E70-C5E4-4CEE-9A46-7B21BAAD01CD}" presName="bracket" presStyleLbl="parChTrans1D1" presStyleIdx="3" presStyleCnt="4"/>
      <dgm:spPr/>
    </dgm:pt>
    <dgm:pt modelId="{724C1E98-5482-429A-9B7C-D18752EDE7BA}" type="pres">
      <dgm:prSet presAssocID="{01718E70-C5E4-4CEE-9A46-7B21BAAD01CD}" presName="spH" presStyleCnt="0"/>
      <dgm:spPr/>
    </dgm:pt>
    <dgm:pt modelId="{7791BEB5-2FEC-41F7-B554-8C7DDB8BDFA1}" type="pres">
      <dgm:prSet presAssocID="{01718E70-C5E4-4CEE-9A46-7B21BAAD01CD}" presName="desTx" presStyleLbl="node1" presStyleIdx="3" presStyleCnt="4">
        <dgm:presLayoutVars>
          <dgm:bulletEnabled val="1"/>
        </dgm:presLayoutVars>
      </dgm:prSet>
      <dgm:spPr/>
    </dgm:pt>
  </dgm:ptLst>
  <dgm:cxnLst>
    <dgm:cxn modelId="{8BEA8F0D-C16A-406F-A081-931ECF4C0743}" type="presOf" srcId="{8AA0D146-4A7E-40FB-94DD-B9E25164DE9E}" destId="{0BD8E82A-A31D-49DB-9733-5D3F2CDA185A}" srcOrd="0" destOrd="2" presId="urn:diagrams.loki3.com/BracketList"/>
    <dgm:cxn modelId="{88A5EA17-96BC-445C-B92C-D1E7C084C91C}" srcId="{01718E70-C5E4-4CEE-9A46-7B21BAAD01CD}" destId="{D7BD2A9B-2BD7-46E0-832E-5AFCFC8EEB45}" srcOrd="0" destOrd="0" parTransId="{76377E8C-31E3-44EC-B88F-FD77567EEEAA}" sibTransId="{C2AAA513-4652-4FB8-A80C-1CCA890F9155}"/>
    <dgm:cxn modelId="{AF283A1E-C8AA-4C45-BB2F-C1D483AAC013}" type="presOf" srcId="{95186653-6BD2-491C-BAF0-F4C62C41E92A}" destId="{B8AA4AB8-804C-4DD3-96B6-B7890BE0957C}" srcOrd="0" destOrd="0" presId="urn:diagrams.loki3.com/BracketList"/>
    <dgm:cxn modelId="{B4081223-1064-4159-BC9C-2581987971A6}" srcId="{F917FE23-3DEE-4D31-901D-69BC7D48B716}" destId="{3ECEEB65-2185-4628-913A-C75207969BC5}" srcOrd="4" destOrd="0" parTransId="{9111AD0D-E5C3-4457-ABC5-2D5B569A283F}" sibTransId="{0470FDE1-2A7A-44A7-AFF1-2F30611A811B}"/>
    <dgm:cxn modelId="{F272E029-2BDA-4D7F-A4A7-4B2CEC8F6FDF}" type="presOf" srcId="{3ECEEB65-2185-4628-913A-C75207969BC5}" destId="{0BD8E82A-A31D-49DB-9733-5D3F2CDA185A}" srcOrd="0" destOrd="4" presId="urn:diagrams.loki3.com/BracketList"/>
    <dgm:cxn modelId="{4F2A4E2C-1478-443A-BF83-561B081D292D}" type="presOf" srcId="{01718E70-C5E4-4CEE-9A46-7B21BAAD01CD}" destId="{A9AB30E7-F9D2-4A90-8349-E9BF7A669650}" srcOrd="0" destOrd="0" presId="urn:diagrams.loki3.com/BracketList"/>
    <dgm:cxn modelId="{07DC0A3A-E3BC-4282-B58D-864A2D7FB89E}" type="presOf" srcId="{12F8E2AF-4BFD-4628-8FEB-A2A639CEC7AE}" destId="{0BD8E82A-A31D-49DB-9733-5D3F2CDA185A}" srcOrd="0" destOrd="1" presId="urn:diagrams.loki3.com/BracketList"/>
    <dgm:cxn modelId="{BD92025F-8AB9-4248-BFB2-6489CACA2BCD}" type="presOf" srcId="{F917FE23-3DEE-4D31-901D-69BC7D48B716}" destId="{AE1AAA1F-F9A8-40F5-96D6-4C68D6C4758A}" srcOrd="0" destOrd="0" presId="urn:diagrams.loki3.com/BracketList"/>
    <dgm:cxn modelId="{81341A44-9C54-4DB9-B569-85FF15F6C8EF}" srcId="{F917FE23-3DEE-4D31-901D-69BC7D48B716}" destId="{924F2E05-5797-4DBF-93D6-24FF18933F72}" srcOrd="3" destOrd="0" parTransId="{28F067D7-FFE5-470C-91CE-DA4337D716EE}" sibTransId="{C2881F13-6470-47FA-8CD1-DFD7C63048AA}"/>
    <dgm:cxn modelId="{861BF766-BAA8-4E74-997C-AC519A109327}" srcId="{145C42CD-72DF-4A49-BBA9-C1E1A561E800}" destId="{3CFD00AB-D4F1-4BF5-9B36-45242524AD39}" srcOrd="1" destOrd="0" parTransId="{DB071563-646E-4852-9FCC-0D50B36348EC}" sibTransId="{7624E8DF-0C72-4AB5-98E8-C52C72D237DC}"/>
    <dgm:cxn modelId="{CC361067-737F-41C1-9169-AD8D32C6E745}" type="presOf" srcId="{D7BD2A9B-2BD7-46E0-832E-5AFCFC8EEB45}" destId="{7791BEB5-2FEC-41F7-B554-8C7DDB8BDFA1}" srcOrd="0" destOrd="0" presId="urn:diagrams.loki3.com/BracketList"/>
    <dgm:cxn modelId="{CF740E70-882F-4C8E-A1F2-27232D5219A1}" srcId="{F917FE23-3DEE-4D31-901D-69BC7D48B716}" destId="{8AA0D146-4A7E-40FB-94DD-B9E25164DE9E}" srcOrd="2" destOrd="0" parTransId="{E8D558B9-B2E2-4D26-A24C-5803124EBC0C}" sibTransId="{87672F7B-7003-4837-AB52-BB5A614D8DA4}"/>
    <dgm:cxn modelId="{29CD5150-61B4-4ED9-9696-6CB87EB4A778}" srcId="{F917FE23-3DEE-4D31-901D-69BC7D48B716}" destId="{3E45FF2E-8116-49BB-A9AE-5D0B0CF2F95B}" srcOrd="0" destOrd="0" parTransId="{9F05F3DB-107F-4986-9FF2-B172AB952E1B}" sibTransId="{D4CE9BEF-C776-420A-B15A-8E6C178F0A7E}"/>
    <dgm:cxn modelId="{8B481252-E000-44F9-A732-8FE7DCF8A4C0}" srcId="{145C42CD-72DF-4A49-BBA9-C1E1A561E800}" destId="{01718E70-C5E4-4CEE-9A46-7B21BAAD01CD}" srcOrd="3" destOrd="0" parTransId="{89406764-972D-4807-8437-F2DCF4156F5A}" sibTransId="{7C417A40-181E-45BB-8AE6-02EE66A93F39}"/>
    <dgm:cxn modelId="{BFAB0275-59AF-41B4-8F2A-AFBA53CE23A7}" type="presOf" srcId="{145C42CD-72DF-4A49-BBA9-C1E1A561E800}" destId="{2C4CCDCC-4B78-496C-8812-C53511225A03}" srcOrd="0" destOrd="0" presId="urn:diagrams.loki3.com/BracketList"/>
    <dgm:cxn modelId="{B850E67D-FD4E-4467-B781-A9356C0E55E5}" type="presOf" srcId="{3AFE249F-4BF8-44D3-AE5F-89B95D8C9745}" destId="{F9CEB261-498B-4F55-B032-B93474EAE377}" srcOrd="0" destOrd="0" presId="urn:diagrams.loki3.com/BracketList"/>
    <dgm:cxn modelId="{8CB52B8B-2037-4617-8F37-2A06F602285F}" type="presOf" srcId="{3E45FF2E-8116-49BB-A9AE-5D0B0CF2F95B}" destId="{0BD8E82A-A31D-49DB-9733-5D3F2CDA185A}" srcOrd="0" destOrd="0" presId="urn:diagrams.loki3.com/BracketList"/>
    <dgm:cxn modelId="{DDBCF98B-A234-4B59-811F-5766A0CC1847}" srcId="{95186653-6BD2-491C-BAF0-F4C62C41E92A}" destId="{DF50115D-C655-49A7-9F7F-B990BDF5E3A4}" srcOrd="0" destOrd="0" parTransId="{DF19350B-9C20-409A-8B30-514318EA7A5C}" sibTransId="{B36D97B9-0C9C-4B9A-8813-63EDF41AB72D}"/>
    <dgm:cxn modelId="{BA0E2F8F-3D17-493D-9938-4786D2BAF0E9}" type="presOf" srcId="{924F2E05-5797-4DBF-93D6-24FF18933F72}" destId="{0BD8E82A-A31D-49DB-9733-5D3F2CDA185A}" srcOrd="0" destOrd="3" presId="urn:diagrams.loki3.com/BracketList"/>
    <dgm:cxn modelId="{7ECAABB8-3C91-4BB7-A0AA-CD5655546823}" srcId="{3CFD00AB-D4F1-4BF5-9B36-45242524AD39}" destId="{3AFE249F-4BF8-44D3-AE5F-89B95D8C9745}" srcOrd="0" destOrd="0" parTransId="{9C54AE8F-C274-4AEF-9FFF-FE316BEFFC29}" sibTransId="{E1C5FAEF-E7BE-4349-8903-6B761E54D5E0}"/>
    <dgm:cxn modelId="{1F08EFBA-D48D-4F95-A43F-F0F27000B9EE}" type="presOf" srcId="{3CFD00AB-D4F1-4BF5-9B36-45242524AD39}" destId="{8285739C-408D-4912-AC39-6E1793311DF1}" srcOrd="0" destOrd="0" presId="urn:diagrams.loki3.com/BracketList"/>
    <dgm:cxn modelId="{59F52BC3-D9EF-4DD7-BF09-481541B264A1}" srcId="{F917FE23-3DEE-4D31-901D-69BC7D48B716}" destId="{12F8E2AF-4BFD-4628-8FEB-A2A639CEC7AE}" srcOrd="1" destOrd="0" parTransId="{D977B604-150D-46FE-B848-7C8A5234A750}" sibTransId="{0F9B9F40-FB5F-40AC-B799-D588C2B19927}"/>
    <dgm:cxn modelId="{179E17D9-8982-4616-B6F3-7ED937219EC3}" srcId="{145C42CD-72DF-4A49-BBA9-C1E1A561E800}" destId="{F917FE23-3DEE-4D31-901D-69BC7D48B716}" srcOrd="0" destOrd="0" parTransId="{70A29456-C7B2-49F5-996D-3DD34F50E8D0}" sibTransId="{62D4B7BB-3105-48EC-93E3-D1AEC05C542A}"/>
    <dgm:cxn modelId="{4BAFE2E2-9FFE-4BC2-96C3-9A07E58B1C78}" srcId="{145C42CD-72DF-4A49-BBA9-C1E1A561E800}" destId="{95186653-6BD2-491C-BAF0-F4C62C41E92A}" srcOrd="2" destOrd="0" parTransId="{99960C62-2928-4F94-B0DC-ACD36A42738C}" sibTransId="{EF97997C-C763-4A29-8EB5-989714389114}"/>
    <dgm:cxn modelId="{A359C9F9-13EB-4EB1-AFE8-F81A501E483F}" type="presOf" srcId="{DF50115D-C655-49A7-9F7F-B990BDF5E3A4}" destId="{11A9F229-1FF6-4077-BA68-60EAB06C073A}" srcOrd="0" destOrd="0" presId="urn:diagrams.loki3.com/BracketList"/>
    <dgm:cxn modelId="{24430AC7-2129-455B-9C2D-49BDFE97D96F}" type="presParOf" srcId="{2C4CCDCC-4B78-496C-8812-C53511225A03}" destId="{050F0D89-C419-4876-9965-ACE6FB67A31D}" srcOrd="0" destOrd="0" presId="urn:diagrams.loki3.com/BracketList"/>
    <dgm:cxn modelId="{5BA8AC42-D826-447E-AA24-D5ED5FD8AFA6}" type="presParOf" srcId="{050F0D89-C419-4876-9965-ACE6FB67A31D}" destId="{AE1AAA1F-F9A8-40F5-96D6-4C68D6C4758A}" srcOrd="0" destOrd="0" presId="urn:diagrams.loki3.com/BracketList"/>
    <dgm:cxn modelId="{4D8EC18F-9D21-418C-ABB6-E27D22F2C21B}" type="presParOf" srcId="{050F0D89-C419-4876-9965-ACE6FB67A31D}" destId="{7777627E-1288-4219-8E24-121F0621B4E9}" srcOrd="1" destOrd="0" presId="urn:diagrams.loki3.com/BracketList"/>
    <dgm:cxn modelId="{527F73AF-BF95-4D68-9E88-4D10DCADF0BA}" type="presParOf" srcId="{050F0D89-C419-4876-9965-ACE6FB67A31D}" destId="{D37D3F4E-F2BE-43DD-8861-59EF4D636D3D}" srcOrd="2" destOrd="0" presId="urn:diagrams.loki3.com/BracketList"/>
    <dgm:cxn modelId="{8D2A9CD0-995D-4D1D-8B68-33FAAD62905F}" type="presParOf" srcId="{050F0D89-C419-4876-9965-ACE6FB67A31D}" destId="{0BD8E82A-A31D-49DB-9733-5D3F2CDA185A}" srcOrd="3" destOrd="0" presId="urn:diagrams.loki3.com/BracketList"/>
    <dgm:cxn modelId="{CDFF3C83-76C8-42C5-AAEB-5C7E650C06E4}" type="presParOf" srcId="{2C4CCDCC-4B78-496C-8812-C53511225A03}" destId="{1A3472BA-9279-4D66-AC76-46F6F4C498A4}" srcOrd="1" destOrd="0" presId="urn:diagrams.loki3.com/BracketList"/>
    <dgm:cxn modelId="{69B87DD1-2869-46CC-B6D6-EF4C72E78FBB}" type="presParOf" srcId="{2C4CCDCC-4B78-496C-8812-C53511225A03}" destId="{FD837252-2CF1-4921-BEDD-106582B4818B}" srcOrd="2" destOrd="0" presId="urn:diagrams.loki3.com/BracketList"/>
    <dgm:cxn modelId="{D87294BC-4AC7-4344-8B1D-3F90DA195397}" type="presParOf" srcId="{FD837252-2CF1-4921-BEDD-106582B4818B}" destId="{8285739C-408D-4912-AC39-6E1793311DF1}" srcOrd="0" destOrd="0" presId="urn:diagrams.loki3.com/BracketList"/>
    <dgm:cxn modelId="{DEB8218D-EF54-4DEA-9613-0D98870356C9}" type="presParOf" srcId="{FD837252-2CF1-4921-BEDD-106582B4818B}" destId="{64D64D20-11E7-49BE-BAAA-BC6ACE7D034A}" srcOrd="1" destOrd="0" presId="urn:diagrams.loki3.com/BracketList"/>
    <dgm:cxn modelId="{6AC8A678-1396-434D-8FD3-D3AFC90E63D4}" type="presParOf" srcId="{FD837252-2CF1-4921-BEDD-106582B4818B}" destId="{EC6F5996-B92F-43D3-9113-814323604FAB}" srcOrd="2" destOrd="0" presId="urn:diagrams.loki3.com/BracketList"/>
    <dgm:cxn modelId="{A72B973E-D809-4255-ACEF-2C9774747EA6}" type="presParOf" srcId="{FD837252-2CF1-4921-BEDD-106582B4818B}" destId="{F9CEB261-498B-4F55-B032-B93474EAE377}" srcOrd="3" destOrd="0" presId="urn:diagrams.loki3.com/BracketList"/>
    <dgm:cxn modelId="{E97A0FA3-8856-4750-8599-F1A8BA70DC98}" type="presParOf" srcId="{2C4CCDCC-4B78-496C-8812-C53511225A03}" destId="{5F7042AF-ED2F-46C9-BFD7-5325F2B41C1D}" srcOrd="3" destOrd="0" presId="urn:diagrams.loki3.com/BracketList"/>
    <dgm:cxn modelId="{7C87D331-ECEE-48BD-A051-03A4D6530E4C}" type="presParOf" srcId="{2C4CCDCC-4B78-496C-8812-C53511225A03}" destId="{63038ACE-D278-40FF-A612-8A438940EA8D}" srcOrd="4" destOrd="0" presId="urn:diagrams.loki3.com/BracketList"/>
    <dgm:cxn modelId="{B44298A6-CE46-4625-804A-0FD6C00220B1}" type="presParOf" srcId="{63038ACE-D278-40FF-A612-8A438940EA8D}" destId="{B8AA4AB8-804C-4DD3-96B6-B7890BE0957C}" srcOrd="0" destOrd="0" presId="urn:diagrams.loki3.com/BracketList"/>
    <dgm:cxn modelId="{4B17ED8D-05F1-41D3-81A2-F6079F0CBC97}" type="presParOf" srcId="{63038ACE-D278-40FF-A612-8A438940EA8D}" destId="{FF20CFD8-BAD1-49FA-AE6F-54F7B37B7EC2}" srcOrd="1" destOrd="0" presId="urn:diagrams.loki3.com/BracketList"/>
    <dgm:cxn modelId="{4955F29D-20D8-428A-A42F-D08D0F5A99A5}" type="presParOf" srcId="{63038ACE-D278-40FF-A612-8A438940EA8D}" destId="{61847ACA-FF11-44C7-A6A9-7EFEFC579650}" srcOrd="2" destOrd="0" presId="urn:diagrams.loki3.com/BracketList"/>
    <dgm:cxn modelId="{F2CC13CF-9F19-4A8D-94F1-3360A0AD8A00}" type="presParOf" srcId="{63038ACE-D278-40FF-A612-8A438940EA8D}" destId="{11A9F229-1FF6-4077-BA68-60EAB06C073A}" srcOrd="3" destOrd="0" presId="urn:diagrams.loki3.com/BracketList"/>
    <dgm:cxn modelId="{06283E11-05CB-4573-84D4-715C59A4AB42}" type="presParOf" srcId="{2C4CCDCC-4B78-496C-8812-C53511225A03}" destId="{F3557F14-437F-42E4-99AB-24ADC28E77E8}" srcOrd="5" destOrd="0" presId="urn:diagrams.loki3.com/BracketList"/>
    <dgm:cxn modelId="{631D47AB-A436-4DAD-96A5-F5B857D0C52E}" type="presParOf" srcId="{2C4CCDCC-4B78-496C-8812-C53511225A03}" destId="{8D0C6D5E-6F3C-4CEA-8B79-ACEA19BB4169}" srcOrd="6" destOrd="0" presId="urn:diagrams.loki3.com/BracketList"/>
    <dgm:cxn modelId="{E405041C-514C-4C44-BADC-F884443D03BC}" type="presParOf" srcId="{8D0C6D5E-6F3C-4CEA-8B79-ACEA19BB4169}" destId="{A9AB30E7-F9D2-4A90-8349-E9BF7A669650}" srcOrd="0" destOrd="0" presId="urn:diagrams.loki3.com/BracketList"/>
    <dgm:cxn modelId="{8BBBBC2C-54C4-41AC-A9BF-8CDBF3BB49B5}" type="presParOf" srcId="{8D0C6D5E-6F3C-4CEA-8B79-ACEA19BB4169}" destId="{1A798AA1-A4C0-4BD7-A6AF-E7A7307082A8}" srcOrd="1" destOrd="0" presId="urn:diagrams.loki3.com/BracketList"/>
    <dgm:cxn modelId="{17F9875D-FE79-4850-B9C4-1BE61E29A1A2}" type="presParOf" srcId="{8D0C6D5E-6F3C-4CEA-8B79-ACEA19BB4169}" destId="{724C1E98-5482-429A-9B7C-D18752EDE7BA}" srcOrd="2" destOrd="0" presId="urn:diagrams.loki3.com/BracketList"/>
    <dgm:cxn modelId="{717A1455-3556-4233-8E01-3473F930F285}" type="presParOf" srcId="{8D0C6D5E-6F3C-4CEA-8B79-ACEA19BB4169}" destId="{7791BEB5-2FEC-41F7-B554-8C7DDB8BDFA1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4A7A4-ABB3-47E1-81C8-841778C65857}">
      <dsp:nvSpPr>
        <dsp:cNvPr id="0" name=""/>
        <dsp:cNvSpPr/>
      </dsp:nvSpPr>
      <dsp:spPr>
        <a:xfrm>
          <a:off x="0" y="1800307"/>
          <a:ext cx="5316538" cy="295191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AFMS calculated based on sagittal and axial T-2 weighted images from ACH group</a:t>
          </a:r>
          <a:endParaRPr lang="en-GB" sz="1000" kern="1200" baseline="30000" dirty="0">
            <a:solidFill>
              <a:schemeClr val="tx1"/>
            </a:solidFill>
          </a:endParaRPr>
        </a:p>
      </dsp:txBody>
      <dsp:txXfrm>
        <a:off x="0" y="1800307"/>
        <a:ext cx="5316538" cy="295191"/>
      </dsp:txXfrm>
    </dsp:sp>
    <dsp:sp modelId="{90874EB5-DB55-4D02-A882-AC5EA008B8C7}">
      <dsp:nvSpPr>
        <dsp:cNvPr id="0" name=""/>
        <dsp:cNvSpPr/>
      </dsp:nvSpPr>
      <dsp:spPr>
        <a:xfrm rot="10800000">
          <a:off x="0" y="1349730"/>
          <a:ext cx="5316538" cy="454004"/>
        </a:xfrm>
        <a:prstGeom prst="upArrowCallou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12 parameters measured using T1- and T2-weighted images*</a:t>
          </a:r>
        </a:p>
      </dsp:txBody>
      <dsp:txXfrm rot="10800000">
        <a:off x="0" y="1349730"/>
        <a:ext cx="5316538" cy="294998"/>
      </dsp:txXfrm>
    </dsp:sp>
    <dsp:sp modelId="{799227FF-ECF0-40F4-A3C6-D63673623E85}">
      <dsp:nvSpPr>
        <dsp:cNvPr id="0" name=""/>
        <dsp:cNvSpPr/>
      </dsp:nvSpPr>
      <dsp:spPr>
        <a:xfrm rot="10800000">
          <a:off x="0" y="900154"/>
          <a:ext cx="5316538" cy="454004"/>
        </a:xfrm>
        <a:prstGeom prst="upArrowCallou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Preoperative MRI scans analysed using </a:t>
          </a:r>
          <a:r>
            <a:rPr lang="en-GB" sz="1000" kern="1200" dirty="0" err="1"/>
            <a:t>Dornheim</a:t>
          </a:r>
          <a:r>
            <a:rPr lang="en-GB" sz="1000" kern="1200" dirty="0"/>
            <a:t> </a:t>
          </a:r>
          <a:r>
            <a:rPr lang="en-GB" sz="1000" kern="1200" dirty="0" err="1"/>
            <a:t>Segmenter</a:t>
          </a:r>
          <a:r>
            <a:rPr lang="en-GB" sz="1000" kern="1200" dirty="0"/>
            <a:t> software</a:t>
          </a:r>
        </a:p>
      </dsp:txBody>
      <dsp:txXfrm rot="10800000">
        <a:off x="0" y="900154"/>
        <a:ext cx="5316538" cy="294998"/>
      </dsp:txXfrm>
    </dsp:sp>
    <dsp:sp modelId="{D866C619-EFBF-45EB-A907-9A914D9811D1}">
      <dsp:nvSpPr>
        <dsp:cNvPr id="0" name=""/>
        <dsp:cNvSpPr/>
      </dsp:nvSpPr>
      <dsp:spPr>
        <a:xfrm rot="10800000">
          <a:off x="0" y="450578"/>
          <a:ext cx="5316538" cy="454004"/>
        </a:xfrm>
        <a:prstGeom prst="upArrowCallou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Reference data: children without ACH (≤4 years) with skull base MRIs provided by Magdeburg University Hospital</a:t>
          </a:r>
        </a:p>
      </dsp:txBody>
      <dsp:txXfrm rot="10800000">
        <a:off x="0" y="450578"/>
        <a:ext cx="5316538" cy="294998"/>
      </dsp:txXfrm>
    </dsp:sp>
    <dsp:sp modelId="{DDC2928A-75C0-4527-B4B8-AC51BADDDAC0}">
      <dsp:nvSpPr>
        <dsp:cNvPr id="0" name=""/>
        <dsp:cNvSpPr/>
      </dsp:nvSpPr>
      <dsp:spPr>
        <a:xfrm rot="10800000">
          <a:off x="0" y="1001"/>
          <a:ext cx="5316538" cy="45400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Data: children with ACH (≤4 years) with skull base MRI collected between Oct 2020 and Apr 2023 from Germany-wide CrescNet Registry at Magdeburg University Hospital</a:t>
          </a:r>
        </a:p>
      </dsp:txBody>
      <dsp:txXfrm rot="10800000">
        <a:off x="0" y="1001"/>
        <a:ext cx="5316538" cy="294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0D622-C2E0-4074-AD31-A517B1E7E601}">
      <dsp:nvSpPr>
        <dsp:cNvPr id="0" name=""/>
        <dsp:cNvSpPr/>
      </dsp:nvSpPr>
      <dsp:spPr>
        <a:xfrm>
          <a:off x="29" y="9130"/>
          <a:ext cx="2849905" cy="921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Infigratinib* improves defective axial and appendicular growth </a:t>
          </a:r>
          <a:br>
            <a:rPr lang="en-GB" sz="1400" b="1" kern="1200" dirty="0"/>
          </a:br>
          <a:r>
            <a:rPr lang="en-GB" sz="1400" b="1" kern="1200" dirty="0"/>
            <a:t>in ACH mice</a:t>
          </a:r>
        </a:p>
      </dsp:txBody>
      <dsp:txXfrm>
        <a:off x="29" y="9130"/>
        <a:ext cx="2849905" cy="921600"/>
      </dsp:txXfrm>
    </dsp:sp>
    <dsp:sp modelId="{33ADBA7E-2317-4582-80F5-B3C7DFDA301D}">
      <dsp:nvSpPr>
        <dsp:cNvPr id="0" name=""/>
        <dsp:cNvSpPr/>
      </dsp:nvSpPr>
      <dsp:spPr>
        <a:xfrm>
          <a:off x="29" y="930730"/>
          <a:ext cx="2849905" cy="3162240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Early infigratinib treatment increased </a:t>
          </a:r>
          <a:r>
            <a:rPr lang="en-GB" sz="1200" kern="1200" dirty="0" err="1"/>
            <a:t>naso</a:t>
          </a:r>
          <a:r>
            <a:rPr lang="en-GB" sz="1200" kern="1200" dirty="0"/>
            <a:t>-anal length by 18.6±5.1%, L4-L6 length by 14.8±6%, and 18.4±8.9% versus untreated ACH mice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Femoral growth improved from 15.6±4.4% shorter to 2.0±2.5% (early treatment initiation) and 7.3±4.1% (late treatment initiation) shorter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Tibial growth improved from 20.6±4.1% shorter to 6.7±2.1% (early treatment initiation) and 13.1±4.1% (late treatment initiation) shorter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Early treatment produced a significantly larger effect than late treatment in the tibias (</a:t>
          </a:r>
          <a:r>
            <a:rPr lang="en-GB" sz="1200" i="1" kern="1200" dirty="0"/>
            <a:t>p</a:t>
          </a:r>
          <a:r>
            <a:rPr lang="en-GB" sz="1200" i="0" kern="1200" dirty="0"/>
            <a:t> = 0.022)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Cortical bone density and secondary ossification improved with infigratinib treatment</a:t>
          </a:r>
        </a:p>
      </dsp:txBody>
      <dsp:txXfrm>
        <a:off x="29" y="930730"/>
        <a:ext cx="2849905" cy="3162240"/>
      </dsp:txXfrm>
    </dsp:sp>
    <dsp:sp modelId="{90FB4716-2434-4108-B854-804C2773648A}">
      <dsp:nvSpPr>
        <dsp:cNvPr id="0" name=""/>
        <dsp:cNvSpPr/>
      </dsp:nvSpPr>
      <dsp:spPr>
        <a:xfrm>
          <a:off x="3248921" y="9130"/>
          <a:ext cx="2849905" cy="921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Early infigratinib treatment restores defective head </a:t>
          </a:r>
          <a:r>
            <a:rPr lang="en-GB" sz="1400" b="1" kern="1200" dirty="0" err="1"/>
            <a:t>skeletogenesis</a:t>
          </a:r>
          <a:r>
            <a:rPr lang="en-GB" sz="1400" b="1" kern="1200" dirty="0"/>
            <a:t> </a:t>
          </a:r>
          <a:br>
            <a:rPr lang="en-GB" sz="1400" b="1" kern="1200" dirty="0"/>
          </a:br>
          <a:r>
            <a:rPr lang="en-GB" sz="1400" b="1" kern="1200" dirty="0"/>
            <a:t>in ACH mice</a:t>
          </a:r>
        </a:p>
      </dsp:txBody>
      <dsp:txXfrm>
        <a:off x="3248921" y="9130"/>
        <a:ext cx="2849905" cy="921600"/>
      </dsp:txXfrm>
    </dsp:sp>
    <dsp:sp modelId="{4CA5A2C8-FD76-4821-9941-5EF8B968B54C}">
      <dsp:nvSpPr>
        <dsp:cNvPr id="0" name=""/>
        <dsp:cNvSpPr/>
      </dsp:nvSpPr>
      <dsp:spPr>
        <a:xfrm>
          <a:off x="3248921" y="930730"/>
          <a:ext cx="2849905" cy="3162240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Early infigratinib treatment reduced the </a:t>
          </a:r>
          <a:r>
            <a:rPr lang="en-GB" sz="1200" kern="1200" dirty="0" err="1"/>
            <a:t>fronto</a:t>
          </a:r>
          <a:r>
            <a:rPr lang="en-GB" sz="1200" kern="1200" dirty="0"/>
            <a:t>-basal angle from 79.8±4.75° to 58.2±5.48°, whereas late treatment showed no significant effect (76.3±3.06°)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Foramen magnum area increased significantly with early treatment,</a:t>
          </a:r>
          <a:br>
            <a:rPr lang="en-GB" sz="1200" kern="1200" dirty="0"/>
          </a:br>
          <a:r>
            <a:rPr lang="en-GB" sz="1200" kern="1200" dirty="0"/>
            <a:t>whereas late treatment had no effect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Early infigratinib treatment led to 93.5±11.1% rescue of cartilaginous tissue in the IOS, compared with a significantly weaker effect with late treatment (47.7±38.4%, </a:t>
          </a:r>
          <a:r>
            <a:rPr lang="en-GB" sz="1200" i="1" kern="1200" dirty="0"/>
            <a:t>p </a:t>
          </a:r>
          <a:r>
            <a:rPr lang="en-GB" sz="1200" i="0" kern="1200" dirty="0"/>
            <a:t>&lt; 0.001)</a:t>
          </a:r>
          <a:r>
            <a:rPr lang="en-GB" sz="1200" kern="1200" dirty="0"/>
            <a:t>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Early infigratinib treatment improved SOS fusion (51.9% early versus 17% late) but did not affect ISS</a:t>
          </a:r>
        </a:p>
      </dsp:txBody>
      <dsp:txXfrm>
        <a:off x="3248921" y="930730"/>
        <a:ext cx="2849905" cy="3162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8482A2-9CEF-4A70-9575-B3E819429CA1}">
      <dsp:nvSpPr>
        <dsp:cNvPr id="0" name=""/>
        <dsp:cNvSpPr/>
      </dsp:nvSpPr>
      <dsp:spPr>
        <a:xfrm>
          <a:off x="0" y="0"/>
          <a:ext cx="3695700" cy="46101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Study performed according to Masaryk University’s Institutional Animal Care and Use Committee guidelines </a:t>
          </a:r>
        </a:p>
      </dsp:txBody>
      <dsp:txXfrm>
        <a:off x="13503" y="13503"/>
        <a:ext cx="3159277" cy="434004"/>
      </dsp:txXfrm>
    </dsp:sp>
    <dsp:sp modelId="{64AF87D6-8221-428B-9D43-7145BACB0172}">
      <dsp:nvSpPr>
        <dsp:cNvPr id="0" name=""/>
        <dsp:cNvSpPr/>
      </dsp:nvSpPr>
      <dsp:spPr>
        <a:xfrm>
          <a:off x="309514" y="544830"/>
          <a:ext cx="3695700" cy="461010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Mouse pup litters were randomly assigned into experimental and control groups, without distinction between males and females</a:t>
          </a:r>
        </a:p>
      </dsp:txBody>
      <dsp:txXfrm>
        <a:off x="323017" y="558333"/>
        <a:ext cx="3059522" cy="434004"/>
      </dsp:txXfrm>
    </dsp:sp>
    <dsp:sp modelId="{5C4E59EC-B01E-45BC-A48D-C844F36B353D}">
      <dsp:nvSpPr>
        <dsp:cNvPr id="0" name=""/>
        <dsp:cNvSpPr/>
      </dsp:nvSpPr>
      <dsp:spPr>
        <a:xfrm>
          <a:off x="614410" y="1089660"/>
          <a:ext cx="3695700" cy="461010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Mouse pups received SC injections of 1.5 mg/kg infigratinib at a volume of 10 ml/kg OD</a:t>
          </a:r>
        </a:p>
      </dsp:txBody>
      <dsp:txXfrm>
        <a:off x="627913" y="1103163"/>
        <a:ext cx="3064142" cy="434004"/>
      </dsp:txXfrm>
    </dsp:sp>
    <dsp:sp modelId="{D8AAE667-A078-4D69-9338-FCB8ED220919}">
      <dsp:nvSpPr>
        <dsp:cNvPr id="0" name=""/>
        <dsp:cNvSpPr/>
      </dsp:nvSpPr>
      <dsp:spPr>
        <a:xfrm>
          <a:off x="923924" y="1634490"/>
          <a:ext cx="3695700" cy="461010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Bone staining, </a:t>
          </a:r>
          <a:r>
            <a:rPr lang="en-GB" sz="1100" kern="1200" dirty="0" err="1"/>
            <a:t>μCT</a:t>
          </a:r>
          <a:r>
            <a:rPr lang="en-GB" sz="1100" kern="1200" dirty="0"/>
            <a:t> imaging, and morphometric analyses were performed for skull, tibia, and femur measurements</a:t>
          </a:r>
        </a:p>
      </dsp:txBody>
      <dsp:txXfrm>
        <a:off x="937427" y="1647993"/>
        <a:ext cx="3059522" cy="434004"/>
      </dsp:txXfrm>
    </dsp:sp>
    <dsp:sp modelId="{AE04039F-1C5F-4B20-BA19-0075FBFECA7A}">
      <dsp:nvSpPr>
        <dsp:cNvPr id="0" name=""/>
        <dsp:cNvSpPr/>
      </dsp:nvSpPr>
      <dsp:spPr>
        <a:xfrm>
          <a:off x="3396043" y="353091"/>
          <a:ext cx="299656" cy="29965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3463466" y="353091"/>
        <a:ext cx="164810" cy="225491"/>
      </dsp:txXfrm>
    </dsp:sp>
    <dsp:sp modelId="{CC6E5EF9-2112-4663-A042-A8C20EC90261}">
      <dsp:nvSpPr>
        <dsp:cNvPr id="0" name=""/>
        <dsp:cNvSpPr/>
      </dsp:nvSpPr>
      <dsp:spPr>
        <a:xfrm>
          <a:off x="3705558" y="897921"/>
          <a:ext cx="299656" cy="29965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3772981" y="897921"/>
        <a:ext cx="164810" cy="225491"/>
      </dsp:txXfrm>
    </dsp:sp>
    <dsp:sp modelId="{EFA7FF7F-D803-4F37-B533-469076E9DD20}">
      <dsp:nvSpPr>
        <dsp:cNvPr id="0" name=""/>
        <dsp:cNvSpPr/>
      </dsp:nvSpPr>
      <dsp:spPr>
        <a:xfrm>
          <a:off x="4010453" y="1442751"/>
          <a:ext cx="299656" cy="29965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4077876" y="1442751"/>
        <a:ext cx="164810" cy="225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AAA1F-F9A8-40F5-96D6-4C68D6C4758A}">
      <dsp:nvSpPr>
        <dsp:cNvPr id="0" name=""/>
        <dsp:cNvSpPr/>
      </dsp:nvSpPr>
      <dsp:spPr>
        <a:xfrm>
          <a:off x="2595" y="183536"/>
          <a:ext cx="1327836" cy="58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72 children with ACH enrolled in </a:t>
          </a:r>
          <a:br>
            <a:rPr lang="en-GB" sz="1000" kern="1200" dirty="0"/>
          </a:br>
          <a:r>
            <a:rPr lang="en-GB" sz="1000" kern="1200" dirty="0"/>
            <a:t>five sequential cohorts</a:t>
          </a:r>
        </a:p>
      </dsp:txBody>
      <dsp:txXfrm>
        <a:off x="2595" y="183536"/>
        <a:ext cx="1327836" cy="581625"/>
      </dsp:txXfrm>
    </dsp:sp>
    <dsp:sp modelId="{7777627E-1288-4219-8E24-121F0621B4E9}">
      <dsp:nvSpPr>
        <dsp:cNvPr id="0" name=""/>
        <dsp:cNvSpPr/>
      </dsp:nvSpPr>
      <dsp:spPr>
        <a:xfrm>
          <a:off x="1330432" y="56305"/>
          <a:ext cx="265567" cy="83608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D8E82A-A31D-49DB-9733-5D3F2CDA185A}">
      <dsp:nvSpPr>
        <dsp:cNvPr id="0" name=""/>
        <dsp:cNvSpPr/>
      </dsp:nvSpPr>
      <dsp:spPr>
        <a:xfrm>
          <a:off x="1702226" y="56305"/>
          <a:ext cx="3611715" cy="83608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000" kern="1200" dirty="0"/>
            <a:t>Cohort 1 – 0.016mg/kg/day infigratinib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000" kern="1200" dirty="0"/>
            <a:t>Cohort 2 – 0.032mg/kg/day infigratinib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000" kern="1200" dirty="0"/>
            <a:t>Cohort 3 – 0.064 mg/kg/day infigratinib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000" kern="1200" dirty="0"/>
            <a:t>Cohort 4 – 0.128 mg/kg/day infigratinib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000" kern="1200" dirty="0"/>
            <a:t>Cohort 5 – 0.25 mg/kg/day infigratinib</a:t>
          </a:r>
        </a:p>
      </dsp:txBody>
      <dsp:txXfrm>
        <a:off x="1702226" y="56305"/>
        <a:ext cx="3611715" cy="836085"/>
      </dsp:txXfrm>
    </dsp:sp>
    <dsp:sp modelId="{8285739C-408D-4912-AC39-6E1793311DF1}">
      <dsp:nvSpPr>
        <dsp:cNvPr id="0" name=""/>
        <dsp:cNvSpPr/>
      </dsp:nvSpPr>
      <dsp:spPr>
        <a:xfrm>
          <a:off x="2595" y="1007282"/>
          <a:ext cx="1327836" cy="31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Participants treated for 6 months </a:t>
          </a:r>
        </a:p>
      </dsp:txBody>
      <dsp:txXfrm>
        <a:off x="2595" y="1007282"/>
        <a:ext cx="1327836" cy="315562"/>
      </dsp:txXfrm>
    </dsp:sp>
    <dsp:sp modelId="{64D64D20-11E7-49BE-BAAA-BC6ACE7D034A}">
      <dsp:nvSpPr>
        <dsp:cNvPr id="0" name=""/>
        <dsp:cNvSpPr/>
      </dsp:nvSpPr>
      <dsp:spPr>
        <a:xfrm>
          <a:off x="1330432" y="928391"/>
          <a:ext cx="265567" cy="473343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EB261-498B-4F55-B032-B93474EAE377}">
      <dsp:nvSpPr>
        <dsp:cNvPr id="0" name=""/>
        <dsp:cNvSpPr/>
      </dsp:nvSpPr>
      <dsp:spPr>
        <a:xfrm>
          <a:off x="1702226" y="928391"/>
          <a:ext cx="3611715" cy="4733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GB" sz="1000" kern="1200" dirty="0"/>
            <a:t>  Following 6 months treatment with infigratinib, 12 months extended treatment in which cohorts 1 and 2 escalated to next ascending level at months 6 and 12</a:t>
          </a:r>
        </a:p>
      </dsp:txBody>
      <dsp:txXfrm>
        <a:off x="1702226" y="928391"/>
        <a:ext cx="3611715" cy="473343"/>
      </dsp:txXfrm>
    </dsp:sp>
    <dsp:sp modelId="{B8AA4AB8-804C-4DD3-96B6-B7890BE0957C}">
      <dsp:nvSpPr>
        <dsp:cNvPr id="0" name=""/>
        <dsp:cNvSpPr/>
      </dsp:nvSpPr>
      <dsp:spPr>
        <a:xfrm>
          <a:off x="2595" y="1452527"/>
          <a:ext cx="1327836" cy="31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Primary safety outcome</a:t>
          </a:r>
        </a:p>
      </dsp:txBody>
      <dsp:txXfrm>
        <a:off x="2595" y="1452527"/>
        <a:ext cx="1327836" cy="315562"/>
      </dsp:txXfrm>
    </dsp:sp>
    <dsp:sp modelId="{FF20CFD8-BAD1-49FA-AE6F-54F7B37B7EC2}">
      <dsp:nvSpPr>
        <dsp:cNvPr id="0" name=""/>
        <dsp:cNvSpPr/>
      </dsp:nvSpPr>
      <dsp:spPr>
        <a:xfrm>
          <a:off x="1330432" y="1437735"/>
          <a:ext cx="265567" cy="345146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9F229-1FF6-4077-BA68-60EAB06C073A}">
      <dsp:nvSpPr>
        <dsp:cNvPr id="0" name=""/>
        <dsp:cNvSpPr/>
      </dsp:nvSpPr>
      <dsp:spPr>
        <a:xfrm>
          <a:off x="1702226" y="1437735"/>
          <a:ext cx="3611715" cy="3451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000" kern="1200" dirty="0"/>
            <a:t>  Incidence of adverse effects that led to a decrease in dose or discontinuation of infigratinib</a:t>
          </a:r>
        </a:p>
      </dsp:txBody>
      <dsp:txXfrm>
        <a:off x="1702226" y="1437735"/>
        <a:ext cx="3611715" cy="345146"/>
      </dsp:txXfrm>
    </dsp:sp>
    <dsp:sp modelId="{A9AB30E7-F9D2-4A90-8349-E9BF7A669650}">
      <dsp:nvSpPr>
        <dsp:cNvPr id="0" name=""/>
        <dsp:cNvSpPr/>
      </dsp:nvSpPr>
      <dsp:spPr>
        <a:xfrm>
          <a:off x="2595" y="1818881"/>
          <a:ext cx="1327836" cy="31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25400" rIns="71120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Primary efficacy outcome</a:t>
          </a:r>
        </a:p>
      </dsp:txBody>
      <dsp:txXfrm>
        <a:off x="2595" y="1818881"/>
        <a:ext cx="1327836" cy="315562"/>
      </dsp:txXfrm>
    </dsp:sp>
    <dsp:sp modelId="{1A798AA1-A4C0-4BD7-A6AF-E7A7307082A8}">
      <dsp:nvSpPr>
        <dsp:cNvPr id="0" name=""/>
        <dsp:cNvSpPr/>
      </dsp:nvSpPr>
      <dsp:spPr>
        <a:xfrm>
          <a:off x="1330432" y="1818881"/>
          <a:ext cx="265567" cy="315562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91BEB5-2FEC-41F7-B554-8C7DDB8BDFA1}">
      <dsp:nvSpPr>
        <dsp:cNvPr id="0" name=""/>
        <dsp:cNvSpPr/>
      </dsp:nvSpPr>
      <dsp:spPr>
        <a:xfrm>
          <a:off x="1702226" y="1818881"/>
          <a:ext cx="3611715" cy="3155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  Change from baseline in AHV</a:t>
          </a:r>
        </a:p>
      </dsp:txBody>
      <dsp:txXfrm>
        <a:off x="1702226" y="1818881"/>
        <a:ext cx="3611715" cy="315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6603C-6885-4A8C-993D-A77C0121DE50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45779-92D8-4261-83BF-6D7077907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291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45779-92D8-4261-83BF-6D707790706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9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45779-92D8-4261-83BF-6D707790706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3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55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6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5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181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788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305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98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890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6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812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0ED1D6-A82D-BE47-9F63-84ECD7993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400" y="1731775"/>
            <a:ext cx="10447201" cy="4253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DCBC53-42DC-7645-9797-716B23985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2400" y="686664"/>
            <a:ext cx="10447201" cy="914112"/>
          </a:xfrm>
        </p:spPr>
        <p:txBody>
          <a:bodyPr anchor="ctr">
            <a:normAutofit/>
          </a:bodyPr>
          <a:lstStyle>
            <a:lvl1pPr marL="0" indent="0">
              <a:buNone/>
              <a:defRPr sz="3174" b="1"/>
            </a:lvl1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8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1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57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2"/>
            <a:ext cx="5316493" cy="1283177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655802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390900"/>
            <a:ext cx="5316493" cy="2095500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0788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82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2"/>
            <a:ext cx="5316493" cy="1283177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655802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390900"/>
            <a:ext cx="5316493" cy="2095500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0788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3459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Anatomical structures on MRI scans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806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3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00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57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4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84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chart" Target="../charts/chart1.xml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chart" Target="../charts/chart2.xml"/><Relationship Id="rId9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C4E7-0063-B5C9-DCC6-474880A982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</p:spPr>
        <p:txBody>
          <a:bodyPr/>
          <a:lstStyle/>
          <a:p>
            <a:r>
              <a:rPr lang="en-GB" dirty="0" err="1"/>
              <a:t>Achondroplasia.expert</a:t>
            </a:r>
            <a:r>
              <a:rPr lang="en-GB" dirty="0"/>
              <a:t> literature review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562281A8-D671-39BB-147B-35B28126F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November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898C7F-B3BD-47AF-69A8-B663374DBBA5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143293-7880-D833-E76E-351EC6CF5271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BioMarin 2025.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1100" b="0" i="0" dirty="0">
                <a:solidFill>
                  <a:srgbClr val="30303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EUCAN-ACH-</a:t>
            </a:r>
            <a:r>
              <a:rPr lang="en-GB" sz="1100" b="0" i="0" dirty="0">
                <a:solidFill>
                  <a:srgbClr val="1D1D1D"/>
                </a:solidFill>
                <a:effectLst/>
                <a:latin typeface="Arial" panose="020B0604020202020204" pitchFamily="34" charset="0"/>
              </a:rPr>
              <a:t>00330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01/25</a:t>
            </a:r>
          </a:p>
        </p:txBody>
      </p:sp>
    </p:spTree>
    <p:extLst>
      <p:ext uri="{BB962C8B-B14F-4D97-AF65-F5344CB8AC3E}">
        <p14:creationId xmlns:p14="http://schemas.microsoft.com/office/powerpoint/2010/main" val="269273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1C403-B87D-D0CD-5717-2D9AB29F1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Anatomical characteristics of </a:t>
            </a:r>
            <a:r>
              <a:rPr lang="en-GB" dirty="0" err="1"/>
              <a:t>cervicomedullary</a:t>
            </a:r>
            <a:r>
              <a:rPr lang="en-GB" dirty="0"/>
              <a:t> compression on MRI scans in children with achondroplasia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B17C8-A955-1173-0649-02BDB3A3B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821972"/>
            <a:ext cx="5316493" cy="1283177"/>
          </a:xfrm>
        </p:spPr>
        <p:txBody>
          <a:bodyPr/>
          <a:lstStyle/>
          <a:p>
            <a:r>
              <a:rPr lang="en-GB" sz="1100" dirty="0"/>
              <a:t>FMS is recognised as one of the most common and serious complications associated with ACH in infancy and early childhood</a:t>
            </a:r>
          </a:p>
          <a:p>
            <a:r>
              <a:rPr lang="en-GB" sz="1100" dirty="0"/>
              <a:t>This study aimed to expand upon the AFMS to identify further anatomical characteristics in children with ACH that may allow for the development of standardised indications for decompression surgery and a standardised evaluation of effect of medical treatment on critical intracranial structures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4F528-08B4-8FAD-5BD3-444F9F4D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de-DE" dirty="0"/>
              <a:t>* p values established from Mann-Whitney U test for independent samples</a:t>
            </a:r>
            <a:br>
              <a:rPr lang="de-DE" dirty="0"/>
            </a:br>
            <a:r>
              <a:rPr lang="de-DE" dirty="0"/>
              <a:t>ACH, achondroplasia; AFMS, achondroplasia foramen magnum score; FMS, foramen magnum stenosis; MRI, magnetic resonance imaging.</a:t>
            </a:r>
            <a:endParaRPr lang="en-GB" dirty="0"/>
          </a:p>
          <a:p>
            <a:r>
              <a:rPr lang="en-GB" dirty="0"/>
              <a:t>Trautwein I, et al. J Imaging. 2024. </a:t>
            </a:r>
            <a:r>
              <a:rPr lang="en-GB" dirty="0" err="1"/>
              <a:t>doi</a:t>
            </a:r>
            <a:r>
              <a:rPr lang="en-GB" dirty="0"/>
              <a:t>: 10.3390/jimaging10110291.</a:t>
            </a:r>
          </a:p>
        </p:txBody>
      </p:sp>
      <p:graphicFrame>
        <p:nvGraphicFramePr>
          <p:cNvPr id="18" name="Content Placeholder 4">
            <a:extLst>
              <a:ext uri="{FF2B5EF4-FFF2-40B4-BE49-F238E27FC236}">
                <a16:creationId xmlns:a16="http://schemas.microsoft.com/office/drawing/2014/main" id="{3F8EAED9-62A6-AB23-F608-20BAD3DED2A6}"/>
              </a:ext>
            </a:extLst>
          </p:cNvPr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val="2608246633"/>
              </p:ext>
            </p:extLst>
          </p:nvPr>
        </p:nvGraphicFramePr>
        <p:xfrm>
          <a:off x="695325" y="3390900"/>
          <a:ext cx="5316538" cy="209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1259AC7-8930-5FEA-D121-5B07A5474AE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600"/>
            <a:ext cx="12192000" cy="642938"/>
          </a:xfrm>
        </p:spPr>
        <p:txBody>
          <a:bodyPr/>
          <a:lstStyle/>
          <a:p>
            <a:r>
              <a:rPr lang="en-GB" dirty="0"/>
              <a:t>MRI analysis of anatomical structures, in combination with the AFMS may provide a standardised indication for decompression surgery in children with ACH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AFDD8301-D7EE-853B-D62A-1400016DC1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11275" y="5362426"/>
            <a:ext cx="1328866" cy="185904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B26E092-F886-34E2-17C7-164D866814D6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8"/>
          <a:stretch>
            <a:fillRect/>
          </a:stretch>
        </p:blipFill>
        <p:spPr>
          <a:xfrm>
            <a:off x="6110287" y="1723408"/>
            <a:ext cx="5400000" cy="197969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DB74E25-F8E1-7D88-8C68-DCEC077ED4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3615513"/>
            <a:ext cx="5400000" cy="20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25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4FA75-7989-691A-3345-E0E10E78F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Achondroplasia: aligning mouse model with human clinical studies shows crucial importance of immediate postnatal start of the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B104E-152C-4D2D-DA72-F4E07094F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4" y="1771651"/>
            <a:ext cx="4638675" cy="1333500"/>
          </a:xfrm>
        </p:spPr>
        <p:txBody>
          <a:bodyPr/>
          <a:lstStyle/>
          <a:p>
            <a:r>
              <a:rPr lang="en-GB" sz="1100" dirty="0"/>
              <a:t>The benefits of immediate postnatal ACH treatment have yet to be clearly demonstrated, and could take years to prove given the duration of clinical trials</a:t>
            </a:r>
          </a:p>
          <a:p>
            <a:r>
              <a:rPr lang="en-GB" sz="1100" dirty="0"/>
              <a:t>This study compared ACH therapy given immediately after birth with therapy started later and identified the main benefits of immediate postnatal treatment in a preclinical mouse model of 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1EBDA9-F7FB-5BD4-51D3-74DB6702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8875438" cy="581635"/>
          </a:xfrm>
        </p:spPr>
        <p:txBody>
          <a:bodyPr/>
          <a:lstStyle/>
          <a:p>
            <a:r>
              <a:rPr lang="en-GB" dirty="0">
                <a:solidFill>
                  <a:srgbClr val="212121"/>
                </a:solidFill>
              </a:rPr>
              <a:t>*This product is not approved for use in patients with ACH. </a:t>
            </a:r>
            <a:r>
              <a:rPr lang="en-GB" b="0" i="0" dirty="0">
                <a:solidFill>
                  <a:srgbClr val="212121"/>
                </a:solidFill>
                <a:effectLst/>
              </a:rPr>
              <a:t>ACH, achondroplasia; IOS, </a:t>
            </a:r>
            <a:r>
              <a:rPr lang="en-GB" b="0" i="0" dirty="0" err="1">
                <a:solidFill>
                  <a:srgbClr val="212121"/>
                </a:solidFill>
                <a:effectLst/>
              </a:rPr>
              <a:t>intraoccipital</a:t>
            </a:r>
            <a:r>
              <a:rPr lang="en-GB" b="0" i="0" dirty="0">
                <a:solidFill>
                  <a:srgbClr val="212121"/>
                </a:solidFill>
                <a:effectLst/>
              </a:rPr>
              <a:t>; ISS, </a:t>
            </a:r>
            <a:r>
              <a:rPr lang="en-GB" b="0" i="0" dirty="0" err="1">
                <a:solidFill>
                  <a:srgbClr val="212121"/>
                </a:solidFill>
                <a:effectLst/>
              </a:rPr>
              <a:t>intersphenoidal</a:t>
            </a:r>
            <a:r>
              <a:rPr lang="en-GB" b="0" i="0" dirty="0">
                <a:solidFill>
                  <a:srgbClr val="212121"/>
                </a:solidFill>
                <a:effectLst/>
              </a:rPr>
              <a:t> synchondroses; OD, once daily; SC, subcutaneous; SOS, </a:t>
            </a:r>
            <a:r>
              <a:rPr lang="en-GB" b="0" i="0" dirty="0" err="1">
                <a:solidFill>
                  <a:srgbClr val="212121"/>
                </a:solidFill>
                <a:effectLst/>
              </a:rPr>
              <a:t>sphenoccipital</a:t>
            </a:r>
            <a:r>
              <a:rPr lang="en-GB" dirty="0">
                <a:solidFill>
                  <a:srgbClr val="212121"/>
                </a:solidFill>
              </a:rPr>
              <a:t>; </a:t>
            </a:r>
            <a:r>
              <a:rPr lang="en-GB" sz="1000" dirty="0" err="1"/>
              <a:t>μCT</a:t>
            </a:r>
            <a:r>
              <a:rPr lang="en-GB" sz="1000" dirty="0"/>
              <a:t>, micro-computed tomography</a:t>
            </a:r>
            <a:r>
              <a:rPr lang="en-GB" b="0" i="0" dirty="0">
                <a:solidFill>
                  <a:srgbClr val="212121"/>
                </a:solidFill>
                <a:effectLst/>
              </a:rPr>
              <a:t>. </a:t>
            </a:r>
            <a:br>
              <a:rPr lang="en-GB" b="0" i="0" dirty="0">
                <a:solidFill>
                  <a:srgbClr val="212121"/>
                </a:solidFill>
                <a:effectLst/>
              </a:rPr>
            </a:br>
            <a:r>
              <a:rPr lang="en-GB" b="0" i="0" dirty="0">
                <a:solidFill>
                  <a:srgbClr val="212121"/>
                </a:solidFill>
                <a:effectLst/>
              </a:rPr>
              <a:t>Rico-Llanos G, et al. J Bone Miner Res. 2024. </a:t>
            </a:r>
            <a:r>
              <a:rPr lang="en-GB" b="0" i="0" dirty="0" err="1">
                <a:solidFill>
                  <a:srgbClr val="212121"/>
                </a:solidFill>
                <a:effectLst/>
              </a:rPr>
              <a:t>doi</a:t>
            </a:r>
            <a:r>
              <a:rPr lang="en-GB" b="0" i="0" dirty="0">
                <a:solidFill>
                  <a:srgbClr val="212121"/>
                </a:solidFill>
                <a:effectLst/>
              </a:rPr>
              <a:t>: 10.1093/</a:t>
            </a:r>
            <a:r>
              <a:rPr lang="en-GB" b="0" i="0" dirty="0" err="1">
                <a:solidFill>
                  <a:srgbClr val="212121"/>
                </a:solidFill>
                <a:effectLst/>
              </a:rPr>
              <a:t>jbmr</a:t>
            </a:r>
            <a:r>
              <a:rPr lang="en-GB" b="0" i="0" dirty="0">
                <a:solidFill>
                  <a:srgbClr val="212121"/>
                </a:solidFill>
                <a:effectLst/>
              </a:rPr>
              <a:t>/zjae173.</a:t>
            </a:r>
            <a:endParaRPr lang="en-GB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C3184B7B-2698-DD6E-0691-B62004D110B8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207125240"/>
              </p:ext>
            </p:extLst>
          </p:nvPr>
        </p:nvGraphicFramePr>
        <p:xfrm>
          <a:off x="5397818" y="1452564"/>
          <a:ext cx="6098857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25A0335-4F99-C97D-547B-ADA35B3A55CA}"/>
              </a:ext>
            </a:extLst>
          </p:cNvPr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val="3846579797"/>
              </p:ext>
            </p:extLst>
          </p:nvPr>
        </p:nvGraphicFramePr>
        <p:xfrm>
          <a:off x="695325" y="3390900"/>
          <a:ext cx="4619625" cy="209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317BEA-9CFF-B70A-8EF4-76D0EFC3FA3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This study provides evidence that immediate postnatal therapy is beneficial for improved skeletal growth and prevention of sequelae associated with ACH</a:t>
            </a:r>
          </a:p>
        </p:txBody>
      </p:sp>
    </p:spTree>
    <p:extLst>
      <p:ext uri="{BB962C8B-B14F-4D97-AF65-F5344CB8AC3E}">
        <p14:creationId xmlns:p14="http://schemas.microsoft.com/office/powerpoint/2010/main" val="155391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D2CB5C1D-CA22-8763-B6A8-CA205B187A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9248730"/>
              </p:ext>
            </p:extLst>
          </p:nvPr>
        </p:nvGraphicFramePr>
        <p:xfrm>
          <a:off x="6096000" y="3686175"/>
          <a:ext cx="2578100" cy="196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9BDD9DE-6570-CC53-0E85-557725F4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Oral Infigratinib* Therapy in Children with Achondroplasia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51E3E-3FFC-E2AC-AB9E-8B6E38551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200" dirty="0"/>
              <a:t>Preclinical data in a mouse model of ACH showed infigratinib restored FGFR3 activity, and improved skeletal growth, and the size and shape of the foramen magnum versus untreated controls</a:t>
            </a:r>
          </a:p>
          <a:p>
            <a:r>
              <a:rPr lang="en-GB" sz="1200" dirty="0"/>
              <a:t>The PROPEL2 Phase 2 trial evaluated safety and efficacy of oral infigratinib in children with ACH between the ages of 3 and 11 years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1BC961-92BF-9189-E8F4-EB2EF9EC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700" dirty="0"/>
              <a:t>*</a:t>
            </a:r>
            <a:r>
              <a:rPr lang="en-GB" sz="700" dirty="0">
                <a:solidFill>
                  <a:srgbClr val="212121"/>
                </a:solidFill>
              </a:rPr>
              <a:t>This product is not approved for use in patients with ACH </a:t>
            </a:r>
            <a:r>
              <a:rPr lang="en-GB" sz="700" b="0" i="0" baseline="30000" dirty="0">
                <a:solidFill>
                  <a:srgbClr val="000000"/>
                </a:solidFill>
                <a:effectLst/>
              </a:rPr>
              <a:t>†</a:t>
            </a:r>
            <a:r>
              <a:rPr lang="en-GB" sz="700" dirty="0"/>
              <a:t>All TRAEs were mild. These events were dyspepsia and flatulence, a decrease in vitamin D level, decreased appetite, and hyperphosphatemia. </a:t>
            </a:r>
            <a:br>
              <a:rPr lang="en-GB" sz="700" dirty="0"/>
            </a:br>
            <a:r>
              <a:rPr lang="en-GB" sz="700" dirty="0"/>
              <a:t>ACH, achondroplasia; AE, adverse event; AHV, annualised height velocity; CFB, change from baseline; SAE, serious adverse events; TRAE, treatment related adverse events. </a:t>
            </a:r>
          </a:p>
          <a:p>
            <a:r>
              <a:rPr lang="en-GB" sz="700" dirty="0"/>
              <a:t>Savarirayan R, et al. N Engl J Med. 2024. </a:t>
            </a:r>
            <a:r>
              <a:rPr lang="en-GB" sz="700" dirty="0" err="1"/>
              <a:t>doi</a:t>
            </a:r>
            <a:r>
              <a:rPr lang="en-GB" sz="700" dirty="0"/>
              <a:t>: 10.1056/NEJMoa2411790.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36BB4D53-8EE0-AF78-03E1-F721BDB2E2EC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600244479"/>
              </p:ext>
            </p:extLst>
          </p:nvPr>
        </p:nvGraphicFramePr>
        <p:xfrm>
          <a:off x="6110288" y="1695449"/>
          <a:ext cx="5316537" cy="221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86D93C0-C999-E438-FF3C-F9A99D93ECE6}"/>
              </a:ext>
            </a:extLst>
          </p:cNvPr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val="2114560593"/>
              </p:ext>
            </p:extLst>
          </p:nvPr>
        </p:nvGraphicFramePr>
        <p:xfrm>
          <a:off x="695325" y="3352800"/>
          <a:ext cx="5316538" cy="2190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14037DD-76D0-3C81-ADFB-54ACD48D872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Oral infigratinib treatment did not result in any apparent major safety concerns and </a:t>
            </a:r>
            <a:br>
              <a:rPr lang="en-GB" dirty="0"/>
            </a:br>
            <a:r>
              <a:rPr lang="en-GB" dirty="0"/>
              <a:t>increased the AHV in children with ACH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C452C12-AF3E-8721-05BA-BF9B0DBF01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447951"/>
              </p:ext>
            </p:extLst>
          </p:nvPr>
        </p:nvGraphicFramePr>
        <p:xfrm>
          <a:off x="6313715" y="3556753"/>
          <a:ext cx="4998718" cy="3048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34029">
                  <a:extLst>
                    <a:ext uri="{9D8B030D-6E8A-4147-A177-3AD203B41FA5}">
                      <a16:colId xmlns:a16="http://schemas.microsoft.com/office/drawing/2014/main" val="540047752"/>
                    </a:ext>
                  </a:extLst>
                </a:gridCol>
                <a:gridCol w="985765">
                  <a:extLst>
                    <a:ext uri="{9D8B030D-6E8A-4147-A177-3AD203B41FA5}">
                      <a16:colId xmlns:a16="http://schemas.microsoft.com/office/drawing/2014/main" val="48916904"/>
                    </a:ext>
                  </a:extLst>
                </a:gridCol>
                <a:gridCol w="1816285">
                  <a:extLst>
                    <a:ext uri="{9D8B030D-6E8A-4147-A177-3AD203B41FA5}">
                      <a16:colId xmlns:a16="http://schemas.microsoft.com/office/drawing/2014/main" val="3217001378"/>
                    </a:ext>
                  </a:extLst>
                </a:gridCol>
                <a:gridCol w="1562639">
                  <a:extLst>
                    <a:ext uri="{9D8B030D-6E8A-4147-A177-3AD203B41FA5}">
                      <a16:colId xmlns:a16="http://schemas.microsoft.com/office/drawing/2014/main" val="2770059371"/>
                    </a:ext>
                  </a:extLst>
                </a:gridCol>
              </a:tblGrid>
              <a:tr h="287230"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rgbClr val="4392CA"/>
                          </a:solidFill>
                        </a:rPr>
                        <a:t>No. patients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4392CA"/>
                          </a:solidFill>
                        </a:rPr>
                        <a:t>12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4392CA"/>
                          </a:solidFill>
                        </a:rPr>
                        <a:t>     11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4392CA"/>
                          </a:solidFill>
                        </a:rPr>
                        <a:t>11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6839961"/>
                  </a:ext>
                </a:extLst>
              </a:tr>
            </a:tbl>
          </a:graphicData>
        </a:graphic>
      </p:graphicFrame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2D19A18-7FD5-13EA-5EF2-2A597F026DD7}"/>
              </a:ext>
            </a:extLst>
          </p:cNvPr>
          <p:cNvSpPr/>
          <p:nvPr/>
        </p:nvSpPr>
        <p:spPr>
          <a:xfrm>
            <a:off x="8667750" y="3886200"/>
            <a:ext cx="2828925" cy="15525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All patient experienced at least one AE during treatment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No patients had an SAE or grade </a:t>
            </a:r>
            <a:br>
              <a:rPr lang="en-GB" sz="1200" dirty="0"/>
            </a:br>
            <a:r>
              <a:rPr lang="en-GB" sz="1200" dirty="0"/>
              <a:t>4 or 5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10% patients had TRAEs</a:t>
            </a:r>
            <a:r>
              <a:rPr lang="en-GB" sz="1200" b="0" i="0" baseline="30000" dirty="0">
                <a:solidFill>
                  <a:schemeClr val="bg1"/>
                </a:solidFill>
                <a:effectLst/>
              </a:rPr>
              <a:t>†</a:t>
            </a:r>
            <a:endParaRPr lang="en-GB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674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17135</TotalTime>
  <Words>1065</Words>
  <Application>Microsoft Office PowerPoint</Application>
  <PresentationFormat>Widescreen</PresentationFormat>
  <Paragraphs>68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Aptos</vt:lpstr>
      <vt:lpstr>Arial</vt:lpstr>
      <vt:lpstr>Arial Narrow</vt:lpstr>
      <vt:lpstr>1_Office Theme</vt:lpstr>
      <vt:lpstr>Achondroplasia.expert literature review</vt:lpstr>
      <vt:lpstr>Anatomical characteristics of cervicomedullary compression on MRI scans in children with achondroplasia</vt:lpstr>
      <vt:lpstr>Achondroplasia: aligning mouse model with human clinical studies shows crucial importance of immediate postnatal start of the therapy</vt:lpstr>
      <vt:lpstr>Oral Infigratinib* Therapy in Children with Achondroplasia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Hutchings</dc:creator>
  <cp:lastModifiedBy>Alex Hutchings</cp:lastModifiedBy>
  <cp:revision>40</cp:revision>
  <dcterms:created xsi:type="dcterms:W3CDTF">2024-10-21T10:43:52Z</dcterms:created>
  <dcterms:modified xsi:type="dcterms:W3CDTF">2025-01-15T09:22:10Z</dcterms:modified>
</cp:coreProperties>
</file>