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5"/>
  </p:notes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75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0F7D23-F238-664D-C620-195AE995299F}" name="Kate Avery" initials="KA" userId="S::Kate.avery@elmgroupltd.com::f119444a-d0e0-437f-93b6-5f2e7c6853cd" providerId="AD"/>
  <p188:author id="{D49824B8-C00F-5861-E6C6-EDE78474F7F9}" name="Alex Hutchings" initials="AH" userId="S::alex.hutchings@elmgroupltd.com::874b0824-c527-4ba1-95a2-1b05436ce1e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3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4" autoAdjust="0"/>
    <p:restoredTop sz="94680"/>
  </p:normalViewPr>
  <p:slideViewPr>
    <p:cSldViewPr snapToGrid="0">
      <p:cViewPr varScale="1">
        <p:scale>
          <a:sx n="101" d="100"/>
          <a:sy n="101" d="100"/>
        </p:scale>
        <p:origin x="822" y="108"/>
      </p:cViewPr>
      <p:guideLst>
        <p:guide orient="horz" pos="347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Outcomes in infants with AFMS3 on initial MRI</a:t>
            </a:r>
          </a:p>
        </c:rich>
      </c:tx>
      <c:layout>
        <c:manualLayout>
          <c:xMode val="edge"/>
          <c:yMode val="edge"/>
          <c:x val="0.20365474744180281"/>
          <c:y val="2.43539647423625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6533625177441633"/>
          <c:y val="0.11333574529204625"/>
          <c:w val="0.48148240104413831"/>
          <c:h val="0.8181330928192878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Outcomes in infants with AFMS3 on initial MRI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30-45A9-8313-2628350C8DD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A30-45A9-8313-2628350C8DD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30-45A9-8313-2628350C8DDF}"/>
              </c:ext>
            </c:extLst>
          </c:dPt>
          <c:dLbls>
            <c:dLbl>
              <c:idx val="0"/>
              <c:layout>
                <c:manualLayout>
                  <c:x val="4.1217243480107447E-2"/>
                  <c:y val="-9.763206943262957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30-45A9-8313-2628350C8DDF}"/>
                </c:ext>
              </c:extLst>
            </c:dLbl>
            <c:dLbl>
              <c:idx val="1"/>
              <c:layout>
                <c:manualLayout>
                  <c:x val="0.23887729926454015"/>
                  <c:y val="-2.8930371972733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30-45A9-8313-2628350C8DDF}"/>
                </c:ext>
              </c:extLst>
            </c:dLbl>
            <c:dLbl>
              <c:idx val="2"/>
              <c:layout>
                <c:manualLayout>
                  <c:x val="-4.2234446971778812E-2"/>
                  <c:y val="-3.7691359803470707E-2"/>
                </c:manualLayout>
              </c:layout>
              <c:tx>
                <c:rich>
                  <a:bodyPr/>
                  <a:lstStyle/>
                  <a:p>
                    <a:fld id="{EDD49C5C-6687-41BB-AB7B-B7DB7165CE0E}" type="CATEGORYNAME">
                      <a:rPr lang="en-US" sz="1400" b="1" u="sng"/>
                      <a:pPr/>
                      <a:t>[CATEGORY NAME]</a:t>
                    </a:fld>
                    <a:r>
                      <a:rPr lang="en-US" b="1" u="sng" baseline="0" dirty="0"/>
                      <a:t>
</a:t>
                    </a:r>
                    <a:fld id="{EA2B208B-7CCA-44AA-8BBE-F86A39B059D5}" type="PERCENTAGE">
                      <a:rPr lang="en-US" sz="1600" b="1" u="sng" baseline="0"/>
                      <a:pPr/>
                      <a:t>[PERCENTAGE]</a:t>
                    </a:fld>
                    <a:endParaRPr lang="en-US" b="1" u="sng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437551737155218"/>
                      <c:h val="0.333014249557723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A30-45A9-8313-2628350C8DDF}"/>
                </c:ext>
              </c:extLst>
            </c:dLbl>
            <c:spPr>
              <a:solidFill>
                <a:prstClr val="white"/>
              </a:solidFill>
              <a:ln>
                <a:solidFill>
                  <a:srgbClr val="051C2C">
                    <a:lumMod val="25000"/>
                    <a:lumOff val="75000"/>
                  </a:srgb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Improvement to AFMS1/2</c:v>
                </c:pt>
                <c:pt idx="1">
                  <c:v>Remained AFMS3</c:v>
                </c:pt>
                <c:pt idx="2">
                  <c:v>Progressed to AFMS4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0.36199999999999999</c:v>
                </c:pt>
                <c:pt idx="1">
                  <c:v>0.22700000000000001</c:v>
                </c:pt>
                <c:pt idx="2">
                  <c:v>0.40899999999999997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30-45A9-8313-2628350C8D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0F49E-8DD8-4954-B3DC-781510D7E98B}" type="doc">
      <dgm:prSet loTypeId="urn:microsoft.com/office/officeart/2011/layout/Circle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A16FCF1-F579-4AAE-A42C-927C47C5229F}">
      <dgm:prSet phldrT="[Text]" custT="1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en-GB" sz="1200" dirty="0"/>
            <a:t>Mean age in months was 6.23 (SD± 3.82) and 17.95 </a:t>
          </a:r>
          <a:br>
            <a:rPr lang="en-GB" sz="1200" dirty="0"/>
          </a:br>
          <a:r>
            <a:rPr lang="en-GB" sz="1200" dirty="0"/>
            <a:t>(SD± 7.68) at baseline and follow-up scans</a:t>
          </a:r>
        </a:p>
      </dgm:t>
    </dgm:pt>
    <dgm:pt modelId="{BED2B43F-E03D-4787-B20D-F9F615C262C6}" type="sibTrans" cxnId="{CE0A192D-17C5-4B12-A892-78C1DE013854}">
      <dgm:prSet/>
      <dgm:spPr/>
      <dgm:t>
        <a:bodyPr/>
        <a:lstStyle/>
        <a:p>
          <a:endParaRPr lang="en-GB"/>
        </a:p>
      </dgm:t>
    </dgm:pt>
    <dgm:pt modelId="{800CDB9B-9145-4D3A-B08E-9AD4E714FA52}" type="parTrans" cxnId="{CE0A192D-17C5-4B12-A892-78C1DE013854}">
      <dgm:prSet/>
      <dgm:spPr/>
      <dgm:t>
        <a:bodyPr/>
        <a:lstStyle/>
        <a:p>
          <a:endParaRPr lang="en-GB"/>
        </a:p>
      </dgm:t>
    </dgm:pt>
    <dgm:pt modelId="{DD3E1DBF-A60D-4864-BCF0-0B83928D3576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GB" sz="1200" dirty="0"/>
            <a:t>Cases from 2 tertiary centres reviewed the follow up MRI scans of children graded AFMS3 at baseline</a:t>
          </a:r>
        </a:p>
      </dgm:t>
    </dgm:pt>
    <dgm:pt modelId="{31371AF1-F6BF-4F85-9F04-F428023605AF}" type="parTrans" cxnId="{91E71D4B-022F-4553-A2F4-B1D5E603EA53}">
      <dgm:prSet/>
      <dgm:spPr/>
      <dgm:t>
        <a:bodyPr/>
        <a:lstStyle/>
        <a:p>
          <a:endParaRPr lang="en-GB"/>
        </a:p>
      </dgm:t>
    </dgm:pt>
    <dgm:pt modelId="{822CA786-256C-4227-898D-8F11CA1FA49D}" type="sibTrans" cxnId="{91E71D4B-022F-4553-A2F4-B1D5E603EA53}">
      <dgm:prSet/>
      <dgm:spPr/>
      <dgm:t>
        <a:bodyPr/>
        <a:lstStyle/>
        <a:p>
          <a:endParaRPr lang="en-GB"/>
        </a:p>
      </dgm:t>
    </dgm:pt>
    <dgm:pt modelId="{23FFAB03-BE4C-42C2-A0A9-2689CE7DC8C4}">
      <dgm:prSet phldrT="[Text]" custT="1"/>
      <dgm:spPr>
        <a:solidFill>
          <a:schemeClr val="accent3">
            <a:lumMod val="20000"/>
            <a:lumOff val="80000"/>
          </a:schemeClr>
        </a:solidFill>
        <a:ln>
          <a:noFill/>
        </a:ln>
      </dgm:spPr>
      <dgm:t>
        <a:bodyPr/>
        <a:lstStyle/>
        <a:p>
          <a:r>
            <a:rPr lang="en-GB" sz="1200" dirty="0"/>
            <a:t>22 infants with ACH, graded AFMS3, who underwent an initial MRI and follow-up MRI were identified</a:t>
          </a:r>
        </a:p>
      </dgm:t>
    </dgm:pt>
    <dgm:pt modelId="{3586885F-8748-44D0-A94B-0A28FE46FD89}" type="parTrans" cxnId="{A94892A2-7663-46F9-880D-A4F915D0F710}">
      <dgm:prSet/>
      <dgm:spPr/>
      <dgm:t>
        <a:bodyPr/>
        <a:lstStyle/>
        <a:p>
          <a:endParaRPr lang="en-GB"/>
        </a:p>
      </dgm:t>
    </dgm:pt>
    <dgm:pt modelId="{1A19C210-23C9-464A-98E8-F71E4B865A40}" type="sibTrans" cxnId="{A94892A2-7663-46F9-880D-A4F915D0F710}">
      <dgm:prSet/>
      <dgm:spPr/>
      <dgm:t>
        <a:bodyPr/>
        <a:lstStyle/>
        <a:p>
          <a:endParaRPr lang="en-GB"/>
        </a:p>
      </dgm:t>
    </dgm:pt>
    <dgm:pt modelId="{ED3FC79A-251B-43FA-963A-2FA103F564A7}" type="pres">
      <dgm:prSet presAssocID="{93D0F49E-8DD8-4954-B3DC-781510D7E98B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29B5C819-EA2C-4D2A-87B0-F2A8942785BC}" type="pres">
      <dgm:prSet presAssocID="{8A16FCF1-F579-4AAE-A42C-927C47C5229F}" presName="Accent3" presStyleCnt="0"/>
      <dgm:spPr/>
    </dgm:pt>
    <dgm:pt modelId="{1900BEC7-F0A1-4BFD-8559-75D5C3E18C58}" type="pres">
      <dgm:prSet presAssocID="{8A16FCF1-F579-4AAE-A42C-927C47C5229F}" presName="Accent" presStyleLbl="node1" presStyleIdx="0" presStyleCnt="3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4"/>
        </a:solidFill>
        <a:ln>
          <a:noFill/>
        </a:ln>
      </dgm:spPr>
    </dgm:pt>
    <dgm:pt modelId="{DB054483-07D6-4DB5-AFE0-7B9806B96072}" type="pres">
      <dgm:prSet presAssocID="{8A16FCF1-F579-4AAE-A42C-927C47C5229F}" presName="ParentBackground3" presStyleCnt="0"/>
      <dgm:spPr/>
    </dgm:pt>
    <dgm:pt modelId="{2F92EC70-11C6-47A0-A2A7-6F4DDA9D97FB}" type="pres">
      <dgm:prSet presAssocID="{8A16FCF1-F579-4AAE-A42C-927C47C5229F}" presName="ParentBackground" presStyleLbl="fgAcc1" presStyleIdx="0" presStyleCnt="3"/>
      <dgm:spPr/>
    </dgm:pt>
    <dgm:pt modelId="{810F2268-AD90-43F5-8BC7-449F49D50E73}" type="pres">
      <dgm:prSet presAssocID="{8A16FCF1-F579-4AAE-A42C-927C47C5229F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FE3DAD1F-3711-457B-8117-8F124E4CC6C8}" type="pres">
      <dgm:prSet presAssocID="{23FFAB03-BE4C-42C2-A0A9-2689CE7DC8C4}" presName="Accent2" presStyleCnt="0"/>
      <dgm:spPr/>
    </dgm:pt>
    <dgm:pt modelId="{A0F2D94B-5101-42BF-8170-21BD28D6DEE6}" type="pres">
      <dgm:prSet presAssocID="{23FFAB03-BE4C-42C2-A0A9-2689CE7DC8C4}" presName="Accent" presStyleLbl="node1" presStyleIdx="1" presStyleCnt="3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/>
        </a:solidFill>
        <a:ln>
          <a:noFill/>
        </a:ln>
      </dgm:spPr>
    </dgm:pt>
    <dgm:pt modelId="{E578FE18-8C22-465B-A3DF-4243390D195A}" type="pres">
      <dgm:prSet presAssocID="{23FFAB03-BE4C-42C2-A0A9-2689CE7DC8C4}" presName="ParentBackground2" presStyleCnt="0"/>
      <dgm:spPr/>
    </dgm:pt>
    <dgm:pt modelId="{C04F31E2-D8B8-49B2-8DBB-F42670CA668A}" type="pres">
      <dgm:prSet presAssocID="{23FFAB03-BE4C-42C2-A0A9-2689CE7DC8C4}" presName="ParentBackground" presStyleLbl="fgAcc1" presStyleIdx="1" presStyleCnt="3"/>
      <dgm:spPr/>
    </dgm:pt>
    <dgm:pt modelId="{89B5D5C2-E785-4536-8DA2-937D33E98BFC}" type="pres">
      <dgm:prSet presAssocID="{23FFAB03-BE4C-42C2-A0A9-2689CE7DC8C4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BF4334E6-4D8B-4CE6-A76F-EF7CD5EA48A1}" type="pres">
      <dgm:prSet presAssocID="{DD3E1DBF-A60D-4864-BCF0-0B83928D3576}" presName="Accent1" presStyleCnt="0"/>
      <dgm:spPr/>
    </dgm:pt>
    <dgm:pt modelId="{042CB399-988F-474B-A964-A32D196EC020}" type="pres">
      <dgm:prSet presAssocID="{DD3E1DBF-A60D-4864-BCF0-0B83928D3576}" presName="Accent" presStyleLbl="node1" presStyleIdx="2" presStyleCnt="3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2"/>
        </a:solidFill>
        <a:ln>
          <a:noFill/>
        </a:ln>
      </dgm:spPr>
    </dgm:pt>
    <dgm:pt modelId="{406D3395-BFD7-4790-B78F-B0BE6701CDB2}" type="pres">
      <dgm:prSet presAssocID="{DD3E1DBF-A60D-4864-BCF0-0B83928D3576}" presName="ParentBackground1" presStyleCnt="0"/>
      <dgm:spPr/>
    </dgm:pt>
    <dgm:pt modelId="{14BEFCB8-F832-4C90-8756-4E0813BD2E8E}" type="pres">
      <dgm:prSet presAssocID="{DD3E1DBF-A60D-4864-BCF0-0B83928D3576}" presName="ParentBackground" presStyleLbl="fgAcc1" presStyleIdx="2" presStyleCnt="3"/>
      <dgm:spPr/>
    </dgm:pt>
    <dgm:pt modelId="{4E651CFD-802D-46AB-8BEE-0D349AAA2435}" type="pres">
      <dgm:prSet presAssocID="{DD3E1DBF-A60D-4864-BCF0-0B83928D3576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E9EF6C19-8D3B-4CFA-B3DF-9E606385E711}" type="presOf" srcId="{DD3E1DBF-A60D-4864-BCF0-0B83928D3576}" destId="{4E651CFD-802D-46AB-8BEE-0D349AAA2435}" srcOrd="1" destOrd="0" presId="urn:microsoft.com/office/officeart/2011/layout/CircleProcess"/>
    <dgm:cxn modelId="{CE0A192D-17C5-4B12-A892-78C1DE013854}" srcId="{93D0F49E-8DD8-4954-B3DC-781510D7E98B}" destId="{8A16FCF1-F579-4AAE-A42C-927C47C5229F}" srcOrd="2" destOrd="0" parTransId="{800CDB9B-9145-4D3A-B08E-9AD4E714FA52}" sibTransId="{BED2B43F-E03D-4787-B20D-F9F615C262C6}"/>
    <dgm:cxn modelId="{1C384C30-CB4A-4F4E-A33F-7E941A17C91A}" type="presOf" srcId="{8A16FCF1-F579-4AAE-A42C-927C47C5229F}" destId="{810F2268-AD90-43F5-8BC7-449F49D50E73}" srcOrd="1" destOrd="0" presId="urn:microsoft.com/office/officeart/2011/layout/CircleProcess"/>
    <dgm:cxn modelId="{91E71D4B-022F-4553-A2F4-B1D5E603EA53}" srcId="{93D0F49E-8DD8-4954-B3DC-781510D7E98B}" destId="{DD3E1DBF-A60D-4864-BCF0-0B83928D3576}" srcOrd="0" destOrd="0" parTransId="{31371AF1-F6BF-4F85-9F04-F428023605AF}" sibTransId="{822CA786-256C-4227-898D-8F11CA1FA49D}"/>
    <dgm:cxn modelId="{C16C2377-0FC6-4B60-AB57-2BE8BF4D62BF}" type="presOf" srcId="{23FFAB03-BE4C-42C2-A0A9-2689CE7DC8C4}" destId="{C04F31E2-D8B8-49B2-8DBB-F42670CA668A}" srcOrd="0" destOrd="0" presId="urn:microsoft.com/office/officeart/2011/layout/CircleProcess"/>
    <dgm:cxn modelId="{765B1579-AE8F-482F-8D44-58585087D809}" type="presOf" srcId="{93D0F49E-8DD8-4954-B3DC-781510D7E98B}" destId="{ED3FC79A-251B-43FA-963A-2FA103F564A7}" srcOrd="0" destOrd="0" presId="urn:microsoft.com/office/officeart/2011/layout/CircleProcess"/>
    <dgm:cxn modelId="{5EFEE787-FE99-4499-9B37-B21BF3730968}" type="presOf" srcId="{23FFAB03-BE4C-42C2-A0A9-2689CE7DC8C4}" destId="{89B5D5C2-E785-4536-8DA2-937D33E98BFC}" srcOrd="1" destOrd="0" presId="urn:microsoft.com/office/officeart/2011/layout/CircleProcess"/>
    <dgm:cxn modelId="{A94892A2-7663-46F9-880D-A4F915D0F710}" srcId="{93D0F49E-8DD8-4954-B3DC-781510D7E98B}" destId="{23FFAB03-BE4C-42C2-A0A9-2689CE7DC8C4}" srcOrd="1" destOrd="0" parTransId="{3586885F-8748-44D0-A94B-0A28FE46FD89}" sibTransId="{1A19C210-23C9-464A-98E8-F71E4B865A40}"/>
    <dgm:cxn modelId="{FBA839EE-8A8E-4CBC-87CC-9DE1EBDA596B}" type="presOf" srcId="{8A16FCF1-F579-4AAE-A42C-927C47C5229F}" destId="{2F92EC70-11C6-47A0-A2A7-6F4DDA9D97FB}" srcOrd="0" destOrd="0" presId="urn:microsoft.com/office/officeart/2011/layout/CircleProcess"/>
    <dgm:cxn modelId="{EA08A1F9-8D52-40F1-9B86-E0B6EF528BEC}" type="presOf" srcId="{DD3E1DBF-A60D-4864-BCF0-0B83928D3576}" destId="{14BEFCB8-F832-4C90-8756-4E0813BD2E8E}" srcOrd="0" destOrd="0" presId="urn:microsoft.com/office/officeart/2011/layout/CircleProcess"/>
    <dgm:cxn modelId="{23BA4D83-FB9A-4BD4-BED9-FD11A18B9851}" type="presParOf" srcId="{ED3FC79A-251B-43FA-963A-2FA103F564A7}" destId="{29B5C819-EA2C-4D2A-87B0-F2A8942785BC}" srcOrd="0" destOrd="0" presId="urn:microsoft.com/office/officeart/2011/layout/CircleProcess"/>
    <dgm:cxn modelId="{0E74922D-7353-427F-B998-7FF5AF59BB04}" type="presParOf" srcId="{29B5C819-EA2C-4D2A-87B0-F2A8942785BC}" destId="{1900BEC7-F0A1-4BFD-8559-75D5C3E18C58}" srcOrd="0" destOrd="0" presId="urn:microsoft.com/office/officeart/2011/layout/CircleProcess"/>
    <dgm:cxn modelId="{46DECCB2-CDC6-4452-953B-A15B13B2379B}" type="presParOf" srcId="{ED3FC79A-251B-43FA-963A-2FA103F564A7}" destId="{DB054483-07D6-4DB5-AFE0-7B9806B96072}" srcOrd="1" destOrd="0" presId="urn:microsoft.com/office/officeart/2011/layout/CircleProcess"/>
    <dgm:cxn modelId="{5C7549BB-CB30-4BF8-B45F-27679BD97EEC}" type="presParOf" srcId="{DB054483-07D6-4DB5-AFE0-7B9806B96072}" destId="{2F92EC70-11C6-47A0-A2A7-6F4DDA9D97FB}" srcOrd="0" destOrd="0" presId="urn:microsoft.com/office/officeart/2011/layout/CircleProcess"/>
    <dgm:cxn modelId="{3A4BA41E-4B7F-49F4-BDB6-EDFFC3AF541D}" type="presParOf" srcId="{ED3FC79A-251B-43FA-963A-2FA103F564A7}" destId="{810F2268-AD90-43F5-8BC7-449F49D50E73}" srcOrd="2" destOrd="0" presId="urn:microsoft.com/office/officeart/2011/layout/CircleProcess"/>
    <dgm:cxn modelId="{D750977D-F7A5-4C6E-BBD0-D02070FCD07F}" type="presParOf" srcId="{ED3FC79A-251B-43FA-963A-2FA103F564A7}" destId="{FE3DAD1F-3711-457B-8117-8F124E4CC6C8}" srcOrd="3" destOrd="0" presId="urn:microsoft.com/office/officeart/2011/layout/CircleProcess"/>
    <dgm:cxn modelId="{FF38597B-A57F-4FCD-8507-5FA3678C67F9}" type="presParOf" srcId="{FE3DAD1F-3711-457B-8117-8F124E4CC6C8}" destId="{A0F2D94B-5101-42BF-8170-21BD28D6DEE6}" srcOrd="0" destOrd="0" presId="urn:microsoft.com/office/officeart/2011/layout/CircleProcess"/>
    <dgm:cxn modelId="{EFFCEB05-AB03-4D24-AE1A-CABA934D12F8}" type="presParOf" srcId="{ED3FC79A-251B-43FA-963A-2FA103F564A7}" destId="{E578FE18-8C22-465B-A3DF-4243390D195A}" srcOrd="4" destOrd="0" presId="urn:microsoft.com/office/officeart/2011/layout/CircleProcess"/>
    <dgm:cxn modelId="{2A2A5EBB-A7FE-4FE0-B008-799CE55AFC64}" type="presParOf" srcId="{E578FE18-8C22-465B-A3DF-4243390D195A}" destId="{C04F31E2-D8B8-49B2-8DBB-F42670CA668A}" srcOrd="0" destOrd="0" presId="urn:microsoft.com/office/officeart/2011/layout/CircleProcess"/>
    <dgm:cxn modelId="{67680ADE-07DD-44E4-836C-703BBC673DF3}" type="presParOf" srcId="{ED3FC79A-251B-43FA-963A-2FA103F564A7}" destId="{89B5D5C2-E785-4536-8DA2-937D33E98BFC}" srcOrd="5" destOrd="0" presId="urn:microsoft.com/office/officeart/2011/layout/CircleProcess"/>
    <dgm:cxn modelId="{A5594A6A-AEE7-429A-BDFE-4073586ABB46}" type="presParOf" srcId="{ED3FC79A-251B-43FA-963A-2FA103F564A7}" destId="{BF4334E6-4D8B-4CE6-A76F-EF7CD5EA48A1}" srcOrd="6" destOrd="0" presId="urn:microsoft.com/office/officeart/2011/layout/CircleProcess"/>
    <dgm:cxn modelId="{3B26B73D-5732-468F-8878-986C9555CA56}" type="presParOf" srcId="{BF4334E6-4D8B-4CE6-A76F-EF7CD5EA48A1}" destId="{042CB399-988F-474B-A964-A32D196EC020}" srcOrd="0" destOrd="0" presId="urn:microsoft.com/office/officeart/2011/layout/CircleProcess"/>
    <dgm:cxn modelId="{8C8350D8-3E30-475C-A550-72F7B40126D2}" type="presParOf" srcId="{ED3FC79A-251B-43FA-963A-2FA103F564A7}" destId="{406D3395-BFD7-4790-B78F-B0BE6701CDB2}" srcOrd="7" destOrd="0" presId="urn:microsoft.com/office/officeart/2011/layout/CircleProcess"/>
    <dgm:cxn modelId="{121CE3B5-88A3-4CF3-8F40-BE5E977B281E}" type="presParOf" srcId="{406D3395-BFD7-4790-B78F-B0BE6701CDB2}" destId="{14BEFCB8-F832-4C90-8756-4E0813BD2E8E}" srcOrd="0" destOrd="0" presId="urn:microsoft.com/office/officeart/2011/layout/CircleProcess"/>
    <dgm:cxn modelId="{8C5AC5B3-4A47-4FAD-9858-15855DF6A517}" type="presParOf" srcId="{ED3FC79A-251B-43FA-963A-2FA103F564A7}" destId="{4E651CFD-802D-46AB-8BEE-0D349AAA2435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00BEC7-F0A1-4BFD-8559-75D5C3E18C58}">
      <dsp:nvSpPr>
        <dsp:cNvPr id="0" name=""/>
        <dsp:cNvSpPr/>
      </dsp:nvSpPr>
      <dsp:spPr>
        <a:xfrm>
          <a:off x="5183442" y="665205"/>
          <a:ext cx="1740667" cy="1740989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2EC70-11C6-47A0-A2A7-6F4DDA9D97FB}">
      <dsp:nvSpPr>
        <dsp:cNvPr id="0" name=""/>
        <dsp:cNvSpPr/>
      </dsp:nvSpPr>
      <dsp:spPr>
        <a:xfrm>
          <a:off x="5241238" y="723248"/>
          <a:ext cx="1625076" cy="1624903"/>
        </a:xfrm>
        <a:prstGeom prst="ellipse">
          <a:avLst/>
        </a:prstGeom>
        <a:solidFill>
          <a:schemeClr val="accent4">
            <a:lumMod val="20000"/>
            <a:lumOff val="80000"/>
            <a:alpha val="9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Mean age in months was 6.23 (SD± 3.82) and 17.95 </a:t>
          </a:r>
          <a:br>
            <a:rPr lang="en-GB" sz="1200" kern="1200" dirty="0"/>
          </a:br>
          <a:r>
            <a:rPr lang="en-GB" sz="1200" kern="1200" dirty="0"/>
            <a:t>(SD± 7.68) at baseline and follow-up scans</a:t>
          </a:r>
        </a:p>
      </dsp:txBody>
      <dsp:txXfrm>
        <a:off x="5473554" y="955421"/>
        <a:ext cx="1160445" cy="1160558"/>
      </dsp:txXfrm>
    </dsp:sp>
    <dsp:sp modelId="{A0F2D94B-5101-42BF-8170-21BD28D6DEE6}">
      <dsp:nvSpPr>
        <dsp:cNvPr id="0" name=""/>
        <dsp:cNvSpPr/>
      </dsp:nvSpPr>
      <dsp:spPr>
        <a:xfrm rot="2700000">
          <a:off x="3386509" y="667309"/>
          <a:ext cx="1736475" cy="1736475"/>
        </a:xfrm>
        <a:prstGeom prst="teardrop">
          <a:avLst>
            <a:gd name="adj" fmla="val 10000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F31E2-D8B8-49B2-8DBB-F42670CA668A}">
      <dsp:nvSpPr>
        <dsp:cNvPr id="0" name=""/>
        <dsp:cNvSpPr/>
      </dsp:nvSpPr>
      <dsp:spPr>
        <a:xfrm>
          <a:off x="3442208" y="723248"/>
          <a:ext cx="1625076" cy="1624903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22 infants with ACH, graded AFMS3, who underwent an initial MRI and follow-up MRI were identified</a:t>
          </a:r>
        </a:p>
      </dsp:txBody>
      <dsp:txXfrm>
        <a:off x="3674524" y="955421"/>
        <a:ext cx="1160445" cy="1160558"/>
      </dsp:txXfrm>
    </dsp:sp>
    <dsp:sp modelId="{042CB399-988F-474B-A964-A32D196EC020}">
      <dsp:nvSpPr>
        <dsp:cNvPr id="0" name=""/>
        <dsp:cNvSpPr/>
      </dsp:nvSpPr>
      <dsp:spPr>
        <a:xfrm rot="2700000">
          <a:off x="1587479" y="667309"/>
          <a:ext cx="1736475" cy="1736475"/>
        </a:xfrm>
        <a:prstGeom prst="teardrop">
          <a:avLst>
            <a:gd name="adj" fmla="val 10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BEFCB8-F832-4C90-8756-4E0813BD2E8E}">
      <dsp:nvSpPr>
        <dsp:cNvPr id="0" name=""/>
        <dsp:cNvSpPr/>
      </dsp:nvSpPr>
      <dsp:spPr>
        <a:xfrm>
          <a:off x="1643178" y="723248"/>
          <a:ext cx="1625076" cy="1624903"/>
        </a:xfrm>
        <a:prstGeom prst="ellipse">
          <a:avLst/>
        </a:prstGeom>
        <a:solidFill>
          <a:schemeClr val="accent2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Cases from 2 tertiary centres reviewed the follow up MRI scans of children graded AFMS3 at baseline</a:t>
          </a:r>
        </a:p>
      </dsp:txBody>
      <dsp:txXfrm>
        <a:off x="1875494" y="955421"/>
        <a:ext cx="1160445" cy="1160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0BC08-48FC-4823-AE8B-7C04EF78AD52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543F9-A082-4B6B-BD99-228BBA07D6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59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543F9-A082-4B6B-BD99-228BBA07D6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649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55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5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4231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239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3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755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605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35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558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635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88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96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217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206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62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558004"/>
            <a:ext cx="5316493" cy="1721718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188671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AFMS scoring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10614" y="145264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512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830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3312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1864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97763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557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0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20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64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6927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977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2812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>
          <p15:clr>
            <a:srgbClr val="FBAE40"/>
          </p15:clr>
        </p15:guide>
        <p15:guide id="2" orient="horz" pos="3498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668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305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1065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0ED1D6-A82D-BE47-9F63-84ECD79931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400" y="1731775"/>
            <a:ext cx="10447201" cy="42538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9DCBC53-42DC-7645-9797-716B239858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2400" y="686664"/>
            <a:ext cx="10447201" cy="914112"/>
          </a:xfrm>
        </p:spPr>
        <p:txBody>
          <a:bodyPr anchor="ctr">
            <a:normAutofit/>
          </a:bodyPr>
          <a:lstStyle>
            <a:lvl1pPr marL="0" indent="0">
              <a:buNone/>
              <a:defRPr sz="3174" b="1"/>
            </a:lvl1pPr>
          </a:lstStyle>
          <a:p>
            <a:pPr lvl="0"/>
            <a:r>
              <a:rPr lang="en-GB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3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558004"/>
            <a:ext cx="5316493" cy="1721718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419499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AFMS scoring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10614" y="145264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01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558004"/>
            <a:ext cx="5316493" cy="1721718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419499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Study design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10614" y="1452641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612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58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74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93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3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98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84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C4E7-0063-B5C9-DCC6-474880A98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</p:spPr>
        <p:txBody>
          <a:bodyPr/>
          <a:lstStyle/>
          <a:p>
            <a:r>
              <a:rPr lang="en-GB" dirty="0" err="1"/>
              <a:t>Achondroplasia.expert</a:t>
            </a:r>
            <a:r>
              <a:rPr lang="en-GB" dirty="0"/>
              <a:t> literature review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562281A8-D671-39BB-147B-35B28126F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August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898C7F-B3BD-47AF-69A8-B663374DBBA5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143293-7880-D833-E76E-351EC6CF5271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BioMarin 2024.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1100" b="0" i="0" dirty="0">
                <a:solidFill>
                  <a:srgbClr val="30303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EUCAN-ACH-00255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09/24</a:t>
            </a:r>
          </a:p>
        </p:txBody>
      </p:sp>
    </p:spTree>
    <p:extLst>
      <p:ext uri="{BB962C8B-B14F-4D97-AF65-F5344CB8AC3E}">
        <p14:creationId xmlns:p14="http://schemas.microsoft.com/office/powerpoint/2010/main" val="269273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925C4-6670-628E-CAA0-36995720F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Natural history of spinal cord compression stage</a:t>
            </a:r>
            <a:br>
              <a:rPr lang="en-GB"/>
            </a:br>
            <a:r>
              <a:rPr lang="en-GB"/>
              <a:t>AFMS3 in infants with achondroplasia: Retrospective cohort study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99A93-0051-2B1A-9DD2-991F4707A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0" y="1821973"/>
            <a:ext cx="5385713" cy="1607028"/>
          </a:xfrm>
        </p:spPr>
        <p:txBody>
          <a:bodyPr/>
          <a:lstStyle/>
          <a:p>
            <a:r>
              <a:rPr lang="en-GB" sz="1400" dirty="0"/>
              <a:t>The AFMS was developed to aid early detection of stenosis and categorise the severity of FMS on MRI*</a:t>
            </a:r>
          </a:p>
          <a:p>
            <a:r>
              <a:rPr lang="en-GB" sz="1400" dirty="0"/>
              <a:t>AFMS has been shown to have good observer reliability, and informs appropriate neurosurgical referral </a:t>
            </a:r>
          </a:p>
          <a:p>
            <a:r>
              <a:rPr lang="en-GB" sz="1400" dirty="0"/>
              <a:t>The natural history of children with AFMS3 is </a:t>
            </a:r>
            <a:br>
              <a:rPr lang="en-GB" sz="1400" dirty="0"/>
            </a:br>
            <a:r>
              <a:rPr lang="en-GB" sz="1400" dirty="0"/>
              <a:t>currently unclear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D8AD3-22BE-9B3D-937C-E046AFAE6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z="900" dirty="0"/>
              <a:t>*AFMS0, Normal FM; AFMS1, Narrowing of FM with preservation of CSF; AFMS2, Narrowing of the FM with loss of CSF; AFMS3, Cord compression at the FM without cord </a:t>
            </a:r>
          </a:p>
          <a:p>
            <a:r>
              <a:rPr lang="en-GB" sz="900" dirty="0"/>
              <a:t>signal changes; AFMS4, Cord compression at the FM with cord signal changes. ACH, achondroplasia; AFMS, achondroplasia foramen magnum score; CSF, cerebrospinal fluid; FM, foramen magnum; FMS, foramen magnum stenosis; MRI, magnetic resonance imaging. Cheung MS, et al. Arch Dis Child. 2024;doi:archdischild-2024-327035.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01D6CD9F-5844-6DED-83EA-23192C809762}"/>
              </a:ext>
            </a:extLst>
          </p:cNvPr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873706282"/>
              </p:ext>
            </p:extLst>
          </p:nvPr>
        </p:nvGraphicFramePr>
        <p:xfrm>
          <a:off x="6110288" y="1733551"/>
          <a:ext cx="5316537" cy="3128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893670AF-560F-1A09-5883-426D5A24FB6E}"/>
              </a:ext>
            </a:extLst>
          </p:cNvPr>
          <p:cNvGraphicFramePr>
            <a:graphicFrameLocks noGrp="1"/>
          </p:cNvGraphicFramePr>
          <p:nvPr>
            <p:ph idx="14"/>
            <p:extLst>
              <p:ext uri="{D42A27DB-BD31-4B8C-83A1-F6EECF244321}">
                <p14:modId xmlns:p14="http://schemas.microsoft.com/office/powerpoint/2010/main" val="3130049725"/>
              </p:ext>
            </p:extLst>
          </p:nvPr>
        </p:nvGraphicFramePr>
        <p:xfrm>
          <a:off x="-884379" y="3123330"/>
          <a:ext cx="8151954" cy="3071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45C99D6-BA18-2847-FC41-A4FA24E149C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/>
              <a:t>Authors suggest that infants with AFMS3 should be re-evaluated with follow-up MRI scans 6 months after their initial scan to monitor for progression of FMS</a:t>
            </a:r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E5EFD8-8CBE-F1E3-8C95-FF5C351C8607}"/>
              </a:ext>
            </a:extLst>
          </p:cNvPr>
          <p:cNvSpPr/>
          <p:nvPr/>
        </p:nvSpPr>
        <p:spPr>
          <a:xfrm>
            <a:off x="6110288" y="4862404"/>
            <a:ext cx="5386387" cy="642849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/>
              <a:t>Over 40%</a:t>
            </a:r>
            <a:r>
              <a:rPr lang="en-GB" sz="1600" dirty="0"/>
              <a:t> of infants progressed from AFMS3 to AFMS4, indicating a need for neurosurgery</a:t>
            </a:r>
          </a:p>
        </p:txBody>
      </p:sp>
    </p:spTree>
    <p:extLst>
      <p:ext uri="{BB962C8B-B14F-4D97-AF65-F5344CB8AC3E}">
        <p14:creationId xmlns:p14="http://schemas.microsoft.com/office/powerpoint/2010/main" val="2239501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2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558</TotalTime>
  <Words>328</Words>
  <Application>Microsoft Office PowerPoint</Application>
  <PresentationFormat>Widescreen</PresentationFormat>
  <Paragraphs>20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MS PGothic</vt:lpstr>
      <vt:lpstr>Aptos</vt:lpstr>
      <vt:lpstr>Arial</vt:lpstr>
      <vt:lpstr>Arial Narrow</vt:lpstr>
      <vt:lpstr>1_Office Theme</vt:lpstr>
      <vt:lpstr>2_Office Theme</vt:lpstr>
      <vt:lpstr>Achondroplasia.expert literature review</vt:lpstr>
      <vt:lpstr>Natural history of spinal cord compression stage AFMS3 in infants with achondroplasia: Retrospective cohort study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Hutchings</dc:creator>
  <cp:lastModifiedBy>Alex Hutchings</cp:lastModifiedBy>
  <cp:revision>14</cp:revision>
  <dcterms:created xsi:type="dcterms:W3CDTF">2024-09-09T08:33:22Z</dcterms:created>
  <dcterms:modified xsi:type="dcterms:W3CDTF">2024-09-27T10:23:36Z</dcterms:modified>
</cp:coreProperties>
</file>