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99" r:id="rId7"/>
    <p:sldId id="298" r:id="rId8"/>
    <p:sldId id="300" r:id="rId9"/>
    <p:sldId id="302" r:id="rId10"/>
    <p:sldId id="274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48" userDrawn="1">
          <p15:clr>
            <a:srgbClr val="A4A3A4"/>
          </p15:clr>
        </p15:guide>
        <p15:guide id="2" pos="438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024" userDrawn="1">
          <p15:clr>
            <a:srgbClr val="A4A3A4"/>
          </p15:clr>
        </p15:guide>
        <p15:guide id="5" pos="3817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0F7D23-F238-664D-C620-195AE995299F}" name="Kate Avery" initials="KA" userId="S::Kate.avery@elmgroupltd.com::f119444a-d0e0-437f-93b6-5f2e7c6853cd" providerId="AD"/>
  <p188:author id="{E5CE8460-5323-85AA-0888-DFFCA991208C}" name="Angus Lennon" initials="AL" userId="S::angus@elmgroupltd.com::cb1c4a88-37cf-4f35-91e7-2266d010a7e4" providerId="AD"/>
  <p188:author id="{FBF12B99-6941-222A-7FA3-932EB2A666F9}" name="Matthew Thornton" initials="MT" userId="S::Matthew.Thornton@cesasmedical.com::684b3b34-6b7d-494d-8211-a3299a7fff24" providerId="AD"/>
  <p188:author id="{D49824B8-C00F-5861-E6C6-EDE78474F7F9}" name="Alex Hutchings" initials="AH" userId="S::alex.hutchings@elmgroupltd.com::874b0824-c527-4ba1-95a2-1b05436ce1ef" providerId="AD"/>
  <p188:author id="{AF1779C5-9BF0-A263-ED88-7AF84106872B}" name="Mariam Kudehinbu" initials="MK" userId="S::ma909636@bmrn.com::9b3702b3-11cf-452a-a36a-9847ab9c262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70" autoAdjust="0"/>
    <p:restoredTop sz="94245" autoAdjust="0"/>
  </p:normalViewPr>
  <p:slideViewPr>
    <p:cSldViewPr snapToGrid="0">
      <p:cViewPr varScale="1">
        <p:scale>
          <a:sx n="100" d="100"/>
          <a:sy n="100" d="100"/>
        </p:scale>
        <p:origin x="768" y="96"/>
      </p:cViewPr>
      <p:guideLst>
        <p:guide orient="horz" pos="1548"/>
        <p:guide pos="438"/>
        <p:guide orient="horz" pos="1344"/>
        <p:guide orient="horz" pos="2024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64-473C-87CF-3532F1F168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&lt;1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64-473C-87CF-3532F1F168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&gt;1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6.94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64-473C-87CF-3532F1F168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9592128"/>
        <c:axId val="519593568"/>
      </c:barChart>
      <c:catAx>
        <c:axId val="519592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9593568"/>
        <c:crosses val="autoZero"/>
        <c:auto val="1"/>
        <c:lblAlgn val="ctr"/>
        <c:lblOffset val="100"/>
        <c:noMultiLvlLbl val="0"/>
      </c:catAx>
      <c:valAx>
        <c:axId val="519593568"/>
        <c:scaling>
          <c:orientation val="minMax"/>
          <c:max val="20"/>
        </c:scaling>
        <c:delete val="1"/>
        <c:axPos val="l"/>
        <c:numFmt formatCode="General" sourceLinked="1"/>
        <c:majorTickMark val="out"/>
        <c:minorTickMark val="none"/>
        <c:tickLblPos val="nextTo"/>
        <c:crossAx val="519592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D0-4D70-8F4C-E987E449F5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&lt;1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-1.0900000000000001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D0-4D70-8F4C-E987E449F5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&gt;1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D0-4D70-8F4C-E987E449F5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9592128"/>
        <c:axId val="519593568"/>
      </c:barChart>
      <c:catAx>
        <c:axId val="519592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9593568"/>
        <c:crosses val="autoZero"/>
        <c:auto val="1"/>
        <c:lblAlgn val="ctr"/>
        <c:lblOffset val="100"/>
        <c:noMultiLvlLbl val="0"/>
      </c:catAx>
      <c:valAx>
        <c:axId val="519593568"/>
        <c:scaling>
          <c:orientation val="minMax"/>
          <c:max val="20"/>
          <c:min val="-10"/>
        </c:scaling>
        <c:delete val="1"/>
        <c:axPos val="l"/>
        <c:numFmt formatCode="General" sourceLinked="1"/>
        <c:majorTickMark val="out"/>
        <c:minorTickMark val="none"/>
        <c:tickLblPos val="nextTo"/>
        <c:crossAx val="519592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09-477B-9255-E8944E49DCB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&lt;1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09-477B-9255-E8944E49DCB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&gt;1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5.84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09-477B-9255-E8944E49DC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9592128"/>
        <c:axId val="519593568"/>
      </c:barChart>
      <c:catAx>
        <c:axId val="519592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9593568"/>
        <c:crosses val="autoZero"/>
        <c:auto val="1"/>
        <c:lblAlgn val="ctr"/>
        <c:lblOffset val="100"/>
        <c:noMultiLvlLbl val="0"/>
      </c:catAx>
      <c:valAx>
        <c:axId val="519593568"/>
        <c:scaling>
          <c:orientation val="minMax"/>
          <c:max val="20"/>
        </c:scaling>
        <c:delete val="1"/>
        <c:axPos val="l"/>
        <c:numFmt formatCode="General" sourceLinked="1"/>
        <c:majorTickMark val="out"/>
        <c:minorTickMark val="none"/>
        <c:tickLblPos val="nextTo"/>
        <c:crossAx val="519592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EE-425D-84DC-9122D5DFCEC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&lt;1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EE-425D-84DC-9122D5DFCEC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&gt;1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11.36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EE-425D-84DC-9122D5DFCE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9592128"/>
        <c:axId val="519593568"/>
      </c:barChart>
      <c:catAx>
        <c:axId val="519592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9593568"/>
        <c:crosses val="autoZero"/>
        <c:auto val="1"/>
        <c:lblAlgn val="ctr"/>
        <c:lblOffset val="100"/>
        <c:noMultiLvlLbl val="0"/>
      </c:catAx>
      <c:valAx>
        <c:axId val="5195935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19592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rgbClr val="F7A38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4B6-4369-A4DA-060B77176763}"/>
              </c:ext>
            </c:extLst>
          </c:dPt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B6-4369-A4DA-060B771767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&lt;1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B6-4369-A4DA-060B7717676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&gt;1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9.7899999999999991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B6-4369-A4DA-060B771767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9592128"/>
        <c:axId val="519593568"/>
      </c:barChart>
      <c:catAx>
        <c:axId val="519592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9593568"/>
        <c:crosses val="autoZero"/>
        <c:auto val="1"/>
        <c:lblAlgn val="ctr"/>
        <c:lblOffset val="100"/>
        <c:noMultiLvlLbl val="0"/>
      </c:catAx>
      <c:valAx>
        <c:axId val="519593568"/>
        <c:scaling>
          <c:orientation val="minMax"/>
          <c:max val="20"/>
        </c:scaling>
        <c:delete val="1"/>
        <c:axPos val="l"/>
        <c:numFmt formatCode="General" sourceLinked="1"/>
        <c:majorTickMark val="out"/>
        <c:minorTickMark val="none"/>
        <c:tickLblPos val="nextTo"/>
        <c:crossAx val="519592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3-493F-8951-F04EF5430CA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&lt;1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73-493F-8951-F04EF5430CA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&gt;1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73-493F-8951-F04EF5430C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9592128"/>
        <c:axId val="519593568"/>
      </c:barChart>
      <c:catAx>
        <c:axId val="519592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9593568"/>
        <c:crosses val="autoZero"/>
        <c:auto val="1"/>
        <c:lblAlgn val="ctr"/>
        <c:lblOffset val="100"/>
        <c:noMultiLvlLbl val="0"/>
      </c:catAx>
      <c:valAx>
        <c:axId val="519593568"/>
        <c:scaling>
          <c:orientation val="minMax"/>
          <c:max val="20"/>
        </c:scaling>
        <c:delete val="1"/>
        <c:axPos val="l"/>
        <c:numFmt formatCode="General" sourceLinked="1"/>
        <c:majorTickMark val="out"/>
        <c:minorTickMark val="none"/>
        <c:tickLblPos val="nextTo"/>
        <c:crossAx val="519592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44-4BD9-A711-8DC6B4E459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&lt;1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44-4BD9-A711-8DC6B4E459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&gt;1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44-4BD9-A711-8DC6B4E459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9592128"/>
        <c:axId val="519593568"/>
      </c:barChart>
      <c:catAx>
        <c:axId val="519592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9593568"/>
        <c:crosses val="autoZero"/>
        <c:auto val="1"/>
        <c:lblAlgn val="ctr"/>
        <c:lblOffset val="100"/>
        <c:noMultiLvlLbl val="0"/>
      </c:catAx>
      <c:valAx>
        <c:axId val="519593568"/>
        <c:scaling>
          <c:orientation val="minMax"/>
          <c:max val="20"/>
        </c:scaling>
        <c:delete val="1"/>
        <c:axPos val="l"/>
        <c:numFmt formatCode="General" sourceLinked="1"/>
        <c:majorTickMark val="out"/>
        <c:minorTickMark val="none"/>
        <c:tickLblPos val="nextTo"/>
        <c:crossAx val="519592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E0-4F6F-AD3B-DF6E2B20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&lt;1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-0.81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E0-4F6F-AD3B-DF6E2B20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&gt;1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E0-4F6F-AD3B-DF6E2B20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9592128"/>
        <c:axId val="519593568"/>
      </c:barChart>
      <c:catAx>
        <c:axId val="519592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9593568"/>
        <c:crosses val="autoZero"/>
        <c:auto val="1"/>
        <c:lblAlgn val="ctr"/>
        <c:lblOffset val="100"/>
        <c:noMultiLvlLbl val="0"/>
      </c:catAx>
      <c:valAx>
        <c:axId val="519593568"/>
        <c:scaling>
          <c:orientation val="minMax"/>
          <c:max val="20"/>
          <c:min val="-10"/>
        </c:scaling>
        <c:delete val="1"/>
        <c:axPos val="l"/>
        <c:numFmt formatCode="General" sourceLinked="1"/>
        <c:majorTickMark val="out"/>
        <c:minorTickMark val="none"/>
        <c:tickLblPos val="nextTo"/>
        <c:crossAx val="519592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2FCFBA-5929-4F62-8E50-D9EC30AA3F6C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</dgm:pt>
    <dgm:pt modelId="{3CC869AD-50E9-4FDA-9B2F-6B09329E2096}">
      <dgm:prSet phldrT="[Text]" custT="1"/>
      <dgm:spPr/>
      <dgm:t>
        <a:bodyPr/>
        <a:lstStyle/>
        <a:p>
          <a:r>
            <a:rPr lang="en-GB" sz="2000" b="1" dirty="0"/>
            <a:t>111-301  </a:t>
          </a:r>
        </a:p>
        <a:p>
          <a:r>
            <a:rPr lang="en-GB" sz="2000" dirty="0"/>
            <a:t>121 children aged </a:t>
          </a:r>
          <a:br>
            <a:rPr lang="en-GB" sz="2000" dirty="0"/>
          </a:br>
          <a:r>
            <a:rPr lang="en-GB" sz="2000" dirty="0"/>
            <a:t>≥5 years to &lt;18 years*</a:t>
          </a:r>
        </a:p>
      </dgm:t>
    </dgm:pt>
    <dgm:pt modelId="{232C8DF7-8779-4AC9-AE8F-F1E43F9472BB}" type="parTrans" cxnId="{870A8A1F-DC59-452E-AC10-D15AE8B6DEDE}">
      <dgm:prSet/>
      <dgm:spPr/>
      <dgm:t>
        <a:bodyPr/>
        <a:lstStyle/>
        <a:p>
          <a:endParaRPr lang="en-GB"/>
        </a:p>
      </dgm:t>
    </dgm:pt>
    <dgm:pt modelId="{DC97A2E7-09E8-4031-B7B2-7E4ACA080FAC}" type="sibTrans" cxnId="{870A8A1F-DC59-452E-AC10-D15AE8B6DEDE}">
      <dgm:prSet/>
      <dgm:spPr/>
      <dgm:t>
        <a:bodyPr/>
        <a:lstStyle/>
        <a:p>
          <a:endParaRPr lang="en-GB"/>
        </a:p>
      </dgm:t>
    </dgm:pt>
    <dgm:pt modelId="{656F8C62-CEB0-4A09-9987-CE8E4F906D82}">
      <dgm:prSet phldrT="[Text]" custT="1"/>
      <dgm:spPr/>
      <dgm:t>
        <a:bodyPr/>
        <a:lstStyle/>
        <a:p>
          <a:r>
            <a:rPr lang="en-GB" sz="2000" b="1" dirty="0"/>
            <a:t>111-302 OLE</a:t>
          </a:r>
        </a:p>
        <a:p>
          <a:r>
            <a:rPr lang="en-GB" sz="2000" b="0" dirty="0"/>
            <a:t>119 participants proceeded to OLE</a:t>
          </a:r>
          <a:r>
            <a:rPr lang="en-GB" sz="2000" b="1" dirty="0"/>
            <a:t> </a:t>
          </a:r>
          <a:endParaRPr lang="en-GB" sz="2000" dirty="0"/>
        </a:p>
      </dgm:t>
    </dgm:pt>
    <dgm:pt modelId="{290CBCCC-CC5B-4829-8150-B3B3E7B29E93}" type="parTrans" cxnId="{DD45A2D7-845D-4746-B092-E311586EBF7B}">
      <dgm:prSet/>
      <dgm:spPr/>
      <dgm:t>
        <a:bodyPr/>
        <a:lstStyle/>
        <a:p>
          <a:endParaRPr lang="en-GB" dirty="0"/>
        </a:p>
      </dgm:t>
    </dgm:pt>
    <dgm:pt modelId="{51CB9812-30B3-4B4D-AD25-083A7F89F431}" type="sibTrans" cxnId="{DD45A2D7-845D-4746-B092-E311586EBF7B}">
      <dgm:prSet/>
      <dgm:spPr/>
      <dgm:t>
        <a:bodyPr/>
        <a:lstStyle/>
        <a:p>
          <a:endParaRPr lang="en-GB"/>
        </a:p>
      </dgm:t>
    </dgm:pt>
    <dgm:pt modelId="{1C0AAE69-2FFB-422A-A4E6-43957D08867E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2000" b="1" dirty="0">
              <a:solidFill>
                <a:schemeClr val="tx2"/>
              </a:solidFill>
            </a:rPr>
            <a:t>Primary outcome</a:t>
          </a:r>
        </a:p>
        <a:p>
          <a:r>
            <a:rPr lang="en-GB" sz="2000" b="0" dirty="0">
              <a:solidFill>
                <a:schemeClr val="tx2"/>
              </a:solidFill>
            </a:rPr>
            <a:t>Investigate effect of vosoritide on HRQoL in children with ACH</a:t>
          </a:r>
        </a:p>
      </dgm:t>
    </dgm:pt>
    <dgm:pt modelId="{C3046855-DF02-4294-933F-1C588B68155C}" type="parTrans" cxnId="{39915F1B-A415-476C-8C2C-C658D695701C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n-GB" dirty="0"/>
        </a:p>
      </dgm:t>
    </dgm:pt>
    <dgm:pt modelId="{1103300E-67B2-410D-A8E1-47A54E6D1532}" type="sibTrans" cxnId="{39915F1B-A415-476C-8C2C-C658D695701C}">
      <dgm:prSet/>
      <dgm:spPr/>
      <dgm:t>
        <a:bodyPr/>
        <a:lstStyle/>
        <a:p>
          <a:endParaRPr lang="en-GB"/>
        </a:p>
      </dgm:t>
    </dgm:pt>
    <dgm:pt modelId="{984670B0-215E-46FE-8F77-8B711437EA76}" type="pres">
      <dgm:prSet presAssocID="{3A2FCFBA-5929-4F62-8E50-D9EC30AA3F6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61F26CE-4875-4466-9D3A-695FBE10279F}" type="pres">
      <dgm:prSet presAssocID="{3CC869AD-50E9-4FDA-9B2F-6B09329E2096}" presName="root1" presStyleCnt="0"/>
      <dgm:spPr/>
    </dgm:pt>
    <dgm:pt modelId="{B92E622E-CD6D-442D-88D8-AD0945A7FCF4}" type="pres">
      <dgm:prSet presAssocID="{3CC869AD-50E9-4FDA-9B2F-6B09329E2096}" presName="LevelOneTextNode" presStyleLbl="node0" presStyleIdx="0" presStyleCnt="1">
        <dgm:presLayoutVars>
          <dgm:chPref val="3"/>
        </dgm:presLayoutVars>
      </dgm:prSet>
      <dgm:spPr/>
    </dgm:pt>
    <dgm:pt modelId="{9F7AFFDA-70C8-4DE7-B2C0-9273472DF90B}" type="pres">
      <dgm:prSet presAssocID="{3CC869AD-50E9-4FDA-9B2F-6B09329E2096}" presName="level2hierChild" presStyleCnt="0"/>
      <dgm:spPr/>
    </dgm:pt>
    <dgm:pt modelId="{8856AF5F-C548-432B-9C06-AD68B95AFA66}" type="pres">
      <dgm:prSet presAssocID="{290CBCCC-CC5B-4829-8150-B3B3E7B29E93}" presName="conn2-1" presStyleLbl="parChTrans1D2" presStyleIdx="0" presStyleCnt="1"/>
      <dgm:spPr/>
    </dgm:pt>
    <dgm:pt modelId="{29C5F244-F73C-4828-A589-5FDC5C47C86D}" type="pres">
      <dgm:prSet presAssocID="{290CBCCC-CC5B-4829-8150-B3B3E7B29E93}" presName="connTx" presStyleLbl="parChTrans1D2" presStyleIdx="0" presStyleCnt="1"/>
      <dgm:spPr/>
    </dgm:pt>
    <dgm:pt modelId="{2B7FBFD4-561C-4888-ABF3-3547C4D96072}" type="pres">
      <dgm:prSet presAssocID="{656F8C62-CEB0-4A09-9987-CE8E4F906D82}" presName="root2" presStyleCnt="0"/>
      <dgm:spPr/>
    </dgm:pt>
    <dgm:pt modelId="{F5222FCD-9740-464F-8689-9A839C5B20AF}" type="pres">
      <dgm:prSet presAssocID="{656F8C62-CEB0-4A09-9987-CE8E4F906D82}" presName="LevelTwoTextNode" presStyleLbl="node2" presStyleIdx="0" presStyleCnt="1">
        <dgm:presLayoutVars>
          <dgm:chPref val="3"/>
        </dgm:presLayoutVars>
      </dgm:prSet>
      <dgm:spPr/>
    </dgm:pt>
    <dgm:pt modelId="{971785FC-4E17-433B-8079-9E628C10622C}" type="pres">
      <dgm:prSet presAssocID="{656F8C62-CEB0-4A09-9987-CE8E4F906D82}" presName="level3hierChild" presStyleCnt="0"/>
      <dgm:spPr/>
    </dgm:pt>
    <dgm:pt modelId="{BE01589A-B6A1-40B7-8199-D5C9EA7F47A6}" type="pres">
      <dgm:prSet presAssocID="{C3046855-DF02-4294-933F-1C588B68155C}" presName="conn2-1" presStyleLbl="parChTrans1D3" presStyleIdx="0" presStyleCnt="1"/>
      <dgm:spPr/>
    </dgm:pt>
    <dgm:pt modelId="{CBA14076-4B9B-4603-9971-1C5E46C3B983}" type="pres">
      <dgm:prSet presAssocID="{C3046855-DF02-4294-933F-1C588B68155C}" presName="connTx" presStyleLbl="parChTrans1D3" presStyleIdx="0" presStyleCnt="1"/>
      <dgm:spPr/>
    </dgm:pt>
    <dgm:pt modelId="{8243572E-7CE6-4838-AAD4-CEFF1966AB5D}" type="pres">
      <dgm:prSet presAssocID="{1C0AAE69-2FFB-422A-A4E6-43957D08867E}" presName="root2" presStyleCnt="0"/>
      <dgm:spPr/>
    </dgm:pt>
    <dgm:pt modelId="{38A0DFE3-F48C-4968-8221-4C34F2A32607}" type="pres">
      <dgm:prSet presAssocID="{1C0AAE69-2FFB-422A-A4E6-43957D08867E}" presName="LevelTwoTextNode" presStyleLbl="node3" presStyleIdx="0" presStyleCnt="1" custLinFactNeighborX="224" custLinFactNeighborY="247">
        <dgm:presLayoutVars>
          <dgm:chPref val="3"/>
        </dgm:presLayoutVars>
      </dgm:prSet>
      <dgm:spPr/>
    </dgm:pt>
    <dgm:pt modelId="{F7D87B62-D937-4C5E-8FB9-7801939E2092}" type="pres">
      <dgm:prSet presAssocID="{1C0AAE69-2FFB-422A-A4E6-43957D08867E}" presName="level3hierChild" presStyleCnt="0"/>
      <dgm:spPr/>
    </dgm:pt>
  </dgm:ptLst>
  <dgm:cxnLst>
    <dgm:cxn modelId="{9DF3E715-9589-4F8F-90A2-8FE08A58CB2A}" type="presOf" srcId="{1C0AAE69-2FFB-422A-A4E6-43957D08867E}" destId="{38A0DFE3-F48C-4968-8221-4C34F2A32607}" srcOrd="0" destOrd="0" presId="urn:microsoft.com/office/officeart/2005/8/layout/hierarchy2"/>
    <dgm:cxn modelId="{39915F1B-A415-476C-8C2C-C658D695701C}" srcId="{656F8C62-CEB0-4A09-9987-CE8E4F906D82}" destId="{1C0AAE69-2FFB-422A-A4E6-43957D08867E}" srcOrd="0" destOrd="0" parTransId="{C3046855-DF02-4294-933F-1C588B68155C}" sibTransId="{1103300E-67B2-410D-A8E1-47A54E6D1532}"/>
    <dgm:cxn modelId="{870A8A1F-DC59-452E-AC10-D15AE8B6DEDE}" srcId="{3A2FCFBA-5929-4F62-8E50-D9EC30AA3F6C}" destId="{3CC869AD-50E9-4FDA-9B2F-6B09329E2096}" srcOrd="0" destOrd="0" parTransId="{232C8DF7-8779-4AC9-AE8F-F1E43F9472BB}" sibTransId="{DC97A2E7-09E8-4031-B7B2-7E4ACA080FAC}"/>
    <dgm:cxn modelId="{2D66C43A-1FEF-4267-8038-357F763873E6}" type="presOf" srcId="{C3046855-DF02-4294-933F-1C588B68155C}" destId="{CBA14076-4B9B-4603-9971-1C5E46C3B983}" srcOrd="1" destOrd="0" presId="urn:microsoft.com/office/officeart/2005/8/layout/hierarchy2"/>
    <dgm:cxn modelId="{DE736381-07E5-4BA4-A921-7265BA1D9455}" type="presOf" srcId="{3CC869AD-50E9-4FDA-9B2F-6B09329E2096}" destId="{B92E622E-CD6D-442D-88D8-AD0945A7FCF4}" srcOrd="0" destOrd="0" presId="urn:microsoft.com/office/officeart/2005/8/layout/hierarchy2"/>
    <dgm:cxn modelId="{0FFB06A2-92CC-4D9D-9479-3458B6FB590A}" type="presOf" srcId="{290CBCCC-CC5B-4829-8150-B3B3E7B29E93}" destId="{8856AF5F-C548-432B-9C06-AD68B95AFA66}" srcOrd="0" destOrd="0" presId="urn:microsoft.com/office/officeart/2005/8/layout/hierarchy2"/>
    <dgm:cxn modelId="{8343AABA-31E9-4F75-9CAC-F67EC40D5407}" type="presOf" srcId="{3A2FCFBA-5929-4F62-8E50-D9EC30AA3F6C}" destId="{984670B0-215E-46FE-8F77-8B711437EA76}" srcOrd="0" destOrd="0" presId="urn:microsoft.com/office/officeart/2005/8/layout/hierarchy2"/>
    <dgm:cxn modelId="{90C3ECD6-031A-498B-BA9D-E829E9AE375E}" type="presOf" srcId="{656F8C62-CEB0-4A09-9987-CE8E4F906D82}" destId="{F5222FCD-9740-464F-8689-9A839C5B20AF}" srcOrd="0" destOrd="0" presId="urn:microsoft.com/office/officeart/2005/8/layout/hierarchy2"/>
    <dgm:cxn modelId="{DD45A2D7-845D-4746-B092-E311586EBF7B}" srcId="{3CC869AD-50E9-4FDA-9B2F-6B09329E2096}" destId="{656F8C62-CEB0-4A09-9987-CE8E4F906D82}" srcOrd="0" destOrd="0" parTransId="{290CBCCC-CC5B-4829-8150-B3B3E7B29E93}" sibTransId="{51CB9812-30B3-4B4D-AD25-083A7F89F431}"/>
    <dgm:cxn modelId="{2E0EC1F0-F3A7-4A58-AAC8-D616FCDBEF9C}" type="presOf" srcId="{290CBCCC-CC5B-4829-8150-B3B3E7B29E93}" destId="{29C5F244-F73C-4828-A589-5FDC5C47C86D}" srcOrd="1" destOrd="0" presId="urn:microsoft.com/office/officeart/2005/8/layout/hierarchy2"/>
    <dgm:cxn modelId="{EA0007FE-4D88-40B6-A621-50D0913384AC}" type="presOf" srcId="{C3046855-DF02-4294-933F-1C588B68155C}" destId="{BE01589A-B6A1-40B7-8199-D5C9EA7F47A6}" srcOrd="0" destOrd="0" presId="urn:microsoft.com/office/officeart/2005/8/layout/hierarchy2"/>
    <dgm:cxn modelId="{BF97B703-AF3F-4871-8DAD-C0789A2DE4C2}" type="presParOf" srcId="{984670B0-215E-46FE-8F77-8B711437EA76}" destId="{361F26CE-4875-4466-9D3A-695FBE10279F}" srcOrd="0" destOrd="0" presId="urn:microsoft.com/office/officeart/2005/8/layout/hierarchy2"/>
    <dgm:cxn modelId="{C7373379-8F07-4DBB-A096-3C3239400814}" type="presParOf" srcId="{361F26CE-4875-4466-9D3A-695FBE10279F}" destId="{B92E622E-CD6D-442D-88D8-AD0945A7FCF4}" srcOrd="0" destOrd="0" presId="urn:microsoft.com/office/officeart/2005/8/layout/hierarchy2"/>
    <dgm:cxn modelId="{E6500455-65B4-40AB-92B5-68FA29460FA9}" type="presParOf" srcId="{361F26CE-4875-4466-9D3A-695FBE10279F}" destId="{9F7AFFDA-70C8-4DE7-B2C0-9273472DF90B}" srcOrd="1" destOrd="0" presId="urn:microsoft.com/office/officeart/2005/8/layout/hierarchy2"/>
    <dgm:cxn modelId="{21944461-E891-4BD2-B00D-45FC038F9F03}" type="presParOf" srcId="{9F7AFFDA-70C8-4DE7-B2C0-9273472DF90B}" destId="{8856AF5F-C548-432B-9C06-AD68B95AFA66}" srcOrd="0" destOrd="0" presId="urn:microsoft.com/office/officeart/2005/8/layout/hierarchy2"/>
    <dgm:cxn modelId="{D0C6F3B1-B069-4C14-898C-D268BF3025A0}" type="presParOf" srcId="{8856AF5F-C548-432B-9C06-AD68B95AFA66}" destId="{29C5F244-F73C-4828-A589-5FDC5C47C86D}" srcOrd="0" destOrd="0" presId="urn:microsoft.com/office/officeart/2005/8/layout/hierarchy2"/>
    <dgm:cxn modelId="{04A4C5DE-83DC-4EA3-B695-4272FF32944A}" type="presParOf" srcId="{9F7AFFDA-70C8-4DE7-B2C0-9273472DF90B}" destId="{2B7FBFD4-561C-4888-ABF3-3547C4D96072}" srcOrd="1" destOrd="0" presId="urn:microsoft.com/office/officeart/2005/8/layout/hierarchy2"/>
    <dgm:cxn modelId="{BD35BDFF-E221-4517-8261-CA825DEE8CCF}" type="presParOf" srcId="{2B7FBFD4-561C-4888-ABF3-3547C4D96072}" destId="{F5222FCD-9740-464F-8689-9A839C5B20AF}" srcOrd="0" destOrd="0" presId="urn:microsoft.com/office/officeart/2005/8/layout/hierarchy2"/>
    <dgm:cxn modelId="{DE03F5A2-929D-4928-AC15-AAE117969D5B}" type="presParOf" srcId="{2B7FBFD4-561C-4888-ABF3-3547C4D96072}" destId="{971785FC-4E17-433B-8079-9E628C10622C}" srcOrd="1" destOrd="0" presId="urn:microsoft.com/office/officeart/2005/8/layout/hierarchy2"/>
    <dgm:cxn modelId="{BE5869BD-83A0-44D2-908B-21001F7F9156}" type="presParOf" srcId="{971785FC-4E17-433B-8079-9E628C10622C}" destId="{BE01589A-B6A1-40B7-8199-D5C9EA7F47A6}" srcOrd="0" destOrd="0" presId="urn:microsoft.com/office/officeart/2005/8/layout/hierarchy2"/>
    <dgm:cxn modelId="{63921A2C-FF21-44E3-9D43-EA1EF7730D22}" type="presParOf" srcId="{BE01589A-B6A1-40B7-8199-D5C9EA7F47A6}" destId="{CBA14076-4B9B-4603-9971-1C5E46C3B983}" srcOrd="0" destOrd="0" presId="urn:microsoft.com/office/officeart/2005/8/layout/hierarchy2"/>
    <dgm:cxn modelId="{C06CB4F5-2265-4037-9CA8-DE022C9C6558}" type="presParOf" srcId="{971785FC-4E17-433B-8079-9E628C10622C}" destId="{8243572E-7CE6-4838-AAD4-CEFF1966AB5D}" srcOrd="1" destOrd="0" presId="urn:microsoft.com/office/officeart/2005/8/layout/hierarchy2"/>
    <dgm:cxn modelId="{289BD75E-2E7B-4EED-8E69-3E56664B74FD}" type="presParOf" srcId="{8243572E-7CE6-4838-AAD4-CEFF1966AB5D}" destId="{38A0DFE3-F48C-4968-8221-4C34F2A32607}" srcOrd="0" destOrd="0" presId="urn:microsoft.com/office/officeart/2005/8/layout/hierarchy2"/>
    <dgm:cxn modelId="{676B7AA3-0DB4-48F1-B726-0DEF699511F3}" type="presParOf" srcId="{8243572E-7CE6-4838-AAD4-CEFF1966AB5D}" destId="{F7D87B62-D937-4C5E-8FB9-7801939E209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0E5767-63E4-4B96-B6C5-4F3F8C8C5EAF}" type="doc">
      <dgm:prSet loTypeId="urn:microsoft.com/office/officeart/2005/8/layout/hierarchy3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306DE78C-1A60-42D3-9B50-41FF6387AF79}">
      <dgm:prSet phldrT="[Text]"/>
      <dgm:spPr/>
      <dgm:t>
        <a:bodyPr/>
        <a:lstStyle/>
        <a:p>
          <a:r>
            <a:rPr lang="en-GB" dirty="0">
              <a:solidFill>
                <a:schemeClr val="bg1"/>
              </a:solidFill>
            </a:rPr>
            <a:t>Age of first assessment (years)</a:t>
          </a:r>
        </a:p>
      </dgm:t>
    </dgm:pt>
    <dgm:pt modelId="{C068D9E7-2012-43B9-945C-36EC03C7A84D}" type="parTrans" cxnId="{C0D72657-066E-4D3E-ABFF-384DA7326B38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9B1A1CF-153C-4FFF-90FC-FBABC90324F6}" type="sibTrans" cxnId="{C0D72657-066E-4D3E-ABFF-384DA7326B38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7F91EF9F-B22D-419C-84C4-98A412173CDD}">
      <dgm:prSet phldrT="[Text]"/>
      <dgm:spPr>
        <a:solidFill>
          <a:schemeClr val="accent2">
            <a:lumMod val="60000"/>
            <a:lumOff val="40000"/>
            <a:alpha val="90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Mean age (SD):</a:t>
          </a:r>
        </a:p>
        <a:p>
          <a:r>
            <a:rPr lang="en-GB" dirty="0">
              <a:solidFill>
                <a:schemeClr val="tx1"/>
              </a:solidFill>
            </a:rPr>
            <a:t> 9.2 (2.6)</a:t>
          </a:r>
        </a:p>
      </dgm:t>
    </dgm:pt>
    <dgm:pt modelId="{688B37C7-9113-4410-B990-C134E1D59F30}" type="parTrans" cxnId="{9603A0FF-B35F-4677-925E-17F644F59012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E81A4E1-C967-48B0-A4D0-5602B0CA3EDF}" type="sibTrans" cxnId="{9603A0FF-B35F-4677-925E-17F644F59012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6FE44CD3-9EEE-4651-BC5D-D955093B6659}">
      <dgm:prSet phldrT="[Text]"/>
      <dgm:spPr>
        <a:solidFill>
          <a:schemeClr val="accent2">
            <a:lumMod val="60000"/>
            <a:lumOff val="40000"/>
            <a:alpha val="90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Median </a:t>
          </a:r>
          <a:br>
            <a:rPr lang="en-GB" dirty="0">
              <a:solidFill>
                <a:schemeClr val="tx1"/>
              </a:solidFill>
            </a:rPr>
          </a:br>
          <a:r>
            <a:rPr lang="en-GB" dirty="0">
              <a:solidFill>
                <a:schemeClr val="tx1"/>
              </a:solidFill>
            </a:rPr>
            <a:t>(Min, Max):</a:t>
          </a:r>
        </a:p>
        <a:p>
          <a:r>
            <a:rPr lang="en-GB" dirty="0">
              <a:solidFill>
                <a:schemeClr val="tx1"/>
              </a:solidFill>
            </a:rPr>
            <a:t> 9.22 (5.1, 15.9)</a:t>
          </a:r>
        </a:p>
      </dgm:t>
    </dgm:pt>
    <dgm:pt modelId="{58187A43-F050-4B7C-956E-186743E9D5DD}" type="parTrans" cxnId="{5C025234-D9F8-4AFE-AF33-7C366DD30AF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21D2B66-E19A-4501-8CF5-4E3D51974A01}" type="sibTrans" cxnId="{5C025234-D9F8-4AFE-AF33-7C366DD30AF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AA6940B4-9100-4457-85CF-E4188F1CCFE2}">
      <dgm:prSet phldrT="[Text]"/>
      <dgm:spPr/>
      <dgm:t>
        <a:bodyPr/>
        <a:lstStyle/>
        <a:p>
          <a:r>
            <a:rPr lang="en-GB" dirty="0">
              <a:solidFill>
                <a:schemeClr val="bg1"/>
              </a:solidFill>
            </a:rPr>
            <a:t> No. participants receiving vos. by age group (%)</a:t>
          </a:r>
        </a:p>
      </dgm:t>
    </dgm:pt>
    <dgm:pt modelId="{E8BFDA84-7228-4B9D-9EE6-23BFAEAD8C80}" type="parTrans" cxnId="{A2A17968-5177-48AE-AE50-D70606AE9FC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6315EBD4-3A97-4DE6-993F-F2656E82E257}" type="sibTrans" cxnId="{A2A17968-5177-48AE-AE50-D70606AE9FCF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69F0CB62-0EE4-47A4-BD17-7C7078D99F21}">
      <dgm:prSet phldrT="[Text]"/>
      <dgm:spPr>
        <a:solidFill>
          <a:schemeClr val="accent3">
            <a:lumMod val="60000"/>
            <a:lumOff val="40000"/>
            <a:alpha val="9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≥5 to &lt;8 years:</a:t>
          </a:r>
        </a:p>
        <a:p>
          <a:r>
            <a:rPr lang="en-GB" dirty="0">
              <a:solidFill>
                <a:schemeClr val="tx1"/>
              </a:solidFill>
            </a:rPr>
            <a:t>46 (38.7)</a:t>
          </a:r>
        </a:p>
      </dgm:t>
    </dgm:pt>
    <dgm:pt modelId="{EFF5472A-4917-41F2-AA43-78FFA99AE0DC}" type="parTrans" cxnId="{79C591CA-B547-4F1A-8AE3-248CC3EFA95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C4634591-A1D6-468D-95C2-B834B3C29901}" type="sibTrans" cxnId="{79C591CA-B547-4F1A-8AE3-248CC3EFA95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D9E1A90-1419-4A8A-A372-A18D07F47B8E}">
      <dgm:prSet phldrT="[Text]"/>
      <dgm:spPr>
        <a:solidFill>
          <a:schemeClr val="accent3">
            <a:lumMod val="60000"/>
            <a:lumOff val="40000"/>
            <a:alpha val="9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≥8 to &lt;11 years:</a:t>
          </a:r>
          <a:br>
            <a:rPr lang="en-GB" dirty="0">
              <a:solidFill>
                <a:schemeClr val="tx1"/>
              </a:solidFill>
            </a:rPr>
          </a:br>
          <a:r>
            <a:rPr lang="en-GB" dirty="0">
              <a:solidFill>
                <a:schemeClr val="tx1"/>
              </a:solidFill>
            </a:rPr>
            <a:t>37 (31.1)</a:t>
          </a:r>
        </a:p>
      </dgm:t>
    </dgm:pt>
    <dgm:pt modelId="{F838F445-ECE6-4D30-ADCC-51856D2A8FB2}" type="parTrans" cxnId="{31EA66DA-E1C6-4E5F-822C-885CECE00752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55CD4BE5-0CB7-4CC8-B57E-5EE008319773}" type="sibTrans" cxnId="{31EA66DA-E1C6-4E5F-822C-885CECE00752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3CEBD3A-9459-4201-887F-00BE191E90FC}">
      <dgm:prSet phldrT="[Text]"/>
      <dgm:spPr>
        <a:solidFill>
          <a:schemeClr val="accent3">
            <a:lumMod val="60000"/>
            <a:lumOff val="40000"/>
            <a:alpha val="9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≥11 to &lt;15 years:</a:t>
          </a:r>
          <a:br>
            <a:rPr lang="en-GB" dirty="0">
              <a:solidFill>
                <a:schemeClr val="tx1"/>
              </a:solidFill>
            </a:rPr>
          </a:br>
          <a:r>
            <a:rPr lang="en-GB" dirty="0">
              <a:solidFill>
                <a:schemeClr val="tx1"/>
              </a:solidFill>
            </a:rPr>
            <a:t>35 (29.4)</a:t>
          </a:r>
        </a:p>
      </dgm:t>
    </dgm:pt>
    <dgm:pt modelId="{D58CC83C-B72A-4ABA-9EEA-C0261BB99165}" type="parTrans" cxnId="{80711FA9-1FE2-4AE8-AC7C-591920CA329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FAB37CC-6AB0-496B-82D9-0182E1B65F2D}" type="sibTrans" cxnId="{80711FA9-1FE2-4AE8-AC7C-591920CA329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6E63107B-E866-49EA-A004-F9CD15380463}">
      <dgm:prSet phldrT="[Text]"/>
      <dgm:spPr>
        <a:solidFill>
          <a:schemeClr val="accent3">
            <a:lumMod val="60000"/>
            <a:lumOff val="40000"/>
            <a:alpha val="9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≥15 to &lt;18 years:</a:t>
          </a:r>
          <a:br>
            <a:rPr lang="en-GB" dirty="0">
              <a:solidFill>
                <a:schemeClr val="tx1"/>
              </a:solidFill>
            </a:rPr>
          </a:br>
          <a:r>
            <a:rPr lang="en-GB" dirty="0">
              <a:solidFill>
                <a:schemeClr val="tx1"/>
              </a:solidFill>
            </a:rPr>
            <a:t>1 (0.8)</a:t>
          </a:r>
        </a:p>
      </dgm:t>
    </dgm:pt>
    <dgm:pt modelId="{6F2533D1-A990-4970-A16A-C7C2BD2943BF}" type="parTrans" cxnId="{23503378-A993-4C90-9BF8-109DCAE256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DD7697A-125D-47DA-815A-AF3A84B3EFF6}" type="sibTrans" cxnId="{23503378-A993-4C90-9BF8-109DCAE2565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6660894E-6EA2-45D6-8544-AEF60D865FE1}">
      <dgm:prSet phldrT="[Text]"/>
      <dgm:spPr/>
      <dgm:t>
        <a:bodyPr/>
        <a:lstStyle/>
        <a:p>
          <a:r>
            <a:rPr lang="en-GB" dirty="0">
              <a:solidFill>
                <a:schemeClr val="bg1"/>
              </a:solidFill>
            </a:rPr>
            <a:t>Sex and race (%)</a:t>
          </a:r>
        </a:p>
      </dgm:t>
    </dgm:pt>
    <dgm:pt modelId="{A300203B-BEFC-4A1B-A235-04929F19C401}" type="parTrans" cxnId="{925D3B00-4FB6-4E55-BBB9-CFF4D576FAB4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A3DFDC99-7B10-4A62-B165-C6AC6B67509C}" type="sibTrans" cxnId="{925D3B00-4FB6-4E55-BBB9-CFF4D576FAB4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0EAE86C7-30BF-418F-8A09-158E1D595D86}">
      <dgm:prSet phldrT="[Text]"/>
      <dgm:spPr>
        <a:solidFill>
          <a:schemeClr val="accent4">
            <a:lumMod val="60000"/>
            <a:lumOff val="40000"/>
            <a:alpha val="9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Female: </a:t>
          </a:r>
          <a:br>
            <a:rPr lang="en-GB" dirty="0">
              <a:solidFill>
                <a:schemeClr val="tx1"/>
              </a:solidFill>
            </a:rPr>
          </a:br>
          <a:r>
            <a:rPr lang="en-GB" dirty="0">
              <a:solidFill>
                <a:schemeClr val="tx1"/>
              </a:solidFill>
            </a:rPr>
            <a:t>56 (47.1)</a:t>
          </a:r>
        </a:p>
      </dgm:t>
    </dgm:pt>
    <dgm:pt modelId="{00B44154-E88D-42BC-A58E-41C858EECBF0}" type="parTrans" cxnId="{F0F988AA-9566-42B5-AF62-AC5917F26C8E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0519AB96-F80F-48C6-9E14-8B2A36B85D62}" type="sibTrans" cxnId="{F0F988AA-9566-42B5-AF62-AC5917F26C8E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A8AED5D0-5110-4EB7-80C5-49F8507FB1BE}">
      <dgm:prSet phldrT="[Text]"/>
      <dgm:spPr>
        <a:solidFill>
          <a:schemeClr val="accent4">
            <a:lumMod val="60000"/>
            <a:lumOff val="40000"/>
            <a:alpha val="9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White: </a:t>
          </a:r>
          <a:br>
            <a:rPr lang="en-GB" dirty="0">
              <a:solidFill>
                <a:schemeClr val="tx1"/>
              </a:solidFill>
            </a:rPr>
          </a:br>
          <a:r>
            <a:rPr lang="en-GB" dirty="0">
              <a:solidFill>
                <a:schemeClr val="tx1"/>
              </a:solidFill>
            </a:rPr>
            <a:t>85 (71.4)</a:t>
          </a:r>
        </a:p>
      </dgm:t>
    </dgm:pt>
    <dgm:pt modelId="{03571150-F2E6-4AD4-9075-0EA911AD8C24}" type="parTrans" cxnId="{033EBF5F-70D9-4696-8F53-F05ED5B12319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8485492-8BE3-46A4-B1B1-6C22CB9E6351}" type="sibTrans" cxnId="{033EBF5F-70D9-4696-8F53-F05ED5B12319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DBA6692-FE55-4610-B5CB-92CA9BF97888}">
      <dgm:prSet phldrT="[Text]"/>
      <dgm:spPr>
        <a:solidFill>
          <a:schemeClr val="accent4">
            <a:lumMod val="60000"/>
            <a:lumOff val="40000"/>
            <a:alpha val="9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Asian: </a:t>
          </a:r>
          <a:br>
            <a:rPr lang="en-GB" dirty="0">
              <a:solidFill>
                <a:schemeClr val="tx1"/>
              </a:solidFill>
            </a:rPr>
          </a:br>
          <a:r>
            <a:rPr lang="en-GB" dirty="0">
              <a:solidFill>
                <a:schemeClr val="tx1"/>
              </a:solidFill>
            </a:rPr>
            <a:t>21 (17.6)</a:t>
          </a:r>
        </a:p>
      </dgm:t>
    </dgm:pt>
    <dgm:pt modelId="{93687D32-7373-47CC-86A3-BA6F9A00583D}" type="parTrans" cxnId="{0143DFA1-24E1-4516-AAF2-9CA5519743F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2EEB5DE-52B6-4E2D-B7A3-1D9F8D13A1A1}" type="sibTrans" cxnId="{0143DFA1-24E1-4516-AAF2-9CA5519743F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13A276-16CC-4A25-AE77-7199A5384A51}">
      <dgm:prSet phldrT="[Text]"/>
      <dgm:spPr>
        <a:solidFill>
          <a:schemeClr val="accent4">
            <a:lumMod val="60000"/>
            <a:lumOff val="40000"/>
            <a:alpha val="9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Black/African American: </a:t>
          </a:r>
          <a:br>
            <a:rPr lang="en-GB" dirty="0">
              <a:solidFill>
                <a:schemeClr val="tx1"/>
              </a:solidFill>
            </a:rPr>
          </a:br>
          <a:r>
            <a:rPr lang="en-GB" dirty="0">
              <a:solidFill>
                <a:schemeClr val="tx1"/>
              </a:solidFill>
            </a:rPr>
            <a:t>5 (4.2)</a:t>
          </a:r>
        </a:p>
      </dgm:t>
    </dgm:pt>
    <dgm:pt modelId="{E1C81CB6-7C42-4C87-B882-0B0FA7092789}" type="parTrans" cxnId="{4E9F552C-DA3F-49EA-84AC-A1CA9666EDA8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4ABFE60-ACD6-4C64-93DB-03ACB05BF1F0}" type="sibTrans" cxnId="{4E9F552C-DA3F-49EA-84AC-A1CA9666EDA8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5C00723-5A41-4F35-A3BA-A8170F20FBAF}" type="pres">
      <dgm:prSet presAssocID="{ED0E5767-63E4-4B96-B6C5-4F3F8C8C5EA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F4D1146-E302-49FA-B60E-EFA563F4878D}" type="pres">
      <dgm:prSet presAssocID="{306DE78C-1A60-42D3-9B50-41FF6387AF79}" presName="root" presStyleCnt="0"/>
      <dgm:spPr/>
    </dgm:pt>
    <dgm:pt modelId="{D126780F-0AFB-4CB7-BBE8-41FCB800FCB3}" type="pres">
      <dgm:prSet presAssocID="{306DE78C-1A60-42D3-9B50-41FF6387AF79}" presName="rootComposite" presStyleCnt="0"/>
      <dgm:spPr/>
    </dgm:pt>
    <dgm:pt modelId="{22A0BF68-A439-4E01-819F-E24F7F248C0C}" type="pres">
      <dgm:prSet presAssocID="{306DE78C-1A60-42D3-9B50-41FF6387AF79}" presName="rootText" presStyleLbl="node1" presStyleIdx="0" presStyleCnt="3" custLinFactNeighborX="-53078" custLinFactNeighborY="-159"/>
      <dgm:spPr/>
    </dgm:pt>
    <dgm:pt modelId="{13413D05-B7F0-495C-BC61-AD2D0F1BB357}" type="pres">
      <dgm:prSet presAssocID="{306DE78C-1A60-42D3-9B50-41FF6387AF79}" presName="rootConnector" presStyleLbl="node1" presStyleIdx="0" presStyleCnt="3"/>
      <dgm:spPr/>
    </dgm:pt>
    <dgm:pt modelId="{A554C2B9-C35C-42DE-BA4D-276B16ECE633}" type="pres">
      <dgm:prSet presAssocID="{306DE78C-1A60-42D3-9B50-41FF6387AF79}" presName="childShape" presStyleCnt="0"/>
      <dgm:spPr/>
    </dgm:pt>
    <dgm:pt modelId="{BB553851-6F6F-4C83-ADF2-BBCC546EABA0}" type="pres">
      <dgm:prSet presAssocID="{688B37C7-9113-4410-B990-C134E1D59F30}" presName="Name13" presStyleLbl="parChTrans1D2" presStyleIdx="0" presStyleCnt="10"/>
      <dgm:spPr/>
    </dgm:pt>
    <dgm:pt modelId="{04D0B0FD-BAC7-46B4-92DC-4D0C4CE0C791}" type="pres">
      <dgm:prSet presAssocID="{7F91EF9F-B22D-419C-84C4-98A412173CDD}" presName="childText" presStyleLbl="bgAcc1" presStyleIdx="0" presStyleCnt="10" custLinFactNeighborX="-66347" custLinFactNeighborY="-159">
        <dgm:presLayoutVars>
          <dgm:bulletEnabled val="1"/>
        </dgm:presLayoutVars>
      </dgm:prSet>
      <dgm:spPr/>
    </dgm:pt>
    <dgm:pt modelId="{601BCCE2-CC5E-4BF6-8F85-C5B645ACFD48}" type="pres">
      <dgm:prSet presAssocID="{58187A43-F050-4B7C-956E-186743E9D5DD}" presName="Name13" presStyleLbl="parChTrans1D2" presStyleIdx="1" presStyleCnt="10"/>
      <dgm:spPr/>
    </dgm:pt>
    <dgm:pt modelId="{1105228A-821C-481D-A112-E610A70441E9}" type="pres">
      <dgm:prSet presAssocID="{6FE44CD3-9EEE-4651-BC5D-D955093B6659}" presName="childText" presStyleLbl="bgAcc1" presStyleIdx="1" presStyleCnt="10" custLinFactNeighborX="-66347" custLinFactNeighborY="-159">
        <dgm:presLayoutVars>
          <dgm:bulletEnabled val="1"/>
        </dgm:presLayoutVars>
      </dgm:prSet>
      <dgm:spPr/>
    </dgm:pt>
    <dgm:pt modelId="{64C74662-84FF-4B1B-959D-7661FF7C26BB}" type="pres">
      <dgm:prSet presAssocID="{AA6940B4-9100-4457-85CF-E4188F1CCFE2}" presName="root" presStyleCnt="0"/>
      <dgm:spPr/>
    </dgm:pt>
    <dgm:pt modelId="{4569D43D-9C59-4E2F-AD07-F90D85EADFA6}" type="pres">
      <dgm:prSet presAssocID="{AA6940B4-9100-4457-85CF-E4188F1CCFE2}" presName="rootComposite" presStyleCnt="0"/>
      <dgm:spPr/>
    </dgm:pt>
    <dgm:pt modelId="{7717CBE8-DAE5-4D5F-9F1D-CA2A985B4152}" type="pres">
      <dgm:prSet presAssocID="{AA6940B4-9100-4457-85CF-E4188F1CCFE2}" presName="rootText" presStyleLbl="node1" presStyleIdx="1" presStyleCnt="3"/>
      <dgm:spPr/>
    </dgm:pt>
    <dgm:pt modelId="{58A09883-B467-4E84-AADE-D8EEEBED406B}" type="pres">
      <dgm:prSet presAssocID="{AA6940B4-9100-4457-85CF-E4188F1CCFE2}" presName="rootConnector" presStyleLbl="node1" presStyleIdx="1" presStyleCnt="3"/>
      <dgm:spPr/>
    </dgm:pt>
    <dgm:pt modelId="{576A2F4C-7A97-4F1F-B497-B80C287563EA}" type="pres">
      <dgm:prSet presAssocID="{AA6940B4-9100-4457-85CF-E4188F1CCFE2}" presName="childShape" presStyleCnt="0"/>
      <dgm:spPr/>
    </dgm:pt>
    <dgm:pt modelId="{A4EDF90D-D8B8-43D6-BA4D-4AEE4396FE87}" type="pres">
      <dgm:prSet presAssocID="{EFF5472A-4917-41F2-AA43-78FFA99AE0DC}" presName="Name13" presStyleLbl="parChTrans1D2" presStyleIdx="2" presStyleCnt="10"/>
      <dgm:spPr/>
    </dgm:pt>
    <dgm:pt modelId="{CDE2F538-E82D-4061-A8B6-C261CD20B089}" type="pres">
      <dgm:prSet presAssocID="{69F0CB62-0EE4-47A4-BD17-7C7078D99F21}" presName="childText" presStyleLbl="bgAcc1" presStyleIdx="2" presStyleCnt="10">
        <dgm:presLayoutVars>
          <dgm:bulletEnabled val="1"/>
        </dgm:presLayoutVars>
      </dgm:prSet>
      <dgm:spPr/>
    </dgm:pt>
    <dgm:pt modelId="{8490F4AF-20FC-4322-99FC-89AFD27294D9}" type="pres">
      <dgm:prSet presAssocID="{F838F445-ECE6-4D30-ADCC-51856D2A8FB2}" presName="Name13" presStyleLbl="parChTrans1D2" presStyleIdx="3" presStyleCnt="10"/>
      <dgm:spPr/>
    </dgm:pt>
    <dgm:pt modelId="{865DDBA9-4471-43DC-BC9A-819D5198CF01}" type="pres">
      <dgm:prSet presAssocID="{FD9E1A90-1419-4A8A-A372-A18D07F47B8E}" presName="childText" presStyleLbl="bgAcc1" presStyleIdx="3" presStyleCnt="10">
        <dgm:presLayoutVars>
          <dgm:bulletEnabled val="1"/>
        </dgm:presLayoutVars>
      </dgm:prSet>
      <dgm:spPr/>
    </dgm:pt>
    <dgm:pt modelId="{8443CED4-FE52-4783-8BDF-6AB5463D27C3}" type="pres">
      <dgm:prSet presAssocID="{D58CC83C-B72A-4ABA-9EEA-C0261BB99165}" presName="Name13" presStyleLbl="parChTrans1D2" presStyleIdx="4" presStyleCnt="10"/>
      <dgm:spPr/>
    </dgm:pt>
    <dgm:pt modelId="{E4D60A5B-4C47-48BC-8B3B-1087ADFFE0B8}" type="pres">
      <dgm:prSet presAssocID="{D3CEBD3A-9459-4201-887F-00BE191E90FC}" presName="childText" presStyleLbl="bgAcc1" presStyleIdx="4" presStyleCnt="10">
        <dgm:presLayoutVars>
          <dgm:bulletEnabled val="1"/>
        </dgm:presLayoutVars>
      </dgm:prSet>
      <dgm:spPr/>
    </dgm:pt>
    <dgm:pt modelId="{7A45AC1C-D435-45B3-9FD8-6D9DE88F3F90}" type="pres">
      <dgm:prSet presAssocID="{6F2533D1-A990-4970-A16A-C7C2BD2943BF}" presName="Name13" presStyleLbl="parChTrans1D2" presStyleIdx="5" presStyleCnt="10"/>
      <dgm:spPr/>
    </dgm:pt>
    <dgm:pt modelId="{6E74EB91-1CDE-47B2-B021-525AF5E88FAD}" type="pres">
      <dgm:prSet presAssocID="{6E63107B-E866-49EA-A004-F9CD15380463}" presName="childText" presStyleLbl="bgAcc1" presStyleIdx="5" presStyleCnt="10">
        <dgm:presLayoutVars>
          <dgm:bulletEnabled val="1"/>
        </dgm:presLayoutVars>
      </dgm:prSet>
      <dgm:spPr/>
    </dgm:pt>
    <dgm:pt modelId="{D5B18BCC-661E-4BA5-9104-E572801493C3}" type="pres">
      <dgm:prSet presAssocID="{6660894E-6EA2-45D6-8544-AEF60D865FE1}" presName="root" presStyleCnt="0"/>
      <dgm:spPr/>
    </dgm:pt>
    <dgm:pt modelId="{D6C8464E-F6B9-411B-907E-D39B1243EB9E}" type="pres">
      <dgm:prSet presAssocID="{6660894E-6EA2-45D6-8544-AEF60D865FE1}" presName="rootComposite" presStyleCnt="0"/>
      <dgm:spPr/>
    </dgm:pt>
    <dgm:pt modelId="{6A07EC17-1332-4467-B669-0802CF8B082C}" type="pres">
      <dgm:prSet presAssocID="{6660894E-6EA2-45D6-8544-AEF60D865FE1}" presName="rootText" presStyleLbl="node1" presStyleIdx="2" presStyleCnt="3" custLinFactNeighborX="54339" custLinFactNeighborY="-159"/>
      <dgm:spPr/>
    </dgm:pt>
    <dgm:pt modelId="{27DBF6BA-108C-47E0-946B-5BAB78622B61}" type="pres">
      <dgm:prSet presAssocID="{6660894E-6EA2-45D6-8544-AEF60D865FE1}" presName="rootConnector" presStyleLbl="node1" presStyleIdx="2" presStyleCnt="3"/>
      <dgm:spPr/>
    </dgm:pt>
    <dgm:pt modelId="{8FFAE7E9-E2A8-47AF-9745-04AF34C74E93}" type="pres">
      <dgm:prSet presAssocID="{6660894E-6EA2-45D6-8544-AEF60D865FE1}" presName="childShape" presStyleCnt="0"/>
      <dgm:spPr/>
    </dgm:pt>
    <dgm:pt modelId="{E76A6255-5AE5-4015-90FE-B908908D1FB7}" type="pres">
      <dgm:prSet presAssocID="{00B44154-E88D-42BC-A58E-41C858EECBF0}" presName="Name13" presStyleLbl="parChTrans1D2" presStyleIdx="6" presStyleCnt="10"/>
      <dgm:spPr/>
    </dgm:pt>
    <dgm:pt modelId="{2C9938D4-125E-4D37-8B18-B5839F955CFF}" type="pres">
      <dgm:prSet presAssocID="{0EAE86C7-30BF-418F-8A09-158E1D595D86}" presName="childText" presStyleLbl="bgAcc1" presStyleIdx="6" presStyleCnt="10" custLinFactNeighborX="67924" custLinFactNeighborY="-159">
        <dgm:presLayoutVars>
          <dgm:bulletEnabled val="1"/>
        </dgm:presLayoutVars>
      </dgm:prSet>
      <dgm:spPr/>
    </dgm:pt>
    <dgm:pt modelId="{B51C42E5-1659-424E-9C4C-CC6A3FD43121}" type="pres">
      <dgm:prSet presAssocID="{03571150-F2E6-4AD4-9075-0EA911AD8C24}" presName="Name13" presStyleLbl="parChTrans1D2" presStyleIdx="7" presStyleCnt="10"/>
      <dgm:spPr/>
    </dgm:pt>
    <dgm:pt modelId="{E658115C-7E99-4C83-94FD-D0C1461AD155}" type="pres">
      <dgm:prSet presAssocID="{A8AED5D0-5110-4EB7-80C5-49F8507FB1BE}" presName="childText" presStyleLbl="bgAcc1" presStyleIdx="7" presStyleCnt="10" custLinFactNeighborX="67924" custLinFactNeighborY="-159">
        <dgm:presLayoutVars>
          <dgm:bulletEnabled val="1"/>
        </dgm:presLayoutVars>
      </dgm:prSet>
      <dgm:spPr/>
    </dgm:pt>
    <dgm:pt modelId="{C71DDF2C-59FC-42B8-B949-760F289B1FD2}" type="pres">
      <dgm:prSet presAssocID="{93687D32-7373-47CC-86A3-BA6F9A00583D}" presName="Name13" presStyleLbl="parChTrans1D2" presStyleIdx="8" presStyleCnt="10"/>
      <dgm:spPr/>
    </dgm:pt>
    <dgm:pt modelId="{97854182-428E-483D-B9B4-09E2B64DFB4F}" type="pres">
      <dgm:prSet presAssocID="{3DBA6692-FE55-4610-B5CB-92CA9BF97888}" presName="childText" presStyleLbl="bgAcc1" presStyleIdx="8" presStyleCnt="10" custLinFactNeighborX="67924" custLinFactNeighborY="-159">
        <dgm:presLayoutVars>
          <dgm:bulletEnabled val="1"/>
        </dgm:presLayoutVars>
      </dgm:prSet>
      <dgm:spPr/>
    </dgm:pt>
    <dgm:pt modelId="{7E222D61-5423-4988-9EBD-2FB43CFA8CF6}" type="pres">
      <dgm:prSet presAssocID="{E1C81CB6-7C42-4C87-B882-0B0FA7092789}" presName="Name13" presStyleLbl="parChTrans1D2" presStyleIdx="9" presStyleCnt="10"/>
      <dgm:spPr/>
    </dgm:pt>
    <dgm:pt modelId="{2DF697B0-B014-4C46-AB88-246E6571A845}" type="pres">
      <dgm:prSet presAssocID="{EC13A276-16CC-4A25-AE77-7199A5384A51}" presName="childText" presStyleLbl="bgAcc1" presStyleIdx="9" presStyleCnt="10" custLinFactNeighborX="67924" custLinFactNeighborY="-159">
        <dgm:presLayoutVars>
          <dgm:bulletEnabled val="1"/>
        </dgm:presLayoutVars>
      </dgm:prSet>
      <dgm:spPr/>
    </dgm:pt>
  </dgm:ptLst>
  <dgm:cxnLst>
    <dgm:cxn modelId="{925D3B00-4FB6-4E55-BBB9-CFF4D576FAB4}" srcId="{ED0E5767-63E4-4B96-B6C5-4F3F8C8C5EAF}" destId="{6660894E-6EA2-45D6-8544-AEF60D865FE1}" srcOrd="2" destOrd="0" parTransId="{A300203B-BEFC-4A1B-A235-04929F19C401}" sibTransId="{A3DFDC99-7B10-4A62-B165-C6AC6B67509C}"/>
    <dgm:cxn modelId="{AAB2A00B-529A-4712-A640-BAA443E84A68}" type="presOf" srcId="{58187A43-F050-4B7C-956E-186743E9D5DD}" destId="{601BCCE2-CC5E-4BF6-8F85-C5B645ACFD48}" srcOrd="0" destOrd="0" presId="urn:microsoft.com/office/officeart/2005/8/layout/hierarchy3"/>
    <dgm:cxn modelId="{F9753B0E-A114-4585-AD68-9CD834A13472}" type="presOf" srcId="{0EAE86C7-30BF-418F-8A09-158E1D595D86}" destId="{2C9938D4-125E-4D37-8B18-B5839F955CFF}" srcOrd="0" destOrd="0" presId="urn:microsoft.com/office/officeart/2005/8/layout/hierarchy3"/>
    <dgm:cxn modelId="{10552412-2347-47DF-904E-85715499528D}" type="presOf" srcId="{F838F445-ECE6-4D30-ADCC-51856D2A8FB2}" destId="{8490F4AF-20FC-4322-99FC-89AFD27294D9}" srcOrd="0" destOrd="0" presId="urn:microsoft.com/office/officeart/2005/8/layout/hierarchy3"/>
    <dgm:cxn modelId="{7E986112-2D2B-4C24-B6F8-7D7269072772}" type="presOf" srcId="{AA6940B4-9100-4457-85CF-E4188F1CCFE2}" destId="{58A09883-B467-4E84-AADE-D8EEEBED406B}" srcOrd="1" destOrd="0" presId="urn:microsoft.com/office/officeart/2005/8/layout/hierarchy3"/>
    <dgm:cxn modelId="{FB835F1B-F917-4842-BB1D-CFDA057C5CEB}" type="presOf" srcId="{306DE78C-1A60-42D3-9B50-41FF6387AF79}" destId="{13413D05-B7F0-495C-BC61-AD2D0F1BB357}" srcOrd="1" destOrd="0" presId="urn:microsoft.com/office/officeart/2005/8/layout/hierarchy3"/>
    <dgm:cxn modelId="{4DA3901F-C63B-407E-87CB-DFC7D7648BF0}" type="presOf" srcId="{03571150-F2E6-4AD4-9075-0EA911AD8C24}" destId="{B51C42E5-1659-424E-9C4C-CC6A3FD43121}" srcOrd="0" destOrd="0" presId="urn:microsoft.com/office/officeart/2005/8/layout/hierarchy3"/>
    <dgm:cxn modelId="{4E9F552C-DA3F-49EA-84AC-A1CA9666EDA8}" srcId="{6660894E-6EA2-45D6-8544-AEF60D865FE1}" destId="{EC13A276-16CC-4A25-AE77-7199A5384A51}" srcOrd="3" destOrd="0" parTransId="{E1C81CB6-7C42-4C87-B882-0B0FA7092789}" sibTransId="{84ABFE60-ACD6-4C64-93DB-03ACB05BF1F0}"/>
    <dgm:cxn modelId="{B5823632-5716-498E-8E1F-5D40FEBF49ED}" type="presOf" srcId="{306DE78C-1A60-42D3-9B50-41FF6387AF79}" destId="{22A0BF68-A439-4E01-819F-E24F7F248C0C}" srcOrd="0" destOrd="0" presId="urn:microsoft.com/office/officeart/2005/8/layout/hierarchy3"/>
    <dgm:cxn modelId="{5C025234-D9F8-4AFE-AF33-7C366DD30AF0}" srcId="{306DE78C-1A60-42D3-9B50-41FF6387AF79}" destId="{6FE44CD3-9EEE-4651-BC5D-D955093B6659}" srcOrd="1" destOrd="0" parTransId="{58187A43-F050-4B7C-956E-186743E9D5DD}" sibTransId="{821D2B66-E19A-4501-8CF5-4E3D51974A01}"/>
    <dgm:cxn modelId="{519E013C-B404-4357-9FD9-FCB54443B006}" type="presOf" srcId="{6E63107B-E866-49EA-A004-F9CD15380463}" destId="{6E74EB91-1CDE-47B2-B021-525AF5E88FAD}" srcOrd="0" destOrd="0" presId="urn:microsoft.com/office/officeart/2005/8/layout/hierarchy3"/>
    <dgm:cxn modelId="{033EBF5F-70D9-4696-8F53-F05ED5B12319}" srcId="{6660894E-6EA2-45D6-8544-AEF60D865FE1}" destId="{A8AED5D0-5110-4EB7-80C5-49F8507FB1BE}" srcOrd="1" destOrd="0" parTransId="{03571150-F2E6-4AD4-9075-0EA911AD8C24}" sibTransId="{38485492-8BE3-46A4-B1B1-6C22CB9E6351}"/>
    <dgm:cxn modelId="{00FE7B63-114D-4817-A6E3-4D9B4DEFB7BD}" type="presOf" srcId="{E1C81CB6-7C42-4C87-B882-0B0FA7092789}" destId="{7E222D61-5423-4988-9EBD-2FB43CFA8CF6}" srcOrd="0" destOrd="0" presId="urn:microsoft.com/office/officeart/2005/8/layout/hierarchy3"/>
    <dgm:cxn modelId="{378C2966-93EE-4EEC-9D80-DDA727B77720}" type="presOf" srcId="{A8AED5D0-5110-4EB7-80C5-49F8507FB1BE}" destId="{E658115C-7E99-4C83-94FD-D0C1461AD155}" srcOrd="0" destOrd="0" presId="urn:microsoft.com/office/officeart/2005/8/layout/hierarchy3"/>
    <dgm:cxn modelId="{E1271747-70BF-4901-9CC3-F51A2FDED377}" type="presOf" srcId="{D3CEBD3A-9459-4201-887F-00BE191E90FC}" destId="{E4D60A5B-4C47-48BC-8B3B-1087ADFFE0B8}" srcOrd="0" destOrd="0" presId="urn:microsoft.com/office/officeart/2005/8/layout/hierarchy3"/>
    <dgm:cxn modelId="{BD3AFD67-AB16-471C-AB07-A5174F18A6EA}" type="presOf" srcId="{ED0E5767-63E4-4B96-B6C5-4F3F8C8C5EAF}" destId="{D5C00723-5A41-4F35-A3BA-A8170F20FBAF}" srcOrd="0" destOrd="0" presId="urn:microsoft.com/office/officeart/2005/8/layout/hierarchy3"/>
    <dgm:cxn modelId="{A2A17968-5177-48AE-AE50-D70606AE9FCF}" srcId="{ED0E5767-63E4-4B96-B6C5-4F3F8C8C5EAF}" destId="{AA6940B4-9100-4457-85CF-E4188F1CCFE2}" srcOrd="1" destOrd="0" parTransId="{E8BFDA84-7228-4B9D-9EE6-23BFAEAD8C80}" sibTransId="{6315EBD4-3A97-4DE6-993F-F2656E82E257}"/>
    <dgm:cxn modelId="{008FAF52-4DAB-43CB-9C95-87B8FA8FF60C}" type="presOf" srcId="{69F0CB62-0EE4-47A4-BD17-7C7078D99F21}" destId="{CDE2F538-E82D-4061-A8B6-C261CD20B089}" srcOrd="0" destOrd="0" presId="urn:microsoft.com/office/officeart/2005/8/layout/hierarchy3"/>
    <dgm:cxn modelId="{AAE72A76-A0D9-48A8-ADC0-67FB83313CB5}" type="presOf" srcId="{7F91EF9F-B22D-419C-84C4-98A412173CDD}" destId="{04D0B0FD-BAC7-46B4-92DC-4D0C4CE0C791}" srcOrd="0" destOrd="0" presId="urn:microsoft.com/office/officeart/2005/8/layout/hierarchy3"/>
    <dgm:cxn modelId="{C0D72657-066E-4D3E-ABFF-384DA7326B38}" srcId="{ED0E5767-63E4-4B96-B6C5-4F3F8C8C5EAF}" destId="{306DE78C-1A60-42D3-9B50-41FF6387AF79}" srcOrd="0" destOrd="0" parTransId="{C068D9E7-2012-43B9-945C-36EC03C7A84D}" sibTransId="{39B1A1CF-153C-4FFF-90FC-FBABC90324F6}"/>
    <dgm:cxn modelId="{23503378-A993-4C90-9BF8-109DCAE25653}" srcId="{AA6940B4-9100-4457-85CF-E4188F1CCFE2}" destId="{6E63107B-E866-49EA-A004-F9CD15380463}" srcOrd="3" destOrd="0" parTransId="{6F2533D1-A990-4970-A16A-C7C2BD2943BF}" sibTransId="{FDD7697A-125D-47DA-815A-AF3A84B3EFF6}"/>
    <dgm:cxn modelId="{7952BB7B-C66B-41C9-86B4-CDCEFA9A8226}" type="presOf" srcId="{93687D32-7373-47CC-86A3-BA6F9A00583D}" destId="{C71DDF2C-59FC-42B8-B949-760F289B1FD2}" srcOrd="0" destOrd="0" presId="urn:microsoft.com/office/officeart/2005/8/layout/hierarchy3"/>
    <dgm:cxn modelId="{5E06007D-B334-4F18-B4CB-CCEBC3956A9F}" type="presOf" srcId="{6660894E-6EA2-45D6-8544-AEF60D865FE1}" destId="{6A07EC17-1332-4467-B669-0802CF8B082C}" srcOrd="0" destOrd="0" presId="urn:microsoft.com/office/officeart/2005/8/layout/hierarchy3"/>
    <dgm:cxn modelId="{A25F3C92-F8FF-4130-A808-718DBC630DF4}" type="presOf" srcId="{FD9E1A90-1419-4A8A-A372-A18D07F47B8E}" destId="{865DDBA9-4471-43DC-BC9A-819D5198CF01}" srcOrd="0" destOrd="0" presId="urn:microsoft.com/office/officeart/2005/8/layout/hierarchy3"/>
    <dgm:cxn modelId="{499B4196-6327-454A-BC3B-D0EA05E8B5F3}" type="presOf" srcId="{3DBA6692-FE55-4610-B5CB-92CA9BF97888}" destId="{97854182-428E-483D-B9B4-09E2B64DFB4F}" srcOrd="0" destOrd="0" presId="urn:microsoft.com/office/officeart/2005/8/layout/hierarchy3"/>
    <dgm:cxn modelId="{C594E597-ABB1-4125-8754-756A04C037AD}" type="presOf" srcId="{EC13A276-16CC-4A25-AE77-7199A5384A51}" destId="{2DF697B0-B014-4C46-AB88-246E6571A845}" srcOrd="0" destOrd="0" presId="urn:microsoft.com/office/officeart/2005/8/layout/hierarchy3"/>
    <dgm:cxn modelId="{C823CF9F-C373-4FB6-A851-A90C2D6644C4}" type="presOf" srcId="{D58CC83C-B72A-4ABA-9EEA-C0261BB99165}" destId="{8443CED4-FE52-4783-8BDF-6AB5463D27C3}" srcOrd="0" destOrd="0" presId="urn:microsoft.com/office/officeart/2005/8/layout/hierarchy3"/>
    <dgm:cxn modelId="{0143DFA1-24E1-4516-AAF2-9CA5519743FA}" srcId="{6660894E-6EA2-45D6-8544-AEF60D865FE1}" destId="{3DBA6692-FE55-4610-B5CB-92CA9BF97888}" srcOrd="2" destOrd="0" parTransId="{93687D32-7373-47CC-86A3-BA6F9A00583D}" sibTransId="{12EEB5DE-52B6-4E2D-B7A3-1D9F8D13A1A1}"/>
    <dgm:cxn modelId="{80711FA9-1FE2-4AE8-AC7C-591920CA329B}" srcId="{AA6940B4-9100-4457-85CF-E4188F1CCFE2}" destId="{D3CEBD3A-9459-4201-887F-00BE191E90FC}" srcOrd="2" destOrd="0" parTransId="{D58CC83C-B72A-4ABA-9EEA-C0261BB99165}" sibTransId="{2FAB37CC-6AB0-496B-82D9-0182E1B65F2D}"/>
    <dgm:cxn modelId="{5B3954AA-825C-46EC-9534-10394116EB35}" type="presOf" srcId="{6F2533D1-A990-4970-A16A-C7C2BD2943BF}" destId="{7A45AC1C-D435-45B3-9FD8-6D9DE88F3F90}" srcOrd="0" destOrd="0" presId="urn:microsoft.com/office/officeart/2005/8/layout/hierarchy3"/>
    <dgm:cxn modelId="{F0F988AA-9566-42B5-AF62-AC5917F26C8E}" srcId="{6660894E-6EA2-45D6-8544-AEF60D865FE1}" destId="{0EAE86C7-30BF-418F-8A09-158E1D595D86}" srcOrd="0" destOrd="0" parTransId="{00B44154-E88D-42BC-A58E-41C858EECBF0}" sibTransId="{0519AB96-F80F-48C6-9E14-8B2A36B85D62}"/>
    <dgm:cxn modelId="{2772C3AE-DB9C-4B85-AB1A-5EC3647C009B}" type="presOf" srcId="{EFF5472A-4917-41F2-AA43-78FFA99AE0DC}" destId="{A4EDF90D-D8B8-43D6-BA4D-4AEE4396FE87}" srcOrd="0" destOrd="0" presId="urn:microsoft.com/office/officeart/2005/8/layout/hierarchy3"/>
    <dgm:cxn modelId="{9ABD08B0-10DB-4780-B833-8A99D3DC265F}" type="presOf" srcId="{6FE44CD3-9EEE-4651-BC5D-D955093B6659}" destId="{1105228A-821C-481D-A112-E610A70441E9}" srcOrd="0" destOrd="0" presId="urn:microsoft.com/office/officeart/2005/8/layout/hierarchy3"/>
    <dgm:cxn modelId="{045C29B5-B3B1-4985-8B2D-6BF530C6EA1B}" type="presOf" srcId="{688B37C7-9113-4410-B990-C134E1D59F30}" destId="{BB553851-6F6F-4C83-ADF2-BBCC546EABA0}" srcOrd="0" destOrd="0" presId="urn:microsoft.com/office/officeart/2005/8/layout/hierarchy3"/>
    <dgm:cxn modelId="{79C591CA-B547-4F1A-8AE3-248CC3EFA95B}" srcId="{AA6940B4-9100-4457-85CF-E4188F1CCFE2}" destId="{69F0CB62-0EE4-47A4-BD17-7C7078D99F21}" srcOrd="0" destOrd="0" parTransId="{EFF5472A-4917-41F2-AA43-78FFA99AE0DC}" sibTransId="{C4634591-A1D6-468D-95C2-B834B3C29901}"/>
    <dgm:cxn modelId="{2BC390D1-25D4-480B-B180-BCC9737B84A5}" type="presOf" srcId="{6660894E-6EA2-45D6-8544-AEF60D865FE1}" destId="{27DBF6BA-108C-47E0-946B-5BAB78622B61}" srcOrd="1" destOrd="0" presId="urn:microsoft.com/office/officeart/2005/8/layout/hierarchy3"/>
    <dgm:cxn modelId="{BB77E1D6-9C76-42C0-96A1-FBDED089232C}" type="presOf" srcId="{AA6940B4-9100-4457-85CF-E4188F1CCFE2}" destId="{7717CBE8-DAE5-4D5F-9F1D-CA2A985B4152}" srcOrd="0" destOrd="0" presId="urn:microsoft.com/office/officeart/2005/8/layout/hierarchy3"/>
    <dgm:cxn modelId="{31EA66DA-E1C6-4E5F-822C-885CECE00752}" srcId="{AA6940B4-9100-4457-85CF-E4188F1CCFE2}" destId="{FD9E1A90-1419-4A8A-A372-A18D07F47B8E}" srcOrd="1" destOrd="0" parTransId="{F838F445-ECE6-4D30-ADCC-51856D2A8FB2}" sibTransId="{55CD4BE5-0CB7-4CC8-B57E-5EE008319773}"/>
    <dgm:cxn modelId="{EAB1B2F0-4818-4B2C-B561-0C7F9875494C}" type="presOf" srcId="{00B44154-E88D-42BC-A58E-41C858EECBF0}" destId="{E76A6255-5AE5-4015-90FE-B908908D1FB7}" srcOrd="0" destOrd="0" presId="urn:microsoft.com/office/officeart/2005/8/layout/hierarchy3"/>
    <dgm:cxn modelId="{9603A0FF-B35F-4677-925E-17F644F59012}" srcId="{306DE78C-1A60-42D3-9B50-41FF6387AF79}" destId="{7F91EF9F-B22D-419C-84C4-98A412173CDD}" srcOrd="0" destOrd="0" parTransId="{688B37C7-9113-4410-B990-C134E1D59F30}" sibTransId="{4E81A4E1-C967-48B0-A4D0-5602B0CA3EDF}"/>
    <dgm:cxn modelId="{A84DFC5E-99C0-4EBF-BCF6-15005A27B140}" type="presParOf" srcId="{D5C00723-5A41-4F35-A3BA-A8170F20FBAF}" destId="{8F4D1146-E302-49FA-B60E-EFA563F4878D}" srcOrd="0" destOrd="0" presId="urn:microsoft.com/office/officeart/2005/8/layout/hierarchy3"/>
    <dgm:cxn modelId="{4218A8C5-5248-4C5E-815B-7D2F754C5BCC}" type="presParOf" srcId="{8F4D1146-E302-49FA-B60E-EFA563F4878D}" destId="{D126780F-0AFB-4CB7-BBE8-41FCB800FCB3}" srcOrd="0" destOrd="0" presId="urn:microsoft.com/office/officeart/2005/8/layout/hierarchy3"/>
    <dgm:cxn modelId="{D380544A-E3EC-4D5C-89B8-253B98AA0697}" type="presParOf" srcId="{D126780F-0AFB-4CB7-BBE8-41FCB800FCB3}" destId="{22A0BF68-A439-4E01-819F-E24F7F248C0C}" srcOrd="0" destOrd="0" presId="urn:microsoft.com/office/officeart/2005/8/layout/hierarchy3"/>
    <dgm:cxn modelId="{290E6F65-9DBE-40E0-8D02-088E6F74AC5C}" type="presParOf" srcId="{D126780F-0AFB-4CB7-BBE8-41FCB800FCB3}" destId="{13413D05-B7F0-495C-BC61-AD2D0F1BB357}" srcOrd="1" destOrd="0" presId="urn:microsoft.com/office/officeart/2005/8/layout/hierarchy3"/>
    <dgm:cxn modelId="{2D385126-C675-407A-9A33-8C6562CC9676}" type="presParOf" srcId="{8F4D1146-E302-49FA-B60E-EFA563F4878D}" destId="{A554C2B9-C35C-42DE-BA4D-276B16ECE633}" srcOrd="1" destOrd="0" presId="urn:microsoft.com/office/officeart/2005/8/layout/hierarchy3"/>
    <dgm:cxn modelId="{133AC566-F85F-406F-AD65-7C443DA3F968}" type="presParOf" srcId="{A554C2B9-C35C-42DE-BA4D-276B16ECE633}" destId="{BB553851-6F6F-4C83-ADF2-BBCC546EABA0}" srcOrd="0" destOrd="0" presId="urn:microsoft.com/office/officeart/2005/8/layout/hierarchy3"/>
    <dgm:cxn modelId="{DCAE48DF-5A43-40EB-8EF4-C4B5488DA71B}" type="presParOf" srcId="{A554C2B9-C35C-42DE-BA4D-276B16ECE633}" destId="{04D0B0FD-BAC7-46B4-92DC-4D0C4CE0C791}" srcOrd="1" destOrd="0" presId="urn:microsoft.com/office/officeart/2005/8/layout/hierarchy3"/>
    <dgm:cxn modelId="{3D8EA3BA-6C3C-4B71-BE58-67B93E3A2199}" type="presParOf" srcId="{A554C2B9-C35C-42DE-BA4D-276B16ECE633}" destId="{601BCCE2-CC5E-4BF6-8F85-C5B645ACFD48}" srcOrd="2" destOrd="0" presId="urn:microsoft.com/office/officeart/2005/8/layout/hierarchy3"/>
    <dgm:cxn modelId="{EBA1C060-88D9-4ADE-A568-09B367A2B6C8}" type="presParOf" srcId="{A554C2B9-C35C-42DE-BA4D-276B16ECE633}" destId="{1105228A-821C-481D-A112-E610A70441E9}" srcOrd="3" destOrd="0" presId="urn:microsoft.com/office/officeart/2005/8/layout/hierarchy3"/>
    <dgm:cxn modelId="{50DA19F4-90F5-4D6B-9205-93C4834A748D}" type="presParOf" srcId="{D5C00723-5A41-4F35-A3BA-A8170F20FBAF}" destId="{64C74662-84FF-4B1B-959D-7661FF7C26BB}" srcOrd="1" destOrd="0" presId="urn:microsoft.com/office/officeart/2005/8/layout/hierarchy3"/>
    <dgm:cxn modelId="{5E4C09D0-6829-475C-A7A1-008AEF0844D5}" type="presParOf" srcId="{64C74662-84FF-4B1B-959D-7661FF7C26BB}" destId="{4569D43D-9C59-4E2F-AD07-F90D85EADFA6}" srcOrd="0" destOrd="0" presId="urn:microsoft.com/office/officeart/2005/8/layout/hierarchy3"/>
    <dgm:cxn modelId="{76C0DB1F-C257-4C0E-8E59-18C62D220487}" type="presParOf" srcId="{4569D43D-9C59-4E2F-AD07-F90D85EADFA6}" destId="{7717CBE8-DAE5-4D5F-9F1D-CA2A985B4152}" srcOrd="0" destOrd="0" presId="urn:microsoft.com/office/officeart/2005/8/layout/hierarchy3"/>
    <dgm:cxn modelId="{BDEEB2C3-D832-4EC5-A2C6-4E2ADF331E43}" type="presParOf" srcId="{4569D43D-9C59-4E2F-AD07-F90D85EADFA6}" destId="{58A09883-B467-4E84-AADE-D8EEEBED406B}" srcOrd="1" destOrd="0" presId="urn:microsoft.com/office/officeart/2005/8/layout/hierarchy3"/>
    <dgm:cxn modelId="{55EA5742-6580-4C1E-9D6F-AA1DE4CD8DB5}" type="presParOf" srcId="{64C74662-84FF-4B1B-959D-7661FF7C26BB}" destId="{576A2F4C-7A97-4F1F-B497-B80C287563EA}" srcOrd="1" destOrd="0" presId="urn:microsoft.com/office/officeart/2005/8/layout/hierarchy3"/>
    <dgm:cxn modelId="{48E64A02-AD43-4090-8832-197D8F489212}" type="presParOf" srcId="{576A2F4C-7A97-4F1F-B497-B80C287563EA}" destId="{A4EDF90D-D8B8-43D6-BA4D-4AEE4396FE87}" srcOrd="0" destOrd="0" presId="urn:microsoft.com/office/officeart/2005/8/layout/hierarchy3"/>
    <dgm:cxn modelId="{47164A42-282B-4C34-BBB4-103A143497F7}" type="presParOf" srcId="{576A2F4C-7A97-4F1F-B497-B80C287563EA}" destId="{CDE2F538-E82D-4061-A8B6-C261CD20B089}" srcOrd="1" destOrd="0" presId="urn:microsoft.com/office/officeart/2005/8/layout/hierarchy3"/>
    <dgm:cxn modelId="{6FEDF52B-0910-4B25-8BE0-08D86DD20F76}" type="presParOf" srcId="{576A2F4C-7A97-4F1F-B497-B80C287563EA}" destId="{8490F4AF-20FC-4322-99FC-89AFD27294D9}" srcOrd="2" destOrd="0" presId="urn:microsoft.com/office/officeart/2005/8/layout/hierarchy3"/>
    <dgm:cxn modelId="{6511055A-09FF-48D1-A16C-C30CC5EDE7FB}" type="presParOf" srcId="{576A2F4C-7A97-4F1F-B497-B80C287563EA}" destId="{865DDBA9-4471-43DC-BC9A-819D5198CF01}" srcOrd="3" destOrd="0" presId="urn:microsoft.com/office/officeart/2005/8/layout/hierarchy3"/>
    <dgm:cxn modelId="{E95E4D6E-13E5-4319-8983-769CA11A253E}" type="presParOf" srcId="{576A2F4C-7A97-4F1F-B497-B80C287563EA}" destId="{8443CED4-FE52-4783-8BDF-6AB5463D27C3}" srcOrd="4" destOrd="0" presId="urn:microsoft.com/office/officeart/2005/8/layout/hierarchy3"/>
    <dgm:cxn modelId="{86A8E02B-0D13-4761-B19D-2FD1A4A524EB}" type="presParOf" srcId="{576A2F4C-7A97-4F1F-B497-B80C287563EA}" destId="{E4D60A5B-4C47-48BC-8B3B-1087ADFFE0B8}" srcOrd="5" destOrd="0" presId="urn:microsoft.com/office/officeart/2005/8/layout/hierarchy3"/>
    <dgm:cxn modelId="{E492BF76-3ED5-408D-AE66-0D184C66CBC2}" type="presParOf" srcId="{576A2F4C-7A97-4F1F-B497-B80C287563EA}" destId="{7A45AC1C-D435-45B3-9FD8-6D9DE88F3F90}" srcOrd="6" destOrd="0" presId="urn:microsoft.com/office/officeart/2005/8/layout/hierarchy3"/>
    <dgm:cxn modelId="{01AB6203-756C-4708-8DA0-98DFE1D93955}" type="presParOf" srcId="{576A2F4C-7A97-4F1F-B497-B80C287563EA}" destId="{6E74EB91-1CDE-47B2-B021-525AF5E88FAD}" srcOrd="7" destOrd="0" presId="urn:microsoft.com/office/officeart/2005/8/layout/hierarchy3"/>
    <dgm:cxn modelId="{775009F3-16E2-490A-B02F-90FA834631DE}" type="presParOf" srcId="{D5C00723-5A41-4F35-A3BA-A8170F20FBAF}" destId="{D5B18BCC-661E-4BA5-9104-E572801493C3}" srcOrd="2" destOrd="0" presId="urn:microsoft.com/office/officeart/2005/8/layout/hierarchy3"/>
    <dgm:cxn modelId="{13155AEE-729C-42AC-87CF-E64ED3FC42C7}" type="presParOf" srcId="{D5B18BCC-661E-4BA5-9104-E572801493C3}" destId="{D6C8464E-F6B9-411B-907E-D39B1243EB9E}" srcOrd="0" destOrd="0" presId="urn:microsoft.com/office/officeart/2005/8/layout/hierarchy3"/>
    <dgm:cxn modelId="{16C7064E-D35D-44DC-A784-4E387FF3DEE2}" type="presParOf" srcId="{D6C8464E-F6B9-411B-907E-D39B1243EB9E}" destId="{6A07EC17-1332-4467-B669-0802CF8B082C}" srcOrd="0" destOrd="0" presId="urn:microsoft.com/office/officeart/2005/8/layout/hierarchy3"/>
    <dgm:cxn modelId="{8A872E62-ABF4-44A0-9339-5ADA20B608E4}" type="presParOf" srcId="{D6C8464E-F6B9-411B-907E-D39B1243EB9E}" destId="{27DBF6BA-108C-47E0-946B-5BAB78622B61}" srcOrd="1" destOrd="0" presId="urn:microsoft.com/office/officeart/2005/8/layout/hierarchy3"/>
    <dgm:cxn modelId="{87EB8444-1CB9-4F50-9D19-53E5CDF3BA83}" type="presParOf" srcId="{D5B18BCC-661E-4BA5-9104-E572801493C3}" destId="{8FFAE7E9-E2A8-47AF-9745-04AF34C74E93}" srcOrd="1" destOrd="0" presId="urn:microsoft.com/office/officeart/2005/8/layout/hierarchy3"/>
    <dgm:cxn modelId="{2DF7EED1-574F-4E8E-8551-169E3819C498}" type="presParOf" srcId="{8FFAE7E9-E2A8-47AF-9745-04AF34C74E93}" destId="{E76A6255-5AE5-4015-90FE-B908908D1FB7}" srcOrd="0" destOrd="0" presId="urn:microsoft.com/office/officeart/2005/8/layout/hierarchy3"/>
    <dgm:cxn modelId="{FAD15F43-59D4-43AC-9076-05391A822101}" type="presParOf" srcId="{8FFAE7E9-E2A8-47AF-9745-04AF34C74E93}" destId="{2C9938D4-125E-4D37-8B18-B5839F955CFF}" srcOrd="1" destOrd="0" presId="urn:microsoft.com/office/officeart/2005/8/layout/hierarchy3"/>
    <dgm:cxn modelId="{97A7ED9C-CCDC-499E-936E-37A6C37D7AFE}" type="presParOf" srcId="{8FFAE7E9-E2A8-47AF-9745-04AF34C74E93}" destId="{B51C42E5-1659-424E-9C4C-CC6A3FD43121}" srcOrd="2" destOrd="0" presId="urn:microsoft.com/office/officeart/2005/8/layout/hierarchy3"/>
    <dgm:cxn modelId="{D73014F5-823B-4F3B-894E-5A7E6D0BADFF}" type="presParOf" srcId="{8FFAE7E9-E2A8-47AF-9745-04AF34C74E93}" destId="{E658115C-7E99-4C83-94FD-D0C1461AD155}" srcOrd="3" destOrd="0" presId="urn:microsoft.com/office/officeart/2005/8/layout/hierarchy3"/>
    <dgm:cxn modelId="{96AF92C7-6587-4A16-A9E6-B66C9405E571}" type="presParOf" srcId="{8FFAE7E9-E2A8-47AF-9745-04AF34C74E93}" destId="{C71DDF2C-59FC-42B8-B949-760F289B1FD2}" srcOrd="4" destOrd="0" presId="urn:microsoft.com/office/officeart/2005/8/layout/hierarchy3"/>
    <dgm:cxn modelId="{0508F0C8-1F63-4E8C-9FA4-A5DB02D1D214}" type="presParOf" srcId="{8FFAE7E9-E2A8-47AF-9745-04AF34C74E93}" destId="{97854182-428E-483D-B9B4-09E2B64DFB4F}" srcOrd="5" destOrd="0" presId="urn:microsoft.com/office/officeart/2005/8/layout/hierarchy3"/>
    <dgm:cxn modelId="{4210BF1E-A66D-4B8E-A6FC-9BDCA412FC30}" type="presParOf" srcId="{8FFAE7E9-E2A8-47AF-9745-04AF34C74E93}" destId="{7E222D61-5423-4988-9EBD-2FB43CFA8CF6}" srcOrd="6" destOrd="0" presId="urn:microsoft.com/office/officeart/2005/8/layout/hierarchy3"/>
    <dgm:cxn modelId="{00C6151F-7FD4-4C14-A4ED-6DC9514B8299}" type="presParOf" srcId="{8FFAE7E9-E2A8-47AF-9745-04AF34C74E93}" destId="{2DF697B0-B014-4C46-AB88-246E6571A845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E622E-CD6D-442D-88D8-AD0945A7FCF4}">
      <dsp:nvSpPr>
        <dsp:cNvPr id="0" name=""/>
        <dsp:cNvSpPr/>
      </dsp:nvSpPr>
      <dsp:spPr>
        <a:xfrm>
          <a:off x="6368" y="1557966"/>
          <a:ext cx="2839108" cy="1419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111-301 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121 children aged </a:t>
          </a:r>
          <a:br>
            <a:rPr lang="en-GB" sz="2000" kern="1200" dirty="0"/>
          </a:br>
          <a:r>
            <a:rPr lang="en-GB" sz="2000" kern="1200" dirty="0"/>
            <a:t>≥5 years to &lt;18 years*</a:t>
          </a:r>
        </a:p>
      </dsp:txBody>
      <dsp:txXfrm>
        <a:off x="47945" y="1599543"/>
        <a:ext cx="2755954" cy="1336400"/>
      </dsp:txXfrm>
    </dsp:sp>
    <dsp:sp modelId="{8856AF5F-C548-432B-9C06-AD68B95AFA66}">
      <dsp:nvSpPr>
        <dsp:cNvPr id="0" name=""/>
        <dsp:cNvSpPr/>
      </dsp:nvSpPr>
      <dsp:spPr>
        <a:xfrm>
          <a:off x="2845477" y="2239574"/>
          <a:ext cx="1135643" cy="56337"/>
        </a:xfrm>
        <a:custGeom>
          <a:avLst/>
          <a:gdLst/>
          <a:ahLst/>
          <a:cxnLst/>
          <a:rect l="0" t="0" r="0" b="0"/>
          <a:pathLst>
            <a:path>
              <a:moveTo>
                <a:pt x="0" y="28168"/>
              </a:moveTo>
              <a:lnTo>
                <a:pt x="1135643" y="2816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 dirty="0"/>
        </a:p>
      </dsp:txBody>
      <dsp:txXfrm>
        <a:off x="3384907" y="2239352"/>
        <a:ext cx="56782" cy="56782"/>
      </dsp:txXfrm>
    </dsp:sp>
    <dsp:sp modelId="{F5222FCD-9740-464F-8689-9A839C5B20AF}">
      <dsp:nvSpPr>
        <dsp:cNvPr id="0" name=""/>
        <dsp:cNvSpPr/>
      </dsp:nvSpPr>
      <dsp:spPr>
        <a:xfrm>
          <a:off x="3981120" y="1557966"/>
          <a:ext cx="2839108" cy="14195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111-302 OLE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/>
            <a:t>119 participants proceeded to OLE</a:t>
          </a:r>
          <a:r>
            <a:rPr lang="en-GB" sz="2000" b="1" kern="1200" dirty="0"/>
            <a:t> </a:t>
          </a:r>
          <a:endParaRPr lang="en-GB" sz="2000" kern="1200" dirty="0"/>
        </a:p>
      </dsp:txBody>
      <dsp:txXfrm>
        <a:off x="4022697" y="1599543"/>
        <a:ext cx="2755954" cy="1336400"/>
      </dsp:txXfrm>
    </dsp:sp>
    <dsp:sp modelId="{BE01589A-B6A1-40B7-8199-D5C9EA7F47A6}">
      <dsp:nvSpPr>
        <dsp:cNvPr id="0" name=""/>
        <dsp:cNvSpPr/>
      </dsp:nvSpPr>
      <dsp:spPr>
        <a:xfrm rot="10555">
          <a:off x="6820226" y="2241327"/>
          <a:ext cx="1142008" cy="56337"/>
        </a:xfrm>
        <a:custGeom>
          <a:avLst/>
          <a:gdLst/>
          <a:ahLst/>
          <a:cxnLst/>
          <a:rect l="0" t="0" r="0" b="0"/>
          <a:pathLst>
            <a:path>
              <a:moveTo>
                <a:pt x="0" y="28168"/>
              </a:moveTo>
              <a:lnTo>
                <a:pt x="1142008" y="28168"/>
              </a:lnTo>
            </a:path>
          </a:pathLst>
        </a:custGeom>
        <a:noFill/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 dirty="0"/>
        </a:p>
      </dsp:txBody>
      <dsp:txXfrm>
        <a:off x="7362680" y="2240946"/>
        <a:ext cx="57100" cy="57100"/>
      </dsp:txXfrm>
    </dsp:sp>
    <dsp:sp modelId="{38A0DFE3-F48C-4968-8221-4C34F2A32607}">
      <dsp:nvSpPr>
        <dsp:cNvPr id="0" name=""/>
        <dsp:cNvSpPr/>
      </dsp:nvSpPr>
      <dsp:spPr>
        <a:xfrm>
          <a:off x="7962232" y="1561472"/>
          <a:ext cx="2839108" cy="1419554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tx2"/>
              </a:solidFill>
            </a:rPr>
            <a:t>Primary outcome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>
              <a:solidFill>
                <a:schemeClr val="tx2"/>
              </a:solidFill>
            </a:rPr>
            <a:t>Investigate effect of vosoritide on HRQoL in children with ACH</a:t>
          </a:r>
        </a:p>
      </dsp:txBody>
      <dsp:txXfrm>
        <a:off x="8003809" y="1603049"/>
        <a:ext cx="2755954" cy="1336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A0BF68-A439-4E01-819F-E24F7F248C0C}">
      <dsp:nvSpPr>
        <dsp:cNvPr id="0" name=""/>
        <dsp:cNvSpPr/>
      </dsp:nvSpPr>
      <dsp:spPr>
        <a:xfrm>
          <a:off x="1954350" y="0"/>
          <a:ext cx="1511028" cy="7555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bg1"/>
              </a:solidFill>
            </a:rPr>
            <a:t>Age of first assessment (years)</a:t>
          </a:r>
        </a:p>
      </dsp:txBody>
      <dsp:txXfrm>
        <a:off x="1976478" y="22128"/>
        <a:ext cx="1466772" cy="711258"/>
      </dsp:txXfrm>
    </dsp:sp>
    <dsp:sp modelId="{BB553851-6F6F-4C83-ADF2-BBCC546EABA0}">
      <dsp:nvSpPr>
        <dsp:cNvPr id="0" name=""/>
        <dsp:cNvSpPr/>
      </dsp:nvSpPr>
      <dsp:spPr>
        <a:xfrm>
          <a:off x="2105453" y="755514"/>
          <a:ext cx="151108" cy="566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634"/>
              </a:lnTo>
              <a:lnTo>
                <a:pt x="151108" y="56663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D0B0FD-BAC7-46B4-92DC-4D0C4CE0C791}">
      <dsp:nvSpPr>
        <dsp:cNvPr id="0" name=""/>
        <dsp:cNvSpPr/>
      </dsp:nvSpPr>
      <dsp:spPr>
        <a:xfrm>
          <a:off x="2256562" y="944392"/>
          <a:ext cx="1208822" cy="75551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  <a:alpha val="9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Mean age (SD):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 9.2 (2.6)</a:t>
          </a:r>
        </a:p>
      </dsp:txBody>
      <dsp:txXfrm>
        <a:off x="2278690" y="966520"/>
        <a:ext cx="1164566" cy="711258"/>
      </dsp:txXfrm>
    </dsp:sp>
    <dsp:sp modelId="{601BCCE2-CC5E-4BF6-8F85-C5B645ACFD48}">
      <dsp:nvSpPr>
        <dsp:cNvPr id="0" name=""/>
        <dsp:cNvSpPr/>
      </dsp:nvSpPr>
      <dsp:spPr>
        <a:xfrm>
          <a:off x="2105453" y="755514"/>
          <a:ext cx="151108" cy="1511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1027"/>
              </a:lnTo>
              <a:lnTo>
                <a:pt x="151108" y="151102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05228A-821C-481D-A112-E610A70441E9}">
      <dsp:nvSpPr>
        <dsp:cNvPr id="0" name=""/>
        <dsp:cNvSpPr/>
      </dsp:nvSpPr>
      <dsp:spPr>
        <a:xfrm>
          <a:off x="2256562" y="1888785"/>
          <a:ext cx="1208822" cy="75551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  <a:alpha val="9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Median </a:t>
          </a:r>
          <a:br>
            <a:rPr lang="en-GB" sz="1200" kern="1200" dirty="0">
              <a:solidFill>
                <a:schemeClr val="tx1"/>
              </a:solidFill>
            </a:rPr>
          </a:br>
          <a:r>
            <a:rPr lang="en-GB" sz="1200" kern="1200" dirty="0">
              <a:solidFill>
                <a:schemeClr val="tx1"/>
              </a:solidFill>
            </a:rPr>
            <a:t>(Min, Max):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 9.22 (5.1, 15.9)</a:t>
          </a:r>
        </a:p>
      </dsp:txBody>
      <dsp:txXfrm>
        <a:off x="2278690" y="1910913"/>
        <a:ext cx="1164566" cy="711258"/>
      </dsp:txXfrm>
    </dsp:sp>
    <dsp:sp modelId="{7717CBE8-DAE5-4D5F-9F1D-CA2A985B4152}">
      <dsp:nvSpPr>
        <dsp:cNvPr id="0" name=""/>
        <dsp:cNvSpPr/>
      </dsp:nvSpPr>
      <dsp:spPr>
        <a:xfrm>
          <a:off x="4645160" y="1200"/>
          <a:ext cx="1511028" cy="7555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bg1"/>
              </a:solidFill>
            </a:rPr>
            <a:t> No. participants receiving vos. by age group (%)</a:t>
          </a:r>
        </a:p>
      </dsp:txBody>
      <dsp:txXfrm>
        <a:off x="4667288" y="23328"/>
        <a:ext cx="1466772" cy="711258"/>
      </dsp:txXfrm>
    </dsp:sp>
    <dsp:sp modelId="{A4EDF90D-D8B8-43D6-BA4D-4AEE4396FE87}">
      <dsp:nvSpPr>
        <dsp:cNvPr id="0" name=""/>
        <dsp:cNvSpPr/>
      </dsp:nvSpPr>
      <dsp:spPr>
        <a:xfrm>
          <a:off x="4796263" y="756714"/>
          <a:ext cx="151102" cy="566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635"/>
              </a:lnTo>
              <a:lnTo>
                <a:pt x="151102" y="56663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2F538-E82D-4061-A8B6-C261CD20B089}">
      <dsp:nvSpPr>
        <dsp:cNvPr id="0" name=""/>
        <dsp:cNvSpPr/>
      </dsp:nvSpPr>
      <dsp:spPr>
        <a:xfrm>
          <a:off x="4947366" y="945593"/>
          <a:ext cx="1208822" cy="755514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6350" cap="flat" cmpd="sng" algn="ctr">
          <a:solidFill>
            <a:schemeClr val="accent3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≥5 to &lt;8 years: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46 (38.7)</a:t>
          </a:r>
        </a:p>
      </dsp:txBody>
      <dsp:txXfrm>
        <a:off x="4969494" y="967721"/>
        <a:ext cx="1164566" cy="711258"/>
      </dsp:txXfrm>
    </dsp:sp>
    <dsp:sp modelId="{8490F4AF-20FC-4322-99FC-89AFD27294D9}">
      <dsp:nvSpPr>
        <dsp:cNvPr id="0" name=""/>
        <dsp:cNvSpPr/>
      </dsp:nvSpPr>
      <dsp:spPr>
        <a:xfrm>
          <a:off x="4796263" y="756714"/>
          <a:ext cx="151102" cy="1511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1028"/>
              </a:lnTo>
              <a:lnTo>
                <a:pt x="151102" y="151102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5DDBA9-4471-43DC-BC9A-819D5198CF01}">
      <dsp:nvSpPr>
        <dsp:cNvPr id="0" name=""/>
        <dsp:cNvSpPr/>
      </dsp:nvSpPr>
      <dsp:spPr>
        <a:xfrm>
          <a:off x="4947366" y="1889986"/>
          <a:ext cx="1208822" cy="755514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6350" cap="flat" cmpd="sng" algn="ctr">
          <a:solidFill>
            <a:schemeClr val="accent3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≥8 to &lt;11 years:</a:t>
          </a:r>
          <a:br>
            <a:rPr lang="en-GB" sz="1200" kern="1200" dirty="0">
              <a:solidFill>
                <a:schemeClr val="tx1"/>
              </a:solidFill>
            </a:rPr>
          </a:br>
          <a:r>
            <a:rPr lang="en-GB" sz="1200" kern="1200" dirty="0">
              <a:solidFill>
                <a:schemeClr val="tx1"/>
              </a:solidFill>
            </a:rPr>
            <a:t>37 (31.1)</a:t>
          </a:r>
        </a:p>
      </dsp:txBody>
      <dsp:txXfrm>
        <a:off x="4969494" y="1912114"/>
        <a:ext cx="1164566" cy="711258"/>
      </dsp:txXfrm>
    </dsp:sp>
    <dsp:sp modelId="{8443CED4-FE52-4783-8BDF-6AB5463D27C3}">
      <dsp:nvSpPr>
        <dsp:cNvPr id="0" name=""/>
        <dsp:cNvSpPr/>
      </dsp:nvSpPr>
      <dsp:spPr>
        <a:xfrm>
          <a:off x="4796263" y="756714"/>
          <a:ext cx="151102" cy="2455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5421"/>
              </a:lnTo>
              <a:lnTo>
                <a:pt x="151102" y="24554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D60A5B-4C47-48BC-8B3B-1087ADFFE0B8}">
      <dsp:nvSpPr>
        <dsp:cNvPr id="0" name=""/>
        <dsp:cNvSpPr/>
      </dsp:nvSpPr>
      <dsp:spPr>
        <a:xfrm>
          <a:off x="4947366" y="2834379"/>
          <a:ext cx="1208822" cy="755514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6350" cap="flat" cmpd="sng" algn="ctr">
          <a:solidFill>
            <a:schemeClr val="accent3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≥11 to &lt;15 years:</a:t>
          </a:r>
          <a:br>
            <a:rPr lang="en-GB" sz="1200" kern="1200" dirty="0">
              <a:solidFill>
                <a:schemeClr val="tx1"/>
              </a:solidFill>
            </a:rPr>
          </a:br>
          <a:r>
            <a:rPr lang="en-GB" sz="1200" kern="1200" dirty="0">
              <a:solidFill>
                <a:schemeClr val="tx1"/>
              </a:solidFill>
            </a:rPr>
            <a:t>35 (29.4)</a:t>
          </a:r>
        </a:p>
      </dsp:txBody>
      <dsp:txXfrm>
        <a:off x="4969494" y="2856507"/>
        <a:ext cx="1164566" cy="711258"/>
      </dsp:txXfrm>
    </dsp:sp>
    <dsp:sp modelId="{7A45AC1C-D435-45B3-9FD8-6D9DE88F3F90}">
      <dsp:nvSpPr>
        <dsp:cNvPr id="0" name=""/>
        <dsp:cNvSpPr/>
      </dsp:nvSpPr>
      <dsp:spPr>
        <a:xfrm>
          <a:off x="4796263" y="756714"/>
          <a:ext cx="151102" cy="3399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9814"/>
              </a:lnTo>
              <a:lnTo>
                <a:pt x="151102" y="339981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4EB91-1CDE-47B2-B021-525AF5E88FAD}">
      <dsp:nvSpPr>
        <dsp:cNvPr id="0" name=""/>
        <dsp:cNvSpPr/>
      </dsp:nvSpPr>
      <dsp:spPr>
        <a:xfrm>
          <a:off x="4947366" y="3778772"/>
          <a:ext cx="1208822" cy="755514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6350" cap="flat" cmpd="sng" algn="ctr">
          <a:solidFill>
            <a:schemeClr val="accent3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≥15 to &lt;18 years:</a:t>
          </a:r>
          <a:br>
            <a:rPr lang="en-GB" sz="1200" kern="1200" dirty="0">
              <a:solidFill>
                <a:schemeClr val="tx1"/>
              </a:solidFill>
            </a:rPr>
          </a:br>
          <a:r>
            <a:rPr lang="en-GB" sz="1200" kern="1200" dirty="0">
              <a:solidFill>
                <a:schemeClr val="tx1"/>
              </a:solidFill>
            </a:rPr>
            <a:t>1 (0.8)</a:t>
          </a:r>
        </a:p>
      </dsp:txBody>
      <dsp:txXfrm>
        <a:off x="4969494" y="3800900"/>
        <a:ext cx="1164566" cy="711258"/>
      </dsp:txXfrm>
    </dsp:sp>
    <dsp:sp modelId="{6A07EC17-1332-4467-B669-0802CF8B082C}">
      <dsp:nvSpPr>
        <dsp:cNvPr id="0" name=""/>
        <dsp:cNvSpPr/>
      </dsp:nvSpPr>
      <dsp:spPr>
        <a:xfrm>
          <a:off x="7355024" y="0"/>
          <a:ext cx="1511028" cy="7555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bg1"/>
              </a:solidFill>
            </a:rPr>
            <a:t>Sex and race (%)</a:t>
          </a:r>
        </a:p>
      </dsp:txBody>
      <dsp:txXfrm>
        <a:off x="7377152" y="22128"/>
        <a:ext cx="1466772" cy="711258"/>
      </dsp:txXfrm>
    </dsp:sp>
    <dsp:sp modelId="{E76A6255-5AE5-4015-90FE-B908908D1FB7}">
      <dsp:nvSpPr>
        <dsp:cNvPr id="0" name=""/>
        <dsp:cNvSpPr/>
      </dsp:nvSpPr>
      <dsp:spPr>
        <a:xfrm>
          <a:off x="7506127" y="755514"/>
          <a:ext cx="151105" cy="566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634"/>
              </a:lnTo>
              <a:lnTo>
                <a:pt x="151105" y="56663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9938D4-125E-4D37-8B18-B5839F955CFF}">
      <dsp:nvSpPr>
        <dsp:cNvPr id="0" name=""/>
        <dsp:cNvSpPr/>
      </dsp:nvSpPr>
      <dsp:spPr>
        <a:xfrm>
          <a:off x="7657233" y="944392"/>
          <a:ext cx="1208822" cy="75551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6350" cap="flat" cmpd="sng" algn="ctr">
          <a:solidFill>
            <a:schemeClr val="accent4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Female: </a:t>
          </a:r>
          <a:br>
            <a:rPr lang="en-GB" sz="1200" kern="1200" dirty="0">
              <a:solidFill>
                <a:schemeClr val="tx1"/>
              </a:solidFill>
            </a:rPr>
          </a:br>
          <a:r>
            <a:rPr lang="en-GB" sz="1200" kern="1200" dirty="0">
              <a:solidFill>
                <a:schemeClr val="tx1"/>
              </a:solidFill>
            </a:rPr>
            <a:t>56 (47.1)</a:t>
          </a:r>
        </a:p>
      </dsp:txBody>
      <dsp:txXfrm>
        <a:off x="7679361" y="966520"/>
        <a:ext cx="1164566" cy="711258"/>
      </dsp:txXfrm>
    </dsp:sp>
    <dsp:sp modelId="{B51C42E5-1659-424E-9C4C-CC6A3FD43121}">
      <dsp:nvSpPr>
        <dsp:cNvPr id="0" name=""/>
        <dsp:cNvSpPr/>
      </dsp:nvSpPr>
      <dsp:spPr>
        <a:xfrm>
          <a:off x="7506127" y="755514"/>
          <a:ext cx="151105" cy="1511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1027"/>
              </a:lnTo>
              <a:lnTo>
                <a:pt x="151105" y="151102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58115C-7E99-4C83-94FD-D0C1461AD155}">
      <dsp:nvSpPr>
        <dsp:cNvPr id="0" name=""/>
        <dsp:cNvSpPr/>
      </dsp:nvSpPr>
      <dsp:spPr>
        <a:xfrm>
          <a:off x="7657233" y="1888785"/>
          <a:ext cx="1208822" cy="75551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6350" cap="flat" cmpd="sng" algn="ctr">
          <a:solidFill>
            <a:schemeClr val="accent4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White: </a:t>
          </a:r>
          <a:br>
            <a:rPr lang="en-GB" sz="1200" kern="1200" dirty="0">
              <a:solidFill>
                <a:schemeClr val="tx1"/>
              </a:solidFill>
            </a:rPr>
          </a:br>
          <a:r>
            <a:rPr lang="en-GB" sz="1200" kern="1200" dirty="0">
              <a:solidFill>
                <a:schemeClr val="tx1"/>
              </a:solidFill>
            </a:rPr>
            <a:t>85 (71.4)</a:t>
          </a:r>
        </a:p>
      </dsp:txBody>
      <dsp:txXfrm>
        <a:off x="7679361" y="1910913"/>
        <a:ext cx="1164566" cy="711258"/>
      </dsp:txXfrm>
    </dsp:sp>
    <dsp:sp modelId="{C71DDF2C-59FC-42B8-B949-760F289B1FD2}">
      <dsp:nvSpPr>
        <dsp:cNvPr id="0" name=""/>
        <dsp:cNvSpPr/>
      </dsp:nvSpPr>
      <dsp:spPr>
        <a:xfrm>
          <a:off x="7506127" y="755514"/>
          <a:ext cx="151105" cy="2455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5420"/>
              </a:lnTo>
              <a:lnTo>
                <a:pt x="151105" y="24554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54182-428E-483D-B9B4-09E2B64DFB4F}">
      <dsp:nvSpPr>
        <dsp:cNvPr id="0" name=""/>
        <dsp:cNvSpPr/>
      </dsp:nvSpPr>
      <dsp:spPr>
        <a:xfrm>
          <a:off x="7657233" y="2833177"/>
          <a:ext cx="1208822" cy="75551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6350" cap="flat" cmpd="sng" algn="ctr">
          <a:solidFill>
            <a:schemeClr val="accent4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Asian: </a:t>
          </a:r>
          <a:br>
            <a:rPr lang="en-GB" sz="1200" kern="1200" dirty="0">
              <a:solidFill>
                <a:schemeClr val="tx1"/>
              </a:solidFill>
            </a:rPr>
          </a:br>
          <a:r>
            <a:rPr lang="en-GB" sz="1200" kern="1200" dirty="0">
              <a:solidFill>
                <a:schemeClr val="tx1"/>
              </a:solidFill>
            </a:rPr>
            <a:t>21 (17.6)</a:t>
          </a:r>
        </a:p>
      </dsp:txBody>
      <dsp:txXfrm>
        <a:off x="7679361" y="2855305"/>
        <a:ext cx="1164566" cy="711258"/>
      </dsp:txXfrm>
    </dsp:sp>
    <dsp:sp modelId="{7E222D61-5423-4988-9EBD-2FB43CFA8CF6}">
      <dsp:nvSpPr>
        <dsp:cNvPr id="0" name=""/>
        <dsp:cNvSpPr/>
      </dsp:nvSpPr>
      <dsp:spPr>
        <a:xfrm>
          <a:off x="7506127" y="755514"/>
          <a:ext cx="151105" cy="3399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9813"/>
              </a:lnTo>
              <a:lnTo>
                <a:pt x="151105" y="339981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697B0-B014-4C46-AB88-246E6571A845}">
      <dsp:nvSpPr>
        <dsp:cNvPr id="0" name=""/>
        <dsp:cNvSpPr/>
      </dsp:nvSpPr>
      <dsp:spPr>
        <a:xfrm>
          <a:off x="7657233" y="3777570"/>
          <a:ext cx="1208822" cy="75551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6350" cap="flat" cmpd="sng" algn="ctr">
          <a:solidFill>
            <a:schemeClr val="accent4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Black/African American: </a:t>
          </a:r>
          <a:br>
            <a:rPr lang="en-GB" sz="1200" kern="1200" dirty="0">
              <a:solidFill>
                <a:schemeClr val="tx1"/>
              </a:solidFill>
            </a:rPr>
          </a:br>
          <a:r>
            <a:rPr lang="en-GB" sz="1200" kern="1200" dirty="0">
              <a:solidFill>
                <a:schemeClr val="tx1"/>
              </a:solidFill>
            </a:rPr>
            <a:t>5 (4.2)</a:t>
          </a:r>
        </a:p>
      </dsp:txBody>
      <dsp:txXfrm>
        <a:off x="7679361" y="3799698"/>
        <a:ext cx="1164566" cy="711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AF6DA-CC9D-4A1B-B7F0-B8D5ED39E8DB}" type="datetimeFigureOut">
              <a:rPr lang="en-GB" smtClean="0"/>
              <a:t>26/09/2024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ED4BB-AF10-4083-BBD1-C879675ED9B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96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FED4BB-AF10-4083-BBD1-C879675ED9B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462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75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474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>
          <p15:clr>
            <a:srgbClr val="FBAE40"/>
          </p15:clr>
        </p15:guide>
        <p15:guide id="2" orient="horz" pos="349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863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994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2734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43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>
          <p15:clr>
            <a:srgbClr val="FBAE40"/>
          </p15:clr>
        </p15:guide>
        <p15:guide id="2" orient="horz" pos="349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090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962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7862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0ED1D6-A82D-BE47-9F63-84ECD79931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2400" y="1731775"/>
            <a:ext cx="10447201" cy="4253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9DCBC53-42DC-7645-9797-716B239858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2400" y="686664"/>
            <a:ext cx="10447201" cy="914112"/>
          </a:xfrm>
        </p:spPr>
        <p:txBody>
          <a:bodyPr anchor="ctr">
            <a:normAutofit/>
          </a:bodyPr>
          <a:lstStyle>
            <a:lvl1pPr marL="0" indent="0">
              <a:buNone/>
              <a:defRPr sz="3174" b="1"/>
            </a:lvl1pPr>
          </a:lstStyle>
          <a:p>
            <a:pPr lvl="0"/>
            <a:r>
              <a:rPr lang="en-GB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49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272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479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6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8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12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52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898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11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70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2.xml"/><Relationship Id="rId7" Type="http://schemas.openxmlformats.org/officeDocument/2006/relationships/image" Target="../media/image4.svg"/><Relationship Id="rId12" Type="http://schemas.openxmlformats.org/officeDocument/2006/relationships/image" Target="../media/image9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chart" Target="../charts/chart4.xml"/><Relationship Id="rId10" Type="http://schemas.openxmlformats.org/officeDocument/2006/relationships/image" Target="../media/image7.png"/><Relationship Id="rId4" Type="http://schemas.openxmlformats.org/officeDocument/2006/relationships/chart" Target="../charts/chart3.xml"/><Relationship Id="rId9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6.xml"/><Relationship Id="rId7" Type="http://schemas.openxmlformats.org/officeDocument/2006/relationships/image" Target="../media/image4.svg"/><Relationship Id="rId12" Type="http://schemas.openxmlformats.org/officeDocument/2006/relationships/image" Target="../media/image9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chart" Target="../charts/chart8.xml"/><Relationship Id="rId10" Type="http://schemas.openxmlformats.org/officeDocument/2006/relationships/image" Target="../media/image7.png"/><Relationship Id="rId4" Type="http://schemas.openxmlformats.org/officeDocument/2006/relationships/chart" Target="../charts/chart7.xml"/><Relationship Id="rId9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hondroplasia.expert/terms-of-use" TargetMode="External"/><Relationship Id="rId2" Type="http://schemas.openxmlformats.org/officeDocument/2006/relationships/hyperlink" Target="https://www.achondroplasia.expert/prescribing-inform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4C972-3477-DB20-6A46-526C09C64D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Persistent growth-promoting effects of vosoritide</a:t>
            </a:r>
            <a:r>
              <a:rPr lang="en-GB" baseline="30000" dirty="0">
                <a:solidFill>
                  <a:srgbClr val="000000"/>
                </a:solidFill>
              </a:rPr>
              <a:t>▼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/>
              <a:t>in children with achondroplasia are accompanied by improvements in physical and social aspects of health-related quality of life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3A1868-9E69-6DA2-24E1-92C62D7B56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Adapted from: Savarirayan R, Irving M, Wilcox WR, Bacino CA, Hoover-Fong JE, Harmatz P, Polgreen LE, Mohnike K, Prada CE, Kubota T, Arundel P, Leiva-Gea A, Rowell R, Low A, Sabir I, </a:t>
            </a:r>
            <a:br>
              <a:rPr lang="en-GB" dirty="0"/>
            </a:br>
            <a:r>
              <a:rPr lang="en-GB" dirty="0"/>
              <a:t>Huntsman-</a:t>
            </a:r>
            <a:r>
              <a:rPr lang="en-GB" dirty="0" err="1"/>
              <a:t>Labed</a:t>
            </a:r>
            <a:r>
              <a:rPr lang="en-GB" dirty="0"/>
              <a:t> A, Day J</a:t>
            </a:r>
          </a:p>
          <a:p>
            <a:r>
              <a:rPr lang="en-GB" dirty="0"/>
              <a:t>Genet Med. 2024.</a:t>
            </a:r>
          </a:p>
          <a:p>
            <a:r>
              <a:rPr lang="en-GB" dirty="0"/>
              <a:t> </a:t>
            </a:r>
            <a:r>
              <a:rPr lang="en-GB" dirty="0" err="1"/>
              <a:t>doi</a:t>
            </a:r>
            <a:r>
              <a:rPr lang="en-GB" dirty="0"/>
              <a:t>: 10.1016/j.gim.2024.101274. </a:t>
            </a:r>
          </a:p>
          <a:p>
            <a:r>
              <a:rPr lang="en-GB" dirty="0" err="1"/>
              <a:t>Epub</a:t>
            </a:r>
            <a:r>
              <a:rPr lang="en-GB" dirty="0"/>
              <a:t> ahead of print.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98F525-7624-6958-A8FE-18A65DB72E8A}"/>
              </a:ext>
            </a:extLst>
          </p:cNvPr>
          <p:cNvSpPr txBox="1"/>
          <p:nvPr/>
        </p:nvSpPr>
        <p:spPr>
          <a:xfrm>
            <a:off x="1089173" y="5512986"/>
            <a:ext cx="10013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GB" sz="1200" b="0" i="0" u="none" strike="noStrike" baseline="0" dirty="0">
                <a:latin typeface="Arial" panose="020B0604020202020204" pitchFamily="34" charset="0"/>
              </a:rPr>
              <a:t>▼</a:t>
            </a:r>
            <a:r>
              <a:rPr lang="en-GB" sz="12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This medicinal product is subject to additional monitoring. This will allow quick identification of new safety information. </a:t>
            </a:r>
            <a:br>
              <a:rPr lang="en-GB" sz="12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GB" sz="12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Healthcare professionals are asked to report any suspected adverse reactions. The PI and AE reporting are available at the end of this slide deck.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9709BE-B893-6351-D3DC-D256A66CCC46}"/>
              </a:ext>
            </a:extLst>
          </p:cNvPr>
          <p:cNvSpPr txBox="1"/>
          <p:nvPr/>
        </p:nvSpPr>
        <p:spPr>
          <a:xfrm>
            <a:off x="6390167" y="6145953"/>
            <a:ext cx="32746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2024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</a:t>
            </a:r>
            <a:r>
              <a:rPr lang="en-US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Reserved. </a:t>
            </a:r>
            <a:r>
              <a:rPr lang="en-GB" sz="1100" dirty="0"/>
              <a:t>EUCAN-VOX-00720 </a:t>
            </a:r>
            <a:r>
              <a:rPr lang="en-GB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09/24</a:t>
            </a:r>
            <a:endParaRPr lang="en-US" sz="1100" dirty="0">
              <a:solidFill>
                <a:srgbClr val="27455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282A96-C93E-8267-AE2B-83DAC100AECF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organised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BD7E24-9D61-B530-132F-B0EE44C2F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7" y="6324023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33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44DA-E288-CAD9-C0AB-D753BF750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CBDD6-0E1F-2A14-AD7E-71CD40770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Evidence from Phase 2 and 3 clinical trials and extension studies demonstrated that vosoritide treatment lead to an improvement in AGV after 1 year in children with ACH compared to a placebo</a:t>
            </a:r>
          </a:p>
          <a:p>
            <a:pPr lvl="1"/>
            <a:r>
              <a:rPr lang="en-GB" dirty="0"/>
              <a:t>This improvement in AGV is maintained at 3 years</a:t>
            </a:r>
          </a:p>
          <a:p>
            <a:r>
              <a:rPr lang="en-GB" dirty="0"/>
              <a:t>It is unknown whether children with ACH derive HRQoL benefits through the increased height and improved body proportionality achieved with vosoritide</a:t>
            </a:r>
          </a:p>
          <a:p>
            <a:pPr lvl="1"/>
            <a:r>
              <a:rPr lang="en-GB" dirty="0"/>
              <a:t>These benefits take time to manifest, indicating the need for early initiation of vosoritide to achieve the maximum benefits from increased stature and proportionality</a:t>
            </a:r>
          </a:p>
          <a:p>
            <a:r>
              <a:rPr lang="en-GB" dirty="0"/>
              <a:t>This analysis focuses primarily on the results at 3-year follow up from an ongoing Phase 3 OLE study, with the aim of investigating the effect of vosoritide on HRQoL in children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9D81A-0542-40ED-A931-EAC92237A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AGV, Annual growth velocity; HRQoL, Health-related quality of life; OLE, Open-label extension.</a:t>
            </a:r>
          </a:p>
          <a:p>
            <a:r>
              <a:rPr lang="en-GB" dirty="0"/>
              <a:t>Savarirayan R, et al. Genet Med. 2024. </a:t>
            </a:r>
            <a:r>
              <a:rPr lang="en-GB" dirty="0" err="1"/>
              <a:t>doi</a:t>
            </a:r>
            <a:r>
              <a:rPr lang="en-GB" dirty="0"/>
              <a:t>: 10.1016/j.gim.2024.101274. </a:t>
            </a:r>
            <a:r>
              <a:rPr lang="en-GB" dirty="0" err="1"/>
              <a:t>Epub</a:t>
            </a:r>
            <a:r>
              <a:rPr lang="en-GB" dirty="0"/>
              <a:t> ahead of print.</a:t>
            </a:r>
          </a:p>
        </p:txBody>
      </p:sp>
    </p:spTree>
    <p:extLst>
      <p:ext uri="{BB962C8B-B14F-4D97-AF65-F5344CB8AC3E}">
        <p14:creationId xmlns:p14="http://schemas.microsoft.com/office/powerpoint/2010/main" val="277222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3A9DF-9307-92AE-FAB9-B9FC4E2D3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 fontScale="90000"/>
          </a:bodyPr>
          <a:lstStyle/>
          <a:p>
            <a:r>
              <a:rPr lang="en-GB" dirty="0"/>
              <a:t>Methods: </a:t>
            </a:r>
            <a:r>
              <a:rPr lang="en-GB" noProof="0" dirty="0"/>
              <a:t>OLE study following Phase 3 placebo-controlled study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47E071D-0AB7-9B7A-1E69-FFCCA02A6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22375"/>
              </p:ext>
            </p:extLst>
          </p:nvPr>
        </p:nvGraphicFramePr>
        <p:xfrm>
          <a:off x="695325" y="1164578"/>
          <a:ext cx="10801350" cy="4535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6107F3-9177-CD0C-6713-C1AACB8E6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*Children were required to have a clinical diagnosis of achondroplasia confirmed with genetic testing to be eligible for enrolment. </a:t>
            </a:r>
            <a:r>
              <a:rPr lang="en-GB" baseline="30000" dirty="0"/>
              <a:t>†</a:t>
            </a:r>
            <a:r>
              <a:rPr lang="en-GB" sz="1000" dirty="0">
                <a:solidFill>
                  <a:schemeClr val="tx2"/>
                </a:solidFill>
              </a:rPr>
              <a:t>Children and/or caregivers completed QoLISSY at baseline and at 6 monthly intervals</a:t>
            </a:r>
            <a:endParaRPr lang="en-GB" dirty="0"/>
          </a:p>
          <a:p>
            <a:r>
              <a:rPr lang="en-GB" dirty="0"/>
              <a:t>ACH, achondroplasia; HRQoL, Health-related quality of life; OLE, Open-label extension; QD, Daily; QoLISSY, Quality of Life in Short Stature Youth.</a:t>
            </a:r>
          </a:p>
          <a:p>
            <a:r>
              <a:rPr lang="en-GB" dirty="0"/>
              <a:t>Savarirayan R, et al. Genet Med. 2024. </a:t>
            </a:r>
            <a:r>
              <a:rPr lang="en-GB" dirty="0" err="1"/>
              <a:t>doi</a:t>
            </a:r>
            <a:r>
              <a:rPr lang="en-GB" dirty="0"/>
              <a:t>: 10.1016/j.gim.2024.101274. </a:t>
            </a:r>
            <a:r>
              <a:rPr lang="en-GB" dirty="0" err="1"/>
              <a:t>Epub</a:t>
            </a:r>
            <a:r>
              <a:rPr lang="en-GB" dirty="0"/>
              <a:t> ahead of print.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22036A6-BF26-A7F7-AAD9-CCC213FDADDF}"/>
              </a:ext>
            </a:extLst>
          </p:cNvPr>
          <p:cNvSpPr/>
          <p:nvPr/>
        </p:nvSpPr>
        <p:spPr>
          <a:xfrm>
            <a:off x="4675692" y="4268173"/>
            <a:ext cx="2840400" cy="1008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All participants received vosoritide 15 µg/kg QD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E08628A-3CAC-052D-3195-D6EF6B1147E2}"/>
              </a:ext>
            </a:extLst>
          </p:cNvPr>
          <p:cNvSpPr/>
          <p:nvPr/>
        </p:nvSpPr>
        <p:spPr>
          <a:xfrm>
            <a:off x="704497" y="4268173"/>
            <a:ext cx="2840400" cy="1008000"/>
          </a:xfrm>
          <a:prstGeom prst="roundRect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Randomized placebo-controlled study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24623E5-FED1-FF8B-BEC4-564AE9627E63}"/>
              </a:ext>
            </a:extLst>
          </p:cNvPr>
          <p:cNvSpPr/>
          <p:nvPr/>
        </p:nvSpPr>
        <p:spPr>
          <a:xfrm>
            <a:off x="8656275" y="4268171"/>
            <a:ext cx="2840400" cy="1008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600" b="1" dirty="0">
                <a:solidFill>
                  <a:schemeClr val="tx2"/>
                </a:solidFill>
              </a:rPr>
              <a:t>Secondary outcome</a:t>
            </a:r>
          </a:p>
          <a:p>
            <a:pPr lvl="0" algn="ctr"/>
            <a:r>
              <a:rPr lang="en-GB" sz="1600" b="0" dirty="0">
                <a:solidFill>
                  <a:schemeClr val="tx2"/>
                </a:solidFill>
              </a:rPr>
              <a:t>Evaluation of change from baseline in HRQoL using QoLISSY</a:t>
            </a:r>
            <a:r>
              <a:rPr lang="en-GB" sz="1600" b="0" baseline="30000" dirty="0">
                <a:solidFill>
                  <a:schemeClr val="tx2"/>
                </a:solidFill>
              </a:rPr>
              <a:t>†</a:t>
            </a:r>
          </a:p>
        </p:txBody>
      </p:sp>
    </p:spTree>
    <p:extLst>
      <p:ext uri="{BB962C8B-B14F-4D97-AF65-F5344CB8AC3E}">
        <p14:creationId xmlns:p14="http://schemas.microsoft.com/office/powerpoint/2010/main" val="221455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3237B-DE6F-F5A8-9DD8-ABB6EB58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Results: Patient characteristics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06AD7DFA-2C43-EFF9-9524-42380F2AC1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822159"/>
              </p:ext>
            </p:extLst>
          </p:nvPr>
        </p:nvGraphicFramePr>
        <p:xfrm>
          <a:off x="695325" y="1449388"/>
          <a:ext cx="10801350" cy="4535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2119E9-99A8-4303-BFFF-33B79A27D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SD, standard deviation; vos, vosoritide</a:t>
            </a:r>
          </a:p>
          <a:p>
            <a:r>
              <a:rPr lang="en-GB" dirty="0"/>
              <a:t>Savarirayan R, et al. Genet Med. 2024. </a:t>
            </a:r>
            <a:r>
              <a:rPr lang="en-GB" dirty="0" err="1"/>
              <a:t>doi</a:t>
            </a:r>
            <a:r>
              <a:rPr lang="en-GB" dirty="0"/>
              <a:t>: 10.1016/j.gim.2024.101274. </a:t>
            </a:r>
            <a:r>
              <a:rPr lang="en-GB" dirty="0" err="1"/>
              <a:t>Epub</a:t>
            </a:r>
            <a:r>
              <a:rPr lang="en-GB" dirty="0"/>
              <a:t> ahead of print.</a:t>
            </a:r>
          </a:p>
        </p:txBody>
      </p:sp>
    </p:spTree>
    <p:extLst>
      <p:ext uri="{BB962C8B-B14F-4D97-AF65-F5344CB8AC3E}">
        <p14:creationId xmlns:p14="http://schemas.microsoft.com/office/powerpoint/2010/main" val="1587380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Chart 43">
            <a:extLst>
              <a:ext uri="{FF2B5EF4-FFF2-40B4-BE49-F238E27FC236}">
                <a16:creationId xmlns:a16="http://schemas.microsoft.com/office/drawing/2014/main" id="{A13FF815-2465-63D7-4BCD-90FE0661B1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413875"/>
              </p:ext>
            </p:extLst>
          </p:nvPr>
        </p:nvGraphicFramePr>
        <p:xfrm>
          <a:off x="5131940" y="3726900"/>
          <a:ext cx="4384408" cy="111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9442432B-C655-EC93-5696-4DAC7878F9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4893548"/>
              </p:ext>
            </p:extLst>
          </p:nvPr>
        </p:nvGraphicFramePr>
        <p:xfrm>
          <a:off x="5131940" y="3003766"/>
          <a:ext cx="4384408" cy="1536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3" name="Chart 32">
            <a:extLst>
              <a:ext uri="{FF2B5EF4-FFF2-40B4-BE49-F238E27FC236}">
                <a16:creationId xmlns:a16="http://schemas.microsoft.com/office/drawing/2014/main" id="{6497DE30-7D72-157C-DFB6-13820A2656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9722981"/>
              </p:ext>
            </p:extLst>
          </p:nvPr>
        </p:nvGraphicFramePr>
        <p:xfrm>
          <a:off x="5131940" y="2254187"/>
          <a:ext cx="4384408" cy="111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D7ED0BF4-4853-656B-302E-B3E32F8B39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5118130"/>
              </p:ext>
            </p:extLst>
          </p:nvPr>
        </p:nvGraphicFramePr>
        <p:xfrm>
          <a:off x="5131940" y="1447200"/>
          <a:ext cx="4384408" cy="111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9A704F-3BD0-C49B-6A2A-790782ED104F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GB" dirty="0"/>
              <a:t>Changes were greatest in participants with </a:t>
            </a:r>
            <a:r>
              <a:rPr lang="en-GB" sz="1800" b="1" dirty="0">
                <a:solidFill>
                  <a:schemeClr val="bg1"/>
                </a:solidFill>
              </a:rPr>
              <a:t>≥1 SD increase in height Z-score</a:t>
            </a:r>
            <a:r>
              <a:rPr lang="en-GB" dirty="0"/>
              <a:t> 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2907C4-99EA-615E-9AE4-697536AC3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Results: Caregiver-reported QoLISSY change from baseline </a:t>
            </a:r>
            <a:br>
              <a:rPr lang="en-GB" dirty="0"/>
            </a:br>
            <a:r>
              <a:rPr lang="en-GB" dirty="0"/>
              <a:t>to year 3 (week 156)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AF6008-3A2D-BE83-8446-2D02C699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QoLISSY, Quality of Life in Short Stature Youth; SD, standard deviation.</a:t>
            </a:r>
            <a:br>
              <a:rPr lang="en-GB" dirty="0"/>
            </a:br>
            <a:r>
              <a:rPr lang="en-GB" dirty="0"/>
              <a:t>Savarirayan R, et al. Genet Med. 2024. </a:t>
            </a:r>
            <a:r>
              <a:rPr lang="en-GB" dirty="0" err="1"/>
              <a:t>doi</a:t>
            </a:r>
            <a:r>
              <a:rPr lang="en-GB" dirty="0"/>
              <a:t>: 10.1016/j.gim.2024.101274. </a:t>
            </a:r>
            <a:r>
              <a:rPr lang="en-GB" dirty="0" err="1"/>
              <a:t>Epub</a:t>
            </a:r>
            <a:r>
              <a:rPr lang="en-GB" dirty="0"/>
              <a:t> ahead of print.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7DEB4E-45EC-2880-61E5-612D28897401}"/>
              </a:ext>
            </a:extLst>
          </p:cNvPr>
          <p:cNvSpPr txBox="1"/>
          <p:nvPr/>
        </p:nvSpPr>
        <p:spPr>
          <a:xfrm>
            <a:off x="6980048" y="2104547"/>
            <a:ext cx="744683" cy="211135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2.65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8073E5-D093-7CEA-A0C1-50015C643B65}"/>
              </a:ext>
            </a:extLst>
          </p:cNvPr>
          <p:cNvSpPr txBox="1"/>
          <p:nvPr/>
        </p:nvSpPr>
        <p:spPr>
          <a:xfrm>
            <a:off x="7848999" y="1728577"/>
            <a:ext cx="744683" cy="211135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11.36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08B6B0-F8FD-3285-4B73-9E5748FEBD83}"/>
              </a:ext>
            </a:extLst>
          </p:cNvPr>
          <p:cNvSpPr txBox="1"/>
          <p:nvPr/>
        </p:nvSpPr>
        <p:spPr>
          <a:xfrm>
            <a:off x="6951750" y="2963363"/>
            <a:ext cx="744683" cy="211135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0.98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6A60AE-8D41-7A04-3DDC-4C77756461A0}"/>
              </a:ext>
            </a:extLst>
          </p:cNvPr>
          <p:cNvSpPr txBox="1"/>
          <p:nvPr/>
        </p:nvSpPr>
        <p:spPr>
          <a:xfrm>
            <a:off x="7827409" y="2771443"/>
            <a:ext cx="744683" cy="211135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5.84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599F80-4D73-A4AD-5000-A22B2C01E53E}"/>
              </a:ext>
            </a:extLst>
          </p:cNvPr>
          <p:cNvSpPr txBox="1"/>
          <p:nvPr/>
        </p:nvSpPr>
        <p:spPr>
          <a:xfrm>
            <a:off x="6942214" y="4038075"/>
            <a:ext cx="744683" cy="211135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-1.09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74FC03-5D42-DED5-070C-55140BF27603}"/>
              </a:ext>
            </a:extLst>
          </p:cNvPr>
          <p:cNvSpPr txBox="1"/>
          <p:nvPr/>
        </p:nvSpPr>
        <p:spPr>
          <a:xfrm>
            <a:off x="7846020" y="3622981"/>
            <a:ext cx="744683" cy="211135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3.62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11BDD9-1456-A3E8-C0B8-0066022919EE}"/>
              </a:ext>
            </a:extLst>
          </p:cNvPr>
          <p:cNvSpPr txBox="1"/>
          <p:nvPr/>
        </p:nvSpPr>
        <p:spPr>
          <a:xfrm>
            <a:off x="7846020" y="4209096"/>
            <a:ext cx="746786" cy="211135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6.94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2AE9551-3B53-1ECA-5A6C-77C9D91CCA0B}"/>
              </a:ext>
            </a:extLst>
          </p:cNvPr>
          <p:cNvSpPr txBox="1"/>
          <p:nvPr/>
        </p:nvSpPr>
        <p:spPr>
          <a:xfrm>
            <a:off x="6955695" y="4449191"/>
            <a:ext cx="746786" cy="211135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0.96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2AE9E1B-09C0-7391-A74F-03267833FA8C}"/>
              </a:ext>
            </a:extLst>
          </p:cNvPr>
          <p:cNvSpPr txBox="1"/>
          <p:nvPr/>
        </p:nvSpPr>
        <p:spPr>
          <a:xfrm>
            <a:off x="5951776" y="1422900"/>
            <a:ext cx="26907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Mean change from baseline</a:t>
            </a:r>
            <a:endParaRPr kumimoji="0" lang="en-GB" sz="1400" b="0" i="0" u="none" strike="noStrike" kern="1200" cap="none" spc="0" normalizeH="0" baseline="3000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24F98AD-1770-DFBA-59F9-5A44FD36B71F}"/>
              </a:ext>
            </a:extLst>
          </p:cNvPr>
          <p:cNvCxnSpPr>
            <a:cxnSpLocks/>
          </p:cNvCxnSpPr>
          <p:nvPr/>
        </p:nvCxnSpPr>
        <p:spPr>
          <a:xfrm flipV="1">
            <a:off x="1589336" y="3978427"/>
            <a:ext cx="52612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E5944B5-64EF-A44A-C014-C11427669C88}"/>
              </a:ext>
            </a:extLst>
          </p:cNvPr>
          <p:cNvCxnSpPr>
            <a:cxnSpLocks/>
          </p:cNvCxnSpPr>
          <p:nvPr/>
        </p:nvCxnSpPr>
        <p:spPr>
          <a:xfrm flipV="1">
            <a:off x="1601083" y="4700295"/>
            <a:ext cx="52612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6C2C394-C30E-6155-7A56-44D887DA913D}"/>
              </a:ext>
            </a:extLst>
          </p:cNvPr>
          <p:cNvCxnSpPr/>
          <p:nvPr/>
        </p:nvCxnSpPr>
        <p:spPr>
          <a:xfrm flipV="1">
            <a:off x="1605978" y="2422677"/>
            <a:ext cx="52612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A3ACAE3-72BB-495F-7192-8A0365292B91}"/>
              </a:ext>
            </a:extLst>
          </p:cNvPr>
          <p:cNvSpPr txBox="1"/>
          <p:nvPr/>
        </p:nvSpPr>
        <p:spPr>
          <a:xfrm>
            <a:off x="5634541" y="4842132"/>
            <a:ext cx="1501687" cy="211135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Overall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5AFB079-9276-9535-0931-B6A6872F4EBF}"/>
              </a:ext>
            </a:extLst>
          </p:cNvPr>
          <p:cNvSpPr txBox="1"/>
          <p:nvPr/>
        </p:nvSpPr>
        <p:spPr>
          <a:xfrm>
            <a:off x="6276558" y="4844065"/>
            <a:ext cx="2114140" cy="33855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Δ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ACH height </a:t>
            </a:r>
            <a:b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Z-score &lt;1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A9DF046-E4AD-E999-7F53-126154D2D4E9}"/>
              </a:ext>
            </a:extLst>
          </p:cNvPr>
          <p:cNvSpPr txBox="1"/>
          <p:nvPr/>
        </p:nvSpPr>
        <p:spPr>
          <a:xfrm>
            <a:off x="7660497" y="4841931"/>
            <a:ext cx="1138077" cy="33855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Δ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ACH height </a:t>
            </a:r>
            <a:b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lang="en-GB" sz="1000" dirty="0">
                <a:solidFill>
                  <a:srgbClr val="505050"/>
                </a:solidFill>
                <a:latin typeface="Arial" panose="020B0604020202020204"/>
              </a:rPr>
              <a:t>Z-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score ≥1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186742C-423F-1DC1-DAEB-758967564055}"/>
              </a:ext>
            </a:extLst>
          </p:cNvPr>
          <p:cNvCxnSpPr/>
          <p:nvPr/>
        </p:nvCxnSpPr>
        <p:spPr>
          <a:xfrm flipV="1">
            <a:off x="1456036" y="3220522"/>
            <a:ext cx="718947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DF667E8-F45D-A72C-C44B-E7DDE52F57D3}"/>
              </a:ext>
            </a:extLst>
          </p:cNvPr>
          <p:cNvCxnSpPr>
            <a:cxnSpLocks/>
          </p:cNvCxnSpPr>
          <p:nvPr/>
        </p:nvCxnSpPr>
        <p:spPr>
          <a:xfrm flipV="1">
            <a:off x="1439984" y="3979728"/>
            <a:ext cx="718947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0E86298-1FB2-5D3D-F19E-1BBA6D58A96C}"/>
              </a:ext>
            </a:extLst>
          </p:cNvPr>
          <p:cNvCxnSpPr/>
          <p:nvPr/>
        </p:nvCxnSpPr>
        <p:spPr>
          <a:xfrm flipV="1">
            <a:off x="1462725" y="2423978"/>
            <a:ext cx="718947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4C6506D6-72AB-B63A-300F-F8B2E486CA57}"/>
              </a:ext>
            </a:extLst>
          </p:cNvPr>
          <p:cNvSpPr txBox="1"/>
          <p:nvPr/>
        </p:nvSpPr>
        <p:spPr>
          <a:xfrm>
            <a:off x="6980181" y="2104548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2.65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E605973-48C2-9469-8935-D07B031E21CF}"/>
              </a:ext>
            </a:extLst>
          </p:cNvPr>
          <p:cNvSpPr txBox="1"/>
          <p:nvPr/>
        </p:nvSpPr>
        <p:spPr>
          <a:xfrm>
            <a:off x="6064586" y="1954277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5.99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FB07FC9-3028-D0E6-8E33-4C7DE787F328}"/>
              </a:ext>
            </a:extLst>
          </p:cNvPr>
          <p:cNvSpPr txBox="1"/>
          <p:nvPr/>
        </p:nvSpPr>
        <p:spPr>
          <a:xfrm>
            <a:off x="7895354" y="1728577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11.36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9A77228-A995-3247-BF50-FCA84E81C8A7}"/>
              </a:ext>
            </a:extLst>
          </p:cNvPr>
          <p:cNvSpPr txBox="1"/>
          <p:nvPr/>
        </p:nvSpPr>
        <p:spPr>
          <a:xfrm>
            <a:off x="6980181" y="2972989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0.98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6D19B0F-0C8A-2D23-2CA2-2553E37666F7}"/>
              </a:ext>
            </a:extLst>
          </p:cNvPr>
          <p:cNvSpPr txBox="1"/>
          <p:nvPr/>
        </p:nvSpPr>
        <p:spPr>
          <a:xfrm>
            <a:off x="6064586" y="2901399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2.85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2C15E3-0D66-95A9-4143-CDF76E245088}"/>
              </a:ext>
            </a:extLst>
          </p:cNvPr>
          <p:cNvSpPr txBox="1"/>
          <p:nvPr/>
        </p:nvSpPr>
        <p:spPr>
          <a:xfrm>
            <a:off x="7895354" y="2768369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5.84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93894B3-38D3-9D09-CA2D-672E69E81153}"/>
              </a:ext>
            </a:extLst>
          </p:cNvPr>
          <p:cNvSpPr txBox="1"/>
          <p:nvPr/>
        </p:nvSpPr>
        <p:spPr>
          <a:xfrm>
            <a:off x="6980181" y="4025376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schemeClr val="accent4"/>
                </a:solidFill>
                <a:latin typeface="Arial" panose="020B0604020202020204"/>
              </a:rPr>
              <a:t>−</a:t>
            </a: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1.09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F7B91F7-95C0-C376-1DF7-0820DD00F8E2}"/>
              </a:ext>
            </a:extLst>
          </p:cNvPr>
          <p:cNvSpPr txBox="1"/>
          <p:nvPr/>
        </p:nvSpPr>
        <p:spPr>
          <a:xfrm>
            <a:off x="6064586" y="3753150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0.70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C07C4DB-5BDA-0DA5-CF52-16663E1DEF88}"/>
              </a:ext>
            </a:extLst>
          </p:cNvPr>
          <p:cNvSpPr txBox="1"/>
          <p:nvPr/>
        </p:nvSpPr>
        <p:spPr>
          <a:xfrm>
            <a:off x="7895354" y="3616631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3.62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D26B7D2-9027-031D-2651-A316932A1CDB}"/>
              </a:ext>
            </a:extLst>
          </p:cNvPr>
          <p:cNvSpPr txBox="1"/>
          <p:nvPr/>
        </p:nvSpPr>
        <p:spPr>
          <a:xfrm>
            <a:off x="7894302" y="4196397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6.94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5EA2AC4-42ED-6573-0EBA-0A0E0D51D212}"/>
              </a:ext>
            </a:extLst>
          </p:cNvPr>
          <p:cNvSpPr txBox="1"/>
          <p:nvPr/>
        </p:nvSpPr>
        <p:spPr>
          <a:xfrm>
            <a:off x="6980181" y="4449192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0.96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680E2B7-DD2D-A47A-C5A6-4523FB156FE1}"/>
              </a:ext>
            </a:extLst>
          </p:cNvPr>
          <p:cNvSpPr txBox="1"/>
          <p:nvPr/>
        </p:nvSpPr>
        <p:spPr>
          <a:xfrm>
            <a:off x="6063535" y="4365492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3.25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AA8B4D1-9AB7-272A-0CC5-CAAB71B5F872}"/>
              </a:ext>
            </a:extLst>
          </p:cNvPr>
          <p:cNvGrpSpPr/>
          <p:nvPr/>
        </p:nvGrpSpPr>
        <p:grpSpPr>
          <a:xfrm>
            <a:off x="1589336" y="2422711"/>
            <a:ext cx="3415374" cy="2277618"/>
            <a:chOff x="5899547" y="2749152"/>
            <a:chExt cx="2852996" cy="2324100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E3DF862-5F77-49AC-5248-15BD405D5E4C}"/>
                </a:ext>
              </a:extLst>
            </p:cNvPr>
            <p:cNvCxnSpPr/>
            <p:nvPr/>
          </p:nvCxnSpPr>
          <p:spPr>
            <a:xfrm flipV="1">
              <a:off x="5905897" y="3566641"/>
              <a:ext cx="28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040185F9-B842-1002-EDBD-2197F2C81D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99547" y="4336652"/>
              <a:ext cx="28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357F9D84-E07A-7610-B446-20F2DF9DA09A}"/>
                </a:ext>
              </a:extLst>
            </p:cNvPr>
            <p:cNvCxnSpPr>
              <a:cxnSpLocks/>
            </p:cNvCxnSpPr>
            <p:nvPr/>
          </p:nvCxnSpPr>
          <p:spPr>
            <a:xfrm>
              <a:off x="5905897" y="5073252"/>
              <a:ext cx="112944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C3F3C6D-7E4B-789A-9CD2-D4AB8846EE00}"/>
                </a:ext>
              </a:extLst>
            </p:cNvPr>
            <p:cNvCxnSpPr/>
            <p:nvPr/>
          </p:nvCxnSpPr>
          <p:spPr>
            <a:xfrm flipV="1">
              <a:off x="5908543" y="2749152"/>
              <a:ext cx="28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E0497DA3-508E-8968-8D64-67AF29F0ED17}"/>
              </a:ext>
            </a:extLst>
          </p:cNvPr>
          <p:cNvSpPr/>
          <p:nvPr/>
        </p:nvSpPr>
        <p:spPr>
          <a:xfrm>
            <a:off x="705829" y="2192301"/>
            <a:ext cx="1702188" cy="4524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3CC7A8B1-87D2-B2EE-080C-7184B5E393D0}"/>
              </a:ext>
            </a:extLst>
          </p:cNvPr>
          <p:cNvSpPr/>
          <p:nvPr/>
        </p:nvSpPr>
        <p:spPr>
          <a:xfrm>
            <a:off x="701090" y="2989378"/>
            <a:ext cx="1706926" cy="4524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0A66A0CC-017B-9E58-54EB-DA5A14A25EE7}"/>
              </a:ext>
            </a:extLst>
          </p:cNvPr>
          <p:cNvSpPr/>
          <p:nvPr/>
        </p:nvSpPr>
        <p:spPr>
          <a:xfrm>
            <a:off x="701090" y="3756468"/>
            <a:ext cx="1706926" cy="4524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596AE0F7-229D-599C-6BD9-7CA3F1D3FC86}"/>
              </a:ext>
            </a:extLst>
          </p:cNvPr>
          <p:cNvSpPr/>
          <p:nvPr/>
        </p:nvSpPr>
        <p:spPr>
          <a:xfrm>
            <a:off x="701090" y="4465772"/>
            <a:ext cx="1706926" cy="4524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0C9DC11-28FC-1F98-AB25-B85D8FA8112E}"/>
              </a:ext>
            </a:extLst>
          </p:cNvPr>
          <p:cNvSpPr txBox="1"/>
          <p:nvPr/>
        </p:nvSpPr>
        <p:spPr>
          <a:xfrm>
            <a:off x="985291" y="2290107"/>
            <a:ext cx="1358792" cy="27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Physical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F982F78-B499-ED58-2554-76D09878B961}"/>
              </a:ext>
            </a:extLst>
          </p:cNvPr>
          <p:cNvSpPr txBox="1"/>
          <p:nvPr/>
        </p:nvSpPr>
        <p:spPr>
          <a:xfrm>
            <a:off x="985291" y="3096332"/>
            <a:ext cx="1358792" cy="27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6612412-663A-9741-123D-1B3E7767BC13}"/>
              </a:ext>
            </a:extLst>
          </p:cNvPr>
          <p:cNvSpPr txBox="1"/>
          <p:nvPr/>
        </p:nvSpPr>
        <p:spPr>
          <a:xfrm>
            <a:off x="985291" y="3852262"/>
            <a:ext cx="1358792" cy="27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Emotional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5E7620A-6C9E-FA03-310F-F670A975BB9E}"/>
              </a:ext>
            </a:extLst>
          </p:cNvPr>
          <p:cNvSpPr txBox="1"/>
          <p:nvPr/>
        </p:nvSpPr>
        <p:spPr>
          <a:xfrm>
            <a:off x="985291" y="4572311"/>
            <a:ext cx="1358792" cy="27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Total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42A310A8-9CE5-8940-1624-972A76CCA72C}"/>
              </a:ext>
            </a:extLst>
          </p:cNvPr>
          <p:cNvSpPr/>
          <p:nvPr/>
        </p:nvSpPr>
        <p:spPr>
          <a:xfrm>
            <a:off x="2539253" y="2191590"/>
            <a:ext cx="457166" cy="457166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AE29C477-8AF2-3BCA-A68B-1428EB756B26}"/>
              </a:ext>
            </a:extLst>
          </p:cNvPr>
          <p:cNvSpPr/>
          <p:nvPr/>
        </p:nvSpPr>
        <p:spPr>
          <a:xfrm>
            <a:off x="2539253" y="2982863"/>
            <a:ext cx="457166" cy="457166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AC6C6DDE-71F9-4FCE-23DB-ED9495F5F4A1}"/>
              </a:ext>
            </a:extLst>
          </p:cNvPr>
          <p:cNvSpPr/>
          <p:nvPr/>
        </p:nvSpPr>
        <p:spPr>
          <a:xfrm>
            <a:off x="2539253" y="3752273"/>
            <a:ext cx="457166" cy="457166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85B05F7D-27E6-CB5C-279A-178293DCEA6D}"/>
              </a:ext>
            </a:extLst>
          </p:cNvPr>
          <p:cNvSpPr/>
          <p:nvPr/>
        </p:nvSpPr>
        <p:spPr>
          <a:xfrm>
            <a:off x="3148755" y="2192301"/>
            <a:ext cx="2540160" cy="4524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E02BB95E-0E0D-6ABC-2C1A-95494E403976}"/>
              </a:ext>
            </a:extLst>
          </p:cNvPr>
          <p:cNvSpPr/>
          <p:nvPr/>
        </p:nvSpPr>
        <p:spPr>
          <a:xfrm>
            <a:off x="3148755" y="2989378"/>
            <a:ext cx="2540160" cy="4524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65598A30-4D33-8634-F2D9-00EAE63E70C3}"/>
              </a:ext>
            </a:extLst>
          </p:cNvPr>
          <p:cNvSpPr/>
          <p:nvPr/>
        </p:nvSpPr>
        <p:spPr>
          <a:xfrm>
            <a:off x="3148755" y="3756468"/>
            <a:ext cx="2540160" cy="4524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9463535-458C-55E3-E0F9-7D361693369F}"/>
              </a:ext>
            </a:extLst>
          </p:cNvPr>
          <p:cNvSpPr txBox="1"/>
          <p:nvPr/>
        </p:nvSpPr>
        <p:spPr>
          <a:xfrm>
            <a:off x="3161013" y="2241459"/>
            <a:ext cx="2609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“Because of my child’s height, (s)he has more trouble reaching things than others his/her age”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B82741A-1F2F-F190-52E6-FD06AFE6B068}"/>
              </a:ext>
            </a:extLst>
          </p:cNvPr>
          <p:cNvSpPr txBox="1"/>
          <p:nvPr/>
        </p:nvSpPr>
        <p:spPr>
          <a:xfrm>
            <a:off x="2091068" y="2290107"/>
            <a:ext cx="1358792" cy="27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6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EBAD662-CDD9-89B0-AE10-2A587D594FEE}"/>
              </a:ext>
            </a:extLst>
          </p:cNvPr>
          <p:cNvSpPr txBox="1"/>
          <p:nvPr/>
        </p:nvSpPr>
        <p:spPr>
          <a:xfrm>
            <a:off x="2477975" y="3096332"/>
            <a:ext cx="5849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8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AB8E750-92F5-A96D-7D3B-15B076553653}"/>
              </a:ext>
            </a:extLst>
          </p:cNvPr>
          <p:cNvSpPr txBox="1"/>
          <p:nvPr/>
        </p:nvSpPr>
        <p:spPr>
          <a:xfrm>
            <a:off x="2091068" y="3852262"/>
            <a:ext cx="1358792" cy="27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8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4A48957-2BF1-1D99-D0F7-1A9532E1C530}"/>
              </a:ext>
            </a:extLst>
          </p:cNvPr>
          <p:cNvSpPr txBox="1"/>
          <p:nvPr/>
        </p:nvSpPr>
        <p:spPr>
          <a:xfrm>
            <a:off x="3246747" y="3038207"/>
            <a:ext cx="2288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“Because of his/her height, (s)he is treated differently”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389B1AC-31A5-64C3-CC8B-DCD0EB78EC95}"/>
              </a:ext>
            </a:extLst>
          </p:cNvPr>
          <p:cNvSpPr txBox="1"/>
          <p:nvPr/>
        </p:nvSpPr>
        <p:spPr>
          <a:xfrm>
            <a:off x="3246748" y="3859464"/>
            <a:ext cx="2329045" cy="226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“(S)he is sad because of his/her height”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7C2F0DE-FBC8-14ED-E661-BE3B2645A55C}"/>
              </a:ext>
            </a:extLst>
          </p:cNvPr>
          <p:cNvSpPr txBox="1"/>
          <p:nvPr/>
        </p:nvSpPr>
        <p:spPr>
          <a:xfrm>
            <a:off x="718608" y="1834542"/>
            <a:ext cx="1758669" cy="301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Core domains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E356066-6612-9548-05F0-EB6E4706C647}"/>
              </a:ext>
            </a:extLst>
          </p:cNvPr>
          <p:cNvSpPr txBox="1"/>
          <p:nvPr/>
        </p:nvSpPr>
        <p:spPr>
          <a:xfrm>
            <a:off x="3062953" y="1834543"/>
            <a:ext cx="2078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Example statements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9CED078-6CF3-B6DC-043D-8422C1EF01C2}"/>
              </a:ext>
            </a:extLst>
          </p:cNvPr>
          <p:cNvSpPr txBox="1"/>
          <p:nvPr/>
        </p:nvSpPr>
        <p:spPr>
          <a:xfrm>
            <a:off x="2093441" y="1834542"/>
            <a:ext cx="1358792" cy="301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 items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C803B22C-A299-FF4D-374B-D4C3B539FDDE}"/>
              </a:ext>
            </a:extLst>
          </p:cNvPr>
          <p:cNvGrpSpPr>
            <a:grpSpLocks noChangeAspect="1"/>
          </p:cNvGrpSpPr>
          <p:nvPr/>
        </p:nvGrpSpPr>
        <p:grpSpPr>
          <a:xfrm>
            <a:off x="862423" y="3811562"/>
            <a:ext cx="310067" cy="318250"/>
            <a:chOff x="-2303266" y="6142831"/>
            <a:chExt cx="541338" cy="555625"/>
          </a:xfrm>
          <a:solidFill>
            <a:schemeClr val="bg1"/>
          </a:solidFill>
        </p:grpSpPr>
        <p:sp>
          <p:nvSpPr>
            <p:cNvPr id="99" name="Freeform 79">
              <a:extLst>
                <a:ext uri="{FF2B5EF4-FFF2-40B4-BE49-F238E27FC236}">
                  <a16:creationId xmlns:a16="http://schemas.microsoft.com/office/drawing/2014/main" id="{4AB89A35-6EBF-E583-361E-C61F296ADC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239766" y="6196806"/>
              <a:ext cx="422275" cy="412750"/>
            </a:xfrm>
            <a:custGeom>
              <a:avLst/>
              <a:gdLst>
                <a:gd name="T0" fmla="*/ 199 w 213"/>
                <a:gd name="T1" fmla="*/ 61 h 209"/>
                <a:gd name="T2" fmla="*/ 178 w 213"/>
                <a:gd name="T3" fmla="*/ 36 h 209"/>
                <a:gd name="T4" fmla="*/ 151 w 213"/>
                <a:gd name="T5" fmla="*/ 15 h 209"/>
                <a:gd name="T6" fmla="*/ 118 w 213"/>
                <a:gd name="T7" fmla="*/ 3 h 209"/>
                <a:gd name="T8" fmla="*/ 75 w 213"/>
                <a:gd name="T9" fmla="*/ 6 h 209"/>
                <a:gd name="T10" fmla="*/ 47 w 213"/>
                <a:gd name="T11" fmla="*/ 17 h 209"/>
                <a:gd name="T12" fmla="*/ 30 w 213"/>
                <a:gd name="T13" fmla="*/ 47 h 209"/>
                <a:gd name="T14" fmla="*/ 17 w 213"/>
                <a:gd name="T15" fmla="*/ 84 h 209"/>
                <a:gd name="T16" fmla="*/ 20 w 213"/>
                <a:gd name="T17" fmla="*/ 146 h 209"/>
                <a:gd name="T18" fmla="*/ 102 w 213"/>
                <a:gd name="T19" fmla="*/ 194 h 209"/>
                <a:gd name="T20" fmla="*/ 111 w 213"/>
                <a:gd name="T21" fmla="*/ 205 h 209"/>
                <a:gd name="T22" fmla="*/ 165 w 213"/>
                <a:gd name="T23" fmla="*/ 180 h 209"/>
                <a:gd name="T24" fmla="*/ 209 w 213"/>
                <a:gd name="T25" fmla="*/ 101 h 209"/>
                <a:gd name="T26" fmla="*/ 89 w 213"/>
                <a:gd name="T27" fmla="*/ 176 h 209"/>
                <a:gd name="T28" fmla="*/ 67 w 213"/>
                <a:gd name="T29" fmla="*/ 154 h 209"/>
                <a:gd name="T30" fmla="*/ 46 w 213"/>
                <a:gd name="T31" fmla="*/ 172 h 209"/>
                <a:gd name="T32" fmla="*/ 13 w 213"/>
                <a:gd name="T33" fmla="*/ 102 h 209"/>
                <a:gd name="T34" fmla="*/ 45 w 213"/>
                <a:gd name="T35" fmla="*/ 119 h 209"/>
                <a:gd name="T36" fmla="*/ 67 w 213"/>
                <a:gd name="T37" fmla="*/ 110 h 209"/>
                <a:gd name="T38" fmla="*/ 48 w 213"/>
                <a:gd name="T39" fmla="*/ 91 h 209"/>
                <a:gd name="T40" fmla="*/ 57 w 213"/>
                <a:gd name="T41" fmla="*/ 67 h 209"/>
                <a:gd name="T42" fmla="*/ 91 w 213"/>
                <a:gd name="T43" fmla="*/ 72 h 209"/>
                <a:gd name="T44" fmla="*/ 82 w 213"/>
                <a:gd name="T45" fmla="*/ 52 h 209"/>
                <a:gd name="T46" fmla="*/ 77 w 213"/>
                <a:gd name="T47" fmla="*/ 49 h 209"/>
                <a:gd name="T48" fmla="*/ 44 w 213"/>
                <a:gd name="T49" fmla="*/ 39 h 209"/>
                <a:gd name="T50" fmla="*/ 77 w 213"/>
                <a:gd name="T51" fmla="*/ 18 h 209"/>
                <a:gd name="T52" fmla="*/ 103 w 213"/>
                <a:gd name="T53" fmla="*/ 22 h 209"/>
                <a:gd name="T54" fmla="*/ 91 w 213"/>
                <a:gd name="T55" fmla="*/ 32 h 209"/>
                <a:gd name="T56" fmla="*/ 103 w 213"/>
                <a:gd name="T57" fmla="*/ 72 h 209"/>
                <a:gd name="T58" fmla="*/ 103 w 213"/>
                <a:gd name="T59" fmla="*/ 79 h 209"/>
                <a:gd name="T60" fmla="*/ 103 w 213"/>
                <a:gd name="T61" fmla="*/ 113 h 209"/>
                <a:gd name="T62" fmla="*/ 95 w 213"/>
                <a:gd name="T63" fmla="*/ 113 h 209"/>
                <a:gd name="T64" fmla="*/ 87 w 213"/>
                <a:gd name="T65" fmla="*/ 104 h 209"/>
                <a:gd name="T66" fmla="*/ 76 w 213"/>
                <a:gd name="T67" fmla="*/ 123 h 209"/>
                <a:gd name="T68" fmla="*/ 103 w 213"/>
                <a:gd name="T69" fmla="*/ 127 h 209"/>
                <a:gd name="T70" fmla="*/ 103 w 213"/>
                <a:gd name="T71" fmla="*/ 174 h 209"/>
                <a:gd name="T72" fmla="*/ 185 w 213"/>
                <a:gd name="T73" fmla="*/ 142 h 209"/>
                <a:gd name="T74" fmla="*/ 155 w 213"/>
                <a:gd name="T75" fmla="*/ 164 h 209"/>
                <a:gd name="T76" fmla="*/ 129 w 213"/>
                <a:gd name="T77" fmla="*/ 186 h 209"/>
                <a:gd name="T78" fmla="*/ 128 w 213"/>
                <a:gd name="T79" fmla="*/ 192 h 209"/>
                <a:gd name="T80" fmla="*/ 111 w 213"/>
                <a:gd name="T81" fmla="*/ 165 h 209"/>
                <a:gd name="T82" fmla="*/ 135 w 213"/>
                <a:gd name="T83" fmla="*/ 126 h 209"/>
                <a:gd name="T84" fmla="*/ 124 w 213"/>
                <a:gd name="T85" fmla="*/ 121 h 209"/>
                <a:gd name="T86" fmla="*/ 120 w 213"/>
                <a:gd name="T87" fmla="*/ 109 h 209"/>
                <a:gd name="T88" fmla="*/ 111 w 213"/>
                <a:gd name="T89" fmla="*/ 119 h 209"/>
                <a:gd name="T90" fmla="*/ 111 w 213"/>
                <a:gd name="T91" fmla="*/ 113 h 209"/>
                <a:gd name="T92" fmla="*/ 112 w 213"/>
                <a:gd name="T93" fmla="*/ 75 h 209"/>
                <a:gd name="T94" fmla="*/ 115 w 213"/>
                <a:gd name="T95" fmla="*/ 38 h 209"/>
                <a:gd name="T96" fmla="*/ 111 w 213"/>
                <a:gd name="T97" fmla="*/ 30 h 209"/>
                <a:gd name="T98" fmla="*/ 131 w 213"/>
                <a:gd name="T99" fmla="*/ 11 h 209"/>
                <a:gd name="T100" fmla="*/ 164 w 213"/>
                <a:gd name="T101" fmla="*/ 25 h 209"/>
                <a:gd name="T102" fmla="*/ 139 w 213"/>
                <a:gd name="T103" fmla="*/ 57 h 209"/>
                <a:gd name="T104" fmla="*/ 131 w 213"/>
                <a:gd name="T105" fmla="*/ 47 h 209"/>
                <a:gd name="T106" fmla="*/ 123 w 213"/>
                <a:gd name="T107" fmla="*/ 72 h 209"/>
                <a:gd name="T108" fmla="*/ 149 w 213"/>
                <a:gd name="T109" fmla="*/ 70 h 209"/>
                <a:gd name="T110" fmla="*/ 190 w 213"/>
                <a:gd name="T111" fmla="*/ 63 h 209"/>
                <a:gd name="T112" fmla="*/ 149 w 213"/>
                <a:gd name="T113" fmla="*/ 108 h 209"/>
                <a:gd name="T114" fmla="*/ 166 w 213"/>
                <a:gd name="T115" fmla="*/ 127 h 209"/>
                <a:gd name="T116" fmla="*/ 198 w 213"/>
                <a:gd name="T117" fmla="*/ 98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3" h="209">
                  <a:moveTo>
                    <a:pt x="209" y="101"/>
                  </a:moveTo>
                  <a:cubicBezTo>
                    <a:pt x="207" y="94"/>
                    <a:pt x="197" y="90"/>
                    <a:pt x="197" y="84"/>
                  </a:cubicBezTo>
                  <a:cubicBezTo>
                    <a:pt x="197" y="77"/>
                    <a:pt x="201" y="69"/>
                    <a:pt x="199" y="61"/>
                  </a:cubicBezTo>
                  <a:cubicBezTo>
                    <a:pt x="198" y="59"/>
                    <a:pt x="197" y="57"/>
                    <a:pt x="196" y="55"/>
                  </a:cubicBezTo>
                  <a:cubicBezTo>
                    <a:pt x="192" y="52"/>
                    <a:pt x="188" y="50"/>
                    <a:pt x="184" y="47"/>
                  </a:cubicBezTo>
                  <a:cubicBezTo>
                    <a:pt x="174" y="47"/>
                    <a:pt x="179" y="41"/>
                    <a:pt x="178" y="36"/>
                  </a:cubicBezTo>
                  <a:cubicBezTo>
                    <a:pt x="178" y="30"/>
                    <a:pt x="175" y="25"/>
                    <a:pt x="171" y="20"/>
                  </a:cubicBezTo>
                  <a:cubicBezTo>
                    <a:pt x="170" y="19"/>
                    <a:pt x="169" y="18"/>
                    <a:pt x="167" y="17"/>
                  </a:cubicBezTo>
                  <a:cubicBezTo>
                    <a:pt x="162" y="15"/>
                    <a:pt x="157" y="13"/>
                    <a:pt x="151" y="15"/>
                  </a:cubicBezTo>
                  <a:cubicBezTo>
                    <a:pt x="146" y="17"/>
                    <a:pt x="144" y="14"/>
                    <a:pt x="142" y="10"/>
                  </a:cubicBezTo>
                  <a:cubicBezTo>
                    <a:pt x="141" y="9"/>
                    <a:pt x="140" y="7"/>
                    <a:pt x="139" y="6"/>
                  </a:cubicBezTo>
                  <a:cubicBezTo>
                    <a:pt x="132" y="3"/>
                    <a:pt x="126" y="0"/>
                    <a:pt x="118" y="3"/>
                  </a:cubicBezTo>
                  <a:cubicBezTo>
                    <a:pt x="114" y="5"/>
                    <a:pt x="110" y="8"/>
                    <a:pt x="107" y="12"/>
                  </a:cubicBezTo>
                  <a:cubicBezTo>
                    <a:pt x="104" y="8"/>
                    <a:pt x="100" y="5"/>
                    <a:pt x="95" y="3"/>
                  </a:cubicBezTo>
                  <a:cubicBezTo>
                    <a:pt x="88" y="0"/>
                    <a:pt x="81" y="3"/>
                    <a:pt x="75" y="6"/>
                  </a:cubicBezTo>
                  <a:cubicBezTo>
                    <a:pt x="74" y="7"/>
                    <a:pt x="73" y="9"/>
                    <a:pt x="71" y="10"/>
                  </a:cubicBezTo>
                  <a:cubicBezTo>
                    <a:pt x="70" y="14"/>
                    <a:pt x="68" y="17"/>
                    <a:pt x="63" y="15"/>
                  </a:cubicBezTo>
                  <a:cubicBezTo>
                    <a:pt x="57" y="13"/>
                    <a:pt x="52" y="15"/>
                    <a:pt x="47" y="17"/>
                  </a:cubicBezTo>
                  <a:cubicBezTo>
                    <a:pt x="45" y="18"/>
                    <a:pt x="44" y="19"/>
                    <a:pt x="42" y="20"/>
                  </a:cubicBezTo>
                  <a:cubicBezTo>
                    <a:pt x="39" y="25"/>
                    <a:pt x="36" y="30"/>
                    <a:pt x="36" y="36"/>
                  </a:cubicBezTo>
                  <a:cubicBezTo>
                    <a:pt x="35" y="41"/>
                    <a:pt x="40" y="47"/>
                    <a:pt x="30" y="47"/>
                  </a:cubicBezTo>
                  <a:cubicBezTo>
                    <a:pt x="26" y="50"/>
                    <a:pt x="22" y="52"/>
                    <a:pt x="18" y="55"/>
                  </a:cubicBezTo>
                  <a:cubicBezTo>
                    <a:pt x="17" y="57"/>
                    <a:pt x="16" y="59"/>
                    <a:pt x="14" y="61"/>
                  </a:cubicBezTo>
                  <a:cubicBezTo>
                    <a:pt x="12" y="69"/>
                    <a:pt x="17" y="77"/>
                    <a:pt x="17" y="84"/>
                  </a:cubicBezTo>
                  <a:cubicBezTo>
                    <a:pt x="17" y="90"/>
                    <a:pt x="7" y="94"/>
                    <a:pt x="4" y="101"/>
                  </a:cubicBezTo>
                  <a:cubicBezTo>
                    <a:pt x="0" y="114"/>
                    <a:pt x="4" y="126"/>
                    <a:pt x="15" y="135"/>
                  </a:cubicBezTo>
                  <a:cubicBezTo>
                    <a:pt x="19" y="138"/>
                    <a:pt x="20" y="141"/>
                    <a:pt x="20" y="146"/>
                  </a:cubicBezTo>
                  <a:cubicBezTo>
                    <a:pt x="16" y="166"/>
                    <a:pt x="28" y="180"/>
                    <a:pt x="48" y="180"/>
                  </a:cubicBezTo>
                  <a:cubicBezTo>
                    <a:pt x="52" y="180"/>
                    <a:pt x="54" y="179"/>
                    <a:pt x="57" y="184"/>
                  </a:cubicBezTo>
                  <a:cubicBezTo>
                    <a:pt x="69" y="205"/>
                    <a:pt x="84" y="208"/>
                    <a:pt x="102" y="194"/>
                  </a:cubicBezTo>
                  <a:cubicBezTo>
                    <a:pt x="102" y="205"/>
                    <a:pt x="102" y="205"/>
                    <a:pt x="102" y="205"/>
                  </a:cubicBezTo>
                  <a:cubicBezTo>
                    <a:pt x="102" y="207"/>
                    <a:pt x="104" y="209"/>
                    <a:pt x="107" y="209"/>
                  </a:cubicBezTo>
                  <a:cubicBezTo>
                    <a:pt x="109" y="209"/>
                    <a:pt x="111" y="207"/>
                    <a:pt x="111" y="205"/>
                  </a:cubicBezTo>
                  <a:cubicBezTo>
                    <a:pt x="111" y="194"/>
                    <a:pt x="111" y="194"/>
                    <a:pt x="111" y="194"/>
                  </a:cubicBezTo>
                  <a:cubicBezTo>
                    <a:pt x="130" y="208"/>
                    <a:pt x="145" y="205"/>
                    <a:pt x="157" y="184"/>
                  </a:cubicBezTo>
                  <a:cubicBezTo>
                    <a:pt x="160" y="179"/>
                    <a:pt x="162" y="180"/>
                    <a:pt x="165" y="180"/>
                  </a:cubicBezTo>
                  <a:cubicBezTo>
                    <a:pt x="185" y="180"/>
                    <a:pt x="197" y="166"/>
                    <a:pt x="194" y="146"/>
                  </a:cubicBezTo>
                  <a:cubicBezTo>
                    <a:pt x="193" y="141"/>
                    <a:pt x="194" y="138"/>
                    <a:pt x="199" y="135"/>
                  </a:cubicBezTo>
                  <a:cubicBezTo>
                    <a:pt x="210" y="126"/>
                    <a:pt x="213" y="114"/>
                    <a:pt x="209" y="101"/>
                  </a:cubicBezTo>
                  <a:close/>
                  <a:moveTo>
                    <a:pt x="86" y="192"/>
                  </a:moveTo>
                  <a:cubicBezTo>
                    <a:pt x="91" y="185"/>
                    <a:pt x="95" y="177"/>
                    <a:pt x="92" y="167"/>
                  </a:cubicBezTo>
                  <a:cubicBezTo>
                    <a:pt x="87" y="169"/>
                    <a:pt x="89" y="173"/>
                    <a:pt x="89" y="176"/>
                  </a:cubicBezTo>
                  <a:cubicBezTo>
                    <a:pt x="88" y="180"/>
                    <a:pt x="87" y="183"/>
                    <a:pt x="85" y="186"/>
                  </a:cubicBezTo>
                  <a:cubicBezTo>
                    <a:pt x="79" y="195"/>
                    <a:pt x="75" y="195"/>
                    <a:pt x="68" y="187"/>
                  </a:cubicBezTo>
                  <a:cubicBezTo>
                    <a:pt x="60" y="179"/>
                    <a:pt x="60" y="167"/>
                    <a:pt x="67" y="154"/>
                  </a:cubicBezTo>
                  <a:cubicBezTo>
                    <a:pt x="59" y="153"/>
                    <a:pt x="59" y="159"/>
                    <a:pt x="59" y="164"/>
                  </a:cubicBezTo>
                  <a:cubicBezTo>
                    <a:pt x="58" y="169"/>
                    <a:pt x="56" y="172"/>
                    <a:pt x="51" y="172"/>
                  </a:cubicBezTo>
                  <a:cubicBezTo>
                    <a:pt x="49" y="172"/>
                    <a:pt x="48" y="172"/>
                    <a:pt x="46" y="172"/>
                  </a:cubicBezTo>
                  <a:cubicBezTo>
                    <a:pt x="29" y="170"/>
                    <a:pt x="21" y="157"/>
                    <a:pt x="29" y="142"/>
                  </a:cubicBezTo>
                  <a:cubicBezTo>
                    <a:pt x="32" y="135"/>
                    <a:pt x="31" y="133"/>
                    <a:pt x="24" y="131"/>
                  </a:cubicBezTo>
                  <a:cubicBezTo>
                    <a:pt x="12" y="126"/>
                    <a:pt x="8" y="115"/>
                    <a:pt x="13" y="102"/>
                  </a:cubicBezTo>
                  <a:cubicBezTo>
                    <a:pt x="14" y="101"/>
                    <a:pt x="15" y="99"/>
                    <a:pt x="16" y="98"/>
                  </a:cubicBezTo>
                  <a:cubicBezTo>
                    <a:pt x="24" y="90"/>
                    <a:pt x="38" y="88"/>
                    <a:pt x="45" y="97"/>
                  </a:cubicBezTo>
                  <a:cubicBezTo>
                    <a:pt x="50" y="102"/>
                    <a:pt x="52" y="111"/>
                    <a:pt x="45" y="119"/>
                  </a:cubicBezTo>
                  <a:cubicBezTo>
                    <a:pt x="45" y="122"/>
                    <a:pt x="42" y="126"/>
                    <a:pt x="48" y="127"/>
                  </a:cubicBezTo>
                  <a:cubicBezTo>
                    <a:pt x="50" y="117"/>
                    <a:pt x="54" y="109"/>
                    <a:pt x="67" y="113"/>
                  </a:cubicBezTo>
                  <a:cubicBezTo>
                    <a:pt x="67" y="112"/>
                    <a:pt x="67" y="111"/>
                    <a:pt x="67" y="110"/>
                  </a:cubicBezTo>
                  <a:cubicBezTo>
                    <a:pt x="66" y="110"/>
                    <a:pt x="66" y="109"/>
                    <a:pt x="65" y="108"/>
                  </a:cubicBezTo>
                  <a:cubicBezTo>
                    <a:pt x="50" y="108"/>
                    <a:pt x="48" y="106"/>
                    <a:pt x="54" y="94"/>
                  </a:cubicBezTo>
                  <a:cubicBezTo>
                    <a:pt x="53" y="91"/>
                    <a:pt x="50" y="92"/>
                    <a:pt x="48" y="91"/>
                  </a:cubicBezTo>
                  <a:cubicBezTo>
                    <a:pt x="31" y="92"/>
                    <a:pt x="18" y="78"/>
                    <a:pt x="24" y="63"/>
                  </a:cubicBezTo>
                  <a:cubicBezTo>
                    <a:pt x="26" y="57"/>
                    <a:pt x="31" y="55"/>
                    <a:pt x="36" y="55"/>
                  </a:cubicBezTo>
                  <a:cubicBezTo>
                    <a:pt x="47" y="53"/>
                    <a:pt x="50" y="62"/>
                    <a:pt x="57" y="67"/>
                  </a:cubicBezTo>
                  <a:cubicBezTo>
                    <a:pt x="59" y="68"/>
                    <a:pt x="62" y="69"/>
                    <a:pt x="65" y="70"/>
                  </a:cubicBezTo>
                  <a:cubicBezTo>
                    <a:pt x="71" y="69"/>
                    <a:pt x="76" y="69"/>
                    <a:pt x="82" y="73"/>
                  </a:cubicBezTo>
                  <a:cubicBezTo>
                    <a:pt x="84" y="75"/>
                    <a:pt x="88" y="78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77" y="68"/>
                    <a:pt x="75" y="62"/>
                    <a:pt x="82" y="52"/>
                  </a:cubicBezTo>
                  <a:cubicBezTo>
                    <a:pt x="82" y="52"/>
                    <a:pt x="82" y="52"/>
                    <a:pt x="82" y="52"/>
                  </a:cubicBezTo>
                  <a:cubicBezTo>
                    <a:pt x="81" y="50"/>
                    <a:pt x="83" y="48"/>
                    <a:pt x="83" y="47"/>
                  </a:cubicBezTo>
                  <a:cubicBezTo>
                    <a:pt x="82" y="41"/>
                    <a:pt x="79" y="45"/>
                    <a:pt x="78" y="46"/>
                  </a:cubicBezTo>
                  <a:cubicBezTo>
                    <a:pt x="77" y="47"/>
                    <a:pt x="77" y="48"/>
                    <a:pt x="77" y="49"/>
                  </a:cubicBezTo>
                  <a:cubicBezTo>
                    <a:pt x="76" y="51"/>
                    <a:pt x="75" y="54"/>
                    <a:pt x="75" y="57"/>
                  </a:cubicBezTo>
                  <a:cubicBezTo>
                    <a:pt x="73" y="66"/>
                    <a:pt x="69" y="68"/>
                    <a:pt x="61" y="63"/>
                  </a:cubicBezTo>
                  <a:cubicBezTo>
                    <a:pt x="51" y="58"/>
                    <a:pt x="46" y="49"/>
                    <a:pt x="44" y="39"/>
                  </a:cubicBezTo>
                  <a:cubicBezTo>
                    <a:pt x="43" y="33"/>
                    <a:pt x="44" y="28"/>
                    <a:pt x="50" y="25"/>
                  </a:cubicBezTo>
                  <a:cubicBezTo>
                    <a:pt x="53" y="23"/>
                    <a:pt x="55" y="22"/>
                    <a:pt x="59" y="23"/>
                  </a:cubicBezTo>
                  <a:cubicBezTo>
                    <a:pt x="65" y="24"/>
                    <a:pt x="74" y="32"/>
                    <a:pt x="77" y="18"/>
                  </a:cubicBezTo>
                  <a:cubicBezTo>
                    <a:pt x="78" y="15"/>
                    <a:pt x="80" y="13"/>
                    <a:pt x="83" y="11"/>
                  </a:cubicBezTo>
                  <a:cubicBezTo>
                    <a:pt x="89" y="8"/>
                    <a:pt x="94" y="10"/>
                    <a:pt x="99" y="14"/>
                  </a:cubicBezTo>
                  <a:cubicBezTo>
                    <a:pt x="101" y="16"/>
                    <a:pt x="102" y="19"/>
                    <a:pt x="103" y="22"/>
                  </a:cubicBezTo>
                  <a:cubicBezTo>
                    <a:pt x="103" y="24"/>
                    <a:pt x="103" y="27"/>
                    <a:pt x="103" y="30"/>
                  </a:cubicBezTo>
                  <a:cubicBezTo>
                    <a:pt x="103" y="31"/>
                    <a:pt x="103" y="31"/>
                    <a:pt x="103" y="32"/>
                  </a:cubicBezTo>
                  <a:cubicBezTo>
                    <a:pt x="100" y="39"/>
                    <a:pt x="95" y="29"/>
                    <a:pt x="91" y="32"/>
                  </a:cubicBezTo>
                  <a:cubicBezTo>
                    <a:pt x="92" y="36"/>
                    <a:pt x="96" y="38"/>
                    <a:pt x="99" y="38"/>
                  </a:cubicBezTo>
                  <a:cubicBezTo>
                    <a:pt x="101" y="39"/>
                    <a:pt x="102" y="39"/>
                    <a:pt x="103" y="40"/>
                  </a:cubicBezTo>
                  <a:cubicBezTo>
                    <a:pt x="103" y="51"/>
                    <a:pt x="103" y="62"/>
                    <a:pt x="103" y="72"/>
                  </a:cubicBezTo>
                  <a:cubicBezTo>
                    <a:pt x="102" y="73"/>
                    <a:pt x="102" y="74"/>
                    <a:pt x="102" y="75"/>
                  </a:cubicBezTo>
                  <a:cubicBezTo>
                    <a:pt x="102" y="76"/>
                    <a:pt x="102" y="76"/>
                    <a:pt x="102" y="76"/>
                  </a:cubicBezTo>
                  <a:cubicBezTo>
                    <a:pt x="102" y="77"/>
                    <a:pt x="102" y="78"/>
                    <a:pt x="103" y="79"/>
                  </a:cubicBezTo>
                  <a:cubicBezTo>
                    <a:pt x="103" y="90"/>
                    <a:pt x="103" y="101"/>
                    <a:pt x="103" y="113"/>
                  </a:cubicBezTo>
                  <a:cubicBezTo>
                    <a:pt x="103" y="113"/>
                    <a:pt x="103" y="113"/>
                    <a:pt x="103" y="113"/>
                  </a:cubicBezTo>
                  <a:cubicBezTo>
                    <a:pt x="103" y="113"/>
                    <a:pt x="103" y="113"/>
                    <a:pt x="103" y="113"/>
                  </a:cubicBezTo>
                  <a:cubicBezTo>
                    <a:pt x="103" y="115"/>
                    <a:pt x="103" y="117"/>
                    <a:pt x="103" y="119"/>
                  </a:cubicBezTo>
                  <a:cubicBezTo>
                    <a:pt x="102" y="121"/>
                    <a:pt x="100" y="122"/>
                    <a:pt x="98" y="122"/>
                  </a:cubicBezTo>
                  <a:cubicBezTo>
                    <a:pt x="92" y="122"/>
                    <a:pt x="96" y="117"/>
                    <a:pt x="95" y="113"/>
                  </a:cubicBezTo>
                  <a:cubicBezTo>
                    <a:pt x="94" y="112"/>
                    <a:pt x="94" y="110"/>
                    <a:pt x="94" y="109"/>
                  </a:cubicBezTo>
                  <a:cubicBezTo>
                    <a:pt x="90" y="101"/>
                    <a:pt x="86" y="94"/>
                    <a:pt x="76" y="94"/>
                  </a:cubicBezTo>
                  <a:cubicBezTo>
                    <a:pt x="77" y="99"/>
                    <a:pt x="84" y="100"/>
                    <a:pt x="87" y="104"/>
                  </a:cubicBezTo>
                  <a:cubicBezTo>
                    <a:pt x="90" y="109"/>
                    <a:pt x="93" y="115"/>
                    <a:pt x="90" y="121"/>
                  </a:cubicBezTo>
                  <a:cubicBezTo>
                    <a:pt x="86" y="127"/>
                    <a:pt x="81" y="120"/>
                    <a:pt x="77" y="120"/>
                  </a:cubicBezTo>
                  <a:cubicBezTo>
                    <a:pt x="76" y="121"/>
                    <a:pt x="76" y="122"/>
                    <a:pt x="76" y="123"/>
                  </a:cubicBezTo>
                  <a:cubicBezTo>
                    <a:pt x="77" y="124"/>
                    <a:pt x="78" y="125"/>
                    <a:pt x="79" y="126"/>
                  </a:cubicBezTo>
                  <a:cubicBezTo>
                    <a:pt x="82" y="127"/>
                    <a:pt x="86" y="128"/>
                    <a:pt x="89" y="129"/>
                  </a:cubicBezTo>
                  <a:cubicBezTo>
                    <a:pt x="93" y="128"/>
                    <a:pt x="98" y="127"/>
                    <a:pt x="103" y="127"/>
                  </a:cubicBezTo>
                  <a:cubicBezTo>
                    <a:pt x="103" y="139"/>
                    <a:pt x="103" y="152"/>
                    <a:pt x="103" y="165"/>
                  </a:cubicBezTo>
                  <a:cubicBezTo>
                    <a:pt x="103" y="168"/>
                    <a:pt x="103" y="171"/>
                    <a:pt x="103" y="174"/>
                  </a:cubicBezTo>
                  <a:cubicBezTo>
                    <a:pt x="103" y="174"/>
                    <a:pt x="103" y="174"/>
                    <a:pt x="103" y="174"/>
                  </a:cubicBezTo>
                  <a:cubicBezTo>
                    <a:pt x="103" y="185"/>
                    <a:pt x="96" y="192"/>
                    <a:pt x="86" y="192"/>
                  </a:cubicBezTo>
                  <a:close/>
                  <a:moveTo>
                    <a:pt x="189" y="131"/>
                  </a:moveTo>
                  <a:cubicBezTo>
                    <a:pt x="183" y="133"/>
                    <a:pt x="182" y="135"/>
                    <a:pt x="185" y="142"/>
                  </a:cubicBezTo>
                  <a:cubicBezTo>
                    <a:pt x="192" y="157"/>
                    <a:pt x="184" y="170"/>
                    <a:pt x="168" y="172"/>
                  </a:cubicBezTo>
                  <a:cubicBezTo>
                    <a:pt x="166" y="172"/>
                    <a:pt x="165" y="172"/>
                    <a:pt x="163" y="172"/>
                  </a:cubicBezTo>
                  <a:cubicBezTo>
                    <a:pt x="158" y="172"/>
                    <a:pt x="156" y="169"/>
                    <a:pt x="155" y="164"/>
                  </a:cubicBezTo>
                  <a:cubicBezTo>
                    <a:pt x="155" y="159"/>
                    <a:pt x="154" y="153"/>
                    <a:pt x="147" y="154"/>
                  </a:cubicBezTo>
                  <a:cubicBezTo>
                    <a:pt x="154" y="167"/>
                    <a:pt x="153" y="179"/>
                    <a:pt x="146" y="187"/>
                  </a:cubicBezTo>
                  <a:cubicBezTo>
                    <a:pt x="139" y="195"/>
                    <a:pt x="134" y="195"/>
                    <a:pt x="129" y="186"/>
                  </a:cubicBezTo>
                  <a:cubicBezTo>
                    <a:pt x="127" y="183"/>
                    <a:pt x="125" y="180"/>
                    <a:pt x="125" y="176"/>
                  </a:cubicBezTo>
                  <a:cubicBezTo>
                    <a:pt x="124" y="173"/>
                    <a:pt x="127" y="169"/>
                    <a:pt x="122" y="167"/>
                  </a:cubicBezTo>
                  <a:cubicBezTo>
                    <a:pt x="119" y="177"/>
                    <a:pt x="123" y="185"/>
                    <a:pt x="128" y="192"/>
                  </a:cubicBezTo>
                  <a:cubicBezTo>
                    <a:pt x="118" y="192"/>
                    <a:pt x="111" y="185"/>
                    <a:pt x="111" y="174"/>
                  </a:cubicBezTo>
                  <a:cubicBezTo>
                    <a:pt x="111" y="174"/>
                    <a:pt x="111" y="174"/>
                    <a:pt x="111" y="174"/>
                  </a:cubicBezTo>
                  <a:cubicBezTo>
                    <a:pt x="111" y="171"/>
                    <a:pt x="111" y="168"/>
                    <a:pt x="111" y="165"/>
                  </a:cubicBezTo>
                  <a:cubicBezTo>
                    <a:pt x="111" y="152"/>
                    <a:pt x="111" y="139"/>
                    <a:pt x="111" y="127"/>
                  </a:cubicBezTo>
                  <a:cubicBezTo>
                    <a:pt x="116" y="127"/>
                    <a:pt x="120" y="128"/>
                    <a:pt x="125" y="129"/>
                  </a:cubicBezTo>
                  <a:cubicBezTo>
                    <a:pt x="128" y="128"/>
                    <a:pt x="131" y="127"/>
                    <a:pt x="135" y="126"/>
                  </a:cubicBezTo>
                  <a:cubicBezTo>
                    <a:pt x="136" y="125"/>
                    <a:pt x="137" y="124"/>
                    <a:pt x="138" y="123"/>
                  </a:cubicBezTo>
                  <a:cubicBezTo>
                    <a:pt x="138" y="122"/>
                    <a:pt x="137" y="121"/>
                    <a:pt x="137" y="120"/>
                  </a:cubicBezTo>
                  <a:cubicBezTo>
                    <a:pt x="133" y="120"/>
                    <a:pt x="127" y="127"/>
                    <a:pt x="124" y="121"/>
                  </a:cubicBezTo>
                  <a:cubicBezTo>
                    <a:pt x="121" y="115"/>
                    <a:pt x="124" y="109"/>
                    <a:pt x="127" y="104"/>
                  </a:cubicBezTo>
                  <a:cubicBezTo>
                    <a:pt x="130" y="100"/>
                    <a:pt x="136" y="99"/>
                    <a:pt x="138" y="94"/>
                  </a:cubicBezTo>
                  <a:cubicBezTo>
                    <a:pt x="128" y="94"/>
                    <a:pt x="124" y="101"/>
                    <a:pt x="120" y="109"/>
                  </a:cubicBezTo>
                  <a:cubicBezTo>
                    <a:pt x="119" y="110"/>
                    <a:pt x="119" y="112"/>
                    <a:pt x="119" y="113"/>
                  </a:cubicBezTo>
                  <a:cubicBezTo>
                    <a:pt x="118" y="117"/>
                    <a:pt x="122" y="122"/>
                    <a:pt x="116" y="122"/>
                  </a:cubicBezTo>
                  <a:cubicBezTo>
                    <a:pt x="114" y="122"/>
                    <a:pt x="112" y="121"/>
                    <a:pt x="111" y="119"/>
                  </a:cubicBezTo>
                  <a:cubicBezTo>
                    <a:pt x="111" y="117"/>
                    <a:pt x="111" y="115"/>
                    <a:pt x="111" y="113"/>
                  </a:cubicBezTo>
                  <a:cubicBezTo>
                    <a:pt x="111" y="113"/>
                    <a:pt x="111" y="113"/>
                    <a:pt x="111" y="113"/>
                  </a:cubicBezTo>
                  <a:cubicBezTo>
                    <a:pt x="111" y="113"/>
                    <a:pt x="111" y="113"/>
                    <a:pt x="111" y="113"/>
                  </a:cubicBezTo>
                  <a:cubicBezTo>
                    <a:pt x="111" y="101"/>
                    <a:pt x="111" y="90"/>
                    <a:pt x="111" y="79"/>
                  </a:cubicBezTo>
                  <a:cubicBezTo>
                    <a:pt x="111" y="78"/>
                    <a:pt x="112" y="77"/>
                    <a:pt x="112" y="76"/>
                  </a:cubicBezTo>
                  <a:cubicBezTo>
                    <a:pt x="112" y="75"/>
                    <a:pt x="112" y="75"/>
                    <a:pt x="112" y="75"/>
                  </a:cubicBezTo>
                  <a:cubicBezTo>
                    <a:pt x="112" y="74"/>
                    <a:pt x="111" y="73"/>
                    <a:pt x="111" y="72"/>
                  </a:cubicBezTo>
                  <a:cubicBezTo>
                    <a:pt x="111" y="62"/>
                    <a:pt x="111" y="51"/>
                    <a:pt x="111" y="40"/>
                  </a:cubicBezTo>
                  <a:cubicBezTo>
                    <a:pt x="112" y="39"/>
                    <a:pt x="113" y="39"/>
                    <a:pt x="115" y="38"/>
                  </a:cubicBezTo>
                  <a:cubicBezTo>
                    <a:pt x="118" y="38"/>
                    <a:pt x="122" y="36"/>
                    <a:pt x="123" y="32"/>
                  </a:cubicBezTo>
                  <a:cubicBezTo>
                    <a:pt x="119" y="29"/>
                    <a:pt x="114" y="39"/>
                    <a:pt x="111" y="32"/>
                  </a:cubicBezTo>
                  <a:cubicBezTo>
                    <a:pt x="111" y="31"/>
                    <a:pt x="111" y="31"/>
                    <a:pt x="111" y="30"/>
                  </a:cubicBezTo>
                  <a:cubicBezTo>
                    <a:pt x="111" y="27"/>
                    <a:pt x="111" y="24"/>
                    <a:pt x="111" y="22"/>
                  </a:cubicBezTo>
                  <a:cubicBezTo>
                    <a:pt x="111" y="19"/>
                    <a:pt x="113" y="16"/>
                    <a:pt x="115" y="14"/>
                  </a:cubicBezTo>
                  <a:cubicBezTo>
                    <a:pt x="120" y="10"/>
                    <a:pt x="125" y="8"/>
                    <a:pt x="131" y="11"/>
                  </a:cubicBezTo>
                  <a:cubicBezTo>
                    <a:pt x="134" y="13"/>
                    <a:pt x="136" y="15"/>
                    <a:pt x="137" y="18"/>
                  </a:cubicBezTo>
                  <a:cubicBezTo>
                    <a:pt x="140" y="32"/>
                    <a:pt x="148" y="24"/>
                    <a:pt x="155" y="23"/>
                  </a:cubicBezTo>
                  <a:cubicBezTo>
                    <a:pt x="159" y="22"/>
                    <a:pt x="161" y="23"/>
                    <a:pt x="164" y="25"/>
                  </a:cubicBezTo>
                  <a:cubicBezTo>
                    <a:pt x="170" y="28"/>
                    <a:pt x="171" y="33"/>
                    <a:pt x="170" y="39"/>
                  </a:cubicBezTo>
                  <a:cubicBezTo>
                    <a:pt x="168" y="49"/>
                    <a:pt x="163" y="58"/>
                    <a:pt x="153" y="63"/>
                  </a:cubicBezTo>
                  <a:cubicBezTo>
                    <a:pt x="145" y="68"/>
                    <a:pt x="141" y="66"/>
                    <a:pt x="139" y="57"/>
                  </a:cubicBezTo>
                  <a:cubicBezTo>
                    <a:pt x="139" y="54"/>
                    <a:pt x="138" y="51"/>
                    <a:pt x="137" y="49"/>
                  </a:cubicBezTo>
                  <a:cubicBezTo>
                    <a:pt x="137" y="48"/>
                    <a:pt x="136" y="47"/>
                    <a:pt x="136" y="46"/>
                  </a:cubicBezTo>
                  <a:cubicBezTo>
                    <a:pt x="134" y="45"/>
                    <a:pt x="132" y="41"/>
                    <a:pt x="131" y="47"/>
                  </a:cubicBezTo>
                  <a:cubicBezTo>
                    <a:pt x="131" y="48"/>
                    <a:pt x="133" y="50"/>
                    <a:pt x="132" y="52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9" y="62"/>
                    <a:pt x="137" y="68"/>
                    <a:pt x="123" y="72"/>
                  </a:cubicBezTo>
                  <a:cubicBezTo>
                    <a:pt x="123" y="72"/>
                    <a:pt x="123" y="72"/>
                    <a:pt x="123" y="72"/>
                  </a:cubicBezTo>
                  <a:cubicBezTo>
                    <a:pt x="125" y="78"/>
                    <a:pt x="130" y="75"/>
                    <a:pt x="132" y="73"/>
                  </a:cubicBezTo>
                  <a:cubicBezTo>
                    <a:pt x="137" y="69"/>
                    <a:pt x="143" y="69"/>
                    <a:pt x="149" y="70"/>
                  </a:cubicBezTo>
                  <a:cubicBezTo>
                    <a:pt x="152" y="69"/>
                    <a:pt x="155" y="68"/>
                    <a:pt x="157" y="67"/>
                  </a:cubicBezTo>
                  <a:cubicBezTo>
                    <a:pt x="164" y="62"/>
                    <a:pt x="167" y="53"/>
                    <a:pt x="178" y="55"/>
                  </a:cubicBezTo>
                  <a:cubicBezTo>
                    <a:pt x="183" y="55"/>
                    <a:pt x="188" y="57"/>
                    <a:pt x="190" y="63"/>
                  </a:cubicBezTo>
                  <a:cubicBezTo>
                    <a:pt x="195" y="78"/>
                    <a:pt x="183" y="92"/>
                    <a:pt x="165" y="91"/>
                  </a:cubicBezTo>
                  <a:cubicBezTo>
                    <a:pt x="164" y="92"/>
                    <a:pt x="160" y="91"/>
                    <a:pt x="159" y="94"/>
                  </a:cubicBezTo>
                  <a:cubicBezTo>
                    <a:pt x="166" y="106"/>
                    <a:pt x="164" y="108"/>
                    <a:pt x="149" y="108"/>
                  </a:cubicBezTo>
                  <a:cubicBezTo>
                    <a:pt x="148" y="109"/>
                    <a:pt x="147" y="110"/>
                    <a:pt x="147" y="110"/>
                  </a:cubicBezTo>
                  <a:cubicBezTo>
                    <a:pt x="147" y="111"/>
                    <a:pt x="147" y="112"/>
                    <a:pt x="147" y="113"/>
                  </a:cubicBezTo>
                  <a:cubicBezTo>
                    <a:pt x="159" y="109"/>
                    <a:pt x="164" y="117"/>
                    <a:pt x="166" y="127"/>
                  </a:cubicBezTo>
                  <a:cubicBezTo>
                    <a:pt x="172" y="126"/>
                    <a:pt x="168" y="122"/>
                    <a:pt x="169" y="119"/>
                  </a:cubicBezTo>
                  <a:cubicBezTo>
                    <a:pt x="162" y="111"/>
                    <a:pt x="164" y="102"/>
                    <a:pt x="169" y="97"/>
                  </a:cubicBezTo>
                  <a:cubicBezTo>
                    <a:pt x="176" y="88"/>
                    <a:pt x="190" y="90"/>
                    <a:pt x="198" y="98"/>
                  </a:cubicBezTo>
                  <a:cubicBezTo>
                    <a:pt x="199" y="99"/>
                    <a:pt x="200" y="101"/>
                    <a:pt x="201" y="102"/>
                  </a:cubicBezTo>
                  <a:cubicBezTo>
                    <a:pt x="206" y="115"/>
                    <a:pt x="202" y="126"/>
                    <a:pt x="189" y="131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0" name="Freeform 80">
              <a:extLst>
                <a:ext uri="{FF2B5EF4-FFF2-40B4-BE49-F238E27FC236}">
                  <a16:creationId xmlns:a16="http://schemas.microsoft.com/office/drawing/2014/main" id="{310F65D9-2A99-5410-639F-5755324E0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-1949253" y="650160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1" name="Freeform 81">
              <a:extLst>
                <a:ext uri="{FF2B5EF4-FFF2-40B4-BE49-F238E27FC236}">
                  <a16:creationId xmlns:a16="http://schemas.microsoft.com/office/drawing/2014/main" id="{7F027AF1-365A-228A-820A-E9982A1A2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-2106416" y="650160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2" name="Freeform 82">
              <a:extLst>
                <a:ext uri="{FF2B5EF4-FFF2-40B4-BE49-F238E27FC236}">
                  <a16:creationId xmlns:a16="http://schemas.microsoft.com/office/drawing/2014/main" id="{277F0AA1-89E6-045B-868D-B6EF90BDBB9A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50853" y="6682581"/>
              <a:ext cx="42863" cy="15875"/>
            </a:xfrm>
            <a:custGeom>
              <a:avLst/>
              <a:gdLst>
                <a:gd name="T0" fmla="*/ 11 w 22"/>
                <a:gd name="T1" fmla="*/ 8 h 8"/>
                <a:gd name="T2" fmla="*/ 22 w 22"/>
                <a:gd name="T3" fmla="*/ 0 h 8"/>
                <a:gd name="T4" fmla="*/ 0 w 22"/>
                <a:gd name="T5" fmla="*/ 0 h 8"/>
                <a:gd name="T6" fmla="*/ 11 w 22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8">
                  <a:moveTo>
                    <a:pt x="11" y="8"/>
                  </a:moveTo>
                  <a:cubicBezTo>
                    <a:pt x="16" y="8"/>
                    <a:pt x="21" y="5"/>
                    <a:pt x="2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5"/>
                    <a:pt x="6" y="8"/>
                    <a:pt x="11" y="8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3" name="Freeform 83">
              <a:extLst>
                <a:ext uri="{FF2B5EF4-FFF2-40B4-BE49-F238E27FC236}">
                  <a16:creationId xmlns:a16="http://schemas.microsoft.com/office/drawing/2014/main" id="{00329B86-A1BB-FA47-62C9-2A340CD10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96891" y="6601619"/>
              <a:ext cx="138113" cy="14288"/>
            </a:xfrm>
            <a:custGeom>
              <a:avLst/>
              <a:gdLst>
                <a:gd name="T0" fmla="*/ 63 w 70"/>
                <a:gd name="T1" fmla="*/ 0 h 7"/>
                <a:gd name="T2" fmla="*/ 7 w 70"/>
                <a:gd name="T3" fmla="*/ 0 h 7"/>
                <a:gd name="T4" fmla="*/ 0 w 70"/>
                <a:gd name="T5" fmla="*/ 7 h 7"/>
                <a:gd name="T6" fmla="*/ 70 w 70"/>
                <a:gd name="T7" fmla="*/ 7 h 7"/>
                <a:gd name="T8" fmla="*/ 63 w 70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">
                  <a:moveTo>
                    <a:pt x="63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3"/>
                    <a:pt x="67" y="0"/>
                    <a:pt x="63" y="0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4" name="Freeform 84">
              <a:extLst>
                <a:ext uri="{FF2B5EF4-FFF2-40B4-BE49-F238E27FC236}">
                  <a16:creationId xmlns:a16="http://schemas.microsoft.com/office/drawing/2014/main" id="{8BAB82C0-D5AA-594A-B7DB-C196B0F91324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96891" y="6615906"/>
              <a:ext cx="138113" cy="14288"/>
            </a:xfrm>
            <a:custGeom>
              <a:avLst/>
              <a:gdLst>
                <a:gd name="T0" fmla="*/ 7 w 70"/>
                <a:gd name="T1" fmla="*/ 7 h 7"/>
                <a:gd name="T2" fmla="*/ 63 w 70"/>
                <a:gd name="T3" fmla="*/ 7 h 7"/>
                <a:gd name="T4" fmla="*/ 70 w 70"/>
                <a:gd name="T5" fmla="*/ 0 h 7"/>
                <a:gd name="T6" fmla="*/ 0 w 70"/>
                <a:gd name="T7" fmla="*/ 0 h 7"/>
                <a:gd name="T8" fmla="*/ 7 w 7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">
                  <a:moveTo>
                    <a:pt x="7" y="7"/>
                  </a:moveTo>
                  <a:cubicBezTo>
                    <a:pt x="63" y="7"/>
                    <a:pt x="63" y="7"/>
                    <a:pt x="63" y="7"/>
                  </a:cubicBezTo>
                  <a:cubicBezTo>
                    <a:pt x="67" y="7"/>
                    <a:pt x="70" y="4"/>
                    <a:pt x="7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7"/>
                    <a:pt x="7" y="7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5" name="Freeform 85">
              <a:extLst>
                <a:ext uri="{FF2B5EF4-FFF2-40B4-BE49-F238E27FC236}">
                  <a16:creationId xmlns:a16="http://schemas.microsoft.com/office/drawing/2014/main" id="{35334641-CDE4-4B80-73B8-ACAEBAB3BA1F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82603" y="6630194"/>
              <a:ext cx="111125" cy="12700"/>
            </a:xfrm>
            <a:custGeom>
              <a:avLst/>
              <a:gdLst>
                <a:gd name="T0" fmla="*/ 49 w 56"/>
                <a:gd name="T1" fmla="*/ 0 h 7"/>
                <a:gd name="T2" fmla="*/ 7 w 56"/>
                <a:gd name="T3" fmla="*/ 0 h 7"/>
                <a:gd name="T4" fmla="*/ 0 w 56"/>
                <a:gd name="T5" fmla="*/ 7 h 7"/>
                <a:gd name="T6" fmla="*/ 56 w 56"/>
                <a:gd name="T7" fmla="*/ 7 h 7"/>
                <a:gd name="T8" fmla="*/ 49 w 56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7">
                  <a:moveTo>
                    <a:pt x="4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56" y="7"/>
                    <a:pt x="56" y="7"/>
                    <a:pt x="56" y="7"/>
                  </a:cubicBezTo>
                  <a:cubicBezTo>
                    <a:pt x="56" y="3"/>
                    <a:pt x="53" y="0"/>
                    <a:pt x="49" y="0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6" name="Freeform 86">
              <a:extLst>
                <a:ext uri="{FF2B5EF4-FFF2-40B4-BE49-F238E27FC236}">
                  <a16:creationId xmlns:a16="http://schemas.microsoft.com/office/drawing/2014/main" id="{8D46790B-0150-FDCC-D5FB-5A33B0A06E11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82603" y="6642894"/>
              <a:ext cx="111125" cy="14288"/>
            </a:xfrm>
            <a:custGeom>
              <a:avLst/>
              <a:gdLst>
                <a:gd name="T0" fmla="*/ 7 w 56"/>
                <a:gd name="T1" fmla="*/ 7 h 7"/>
                <a:gd name="T2" fmla="*/ 49 w 56"/>
                <a:gd name="T3" fmla="*/ 7 h 7"/>
                <a:gd name="T4" fmla="*/ 56 w 56"/>
                <a:gd name="T5" fmla="*/ 0 h 7"/>
                <a:gd name="T6" fmla="*/ 0 w 56"/>
                <a:gd name="T7" fmla="*/ 0 h 7"/>
                <a:gd name="T8" fmla="*/ 7 w 56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7">
                  <a:moveTo>
                    <a:pt x="7" y="7"/>
                  </a:moveTo>
                  <a:cubicBezTo>
                    <a:pt x="49" y="7"/>
                    <a:pt x="49" y="7"/>
                    <a:pt x="49" y="7"/>
                  </a:cubicBezTo>
                  <a:cubicBezTo>
                    <a:pt x="53" y="7"/>
                    <a:pt x="56" y="3"/>
                    <a:pt x="5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3" y="7"/>
                    <a:pt x="7" y="7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7" name="Freeform 87">
              <a:extLst>
                <a:ext uri="{FF2B5EF4-FFF2-40B4-BE49-F238E27FC236}">
                  <a16:creationId xmlns:a16="http://schemas.microsoft.com/office/drawing/2014/main" id="{D5F3E446-4820-C5E7-46F7-FD97E5C4275E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77841" y="6657181"/>
              <a:ext cx="95250" cy="12700"/>
            </a:xfrm>
            <a:custGeom>
              <a:avLst/>
              <a:gdLst>
                <a:gd name="T0" fmla="*/ 41 w 48"/>
                <a:gd name="T1" fmla="*/ 0 h 6"/>
                <a:gd name="T2" fmla="*/ 7 w 48"/>
                <a:gd name="T3" fmla="*/ 0 h 6"/>
                <a:gd name="T4" fmla="*/ 0 w 48"/>
                <a:gd name="T5" fmla="*/ 6 h 6"/>
                <a:gd name="T6" fmla="*/ 48 w 48"/>
                <a:gd name="T7" fmla="*/ 6 h 6"/>
                <a:gd name="T8" fmla="*/ 41 w 48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6">
                  <a:moveTo>
                    <a:pt x="4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8" y="3"/>
                    <a:pt x="45" y="0"/>
                    <a:pt x="41" y="0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8" name="Freeform 88">
              <a:extLst>
                <a:ext uri="{FF2B5EF4-FFF2-40B4-BE49-F238E27FC236}">
                  <a16:creationId xmlns:a16="http://schemas.microsoft.com/office/drawing/2014/main" id="{E9496AE1-1263-B122-25F3-26B0B68F4267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77841" y="6669881"/>
              <a:ext cx="95250" cy="12700"/>
            </a:xfrm>
            <a:custGeom>
              <a:avLst/>
              <a:gdLst>
                <a:gd name="T0" fmla="*/ 7 w 48"/>
                <a:gd name="T1" fmla="*/ 7 h 7"/>
                <a:gd name="T2" fmla="*/ 41 w 48"/>
                <a:gd name="T3" fmla="*/ 7 h 7"/>
                <a:gd name="T4" fmla="*/ 48 w 48"/>
                <a:gd name="T5" fmla="*/ 0 h 7"/>
                <a:gd name="T6" fmla="*/ 0 w 48"/>
                <a:gd name="T7" fmla="*/ 0 h 7"/>
                <a:gd name="T8" fmla="*/ 7 w 4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7">
                  <a:moveTo>
                    <a:pt x="7" y="7"/>
                  </a:moveTo>
                  <a:cubicBezTo>
                    <a:pt x="41" y="7"/>
                    <a:pt x="41" y="7"/>
                    <a:pt x="41" y="7"/>
                  </a:cubicBezTo>
                  <a:cubicBezTo>
                    <a:pt x="45" y="7"/>
                    <a:pt x="48" y="4"/>
                    <a:pt x="4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7"/>
                    <a:pt x="7" y="7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9" name="Freeform 89">
              <a:extLst>
                <a:ext uri="{FF2B5EF4-FFF2-40B4-BE49-F238E27FC236}">
                  <a16:creationId xmlns:a16="http://schemas.microsoft.com/office/drawing/2014/main" id="{D6B0005A-4848-4022-F3F6-3458F0959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01616" y="6398419"/>
              <a:ext cx="39688" cy="7938"/>
            </a:xfrm>
            <a:custGeom>
              <a:avLst/>
              <a:gdLst>
                <a:gd name="T0" fmla="*/ 18 w 20"/>
                <a:gd name="T1" fmla="*/ 4 h 4"/>
                <a:gd name="T2" fmla="*/ 2 w 20"/>
                <a:gd name="T3" fmla="*/ 4 h 4"/>
                <a:gd name="T4" fmla="*/ 0 w 20"/>
                <a:gd name="T5" fmla="*/ 2 h 4"/>
                <a:gd name="T6" fmla="*/ 2 w 20"/>
                <a:gd name="T7" fmla="*/ 0 h 4"/>
                <a:gd name="T8" fmla="*/ 18 w 20"/>
                <a:gd name="T9" fmla="*/ 0 h 4"/>
                <a:gd name="T10" fmla="*/ 20 w 20"/>
                <a:gd name="T11" fmla="*/ 2 h 4"/>
                <a:gd name="T12" fmla="*/ 18 w 2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4">
                  <a:moveTo>
                    <a:pt x="1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20" y="1"/>
                    <a:pt x="20" y="2"/>
                  </a:cubicBezTo>
                  <a:cubicBezTo>
                    <a:pt x="20" y="3"/>
                    <a:pt x="19" y="4"/>
                    <a:pt x="18" y="4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0" name="Freeform 91">
              <a:extLst>
                <a:ext uri="{FF2B5EF4-FFF2-40B4-BE49-F238E27FC236}">
                  <a16:creationId xmlns:a16="http://schemas.microsoft.com/office/drawing/2014/main" id="{7AB444AF-BCBA-31BC-C90A-47E4159AE908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01616" y="6309519"/>
              <a:ext cx="39688" cy="17463"/>
            </a:xfrm>
            <a:custGeom>
              <a:avLst/>
              <a:gdLst>
                <a:gd name="T0" fmla="*/ 2 w 20"/>
                <a:gd name="T1" fmla="*/ 9 h 9"/>
                <a:gd name="T2" fmla="*/ 0 w 20"/>
                <a:gd name="T3" fmla="*/ 7 h 9"/>
                <a:gd name="T4" fmla="*/ 2 w 20"/>
                <a:gd name="T5" fmla="*/ 4 h 9"/>
                <a:gd name="T6" fmla="*/ 17 w 20"/>
                <a:gd name="T7" fmla="*/ 0 h 9"/>
                <a:gd name="T8" fmla="*/ 20 w 20"/>
                <a:gd name="T9" fmla="*/ 1 h 9"/>
                <a:gd name="T10" fmla="*/ 18 w 20"/>
                <a:gd name="T11" fmla="*/ 4 h 9"/>
                <a:gd name="T12" fmla="*/ 3 w 20"/>
                <a:gd name="T13" fmla="*/ 8 h 9"/>
                <a:gd name="T14" fmla="*/ 2 w 20"/>
                <a:gd name="T1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9">
                  <a:moveTo>
                    <a:pt x="2" y="9"/>
                  </a:moveTo>
                  <a:cubicBezTo>
                    <a:pt x="1" y="9"/>
                    <a:pt x="1" y="8"/>
                    <a:pt x="0" y="7"/>
                  </a:cubicBezTo>
                  <a:cubicBezTo>
                    <a:pt x="0" y="6"/>
                    <a:pt x="1" y="5"/>
                    <a:pt x="2" y="4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0"/>
                    <a:pt x="20" y="0"/>
                    <a:pt x="20" y="1"/>
                  </a:cubicBezTo>
                  <a:cubicBezTo>
                    <a:pt x="20" y="3"/>
                    <a:pt x="20" y="4"/>
                    <a:pt x="18" y="4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9"/>
                    <a:pt x="2" y="9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1" name="Freeform 92">
              <a:extLst>
                <a:ext uri="{FF2B5EF4-FFF2-40B4-BE49-F238E27FC236}">
                  <a16:creationId xmlns:a16="http://schemas.microsoft.com/office/drawing/2014/main" id="{1041D30B-E168-B41D-F498-9FFFA62FAE38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38128" y="6215856"/>
              <a:ext cx="33338" cy="30163"/>
            </a:xfrm>
            <a:custGeom>
              <a:avLst/>
              <a:gdLst>
                <a:gd name="T0" fmla="*/ 2 w 17"/>
                <a:gd name="T1" fmla="*/ 15 h 15"/>
                <a:gd name="T2" fmla="*/ 0 w 17"/>
                <a:gd name="T3" fmla="*/ 14 h 15"/>
                <a:gd name="T4" fmla="*/ 1 w 17"/>
                <a:gd name="T5" fmla="*/ 11 h 15"/>
                <a:gd name="T6" fmla="*/ 13 w 17"/>
                <a:gd name="T7" fmla="*/ 0 h 15"/>
                <a:gd name="T8" fmla="*/ 16 w 17"/>
                <a:gd name="T9" fmla="*/ 1 h 15"/>
                <a:gd name="T10" fmla="*/ 16 w 17"/>
                <a:gd name="T11" fmla="*/ 4 h 15"/>
                <a:gd name="T12" fmla="*/ 3 w 17"/>
                <a:gd name="T13" fmla="*/ 14 h 15"/>
                <a:gd name="T14" fmla="*/ 2 w 17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15">
                  <a:moveTo>
                    <a:pt x="2" y="15"/>
                  </a:moveTo>
                  <a:cubicBezTo>
                    <a:pt x="1" y="15"/>
                    <a:pt x="1" y="14"/>
                    <a:pt x="0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0"/>
                    <a:pt x="15" y="0"/>
                    <a:pt x="16" y="1"/>
                  </a:cubicBezTo>
                  <a:cubicBezTo>
                    <a:pt x="17" y="2"/>
                    <a:pt x="16" y="3"/>
                    <a:pt x="16" y="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2" y="15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2" name="Freeform 93">
              <a:extLst>
                <a:ext uri="{FF2B5EF4-FFF2-40B4-BE49-F238E27FC236}">
                  <a16:creationId xmlns:a16="http://schemas.microsoft.com/office/drawing/2014/main" id="{C15C138A-4B1A-BD4E-2F77-EF074F07C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-1922266" y="6142831"/>
              <a:ext cx="23813" cy="39688"/>
            </a:xfrm>
            <a:custGeom>
              <a:avLst/>
              <a:gdLst>
                <a:gd name="T0" fmla="*/ 3 w 12"/>
                <a:gd name="T1" fmla="*/ 20 h 20"/>
                <a:gd name="T2" fmla="*/ 2 w 12"/>
                <a:gd name="T3" fmla="*/ 19 h 20"/>
                <a:gd name="T4" fmla="*/ 1 w 12"/>
                <a:gd name="T5" fmla="*/ 17 h 20"/>
                <a:gd name="T6" fmla="*/ 7 w 12"/>
                <a:gd name="T7" fmla="*/ 2 h 20"/>
                <a:gd name="T8" fmla="*/ 10 w 12"/>
                <a:gd name="T9" fmla="*/ 1 h 20"/>
                <a:gd name="T10" fmla="*/ 11 w 12"/>
                <a:gd name="T11" fmla="*/ 4 h 20"/>
                <a:gd name="T12" fmla="*/ 5 w 12"/>
                <a:gd name="T13" fmla="*/ 18 h 20"/>
                <a:gd name="T14" fmla="*/ 3 w 12"/>
                <a:gd name="T1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0">
                  <a:moveTo>
                    <a:pt x="3" y="20"/>
                  </a:moveTo>
                  <a:cubicBezTo>
                    <a:pt x="3" y="20"/>
                    <a:pt x="2" y="20"/>
                    <a:pt x="2" y="19"/>
                  </a:cubicBezTo>
                  <a:cubicBezTo>
                    <a:pt x="1" y="19"/>
                    <a:pt x="0" y="18"/>
                    <a:pt x="1" y="17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8" y="1"/>
                    <a:pt x="9" y="0"/>
                    <a:pt x="10" y="1"/>
                  </a:cubicBezTo>
                  <a:cubicBezTo>
                    <a:pt x="11" y="1"/>
                    <a:pt x="12" y="3"/>
                    <a:pt x="11" y="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3" y="20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3" name="Freeform 94">
              <a:extLst>
                <a:ext uri="{FF2B5EF4-FFF2-40B4-BE49-F238E27FC236}">
                  <a16:creationId xmlns:a16="http://schemas.microsoft.com/office/drawing/2014/main" id="{F66E43ED-E6EF-4DC0-CD83-8E63722F7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-2303266" y="6398419"/>
              <a:ext cx="42863" cy="7938"/>
            </a:xfrm>
            <a:custGeom>
              <a:avLst/>
              <a:gdLst>
                <a:gd name="T0" fmla="*/ 18 w 21"/>
                <a:gd name="T1" fmla="*/ 4 h 4"/>
                <a:gd name="T2" fmla="*/ 3 w 21"/>
                <a:gd name="T3" fmla="*/ 4 h 4"/>
                <a:gd name="T4" fmla="*/ 0 w 21"/>
                <a:gd name="T5" fmla="*/ 2 h 4"/>
                <a:gd name="T6" fmla="*/ 3 w 21"/>
                <a:gd name="T7" fmla="*/ 0 h 4"/>
                <a:gd name="T8" fmla="*/ 18 w 21"/>
                <a:gd name="T9" fmla="*/ 0 h 4"/>
                <a:gd name="T10" fmla="*/ 21 w 21"/>
                <a:gd name="T11" fmla="*/ 2 h 4"/>
                <a:gd name="T12" fmla="*/ 18 w 2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4">
                  <a:moveTo>
                    <a:pt x="18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0" y="0"/>
                    <a:pt x="21" y="1"/>
                    <a:pt x="21" y="2"/>
                  </a:cubicBezTo>
                  <a:cubicBezTo>
                    <a:pt x="21" y="3"/>
                    <a:pt x="20" y="4"/>
                    <a:pt x="18" y="4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4" name="Freeform 95">
              <a:extLst>
                <a:ext uri="{FF2B5EF4-FFF2-40B4-BE49-F238E27FC236}">
                  <a16:creationId xmlns:a16="http://schemas.microsoft.com/office/drawing/2014/main" id="{71B46A40-2801-E29C-63B1-60E2D46A9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-2303266" y="6309519"/>
              <a:ext cx="42863" cy="17463"/>
            </a:xfrm>
            <a:custGeom>
              <a:avLst/>
              <a:gdLst>
                <a:gd name="T0" fmla="*/ 18 w 21"/>
                <a:gd name="T1" fmla="*/ 9 h 9"/>
                <a:gd name="T2" fmla="*/ 18 w 21"/>
                <a:gd name="T3" fmla="*/ 8 h 9"/>
                <a:gd name="T4" fmla="*/ 2 w 21"/>
                <a:gd name="T5" fmla="*/ 4 h 9"/>
                <a:gd name="T6" fmla="*/ 1 w 21"/>
                <a:gd name="T7" fmla="*/ 1 h 9"/>
                <a:gd name="T8" fmla="*/ 3 w 21"/>
                <a:gd name="T9" fmla="*/ 0 h 9"/>
                <a:gd name="T10" fmla="*/ 19 w 21"/>
                <a:gd name="T11" fmla="*/ 4 h 9"/>
                <a:gd name="T12" fmla="*/ 20 w 21"/>
                <a:gd name="T13" fmla="*/ 7 h 9"/>
                <a:gd name="T14" fmla="*/ 18 w 21"/>
                <a:gd name="T1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9">
                  <a:moveTo>
                    <a:pt x="18" y="9"/>
                  </a:moveTo>
                  <a:cubicBezTo>
                    <a:pt x="18" y="9"/>
                    <a:pt x="18" y="8"/>
                    <a:pt x="18" y="8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5"/>
                    <a:pt x="21" y="6"/>
                    <a:pt x="20" y="7"/>
                  </a:cubicBezTo>
                  <a:cubicBezTo>
                    <a:pt x="20" y="8"/>
                    <a:pt x="19" y="9"/>
                    <a:pt x="18" y="9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5" name="Freeform 96">
              <a:extLst>
                <a:ext uri="{FF2B5EF4-FFF2-40B4-BE49-F238E27FC236}">
                  <a16:creationId xmlns:a16="http://schemas.microsoft.com/office/drawing/2014/main" id="{17C11DE8-29C5-B442-B9B1-4FCCFD65891D}"/>
                </a:ext>
              </a:extLst>
            </p:cNvPr>
            <p:cNvSpPr>
              <a:spLocks/>
            </p:cNvSpPr>
            <p:nvPr/>
          </p:nvSpPr>
          <p:spPr bwMode="auto">
            <a:xfrm>
              <a:off x="-2258816" y="6215856"/>
              <a:ext cx="33338" cy="30163"/>
            </a:xfrm>
            <a:custGeom>
              <a:avLst/>
              <a:gdLst>
                <a:gd name="T0" fmla="*/ 15 w 17"/>
                <a:gd name="T1" fmla="*/ 15 h 15"/>
                <a:gd name="T2" fmla="*/ 13 w 17"/>
                <a:gd name="T3" fmla="*/ 14 h 15"/>
                <a:gd name="T4" fmla="*/ 1 w 17"/>
                <a:gd name="T5" fmla="*/ 4 h 15"/>
                <a:gd name="T6" fmla="*/ 1 w 17"/>
                <a:gd name="T7" fmla="*/ 1 h 15"/>
                <a:gd name="T8" fmla="*/ 4 w 17"/>
                <a:gd name="T9" fmla="*/ 0 h 15"/>
                <a:gd name="T10" fmla="*/ 16 w 17"/>
                <a:gd name="T11" fmla="*/ 11 h 15"/>
                <a:gd name="T12" fmla="*/ 16 w 17"/>
                <a:gd name="T13" fmla="*/ 14 h 15"/>
                <a:gd name="T14" fmla="*/ 15 w 17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15">
                  <a:moveTo>
                    <a:pt x="15" y="15"/>
                  </a:moveTo>
                  <a:cubicBezTo>
                    <a:pt x="14" y="15"/>
                    <a:pt x="14" y="15"/>
                    <a:pt x="13" y="1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7" y="12"/>
                    <a:pt x="17" y="13"/>
                    <a:pt x="16" y="14"/>
                  </a:cubicBezTo>
                  <a:cubicBezTo>
                    <a:pt x="16" y="14"/>
                    <a:pt x="15" y="15"/>
                    <a:pt x="15" y="15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6" name="Freeform 97">
              <a:extLst>
                <a:ext uri="{FF2B5EF4-FFF2-40B4-BE49-F238E27FC236}">
                  <a16:creationId xmlns:a16="http://schemas.microsoft.com/office/drawing/2014/main" id="{BF56C60A-E469-4DE3-7D12-DE1A3C25C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-2163566" y="6142831"/>
              <a:ext cx="20638" cy="39688"/>
            </a:xfrm>
            <a:custGeom>
              <a:avLst/>
              <a:gdLst>
                <a:gd name="T0" fmla="*/ 9 w 11"/>
                <a:gd name="T1" fmla="*/ 20 h 20"/>
                <a:gd name="T2" fmla="*/ 7 w 11"/>
                <a:gd name="T3" fmla="*/ 18 h 20"/>
                <a:gd name="T4" fmla="*/ 0 w 11"/>
                <a:gd name="T5" fmla="*/ 4 h 20"/>
                <a:gd name="T6" fmla="*/ 1 w 11"/>
                <a:gd name="T7" fmla="*/ 1 h 20"/>
                <a:gd name="T8" fmla="*/ 4 w 11"/>
                <a:gd name="T9" fmla="*/ 2 h 20"/>
                <a:gd name="T10" fmla="*/ 11 w 11"/>
                <a:gd name="T11" fmla="*/ 17 h 20"/>
                <a:gd name="T12" fmla="*/ 10 w 11"/>
                <a:gd name="T13" fmla="*/ 19 h 20"/>
                <a:gd name="T14" fmla="*/ 9 w 11"/>
                <a:gd name="T1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20">
                  <a:moveTo>
                    <a:pt x="9" y="20"/>
                  </a:moveTo>
                  <a:cubicBezTo>
                    <a:pt x="8" y="20"/>
                    <a:pt x="7" y="19"/>
                    <a:pt x="7" y="18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1"/>
                    <a:pt x="1" y="1"/>
                  </a:cubicBezTo>
                  <a:cubicBezTo>
                    <a:pt x="2" y="0"/>
                    <a:pt x="4" y="1"/>
                    <a:pt x="4" y="2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1" y="19"/>
                    <a:pt x="10" y="19"/>
                  </a:cubicBezTo>
                  <a:cubicBezTo>
                    <a:pt x="9" y="20"/>
                    <a:pt x="9" y="20"/>
                    <a:pt x="9" y="20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117" name="Freeform 20">
            <a:extLst>
              <a:ext uri="{FF2B5EF4-FFF2-40B4-BE49-F238E27FC236}">
                <a16:creationId xmlns:a16="http://schemas.microsoft.com/office/drawing/2014/main" id="{16C97A8F-8174-B992-8693-64E2D9A7367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910321" y="4562018"/>
            <a:ext cx="214270" cy="294567"/>
          </a:xfrm>
          <a:custGeom>
            <a:avLst/>
            <a:gdLst>
              <a:gd name="T0" fmla="*/ 1338 w 1504"/>
              <a:gd name="T1" fmla="*/ 492 h 2066"/>
              <a:gd name="T2" fmla="*/ 212 w 1504"/>
              <a:gd name="T3" fmla="*/ 537 h 2066"/>
              <a:gd name="T4" fmla="*/ 167 w 1504"/>
              <a:gd name="T5" fmla="*/ 245 h 2066"/>
              <a:gd name="T6" fmla="*/ 1292 w 1504"/>
              <a:gd name="T7" fmla="*/ 200 h 2066"/>
              <a:gd name="T8" fmla="*/ 1338 w 1504"/>
              <a:gd name="T9" fmla="*/ 492 h 2066"/>
              <a:gd name="T10" fmla="*/ 1231 w 1504"/>
              <a:gd name="T11" fmla="*/ 914 h 2066"/>
              <a:gd name="T12" fmla="*/ 1231 w 1504"/>
              <a:gd name="T13" fmla="*/ 700 h 2066"/>
              <a:gd name="T14" fmla="*/ 1231 w 1504"/>
              <a:gd name="T15" fmla="*/ 914 h 2066"/>
              <a:gd name="T16" fmla="*/ 1231 w 1504"/>
              <a:gd name="T17" fmla="*/ 1237 h 2066"/>
              <a:gd name="T18" fmla="*/ 1231 w 1504"/>
              <a:gd name="T19" fmla="*/ 1023 h 2066"/>
              <a:gd name="T20" fmla="*/ 1231 w 1504"/>
              <a:gd name="T21" fmla="*/ 1237 h 2066"/>
              <a:gd name="T22" fmla="*/ 1231 w 1504"/>
              <a:gd name="T23" fmla="*/ 1560 h 2066"/>
              <a:gd name="T24" fmla="*/ 1231 w 1504"/>
              <a:gd name="T25" fmla="*/ 1346 h 2066"/>
              <a:gd name="T26" fmla="*/ 1231 w 1504"/>
              <a:gd name="T27" fmla="*/ 1560 h 2066"/>
              <a:gd name="T28" fmla="*/ 1231 w 1504"/>
              <a:gd name="T29" fmla="*/ 1883 h 2066"/>
              <a:gd name="T30" fmla="*/ 1231 w 1504"/>
              <a:gd name="T31" fmla="*/ 1669 h 2066"/>
              <a:gd name="T32" fmla="*/ 1231 w 1504"/>
              <a:gd name="T33" fmla="*/ 1883 h 2066"/>
              <a:gd name="T34" fmla="*/ 912 w 1504"/>
              <a:gd name="T35" fmla="*/ 914 h 2066"/>
              <a:gd name="T36" fmla="*/ 912 w 1504"/>
              <a:gd name="T37" fmla="*/ 700 h 2066"/>
              <a:gd name="T38" fmla="*/ 912 w 1504"/>
              <a:gd name="T39" fmla="*/ 914 h 2066"/>
              <a:gd name="T40" fmla="*/ 912 w 1504"/>
              <a:gd name="T41" fmla="*/ 1237 h 2066"/>
              <a:gd name="T42" fmla="*/ 912 w 1504"/>
              <a:gd name="T43" fmla="*/ 1023 h 2066"/>
              <a:gd name="T44" fmla="*/ 912 w 1504"/>
              <a:gd name="T45" fmla="*/ 1237 h 2066"/>
              <a:gd name="T46" fmla="*/ 912 w 1504"/>
              <a:gd name="T47" fmla="*/ 1560 h 2066"/>
              <a:gd name="T48" fmla="*/ 912 w 1504"/>
              <a:gd name="T49" fmla="*/ 1346 h 2066"/>
              <a:gd name="T50" fmla="*/ 912 w 1504"/>
              <a:gd name="T51" fmla="*/ 1560 h 2066"/>
              <a:gd name="T52" fmla="*/ 912 w 1504"/>
              <a:gd name="T53" fmla="*/ 1883 h 2066"/>
              <a:gd name="T54" fmla="*/ 912 w 1504"/>
              <a:gd name="T55" fmla="*/ 1669 h 2066"/>
              <a:gd name="T56" fmla="*/ 912 w 1504"/>
              <a:gd name="T57" fmla="*/ 1883 h 2066"/>
              <a:gd name="T58" fmla="*/ 593 w 1504"/>
              <a:gd name="T59" fmla="*/ 914 h 2066"/>
              <a:gd name="T60" fmla="*/ 593 w 1504"/>
              <a:gd name="T61" fmla="*/ 700 h 2066"/>
              <a:gd name="T62" fmla="*/ 593 w 1504"/>
              <a:gd name="T63" fmla="*/ 914 h 2066"/>
              <a:gd name="T64" fmla="*/ 593 w 1504"/>
              <a:gd name="T65" fmla="*/ 1237 h 2066"/>
              <a:gd name="T66" fmla="*/ 593 w 1504"/>
              <a:gd name="T67" fmla="*/ 1023 h 2066"/>
              <a:gd name="T68" fmla="*/ 593 w 1504"/>
              <a:gd name="T69" fmla="*/ 1237 h 2066"/>
              <a:gd name="T70" fmla="*/ 593 w 1504"/>
              <a:gd name="T71" fmla="*/ 1560 h 2066"/>
              <a:gd name="T72" fmla="*/ 593 w 1504"/>
              <a:gd name="T73" fmla="*/ 1346 h 2066"/>
              <a:gd name="T74" fmla="*/ 593 w 1504"/>
              <a:gd name="T75" fmla="*/ 1560 h 2066"/>
              <a:gd name="T76" fmla="*/ 593 w 1504"/>
              <a:gd name="T77" fmla="*/ 1883 h 2066"/>
              <a:gd name="T78" fmla="*/ 593 w 1504"/>
              <a:gd name="T79" fmla="*/ 1669 h 2066"/>
              <a:gd name="T80" fmla="*/ 593 w 1504"/>
              <a:gd name="T81" fmla="*/ 1883 h 2066"/>
              <a:gd name="T82" fmla="*/ 274 w 1504"/>
              <a:gd name="T83" fmla="*/ 914 h 2066"/>
              <a:gd name="T84" fmla="*/ 274 w 1504"/>
              <a:gd name="T85" fmla="*/ 700 h 2066"/>
              <a:gd name="T86" fmla="*/ 274 w 1504"/>
              <a:gd name="T87" fmla="*/ 914 h 2066"/>
              <a:gd name="T88" fmla="*/ 274 w 1504"/>
              <a:gd name="T89" fmla="*/ 1237 h 2066"/>
              <a:gd name="T90" fmla="*/ 274 w 1504"/>
              <a:gd name="T91" fmla="*/ 1023 h 2066"/>
              <a:gd name="T92" fmla="*/ 274 w 1504"/>
              <a:gd name="T93" fmla="*/ 1237 h 2066"/>
              <a:gd name="T94" fmla="*/ 274 w 1504"/>
              <a:gd name="T95" fmla="*/ 1560 h 2066"/>
              <a:gd name="T96" fmla="*/ 274 w 1504"/>
              <a:gd name="T97" fmla="*/ 1346 h 2066"/>
              <a:gd name="T98" fmla="*/ 274 w 1504"/>
              <a:gd name="T99" fmla="*/ 1560 h 2066"/>
              <a:gd name="T100" fmla="*/ 274 w 1504"/>
              <a:gd name="T101" fmla="*/ 1883 h 2066"/>
              <a:gd name="T102" fmla="*/ 274 w 1504"/>
              <a:gd name="T103" fmla="*/ 1669 h 2066"/>
              <a:gd name="T104" fmla="*/ 274 w 1504"/>
              <a:gd name="T105" fmla="*/ 1883 h 2066"/>
              <a:gd name="T106" fmla="*/ 1421 w 1504"/>
              <a:gd name="T107" fmla="*/ 0 h 2066"/>
              <a:gd name="T108" fmla="*/ 0 w 1504"/>
              <a:gd name="T109" fmla="*/ 83 h 2066"/>
              <a:gd name="T110" fmla="*/ 83 w 1504"/>
              <a:gd name="T111" fmla="*/ 2066 h 2066"/>
              <a:gd name="T112" fmla="*/ 1504 w 1504"/>
              <a:gd name="T113" fmla="*/ 1983 h 2066"/>
              <a:gd name="T114" fmla="*/ 1421 w 1504"/>
              <a:gd name="T115" fmla="*/ 0 h 2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504" h="2066">
                <a:moveTo>
                  <a:pt x="1338" y="492"/>
                </a:moveTo>
                <a:lnTo>
                  <a:pt x="1338" y="492"/>
                </a:lnTo>
                <a:cubicBezTo>
                  <a:pt x="1338" y="517"/>
                  <a:pt x="1317" y="537"/>
                  <a:pt x="1292" y="537"/>
                </a:cubicBezTo>
                <a:lnTo>
                  <a:pt x="212" y="537"/>
                </a:lnTo>
                <a:cubicBezTo>
                  <a:pt x="187" y="537"/>
                  <a:pt x="167" y="517"/>
                  <a:pt x="167" y="492"/>
                </a:cubicBezTo>
                <a:lnTo>
                  <a:pt x="167" y="245"/>
                </a:lnTo>
                <a:cubicBezTo>
                  <a:pt x="167" y="220"/>
                  <a:pt x="187" y="200"/>
                  <a:pt x="212" y="200"/>
                </a:cubicBezTo>
                <a:lnTo>
                  <a:pt x="1292" y="200"/>
                </a:lnTo>
                <a:cubicBezTo>
                  <a:pt x="1317" y="200"/>
                  <a:pt x="1338" y="220"/>
                  <a:pt x="1338" y="245"/>
                </a:cubicBezTo>
                <a:lnTo>
                  <a:pt x="1338" y="492"/>
                </a:lnTo>
                <a:close/>
                <a:moveTo>
                  <a:pt x="1231" y="914"/>
                </a:moveTo>
                <a:lnTo>
                  <a:pt x="1231" y="914"/>
                </a:lnTo>
                <a:cubicBezTo>
                  <a:pt x="1172" y="914"/>
                  <a:pt x="1124" y="866"/>
                  <a:pt x="1124" y="807"/>
                </a:cubicBezTo>
                <a:cubicBezTo>
                  <a:pt x="1124" y="748"/>
                  <a:pt x="1172" y="700"/>
                  <a:pt x="1231" y="700"/>
                </a:cubicBezTo>
                <a:cubicBezTo>
                  <a:pt x="1290" y="700"/>
                  <a:pt x="1338" y="748"/>
                  <a:pt x="1338" y="807"/>
                </a:cubicBezTo>
                <a:cubicBezTo>
                  <a:pt x="1338" y="866"/>
                  <a:pt x="1290" y="914"/>
                  <a:pt x="1231" y="914"/>
                </a:cubicBezTo>
                <a:close/>
                <a:moveTo>
                  <a:pt x="1231" y="1237"/>
                </a:moveTo>
                <a:lnTo>
                  <a:pt x="1231" y="1237"/>
                </a:lnTo>
                <a:cubicBezTo>
                  <a:pt x="1172" y="1237"/>
                  <a:pt x="1124" y="1189"/>
                  <a:pt x="1124" y="1130"/>
                </a:cubicBezTo>
                <a:cubicBezTo>
                  <a:pt x="1124" y="1071"/>
                  <a:pt x="1172" y="1023"/>
                  <a:pt x="1231" y="1023"/>
                </a:cubicBezTo>
                <a:cubicBezTo>
                  <a:pt x="1290" y="1023"/>
                  <a:pt x="1338" y="1071"/>
                  <a:pt x="1338" y="1130"/>
                </a:cubicBezTo>
                <a:cubicBezTo>
                  <a:pt x="1338" y="1189"/>
                  <a:pt x="1290" y="1237"/>
                  <a:pt x="1231" y="1237"/>
                </a:cubicBezTo>
                <a:close/>
                <a:moveTo>
                  <a:pt x="1231" y="1560"/>
                </a:moveTo>
                <a:lnTo>
                  <a:pt x="1231" y="1560"/>
                </a:lnTo>
                <a:cubicBezTo>
                  <a:pt x="1172" y="1560"/>
                  <a:pt x="1124" y="1512"/>
                  <a:pt x="1124" y="1453"/>
                </a:cubicBezTo>
                <a:cubicBezTo>
                  <a:pt x="1124" y="1394"/>
                  <a:pt x="1172" y="1346"/>
                  <a:pt x="1231" y="1346"/>
                </a:cubicBezTo>
                <a:cubicBezTo>
                  <a:pt x="1290" y="1346"/>
                  <a:pt x="1338" y="1394"/>
                  <a:pt x="1338" y="1453"/>
                </a:cubicBezTo>
                <a:cubicBezTo>
                  <a:pt x="1338" y="1512"/>
                  <a:pt x="1290" y="1560"/>
                  <a:pt x="1231" y="1560"/>
                </a:cubicBezTo>
                <a:close/>
                <a:moveTo>
                  <a:pt x="1231" y="1883"/>
                </a:moveTo>
                <a:lnTo>
                  <a:pt x="1231" y="1883"/>
                </a:lnTo>
                <a:cubicBezTo>
                  <a:pt x="1172" y="1883"/>
                  <a:pt x="1124" y="1835"/>
                  <a:pt x="1124" y="1776"/>
                </a:cubicBezTo>
                <a:cubicBezTo>
                  <a:pt x="1124" y="1717"/>
                  <a:pt x="1172" y="1669"/>
                  <a:pt x="1231" y="1669"/>
                </a:cubicBezTo>
                <a:cubicBezTo>
                  <a:pt x="1290" y="1669"/>
                  <a:pt x="1338" y="1717"/>
                  <a:pt x="1338" y="1776"/>
                </a:cubicBezTo>
                <a:cubicBezTo>
                  <a:pt x="1338" y="1835"/>
                  <a:pt x="1290" y="1883"/>
                  <a:pt x="1231" y="1883"/>
                </a:cubicBezTo>
                <a:close/>
                <a:moveTo>
                  <a:pt x="912" y="914"/>
                </a:moveTo>
                <a:lnTo>
                  <a:pt x="912" y="914"/>
                </a:lnTo>
                <a:cubicBezTo>
                  <a:pt x="853" y="914"/>
                  <a:pt x="805" y="866"/>
                  <a:pt x="805" y="807"/>
                </a:cubicBezTo>
                <a:cubicBezTo>
                  <a:pt x="805" y="748"/>
                  <a:pt x="853" y="700"/>
                  <a:pt x="912" y="700"/>
                </a:cubicBezTo>
                <a:cubicBezTo>
                  <a:pt x="971" y="700"/>
                  <a:pt x="1019" y="748"/>
                  <a:pt x="1019" y="807"/>
                </a:cubicBezTo>
                <a:cubicBezTo>
                  <a:pt x="1019" y="866"/>
                  <a:pt x="971" y="914"/>
                  <a:pt x="912" y="914"/>
                </a:cubicBezTo>
                <a:close/>
                <a:moveTo>
                  <a:pt x="912" y="1237"/>
                </a:moveTo>
                <a:lnTo>
                  <a:pt x="912" y="1237"/>
                </a:lnTo>
                <a:cubicBezTo>
                  <a:pt x="853" y="1237"/>
                  <a:pt x="805" y="1189"/>
                  <a:pt x="805" y="1130"/>
                </a:cubicBezTo>
                <a:cubicBezTo>
                  <a:pt x="805" y="1071"/>
                  <a:pt x="853" y="1023"/>
                  <a:pt x="912" y="1023"/>
                </a:cubicBezTo>
                <a:cubicBezTo>
                  <a:pt x="971" y="1023"/>
                  <a:pt x="1019" y="1071"/>
                  <a:pt x="1019" y="1130"/>
                </a:cubicBezTo>
                <a:cubicBezTo>
                  <a:pt x="1019" y="1189"/>
                  <a:pt x="971" y="1237"/>
                  <a:pt x="912" y="1237"/>
                </a:cubicBezTo>
                <a:close/>
                <a:moveTo>
                  <a:pt x="912" y="1560"/>
                </a:moveTo>
                <a:lnTo>
                  <a:pt x="912" y="1560"/>
                </a:lnTo>
                <a:cubicBezTo>
                  <a:pt x="853" y="1560"/>
                  <a:pt x="805" y="1512"/>
                  <a:pt x="805" y="1453"/>
                </a:cubicBezTo>
                <a:cubicBezTo>
                  <a:pt x="805" y="1394"/>
                  <a:pt x="853" y="1346"/>
                  <a:pt x="912" y="1346"/>
                </a:cubicBezTo>
                <a:cubicBezTo>
                  <a:pt x="971" y="1346"/>
                  <a:pt x="1019" y="1394"/>
                  <a:pt x="1019" y="1453"/>
                </a:cubicBezTo>
                <a:cubicBezTo>
                  <a:pt x="1019" y="1512"/>
                  <a:pt x="971" y="1560"/>
                  <a:pt x="912" y="1560"/>
                </a:cubicBezTo>
                <a:close/>
                <a:moveTo>
                  <a:pt x="912" y="1883"/>
                </a:moveTo>
                <a:lnTo>
                  <a:pt x="912" y="1883"/>
                </a:lnTo>
                <a:cubicBezTo>
                  <a:pt x="853" y="1883"/>
                  <a:pt x="805" y="1835"/>
                  <a:pt x="805" y="1776"/>
                </a:cubicBezTo>
                <a:cubicBezTo>
                  <a:pt x="805" y="1717"/>
                  <a:pt x="853" y="1669"/>
                  <a:pt x="912" y="1669"/>
                </a:cubicBezTo>
                <a:cubicBezTo>
                  <a:pt x="971" y="1669"/>
                  <a:pt x="1019" y="1717"/>
                  <a:pt x="1019" y="1776"/>
                </a:cubicBezTo>
                <a:cubicBezTo>
                  <a:pt x="1019" y="1835"/>
                  <a:pt x="971" y="1883"/>
                  <a:pt x="912" y="1883"/>
                </a:cubicBezTo>
                <a:close/>
                <a:moveTo>
                  <a:pt x="593" y="914"/>
                </a:moveTo>
                <a:lnTo>
                  <a:pt x="593" y="914"/>
                </a:lnTo>
                <a:cubicBezTo>
                  <a:pt x="534" y="914"/>
                  <a:pt x="486" y="866"/>
                  <a:pt x="486" y="807"/>
                </a:cubicBezTo>
                <a:cubicBezTo>
                  <a:pt x="486" y="748"/>
                  <a:pt x="534" y="700"/>
                  <a:pt x="593" y="700"/>
                </a:cubicBezTo>
                <a:cubicBezTo>
                  <a:pt x="652" y="700"/>
                  <a:pt x="700" y="748"/>
                  <a:pt x="700" y="807"/>
                </a:cubicBezTo>
                <a:cubicBezTo>
                  <a:pt x="700" y="866"/>
                  <a:pt x="652" y="914"/>
                  <a:pt x="593" y="914"/>
                </a:cubicBezTo>
                <a:close/>
                <a:moveTo>
                  <a:pt x="593" y="1237"/>
                </a:moveTo>
                <a:lnTo>
                  <a:pt x="593" y="1237"/>
                </a:lnTo>
                <a:cubicBezTo>
                  <a:pt x="534" y="1237"/>
                  <a:pt x="486" y="1189"/>
                  <a:pt x="486" y="1130"/>
                </a:cubicBezTo>
                <a:cubicBezTo>
                  <a:pt x="486" y="1071"/>
                  <a:pt x="534" y="1023"/>
                  <a:pt x="593" y="1023"/>
                </a:cubicBezTo>
                <a:cubicBezTo>
                  <a:pt x="652" y="1023"/>
                  <a:pt x="700" y="1071"/>
                  <a:pt x="700" y="1130"/>
                </a:cubicBezTo>
                <a:cubicBezTo>
                  <a:pt x="700" y="1189"/>
                  <a:pt x="652" y="1237"/>
                  <a:pt x="593" y="1237"/>
                </a:cubicBezTo>
                <a:close/>
                <a:moveTo>
                  <a:pt x="593" y="1560"/>
                </a:moveTo>
                <a:lnTo>
                  <a:pt x="593" y="1560"/>
                </a:lnTo>
                <a:cubicBezTo>
                  <a:pt x="534" y="1560"/>
                  <a:pt x="486" y="1512"/>
                  <a:pt x="486" y="1453"/>
                </a:cubicBezTo>
                <a:cubicBezTo>
                  <a:pt x="486" y="1394"/>
                  <a:pt x="534" y="1346"/>
                  <a:pt x="593" y="1346"/>
                </a:cubicBezTo>
                <a:cubicBezTo>
                  <a:pt x="652" y="1346"/>
                  <a:pt x="700" y="1394"/>
                  <a:pt x="700" y="1453"/>
                </a:cubicBezTo>
                <a:cubicBezTo>
                  <a:pt x="700" y="1512"/>
                  <a:pt x="652" y="1560"/>
                  <a:pt x="593" y="1560"/>
                </a:cubicBezTo>
                <a:close/>
                <a:moveTo>
                  <a:pt x="593" y="1883"/>
                </a:moveTo>
                <a:lnTo>
                  <a:pt x="593" y="1883"/>
                </a:lnTo>
                <a:cubicBezTo>
                  <a:pt x="534" y="1883"/>
                  <a:pt x="486" y="1835"/>
                  <a:pt x="486" y="1776"/>
                </a:cubicBezTo>
                <a:cubicBezTo>
                  <a:pt x="486" y="1717"/>
                  <a:pt x="534" y="1669"/>
                  <a:pt x="593" y="1669"/>
                </a:cubicBezTo>
                <a:cubicBezTo>
                  <a:pt x="652" y="1669"/>
                  <a:pt x="700" y="1717"/>
                  <a:pt x="700" y="1776"/>
                </a:cubicBezTo>
                <a:cubicBezTo>
                  <a:pt x="700" y="1835"/>
                  <a:pt x="652" y="1883"/>
                  <a:pt x="593" y="1883"/>
                </a:cubicBezTo>
                <a:close/>
                <a:moveTo>
                  <a:pt x="274" y="914"/>
                </a:moveTo>
                <a:lnTo>
                  <a:pt x="274" y="914"/>
                </a:lnTo>
                <a:cubicBezTo>
                  <a:pt x="215" y="914"/>
                  <a:pt x="167" y="866"/>
                  <a:pt x="167" y="807"/>
                </a:cubicBezTo>
                <a:cubicBezTo>
                  <a:pt x="167" y="748"/>
                  <a:pt x="215" y="700"/>
                  <a:pt x="274" y="700"/>
                </a:cubicBezTo>
                <a:cubicBezTo>
                  <a:pt x="333" y="700"/>
                  <a:pt x="381" y="748"/>
                  <a:pt x="381" y="807"/>
                </a:cubicBezTo>
                <a:cubicBezTo>
                  <a:pt x="381" y="866"/>
                  <a:pt x="333" y="914"/>
                  <a:pt x="274" y="914"/>
                </a:cubicBezTo>
                <a:close/>
                <a:moveTo>
                  <a:pt x="274" y="1237"/>
                </a:moveTo>
                <a:lnTo>
                  <a:pt x="274" y="1237"/>
                </a:lnTo>
                <a:cubicBezTo>
                  <a:pt x="215" y="1237"/>
                  <a:pt x="167" y="1189"/>
                  <a:pt x="167" y="1130"/>
                </a:cubicBezTo>
                <a:cubicBezTo>
                  <a:pt x="167" y="1071"/>
                  <a:pt x="215" y="1023"/>
                  <a:pt x="274" y="1023"/>
                </a:cubicBezTo>
                <a:cubicBezTo>
                  <a:pt x="333" y="1023"/>
                  <a:pt x="381" y="1071"/>
                  <a:pt x="381" y="1130"/>
                </a:cubicBezTo>
                <a:cubicBezTo>
                  <a:pt x="381" y="1189"/>
                  <a:pt x="333" y="1237"/>
                  <a:pt x="274" y="1237"/>
                </a:cubicBezTo>
                <a:close/>
                <a:moveTo>
                  <a:pt x="274" y="1560"/>
                </a:moveTo>
                <a:lnTo>
                  <a:pt x="274" y="1560"/>
                </a:lnTo>
                <a:cubicBezTo>
                  <a:pt x="215" y="1560"/>
                  <a:pt x="167" y="1512"/>
                  <a:pt x="167" y="1453"/>
                </a:cubicBezTo>
                <a:cubicBezTo>
                  <a:pt x="167" y="1394"/>
                  <a:pt x="215" y="1346"/>
                  <a:pt x="274" y="1346"/>
                </a:cubicBezTo>
                <a:cubicBezTo>
                  <a:pt x="333" y="1346"/>
                  <a:pt x="381" y="1394"/>
                  <a:pt x="381" y="1453"/>
                </a:cubicBezTo>
                <a:cubicBezTo>
                  <a:pt x="381" y="1512"/>
                  <a:pt x="333" y="1560"/>
                  <a:pt x="274" y="1560"/>
                </a:cubicBezTo>
                <a:close/>
                <a:moveTo>
                  <a:pt x="274" y="1883"/>
                </a:moveTo>
                <a:lnTo>
                  <a:pt x="274" y="1883"/>
                </a:lnTo>
                <a:cubicBezTo>
                  <a:pt x="215" y="1883"/>
                  <a:pt x="167" y="1835"/>
                  <a:pt x="167" y="1776"/>
                </a:cubicBezTo>
                <a:cubicBezTo>
                  <a:pt x="167" y="1717"/>
                  <a:pt x="215" y="1669"/>
                  <a:pt x="274" y="1669"/>
                </a:cubicBezTo>
                <a:cubicBezTo>
                  <a:pt x="333" y="1669"/>
                  <a:pt x="381" y="1717"/>
                  <a:pt x="381" y="1776"/>
                </a:cubicBezTo>
                <a:cubicBezTo>
                  <a:pt x="381" y="1835"/>
                  <a:pt x="333" y="1883"/>
                  <a:pt x="274" y="1883"/>
                </a:cubicBezTo>
                <a:close/>
                <a:moveTo>
                  <a:pt x="1421" y="0"/>
                </a:moveTo>
                <a:lnTo>
                  <a:pt x="1421" y="0"/>
                </a:lnTo>
                <a:lnTo>
                  <a:pt x="83" y="0"/>
                </a:lnTo>
                <a:cubicBezTo>
                  <a:pt x="37" y="0"/>
                  <a:pt x="0" y="37"/>
                  <a:pt x="0" y="83"/>
                </a:cubicBezTo>
                <a:lnTo>
                  <a:pt x="0" y="1983"/>
                </a:lnTo>
                <a:cubicBezTo>
                  <a:pt x="0" y="2029"/>
                  <a:pt x="37" y="2066"/>
                  <a:pt x="83" y="2066"/>
                </a:cubicBezTo>
                <a:lnTo>
                  <a:pt x="1421" y="2066"/>
                </a:lnTo>
                <a:cubicBezTo>
                  <a:pt x="1467" y="2066"/>
                  <a:pt x="1504" y="2029"/>
                  <a:pt x="1504" y="1983"/>
                </a:cubicBezTo>
                <a:lnTo>
                  <a:pt x="1504" y="83"/>
                </a:lnTo>
                <a:cubicBezTo>
                  <a:pt x="1504" y="37"/>
                  <a:pt x="1467" y="0"/>
                  <a:pt x="1421" y="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accent4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DE6A678C-8308-1021-09B8-60A0CC07CA2D}"/>
              </a:ext>
            </a:extLst>
          </p:cNvPr>
          <p:cNvSpPr txBox="1"/>
          <p:nvPr/>
        </p:nvSpPr>
        <p:spPr>
          <a:xfrm>
            <a:off x="1878433" y="1422000"/>
            <a:ext cx="17586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QoLISSY</a:t>
            </a:r>
          </a:p>
        </p:txBody>
      </p:sp>
      <p:pic>
        <p:nvPicPr>
          <p:cNvPr id="119" name="Graphic 118">
            <a:extLst>
              <a:ext uri="{FF2B5EF4-FFF2-40B4-BE49-F238E27FC236}">
                <a16:creationId xmlns:a16="http://schemas.microsoft.com/office/drawing/2014/main" id="{9D69029B-161E-E1D7-9151-218D70BE388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95412" y="2271575"/>
            <a:ext cx="244088" cy="302204"/>
          </a:xfrm>
          <a:prstGeom prst="rect">
            <a:avLst/>
          </a:prstGeom>
        </p:spPr>
      </p:pic>
      <p:pic>
        <p:nvPicPr>
          <p:cNvPr id="120" name="Graphic 119">
            <a:extLst>
              <a:ext uri="{FF2B5EF4-FFF2-40B4-BE49-F238E27FC236}">
                <a16:creationId xmlns:a16="http://schemas.microsoft.com/office/drawing/2014/main" id="{3BD3F3C6-BBA7-7F8F-E8CE-7301C9C8CE6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2922" y="3067870"/>
            <a:ext cx="289068" cy="311304"/>
          </a:xfrm>
          <a:prstGeom prst="rect">
            <a:avLst/>
          </a:prstGeom>
        </p:spPr>
      </p:pic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6A05B25F-0FAC-1E95-D252-FB9A83FCDF18}"/>
              </a:ext>
            </a:extLst>
          </p:cNvPr>
          <p:cNvCxnSpPr>
            <a:cxnSpLocks/>
          </p:cNvCxnSpPr>
          <p:nvPr/>
        </p:nvCxnSpPr>
        <p:spPr>
          <a:xfrm>
            <a:off x="2673072" y="4700295"/>
            <a:ext cx="59724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>
            <a:extLst>
              <a:ext uri="{FF2B5EF4-FFF2-40B4-BE49-F238E27FC236}">
                <a16:creationId xmlns:a16="http://schemas.microsoft.com/office/drawing/2014/main" id="{8A0F3986-5DB9-3326-CC71-734A94686D80}"/>
              </a:ext>
            </a:extLst>
          </p:cNvPr>
          <p:cNvSpPr/>
          <p:nvPr/>
        </p:nvSpPr>
        <p:spPr>
          <a:xfrm>
            <a:off x="2539253" y="4470183"/>
            <a:ext cx="457166" cy="457166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2455A03-B6B9-6120-6499-06FAEADFB2F4}"/>
              </a:ext>
            </a:extLst>
          </p:cNvPr>
          <p:cNvSpPr txBox="1"/>
          <p:nvPr/>
        </p:nvSpPr>
        <p:spPr>
          <a:xfrm>
            <a:off x="2091068" y="4572311"/>
            <a:ext cx="1358792" cy="27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22</a:t>
            </a:r>
          </a:p>
        </p:txBody>
      </p:sp>
      <p:pic>
        <p:nvPicPr>
          <p:cNvPr id="146" name="Graphic 145">
            <a:extLst>
              <a:ext uri="{FF2B5EF4-FFF2-40B4-BE49-F238E27FC236}">
                <a16:creationId xmlns:a16="http://schemas.microsoft.com/office/drawing/2014/main" id="{D6B83F06-CB98-473B-75C6-BEE0FD8F93C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662264" y="4915432"/>
            <a:ext cx="349661" cy="234847"/>
          </a:xfrm>
          <a:prstGeom prst="rect">
            <a:avLst/>
          </a:prstGeom>
        </p:spPr>
      </p:pic>
      <p:grpSp>
        <p:nvGrpSpPr>
          <p:cNvPr id="168" name="Group 167">
            <a:extLst>
              <a:ext uri="{FF2B5EF4-FFF2-40B4-BE49-F238E27FC236}">
                <a16:creationId xmlns:a16="http://schemas.microsoft.com/office/drawing/2014/main" id="{162F6EAB-D811-19FF-2F7C-FBEC6771130B}"/>
              </a:ext>
            </a:extLst>
          </p:cNvPr>
          <p:cNvGrpSpPr/>
          <p:nvPr/>
        </p:nvGrpSpPr>
        <p:grpSpPr>
          <a:xfrm>
            <a:off x="473438" y="4911494"/>
            <a:ext cx="3370013" cy="693109"/>
            <a:chOff x="443040" y="5247047"/>
            <a:chExt cx="3438789" cy="707255"/>
          </a:xfrm>
        </p:grpSpPr>
        <p:sp>
          <p:nvSpPr>
            <p:cNvPr id="169" name="Rectangle: Rounded Corners 4">
              <a:extLst>
                <a:ext uri="{FF2B5EF4-FFF2-40B4-BE49-F238E27FC236}">
                  <a16:creationId xmlns:a16="http://schemas.microsoft.com/office/drawing/2014/main" id="{8D4E3BE0-DD24-A0AC-AAFB-026398221CFF}"/>
                </a:ext>
              </a:extLst>
            </p:cNvPr>
            <p:cNvSpPr txBox="1"/>
            <p:nvPr/>
          </p:nvSpPr>
          <p:spPr>
            <a:xfrm>
              <a:off x="633842" y="5247047"/>
              <a:ext cx="2624715" cy="3982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marR="0" lvl="0" indent="0" algn="l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Rating scale for each item </a:t>
              </a: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(converted to 0–100)</a:t>
              </a: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8FDD1ACD-99BF-7C48-9E2E-3E20376B82D4}"/>
                </a:ext>
              </a:extLst>
            </p:cNvPr>
            <p:cNvSpPr txBox="1"/>
            <p:nvPr/>
          </p:nvSpPr>
          <p:spPr>
            <a:xfrm>
              <a:off x="3256625" y="5640337"/>
              <a:ext cx="6252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Not at all/never</a:t>
              </a: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62C33B23-8877-115A-475B-2C13CEC4B234}"/>
                </a:ext>
              </a:extLst>
            </p:cNvPr>
            <p:cNvSpPr txBox="1"/>
            <p:nvPr/>
          </p:nvSpPr>
          <p:spPr>
            <a:xfrm>
              <a:off x="640192" y="5640618"/>
              <a:ext cx="7234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Extremely/</a:t>
              </a:r>
              <a:b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always</a:t>
              </a:r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9A2931BE-A755-619D-0CA0-FA0DCB00B198}"/>
                </a:ext>
              </a:extLst>
            </p:cNvPr>
            <p:cNvSpPr txBox="1"/>
            <p:nvPr/>
          </p:nvSpPr>
          <p:spPr>
            <a:xfrm>
              <a:off x="1299657" y="5640244"/>
              <a:ext cx="714686" cy="3140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Very</a:t>
              </a:r>
              <a:r>
                <a:rPr lang="en-US" sz="700" dirty="0">
                  <a:solidFill>
                    <a:srgbClr val="505050">
                      <a:lumMod val="60000"/>
                      <a:lumOff val="40000"/>
                    </a:srgbClr>
                  </a:solidFill>
                  <a:latin typeface="Arial" panose="020B0604020202020204"/>
                </a:rPr>
                <a:t>/very</a:t>
              </a:r>
              <a:br>
                <a:rPr lang="en-US" sz="700" dirty="0">
                  <a:solidFill>
                    <a:srgbClr val="505050">
                      <a:lumMod val="60000"/>
                      <a:lumOff val="40000"/>
                    </a:srgbClr>
                  </a:solidFill>
                  <a:latin typeface="Arial" panose="020B0604020202020204"/>
                </a:rPr>
              </a:br>
              <a:r>
                <a:rPr lang="en-US" sz="700" dirty="0">
                  <a:solidFill>
                    <a:srgbClr val="505050">
                      <a:lumMod val="60000"/>
                      <a:lumOff val="40000"/>
                    </a:srgbClr>
                  </a:solidFill>
                  <a:latin typeface="Arial" panose="020B0604020202020204"/>
                </a:rPr>
                <a:t>often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505050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FC1D3B3E-9D74-0272-63F4-E93CE9D966B9}"/>
                </a:ext>
              </a:extLst>
            </p:cNvPr>
            <p:cNvSpPr txBox="1"/>
            <p:nvPr/>
          </p:nvSpPr>
          <p:spPr>
            <a:xfrm>
              <a:off x="1950474" y="5643847"/>
              <a:ext cx="7582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Moderately/</a:t>
              </a:r>
              <a:b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quite often</a:t>
              </a: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08C902C1-C890-A419-4341-B51105EA6BD9}"/>
                </a:ext>
              </a:extLst>
            </p:cNvPr>
            <p:cNvSpPr txBox="1"/>
            <p:nvPr/>
          </p:nvSpPr>
          <p:spPr>
            <a:xfrm>
              <a:off x="2603760" y="5640166"/>
              <a:ext cx="7845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Slightly/</a:t>
              </a:r>
              <a:b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seldom</a:t>
              </a:r>
            </a:p>
          </p:txBody>
        </p:sp>
        <p:sp>
          <p:nvSpPr>
            <p:cNvPr id="175" name="Rectangle: Rounded Corners 174">
              <a:extLst>
                <a:ext uri="{FF2B5EF4-FFF2-40B4-BE49-F238E27FC236}">
                  <a16:creationId xmlns:a16="http://schemas.microsoft.com/office/drawing/2014/main" id="{D4673486-22D6-08A2-053A-4EDED66E9282}"/>
                </a:ext>
              </a:extLst>
            </p:cNvPr>
            <p:cNvSpPr/>
            <p:nvPr/>
          </p:nvSpPr>
          <p:spPr>
            <a:xfrm>
              <a:off x="677861" y="5515156"/>
              <a:ext cx="2792414" cy="148862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5CF99CB3-E989-B845-BB88-CFD471C8E7A8}"/>
                </a:ext>
              </a:extLst>
            </p:cNvPr>
            <p:cNvSpPr txBox="1"/>
            <p:nvPr/>
          </p:nvSpPr>
          <p:spPr>
            <a:xfrm>
              <a:off x="443040" y="5472474"/>
              <a:ext cx="6460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F8A148AD-4835-CBFE-2F7B-01B593DC5658}"/>
                </a:ext>
              </a:extLst>
            </p:cNvPr>
            <p:cNvSpPr txBox="1"/>
            <p:nvPr/>
          </p:nvSpPr>
          <p:spPr>
            <a:xfrm>
              <a:off x="1096102" y="5472477"/>
              <a:ext cx="6460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A16FDAEC-EF67-BBEC-1F50-DFA5A3B9684C}"/>
                </a:ext>
              </a:extLst>
            </p:cNvPr>
            <p:cNvSpPr txBox="1"/>
            <p:nvPr/>
          </p:nvSpPr>
          <p:spPr>
            <a:xfrm>
              <a:off x="1749165" y="5472477"/>
              <a:ext cx="6460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710F9733-BDD3-5EB2-7048-9C20252A3DBB}"/>
                </a:ext>
              </a:extLst>
            </p:cNvPr>
            <p:cNvSpPr txBox="1"/>
            <p:nvPr/>
          </p:nvSpPr>
          <p:spPr>
            <a:xfrm>
              <a:off x="2402225" y="5472477"/>
              <a:ext cx="6460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93493EF9-D5F3-0D9C-885B-C14624046FDF}"/>
                </a:ext>
              </a:extLst>
            </p:cNvPr>
            <p:cNvSpPr txBox="1"/>
            <p:nvPr/>
          </p:nvSpPr>
          <p:spPr>
            <a:xfrm>
              <a:off x="3055286" y="5472459"/>
              <a:ext cx="6460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4</a:t>
              </a:r>
            </a:p>
          </p:txBody>
        </p: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8F368F05-56C3-6A2E-62DD-C31E13FD1968}"/>
              </a:ext>
            </a:extLst>
          </p:cNvPr>
          <p:cNvGrpSpPr>
            <a:grpSpLocks/>
          </p:cNvGrpSpPr>
          <p:nvPr/>
        </p:nvGrpSpPr>
        <p:grpSpPr>
          <a:xfrm>
            <a:off x="9022650" y="1628249"/>
            <a:ext cx="2471005" cy="3601503"/>
            <a:chOff x="9217879" y="1952043"/>
            <a:chExt cx="2521435" cy="3675003"/>
          </a:xfrm>
        </p:grpSpPr>
        <p:pic>
          <p:nvPicPr>
            <p:cNvPr id="182" name="Picture 181" descr="A white light in the corner of a black background&#10;&#10;Description automatically generated">
              <a:extLst>
                <a:ext uri="{FF2B5EF4-FFF2-40B4-BE49-F238E27FC236}">
                  <a16:creationId xmlns:a16="http://schemas.microsoft.com/office/drawing/2014/main" id="{1B1986C1-46A8-8CE9-BDC8-7AD69FF3B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217879" y="1952043"/>
              <a:ext cx="1048255" cy="3675003"/>
            </a:xfrm>
            <a:prstGeom prst="rect">
              <a:avLst/>
            </a:prstGeom>
          </p:spPr>
        </p:pic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FB8588DF-2859-AE4A-26E9-8946822788AB}"/>
                </a:ext>
              </a:extLst>
            </p:cNvPr>
            <p:cNvSpPr txBox="1">
              <a:spLocks/>
            </p:cNvSpPr>
            <p:nvPr/>
          </p:nvSpPr>
          <p:spPr>
            <a:xfrm>
              <a:off x="9427236" y="2707692"/>
              <a:ext cx="2312078" cy="2724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Vosoritide</a:t>
              </a:r>
              <a:br>
                <a:rPr lang="en-US" sz="1500" kern="0" dirty="0">
                  <a:solidFill>
                    <a:srgbClr val="505050"/>
                  </a:solidFill>
                  <a:latin typeface="Arial" panose="020B0604020202020204"/>
                </a:rPr>
              </a:br>
              <a:r>
                <a:rPr lang="en-US" sz="1500" kern="0" dirty="0">
                  <a:solidFill>
                    <a:srgbClr val="505050"/>
                  </a:solidFill>
                  <a:latin typeface="Arial" panose="020B0604020202020204"/>
                </a:rPr>
                <a:t>demonstrated</a:t>
              </a:r>
              <a:b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 </a:t>
              </a:r>
              <a: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positive effect</a:t>
              </a:r>
              <a:b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on physical and</a:t>
              </a:r>
              <a:b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social functioning</a:t>
              </a:r>
              <a: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, </a:t>
              </a:r>
              <a:b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particularly in children with more pronounced changes in height</a:t>
              </a:r>
              <a:b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Z-score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endPara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7464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1C43964-D137-9069-AF63-B105815F6B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2413375"/>
              </p:ext>
            </p:extLst>
          </p:nvPr>
        </p:nvGraphicFramePr>
        <p:xfrm>
          <a:off x="5133600" y="2251650"/>
          <a:ext cx="4383521" cy="1113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E784308-75C3-EDCF-1298-9E7630118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7006307"/>
              </p:ext>
            </p:extLst>
          </p:nvPr>
        </p:nvGraphicFramePr>
        <p:xfrm>
          <a:off x="5133600" y="1455267"/>
          <a:ext cx="4383521" cy="1113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5" name="Chart 64">
            <a:extLst>
              <a:ext uri="{FF2B5EF4-FFF2-40B4-BE49-F238E27FC236}">
                <a16:creationId xmlns:a16="http://schemas.microsoft.com/office/drawing/2014/main" id="{8C9DFA21-78FD-3283-8625-99E18D0268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3056035"/>
              </p:ext>
            </p:extLst>
          </p:nvPr>
        </p:nvGraphicFramePr>
        <p:xfrm>
          <a:off x="5133600" y="3732226"/>
          <a:ext cx="4383521" cy="1113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DEDDB093-4E70-1BB9-9221-78B95A3070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023615"/>
              </p:ext>
            </p:extLst>
          </p:nvPr>
        </p:nvGraphicFramePr>
        <p:xfrm>
          <a:off x="5133600" y="3005837"/>
          <a:ext cx="4383521" cy="1536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9A704F-3BD0-C49B-6A2A-790782ED104F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GB" dirty="0"/>
              <a:t>Changes were greatest in participants with </a:t>
            </a:r>
            <a:r>
              <a:rPr lang="en-GB" sz="1800" b="1" dirty="0">
                <a:solidFill>
                  <a:schemeClr val="bg1"/>
                </a:solidFill>
              </a:rPr>
              <a:t>≥1 SD increase in height Z-score</a:t>
            </a:r>
            <a:r>
              <a:rPr lang="en-GB" dirty="0"/>
              <a:t> 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2907C4-99EA-615E-9AE4-697536AC3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Results: Self-reported QoLISSY change from baseline </a:t>
            </a:r>
            <a:br>
              <a:rPr lang="en-GB" dirty="0"/>
            </a:br>
            <a:r>
              <a:rPr lang="en-GB" dirty="0"/>
              <a:t>to year 3 (week 156)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AF6008-3A2D-BE83-8446-2D02C699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QoLISSY, Quality of Life in Short Stature Youth; SD, standard deviation.</a:t>
            </a:r>
            <a:br>
              <a:rPr lang="en-GB" dirty="0"/>
            </a:br>
            <a:r>
              <a:rPr lang="en-GB" dirty="0"/>
              <a:t>Savarirayan R, et al. Genet Med. 2024. </a:t>
            </a:r>
            <a:r>
              <a:rPr lang="en-GB" dirty="0" err="1"/>
              <a:t>doi</a:t>
            </a:r>
            <a:r>
              <a:rPr lang="en-GB" dirty="0"/>
              <a:t>: 10.1016/j.gim.2024.101274. </a:t>
            </a:r>
            <a:r>
              <a:rPr lang="en-GB" dirty="0" err="1"/>
              <a:t>Epub</a:t>
            </a:r>
            <a:r>
              <a:rPr lang="en-GB" dirty="0"/>
              <a:t> ahead of print.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7DEB4E-45EC-2880-61E5-612D28897401}"/>
              </a:ext>
            </a:extLst>
          </p:cNvPr>
          <p:cNvSpPr txBox="1"/>
          <p:nvPr/>
        </p:nvSpPr>
        <p:spPr>
          <a:xfrm>
            <a:off x="6980048" y="2104547"/>
            <a:ext cx="744683" cy="211135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2.65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599F80-4D73-A4AD-5000-A22B2C01E53E}"/>
              </a:ext>
            </a:extLst>
          </p:cNvPr>
          <p:cNvSpPr txBox="1"/>
          <p:nvPr/>
        </p:nvSpPr>
        <p:spPr>
          <a:xfrm>
            <a:off x="6942214" y="4038075"/>
            <a:ext cx="744683" cy="211135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-1.09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74FC03-5D42-DED5-070C-55140BF27603}"/>
              </a:ext>
            </a:extLst>
          </p:cNvPr>
          <p:cNvSpPr txBox="1"/>
          <p:nvPr/>
        </p:nvSpPr>
        <p:spPr>
          <a:xfrm>
            <a:off x="7846020" y="3622981"/>
            <a:ext cx="744683" cy="211135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3.62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11BDD9-1456-A3E8-C0B8-0066022919EE}"/>
              </a:ext>
            </a:extLst>
          </p:cNvPr>
          <p:cNvSpPr txBox="1"/>
          <p:nvPr/>
        </p:nvSpPr>
        <p:spPr>
          <a:xfrm>
            <a:off x="7846020" y="4209096"/>
            <a:ext cx="746786" cy="211135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6.94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2AE9E1B-09C0-7391-A74F-03267833FA8C}"/>
              </a:ext>
            </a:extLst>
          </p:cNvPr>
          <p:cNvSpPr txBox="1"/>
          <p:nvPr/>
        </p:nvSpPr>
        <p:spPr>
          <a:xfrm>
            <a:off x="5951776" y="1422900"/>
            <a:ext cx="26907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Mean change from baseline</a:t>
            </a:r>
            <a:endParaRPr kumimoji="0" lang="en-GB" sz="1400" b="0" i="0" u="none" strike="noStrike" kern="1200" cap="none" spc="0" normalizeH="0" baseline="3000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24F98AD-1770-DFBA-59F9-5A44FD36B71F}"/>
              </a:ext>
            </a:extLst>
          </p:cNvPr>
          <p:cNvCxnSpPr>
            <a:cxnSpLocks/>
          </p:cNvCxnSpPr>
          <p:nvPr/>
        </p:nvCxnSpPr>
        <p:spPr>
          <a:xfrm flipV="1">
            <a:off x="1589336" y="3978427"/>
            <a:ext cx="52612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E5944B5-64EF-A44A-C014-C11427669C88}"/>
              </a:ext>
            </a:extLst>
          </p:cNvPr>
          <p:cNvCxnSpPr>
            <a:cxnSpLocks/>
          </p:cNvCxnSpPr>
          <p:nvPr/>
        </p:nvCxnSpPr>
        <p:spPr>
          <a:xfrm flipV="1">
            <a:off x="1601083" y="4700295"/>
            <a:ext cx="52612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6C2C394-C30E-6155-7A56-44D887DA913D}"/>
              </a:ext>
            </a:extLst>
          </p:cNvPr>
          <p:cNvCxnSpPr/>
          <p:nvPr/>
        </p:nvCxnSpPr>
        <p:spPr>
          <a:xfrm flipV="1">
            <a:off x="1605978" y="2422677"/>
            <a:ext cx="52612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A3ACAE3-72BB-495F-7192-8A0365292B91}"/>
              </a:ext>
            </a:extLst>
          </p:cNvPr>
          <p:cNvSpPr txBox="1"/>
          <p:nvPr/>
        </p:nvSpPr>
        <p:spPr>
          <a:xfrm>
            <a:off x="5634541" y="4842132"/>
            <a:ext cx="1501687" cy="211135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Overall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5AFB079-9276-9535-0931-B6A6872F4EBF}"/>
              </a:ext>
            </a:extLst>
          </p:cNvPr>
          <p:cNvSpPr txBox="1"/>
          <p:nvPr/>
        </p:nvSpPr>
        <p:spPr>
          <a:xfrm>
            <a:off x="6276558" y="4844065"/>
            <a:ext cx="2114140" cy="33855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Δ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ACH height </a:t>
            </a:r>
            <a:b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lang="en-GB" sz="1000" dirty="0">
                <a:solidFill>
                  <a:srgbClr val="505050"/>
                </a:solidFill>
                <a:latin typeface="Arial" panose="020B0604020202020204"/>
              </a:rPr>
              <a:t>Z-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score &lt;1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A9DF046-E4AD-E999-7F53-126154D2D4E9}"/>
              </a:ext>
            </a:extLst>
          </p:cNvPr>
          <p:cNvSpPr txBox="1"/>
          <p:nvPr/>
        </p:nvSpPr>
        <p:spPr>
          <a:xfrm>
            <a:off x="7660497" y="4841931"/>
            <a:ext cx="1138077" cy="33855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Δ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ACH height </a:t>
            </a:r>
            <a:b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Z-score ≥1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186742C-423F-1DC1-DAEB-758967564055}"/>
              </a:ext>
            </a:extLst>
          </p:cNvPr>
          <p:cNvCxnSpPr/>
          <p:nvPr/>
        </p:nvCxnSpPr>
        <p:spPr>
          <a:xfrm flipV="1">
            <a:off x="1456036" y="3220522"/>
            <a:ext cx="718947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DF667E8-F45D-A72C-C44B-E7DDE52F57D3}"/>
              </a:ext>
            </a:extLst>
          </p:cNvPr>
          <p:cNvCxnSpPr>
            <a:cxnSpLocks/>
          </p:cNvCxnSpPr>
          <p:nvPr/>
        </p:nvCxnSpPr>
        <p:spPr>
          <a:xfrm flipV="1">
            <a:off x="1439984" y="3979728"/>
            <a:ext cx="718947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0E86298-1FB2-5D3D-F19E-1BBA6D58A96C}"/>
              </a:ext>
            </a:extLst>
          </p:cNvPr>
          <p:cNvCxnSpPr/>
          <p:nvPr/>
        </p:nvCxnSpPr>
        <p:spPr>
          <a:xfrm flipV="1">
            <a:off x="1462725" y="2423978"/>
            <a:ext cx="718947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AA8B4D1-9AB7-272A-0CC5-CAAB71B5F872}"/>
              </a:ext>
            </a:extLst>
          </p:cNvPr>
          <p:cNvGrpSpPr/>
          <p:nvPr/>
        </p:nvGrpSpPr>
        <p:grpSpPr>
          <a:xfrm>
            <a:off x="1589336" y="2422711"/>
            <a:ext cx="3415374" cy="2277618"/>
            <a:chOff x="5899547" y="2749152"/>
            <a:chExt cx="2852996" cy="2324100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E3DF862-5F77-49AC-5248-15BD405D5E4C}"/>
                </a:ext>
              </a:extLst>
            </p:cNvPr>
            <p:cNvCxnSpPr/>
            <p:nvPr/>
          </p:nvCxnSpPr>
          <p:spPr>
            <a:xfrm flipV="1">
              <a:off x="5905897" y="3566641"/>
              <a:ext cx="28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040185F9-B842-1002-EDBD-2197F2C81D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99547" y="4336652"/>
              <a:ext cx="28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357F9D84-E07A-7610-B446-20F2DF9DA09A}"/>
                </a:ext>
              </a:extLst>
            </p:cNvPr>
            <p:cNvCxnSpPr>
              <a:cxnSpLocks/>
            </p:cNvCxnSpPr>
            <p:nvPr/>
          </p:nvCxnSpPr>
          <p:spPr>
            <a:xfrm>
              <a:off x="5905897" y="5073252"/>
              <a:ext cx="112944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C3F3C6D-7E4B-789A-9CD2-D4AB8846EE00}"/>
                </a:ext>
              </a:extLst>
            </p:cNvPr>
            <p:cNvCxnSpPr/>
            <p:nvPr/>
          </p:nvCxnSpPr>
          <p:spPr>
            <a:xfrm flipV="1">
              <a:off x="5908543" y="2749152"/>
              <a:ext cx="28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E0497DA3-508E-8968-8D64-67AF29F0ED17}"/>
              </a:ext>
            </a:extLst>
          </p:cNvPr>
          <p:cNvSpPr/>
          <p:nvPr/>
        </p:nvSpPr>
        <p:spPr>
          <a:xfrm>
            <a:off x="703459" y="2192301"/>
            <a:ext cx="1702188" cy="4524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3CC7A8B1-87D2-B2EE-080C-7184B5E393D0}"/>
              </a:ext>
            </a:extLst>
          </p:cNvPr>
          <p:cNvSpPr/>
          <p:nvPr/>
        </p:nvSpPr>
        <p:spPr>
          <a:xfrm>
            <a:off x="701090" y="2989378"/>
            <a:ext cx="1706926" cy="4524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0A66A0CC-017B-9E58-54EB-DA5A14A25EE7}"/>
              </a:ext>
            </a:extLst>
          </p:cNvPr>
          <p:cNvSpPr/>
          <p:nvPr/>
        </p:nvSpPr>
        <p:spPr>
          <a:xfrm>
            <a:off x="701090" y="3756468"/>
            <a:ext cx="1706926" cy="4524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596AE0F7-229D-599C-6BD9-7CA3F1D3FC86}"/>
              </a:ext>
            </a:extLst>
          </p:cNvPr>
          <p:cNvSpPr/>
          <p:nvPr/>
        </p:nvSpPr>
        <p:spPr>
          <a:xfrm>
            <a:off x="701090" y="4465772"/>
            <a:ext cx="1706926" cy="4524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0C9DC11-28FC-1F98-AB25-B85D8FA8112E}"/>
              </a:ext>
            </a:extLst>
          </p:cNvPr>
          <p:cNvSpPr txBox="1"/>
          <p:nvPr/>
        </p:nvSpPr>
        <p:spPr>
          <a:xfrm>
            <a:off x="985291" y="2290107"/>
            <a:ext cx="1358792" cy="27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Physical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F982F78-B499-ED58-2554-76D09878B961}"/>
              </a:ext>
            </a:extLst>
          </p:cNvPr>
          <p:cNvSpPr txBox="1"/>
          <p:nvPr/>
        </p:nvSpPr>
        <p:spPr>
          <a:xfrm>
            <a:off x="985291" y="3096332"/>
            <a:ext cx="1358792" cy="27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6612412-663A-9741-123D-1B3E7767BC13}"/>
              </a:ext>
            </a:extLst>
          </p:cNvPr>
          <p:cNvSpPr txBox="1"/>
          <p:nvPr/>
        </p:nvSpPr>
        <p:spPr>
          <a:xfrm>
            <a:off x="985291" y="3852262"/>
            <a:ext cx="1358792" cy="27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Emotional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5E7620A-6C9E-FA03-310F-F670A975BB9E}"/>
              </a:ext>
            </a:extLst>
          </p:cNvPr>
          <p:cNvSpPr txBox="1"/>
          <p:nvPr/>
        </p:nvSpPr>
        <p:spPr>
          <a:xfrm>
            <a:off x="985291" y="4572311"/>
            <a:ext cx="1358792" cy="27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Total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42A310A8-9CE5-8940-1624-972A76CCA72C}"/>
              </a:ext>
            </a:extLst>
          </p:cNvPr>
          <p:cNvSpPr/>
          <p:nvPr/>
        </p:nvSpPr>
        <p:spPr>
          <a:xfrm>
            <a:off x="2539253" y="2191590"/>
            <a:ext cx="457166" cy="457166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AE29C477-8AF2-3BCA-A68B-1428EB756B26}"/>
              </a:ext>
            </a:extLst>
          </p:cNvPr>
          <p:cNvSpPr/>
          <p:nvPr/>
        </p:nvSpPr>
        <p:spPr>
          <a:xfrm>
            <a:off x="2539253" y="2982863"/>
            <a:ext cx="457166" cy="457166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AC6C6DDE-71F9-4FCE-23DB-ED9495F5F4A1}"/>
              </a:ext>
            </a:extLst>
          </p:cNvPr>
          <p:cNvSpPr/>
          <p:nvPr/>
        </p:nvSpPr>
        <p:spPr>
          <a:xfrm>
            <a:off x="2539253" y="3752273"/>
            <a:ext cx="457166" cy="457166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85B05F7D-27E6-CB5C-279A-178293DCEA6D}"/>
              </a:ext>
            </a:extLst>
          </p:cNvPr>
          <p:cNvSpPr/>
          <p:nvPr/>
        </p:nvSpPr>
        <p:spPr>
          <a:xfrm>
            <a:off x="3148755" y="2192301"/>
            <a:ext cx="2540160" cy="4524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E02BB95E-0E0D-6ABC-2C1A-95494E403976}"/>
              </a:ext>
            </a:extLst>
          </p:cNvPr>
          <p:cNvSpPr/>
          <p:nvPr/>
        </p:nvSpPr>
        <p:spPr>
          <a:xfrm>
            <a:off x="3148755" y="2989378"/>
            <a:ext cx="2540160" cy="4524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65598A30-4D33-8634-F2D9-00EAE63E70C3}"/>
              </a:ext>
            </a:extLst>
          </p:cNvPr>
          <p:cNvSpPr/>
          <p:nvPr/>
        </p:nvSpPr>
        <p:spPr>
          <a:xfrm>
            <a:off x="3148755" y="3756468"/>
            <a:ext cx="2540160" cy="4524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9463535-458C-55E3-E0F9-7D361693369F}"/>
              </a:ext>
            </a:extLst>
          </p:cNvPr>
          <p:cNvSpPr txBox="1"/>
          <p:nvPr/>
        </p:nvSpPr>
        <p:spPr>
          <a:xfrm>
            <a:off x="3161013" y="2241459"/>
            <a:ext cx="2609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“Because of my height, </a:t>
            </a:r>
            <a:r>
              <a:rPr lang="en-US" sz="900" dirty="0">
                <a:solidFill>
                  <a:srgbClr val="505050"/>
                </a:solidFill>
                <a:latin typeface="Arial" panose="020B0604020202020204"/>
              </a:rPr>
              <a:t>I have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more trouble reaching things than others my age”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B82741A-1F2F-F190-52E6-FD06AFE6B068}"/>
              </a:ext>
            </a:extLst>
          </p:cNvPr>
          <p:cNvSpPr txBox="1"/>
          <p:nvPr/>
        </p:nvSpPr>
        <p:spPr>
          <a:xfrm>
            <a:off x="2091068" y="2290107"/>
            <a:ext cx="1358792" cy="27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6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EBAD662-CDD9-89B0-AE10-2A587D594FEE}"/>
              </a:ext>
            </a:extLst>
          </p:cNvPr>
          <p:cNvSpPr txBox="1"/>
          <p:nvPr/>
        </p:nvSpPr>
        <p:spPr>
          <a:xfrm>
            <a:off x="2477975" y="3096332"/>
            <a:ext cx="5849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8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AB8E750-92F5-A96D-7D3B-15B076553653}"/>
              </a:ext>
            </a:extLst>
          </p:cNvPr>
          <p:cNvSpPr txBox="1"/>
          <p:nvPr/>
        </p:nvSpPr>
        <p:spPr>
          <a:xfrm>
            <a:off x="2091068" y="3852262"/>
            <a:ext cx="1358792" cy="27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8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4A48957-2BF1-1D99-D0F7-1A9532E1C530}"/>
              </a:ext>
            </a:extLst>
          </p:cNvPr>
          <p:cNvSpPr txBox="1"/>
          <p:nvPr/>
        </p:nvSpPr>
        <p:spPr>
          <a:xfrm>
            <a:off x="3246747" y="3038207"/>
            <a:ext cx="2288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“Because of my height, I am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treated differently”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389B1AC-31A5-64C3-CC8B-DCD0EB78EC95}"/>
              </a:ext>
            </a:extLst>
          </p:cNvPr>
          <p:cNvSpPr txBox="1"/>
          <p:nvPr/>
        </p:nvSpPr>
        <p:spPr>
          <a:xfrm>
            <a:off x="3246748" y="3859464"/>
            <a:ext cx="23290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“I am sad because of my height”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7C2F0DE-FBC8-14ED-E661-BE3B2645A55C}"/>
              </a:ext>
            </a:extLst>
          </p:cNvPr>
          <p:cNvSpPr txBox="1"/>
          <p:nvPr/>
        </p:nvSpPr>
        <p:spPr>
          <a:xfrm>
            <a:off x="718608" y="1834542"/>
            <a:ext cx="1758669" cy="301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Core domains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E356066-6612-9548-05F0-EB6E4706C647}"/>
              </a:ext>
            </a:extLst>
          </p:cNvPr>
          <p:cNvSpPr txBox="1"/>
          <p:nvPr/>
        </p:nvSpPr>
        <p:spPr>
          <a:xfrm>
            <a:off x="3062953" y="1834543"/>
            <a:ext cx="2078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Example statements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9CED078-6CF3-B6DC-043D-8422C1EF01C2}"/>
              </a:ext>
            </a:extLst>
          </p:cNvPr>
          <p:cNvSpPr txBox="1"/>
          <p:nvPr/>
        </p:nvSpPr>
        <p:spPr>
          <a:xfrm>
            <a:off x="2093441" y="1834542"/>
            <a:ext cx="1358792" cy="301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 items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C803B22C-A299-FF4D-374B-D4C3B539FDDE}"/>
              </a:ext>
            </a:extLst>
          </p:cNvPr>
          <p:cNvGrpSpPr>
            <a:grpSpLocks noChangeAspect="1"/>
          </p:cNvGrpSpPr>
          <p:nvPr/>
        </p:nvGrpSpPr>
        <p:grpSpPr>
          <a:xfrm>
            <a:off x="862423" y="3811562"/>
            <a:ext cx="310067" cy="318250"/>
            <a:chOff x="-2303266" y="6142831"/>
            <a:chExt cx="541338" cy="555625"/>
          </a:xfrm>
          <a:solidFill>
            <a:schemeClr val="bg1"/>
          </a:solidFill>
        </p:grpSpPr>
        <p:sp>
          <p:nvSpPr>
            <p:cNvPr id="99" name="Freeform 79">
              <a:extLst>
                <a:ext uri="{FF2B5EF4-FFF2-40B4-BE49-F238E27FC236}">
                  <a16:creationId xmlns:a16="http://schemas.microsoft.com/office/drawing/2014/main" id="{4AB89A35-6EBF-E583-361E-C61F296ADC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239766" y="6196806"/>
              <a:ext cx="422275" cy="412750"/>
            </a:xfrm>
            <a:custGeom>
              <a:avLst/>
              <a:gdLst>
                <a:gd name="T0" fmla="*/ 199 w 213"/>
                <a:gd name="T1" fmla="*/ 61 h 209"/>
                <a:gd name="T2" fmla="*/ 178 w 213"/>
                <a:gd name="T3" fmla="*/ 36 h 209"/>
                <a:gd name="T4" fmla="*/ 151 w 213"/>
                <a:gd name="T5" fmla="*/ 15 h 209"/>
                <a:gd name="T6" fmla="*/ 118 w 213"/>
                <a:gd name="T7" fmla="*/ 3 h 209"/>
                <a:gd name="T8" fmla="*/ 75 w 213"/>
                <a:gd name="T9" fmla="*/ 6 h 209"/>
                <a:gd name="T10" fmla="*/ 47 w 213"/>
                <a:gd name="T11" fmla="*/ 17 h 209"/>
                <a:gd name="T12" fmla="*/ 30 w 213"/>
                <a:gd name="T13" fmla="*/ 47 h 209"/>
                <a:gd name="T14" fmla="*/ 17 w 213"/>
                <a:gd name="T15" fmla="*/ 84 h 209"/>
                <a:gd name="T16" fmla="*/ 20 w 213"/>
                <a:gd name="T17" fmla="*/ 146 h 209"/>
                <a:gd name="T18" fmla="*/ 102 w 213"/>
                <a:gd name="T19" fmla="*/ 194 h 209"/>
                <a:gd name="T20" fmla="*/ 111 w 213"/>
                <a:gd name="T21" fmla="*/ 205 h 209"/>
                <a:gd name="T22" fmla="*/ 165 w 213"/>
                <a:gd name="T23" fmla="*/ 180 h 209"/>
                <a:gd name="T24" fmla="*/ 209 w 213"/>
                <a:gd name="T25" fmla="*/ 101 h 209"/>
                <a:gd name="T26" fmla="*/ 89 w 213"/>
                <a:gd name="T27" fmla="*/ 176 h 209"/>
                <a:gd name="T28" fmla="*/ 67 w 213"/>
                <a:gd name="T29" fmla="*/ 154 h 209"/>
                <a:gd name="T30" fmla="*/ 46 w 213"/>
                <a:gd name="T31" fmla="*/ 172 h 209"/>
                <a:gd name="T32" fmla="*/ 13 w 213"/>
                <a:gd name="T33" fmla="*/ 102 h 209"/>
                <a:gd name="T34" fmla="*/ 45 w 213"/>
                <a:gd name="T35" fmla="*/ 119 h 209"/>
                <a:gd name="T36" fmla="*/ 67 w 213"/>
                <a:gd name="T37" fmla="*/ 110 h 209"/>
                <a:gd name="T38" fmla="*/ 48 w 213"/>
                <a:gd name="T39" fmla="*/ 91 h 209"/>
                <a:gd name="T40" fmla="*/ 57 w 213"/>
                <a:gd name="T41" fmla="*/ 67 h 209"/>
                <a:gd name="T42" fmla="*/ 91 w 213"/>
                <a:gd name="T43" fmla="*/ 72 h 209"/>
                <a:gd name="T44" fmla="*/ 82 w 213"/>
                <a:gd name="T45" fmla="*/ 52 h 209"/>
                <a:gd name="T46" fmla="*/ 77 w 213"/>
                <a:gd name="T47" fmla="*/ 49 h 209"/>
                <a:gd name="T48" fmla="*/ 44 w 213"/>
                <a:gd name="T49" fmla="*/ 39 h 209"/>
                <a:gd name="T50" fmla="*/ 77 w 213"/>
                <a:gd name="T51" fmla="*/ 18 h 209"/>
                <a:gd name="T52" fmla="*/ 103 w 213"/>
                <a:gd name="T53" fmla="*/ 22 h 209"/>
                <a:gd name="T54" fmla="*/ 91 w 213"/>
                <a:gd name="T55" fmla="*/ 32 h 209"/>
                <a:gd name="T56" fmla="*/ 103 w 213"/>
                <a:gd name="T57" fmla="*/ 72 h 209"/>
                <a:gd name="T58" fmla="*/ 103 w 213"/>
                <a:gd name="T59" fmla="*/ 79 h 209"/>
                <a:gd name="T60" fmla="*/ 103 w 213"/>
                <a:gd name="T61" fmla="*/ 113 h 209"/>
                <a:gd name="T62" fmla="*/ 95 w 213"/>
                <a:gd name="T63" fmla="*/ 113 h 209"/>
                <a:gd name="T64" fmla="*/ 87 w 213"/>
                <a:gd name="T65" fmla="*/ 104 h 209"/>
                <a:gd name="T66" fmla="*/ 76 w 213"/>
                <a:gd name="T67" fmla="*/ 123 h 209"/>
                <a:gd name="T68" fmla="*/ 103 w 213"/>
                <a:gd name="T69" fmla="*/ 127 h 209"/>
                <a:gd name="T70" fmla="*/ 103 w 213"/>
                <a:gd name="T71" fmla="*/ 174 h 209"/>
                <a:gd name="T72" fmla="*/ 185 w 213"/>
                <a:gd name="T73" fmla="*/ 142 h 209"/>
                <a:gd name="T74" fmla="*/ 155 w 213"/>
                <a:gd name="T75" fmla="*/ 164 h 209"/>
                <a:gd name="T76" fmla="*/ 129 w 213"/>
                <a:gd name="T77" fmla="*/ 186 h 209"/>
                <a:gd name="T78" fmla="*/ 128 w 213"/>
                <a:gd name="T79" fmla="*/ 192 h 209"/>
                <a:gd name="T80" fmla="*/ 111 w 213"/>
                <a:gd name="T81" fmla="*/ 165 h 209"/>
                <a:gd name="T82" fmla="*/ 135 w 213"/>
                <a:gd name="T83" fmla="*/ 126 h 209"/>
                <a:gd name="T84" fmla="*/ 124 w 213"/>
                <a:gd name="T85" fmla="*/ 121 h 209"/>
                <a:gd name="T86" fmla="*/ 120 w 213"/>
                <a:gd name="T87" fmla="*/ 109 h 209"/>
                <a:gd name="T88" fmla="*/ 111 w 213"/>
                <a:gd name="T89" fmla="*/ 119 h 209"/>
                <a:gd name="T90" fmla="*/ 111 w 213"/>
                <a:gd name="T91" fmla="*/ 113 h 209"/>
                <a:gd name="T92" fmla="*/ 112 w 213"/>
                <a:gd name="T93" fmla="*/ 75 h 209"/>
                <a:gd name="T94" fmla="*/ 115 w 213"/>
                <a:gd name="T95" fmla="*/ 38 h 209"/>
                <a:gd name="T96" fmla="*/ 111 w 213"/>
                <a:gd name="T97" fmla="*/ 30 h 209"/>
                <a:gd name="T98" fmla="*/ 131 w 213"/>
                <a:gd name="T99" fmla="*/ 11 h 209"/>
                <a:gd name="T100" fmla="*/ 164 w 213"/>
                <a:gd name="T101" fmla="*/ 25 h 209"/>
                <a:gd name="T102" fmla="*/ 139 w 213"/>
                <a:gd name="T103" fmla="*/ 57 h 209"/>
                <a:gd name="T104" fmla="*/ 131 w 213"/>
                <a:gd name="T105" fmla="*/ 47 h 209"/>
                <a:gd name="T106" fmla="*/ 123 w 213"/>
                <a:gd name="T107" fmla="*/ 72 h 209"/>
                <a:gd name="T108" fmla="*/ 149 w 213"/>
                <a:gd name="T109" fmla="*/ 70 h 209"/>
                <a:gd name="T110" fmla="*/ 190 w 213"/>
                <a:gd name="T111" fmla="*/ 63 h 209"/>
                <a:gd name="T112" fmla="*/ 149 w 213"/>
                <a:gd name="T113" fmla="*/ 108 h 209"/>
                <a:gd name="T114" fmla="*/ 166 w 213"/>
                <a:gd name="T115" fmla="*/ 127 h 209"/>
                <a:gd name="T116" fmla="*/ 198 w 213"/>
                <a:gd name="T117" fmla="*/ 98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3" h="209">
                  <a:moveTo>
                    <a:pt x="209" y="101"/>
                  </a:moveTo>
                  <a:cubicBezTo>
                    <a:pt x="207" y="94"/>
                    <a:pt x="197" y="90"/>
                    <a:pt x="197" y="84"/>
                  </a:cubicBezTo>
                  <a:cubicBezTo>
                    <a:pt x="197" y="77"/>
                    <a:pt x="201" y="69"/>
                    <a:pt x="199" y="61"/>
                  </a:cubicBezTo>
                  <a:cubicBezTo>
                    <a:pt x="198" y="59"/>
                    <a:pt x="197" y="57"/>
                    <a:pt x="196" y="55"/>
                  </a:cubicBezTo>
                  <a:cubicBezTo>
                    <a:pt x="192" y="52"/>
                    <a:pt x="188" y="50"/>
                    <a:pt x="184" y="47"/>
                  </a:cubicBezTo>
                  <a:cubicBezTo>
                    <a:pt x="174" y="47"/>
                    <a:pt x="179" y="41"/>
                    <a:pt x="178" y="36"/>
                  </a:cubicBezTo>
                  <a:cubicBezTo>
                    <a:pt x="178" y="30"/>
                    <a:pt x="175" y="25"/>
                    <a:pt x="171" y="20"/>
                  </a:cubicBezTo>
                  <a:cubicBezTo>
                    <a:pt x="170" y="19"/>
                    <a:pt x="169" y="18"/>
                    <a:pt x="167" y="17"/>
                  </a:cubicBezTo>
                  <a:cubicBezTo>
                    <a:pt x="162" y="15"/>
                    <a:pt x="157" y="13"/>
                    <a:pt x="151" y="15"/>
                  </a:cubicBezTo>
                  <a:cubicBezTo>
                    <a:pt x="146" y="17"/>
                    <a:pt x="144" y="14"/>
                    <a:pt x="142" y="10"/>
                  </a:cubicBezTo>
                  <a:cubicBezTo>
                    <a:pt x="141" y="9"/>
                    <a:pt x="140" y="7"/>
                    <a:pt x="139" y="6"/>
                  </a:cubicBezTo>
                  <a:cubicBezTo>
                    <a:pt x="132" y="3"/>
                    <a:pt x="126" y="0"/>
                    <a:pt x="118" y="3"/>
                  </a:cubicBezTo>
                  <a:cubicBezTo>
                    <a:pt x="114" y="5"/>
                    <a:pt x="110" y="8"/>
                    <a:pt x="107" y="12"/>
                  </a:cubicBezTo>
                  <a:cubicBezTo>
                    <a:pt x="104" y="8"/>
                    <a:pt x="100" y="5"/>
                    <a:pt x="95" y="3"/>
                  </a:cubicBezTo>
                  <a:cubicBezTo>
                    <a:pt x="88" y="0"/>
                    <a:pt x="81" y="3"/>
                    <a:pt x="75" y="6"/>
                  </a:cubicBezTo>
                  <a:cubicBezTo>
                    <a:pt x="74" y="7"/>
                    <a:pt x="73" y="9"/>
                    <a:pt x="71" y="10"/>
                  </a:cubicBezTo>
                  <a:cubicBezTo>
                    <a:pt x="70" y="14"/>
                    <a:pt x="68" y="17"/>
                    <a:pt x="63" y="15"/>
                  </a:cubicBezTo>
                  <a:cubicBezTo>
                    <a:pt x="57" y="13"/>
                    <a:pt x="52" y="15"/>
                    <a:pt x="47" y="17"/>
                  </a:cubicBezTo>
                  <a:cubicBezTo>
                    <a:pt x="45" y="18"/>
                    <a:pt x="44" y="19"/>
                    <a:pt x="42" y="20"/>
                  </a:cubicBezTo>
                  <a:cubicBezTo>
                    <a:pt x="39" y="25"/>
                    <a:pt x="36" y="30"/>
                    <a:pt x="36" y="36"/>
                  </a:cubicBezTo>
                  <a:cubicBezTo>
                    <a:pt x="35" y="41"/>
                    <a:pt x="40" y="47"/>
                    <a:pt x="30" y="47"/>
                  </a:cubicBezTo>
                  <a:cubicBezTo>
                    <a:pt x="26" y="50"/>
                    <a:pt x="22" y="52"/>
                    <a:pt x="18" y="55"/>
                  </a:cubicBezTo>
                  <a:cubicBezTo>
                    <a:pt x="17" y="57"/>
                    <a:pt x="16" y="59"/>
                    <a:pt x="14" y="61"/>
                  </a:cubicBezTo>
                  <a:cubicBezTo>
                    <a:pt x="12" y="69"/>
                    <a:pt x="17" y="77"/>
                    <a:pt x="17" y="84"/>
                  </a:cubicBezTo>
                  <a:cubicBezTo>
                    <a:pt x="17" y="90"/>
                    <a:pt x="7" y="94"/>
                    <a:pt x="4" y="101"/>
                  </a:cubicBezTo>
                  <a:cubicBezTo>
                    <a:pt x="0" y="114"/>
                    <a:pt x="4" y="126"/>
                    <a:pt x="15" y="135"/>
                  </a:cubicBezTo>
                  <a:cubicBezTo>
                    <a:pt x="19" y="138"/>
                    <a:pt x="20" y="141"/>
                    <a:pt x="20" y="146"/>
                  </a:cubicBezTo>
                  <a:cubicBezTo>
                    <a:pt x="16" y="166"/>
                    <a:pt x="28" y="180"/>
                    <a:pt x="48" y="180"/>
                  </a:cubicBezTo>
                  <a:cubicBezTo>
                    <a:pt x="52" y="180"/>
                    <a:pt x="54" y="179"/>
                    <a:pt x="57" y="184"/>
                  </a:cubicBezTo>
                  <a:cubicBezTo>
                    <a:pt x="69" y="205"/>
                    <a:pt x="84" y="208"/>
                    <a:pt x="102" y="194"/>
                  </a:cubicBezTo>
                  <a:cubicBezTo>
                    <a:pt x="102" y="205"/>
                    <a:pt x="102" y="205"/>
                    <a:pt x="102" y="205"/>
                  </a:cubicBezTo>
                  <a:cubicBezTo>
                    <a:pt x="102" y="207"/>
                    <a:pt x="104" y="209"/>
                    <a:pt x="107" y="209"/>
                  </a:cubicBezTo>
                  <a:cubicBezTo>
                    <a:pt x="109" y="209"/>
                    <a:pt x="111" y="207"/>
                    <a:pt x="111" y="205"/>
                  </a:cubicBezTo>
                  <a:cubicBezTo>
                    <a:pt x="111" y="194"/>
                    <a:pt x="111" y="194"/>
                    <a:pt x="111" y="194"/>
                  </a:cubicBezTo>
                  <a:cubicBezTo>
                    <a:pt x="130" y="208"/>
                    <a:pt x="145" y="205"/>
                    <a:pt x="157" y="184"/>
                  </a:cubicBezTo>
                  <a:cubicBezTo>
                    <a:pt x="160" y="179"/>
                    <a:pt x="162" y="180"/>
                    <a:pt x="165" y="180"/>
                  </a:cubicBezTo>
                  <a:cubicBezTo>
                    <a:pt x="185" y="180"/>
                    <a:pt x="197" y="166"/>
                    <a:pt x="194" y="146"/>
                  </a:cubicBezTo>
                  <a:cubicBezTo>
                    <a:pt x="193" y="141"/>
                    <a:pt x="194" y="138"/>
                    <a:pt x="199" y="135"/>
                  </a:cubicBezTo>
                  <a:cubicBezTo>
                    <a:pt x="210" y="126"/>
                    <a:pt x="213" y="114"/>
                    <a:pt x="209" y="101"/>
                  </a:cubicBezTo>
                  <a:close/>
                  <a:moveTo>
                    <a:pt x="86" y="192"/>
                  </a:moveTo>
                  <a:cubicBezTo>
                    <a:pt x="91" y="185"/>
                    <a:pt x="95" y="177"/>
                    <a:pt x="92" y="167"/>
                  </a:cubicBezTo>
                  <a:cubicBezTo>
                    <a:pt x="87" y="169"/>
                    <a:pt x="89" y="173"/>
                    <a:pt x="89" y="176"/>
                  </a:cubicBezTo>
                  <a:cubicBezTo>
                    <a:pt x="88" y="180"/>
                    <a:pt x="87" y="183"/>
                    <a:pt x="85" y="186"/>
                  </a:cubicBezTo>
                  <a:cubicBezTo>
                    <a:pt x="79" y="195"/>
                    <a:pt x="75" y="195"/>
                    <a:pt x="68" y="187"/>
                  </a:cubicBezTo>
                  <a:cubicBezTo>
                    <a:pt x="60" y="179"/>
                    <a:pt x="60" y="167"/>
                    <a:pt x="67" y="154"/>
                  </a:cubicBezTo>
                  <a:cubicBezTo>
                    <a:pt x="59" y="153"/>
                    <a:pt x="59" y="159"/>
                    <a:pt x="59" y="164"/>
                  </a:cubicBezTo>
                  <a:cubicBezTo>
                    <a:pt x="58" y="169"/>
                    <a:pt x="56" y="172"/>
                    <a:pt x="51" y="172"/>
                  </a:cubicBezTo>
                  <a:cubicBezTo>
                    <a:pt x="49" y="172"/>
                    <a:pt x="48" y="172"/>
                    <a:pt x="46" y="172"/>
                  </a:cubicBezTo>
                  <a:cubicBezTo>
                    <a:pt x="29" y="170"/>
                    <a:pt x="21" y="157"/>
                    <a:pt x="29" y="142"/>
                  </a:cubicBezTo>
                  <a:cubicBezTo>
                    <a:pt x="32" y="135"/>
                    <a:pt x="31" y="133"/>
                    <a:pt x="24" y="131"/>
                  </a:cubicBezTo>
                  <a:cubicBezTo>
                    <a:pt x="12" y="126"/>
                    <a:pt x="8" y="115"/>
                    <a:pt x="13" y="102"/>
                  </a:cubicBezTo>
                  <a:cubicBezTo>
                    <a:pt x="14" y="101"/>
                    <a:pt x="15" y="99"/>
                    <a:pt x="16" y="98"/>
                  </a:cubicBezTo>
                  <a:cubicBezTo>
                    <a:pt x="24" y="90"/>
                    <a:pt x="38" y="88"/>
                    <a:pt x="45" y="97"/>
                  </a:cubicBezTo>
                  <a:cubicBezTo>
                    <a:pt x="50" y="102"/>
                    <a:pt x="52" y="111"/>
                    <a:pt x="45" y="119"/>
                  </a:cubicBezTo>
                  <a:cubicBezTo>
                    <a:pt x="45" y="122"/>
                    <a:pt x="42" y="126"/>
                    <a:pt x="48" y="127"/>
                  </a:cubicBezTo>
                  <a:cubicBezTo>
                    <a:pt x="50" y="117"/>
                    <a:pt x="54" y="109"/>
                    <a:pt x="67" y="113"/>
                  </a:cubicBezTo>
                  <a:cubicBezTo>
                    <a:pt x="67" y="112"/>
                    <a:pt x="67" y="111"/>
                    <a:pt x="67" y="110"/>
                  </a:cubicBezTo>
                  <a:cubicBezTo>
                    <a:pt x="66" y="110"/>
                    <a:pt x="66" y="109"/>
                    <a:pt x="65" y="108"/>
                  </a:cubicBezTo>
                  <a:cubicBezTo>
                    <a:pt x="50" y="108"/>
                    <a:pt x="48" y="106"/>
                    <a:pt x="54" y="94"/>
                  </a:cubicBezTo>
                  <a:cubicBezTo>
                    <a:pt x="53" y="91"/>
                    <a:pt x="50" y="92"/>
                    <a:pt x="48" y="91"/>
                  </a:cubicBezTo>
                  <a:cubicBezTo>
                    <a:pt x="31" y="92"/>
                    <a:pt x="18" y="78"/>
                    <a:pt x="24" y="63"/>
                  </a:cubicBezTo>
                  <a:cubicBezTo>
                    <a:pt x="26" y="57"/>
                    <a:pt x="31" y="55"/>
                    <a:pt x="36" y="55"/>
                  </a:cubicBezTo>
                  <a:cubicBezTo>
                    <a:pt x="47" y="53"/>
                    <a:pt x="50" y="62"/>
                    <a:pt x="57" y="67"/>
                  </a:cubicBezTo>
                  <a:cubicBezTo>
                    <a:pt x="59" y="68"/>
                    <a:pt x="62" y="69"/>
                    <a:pt x="65" y="70"/>
                  </a:cubicBezTo>
                  <a:cubicBezTo>
                    <a:pt x="71" y="69"/>
                    <a:pt x="76" y="69"/>
                    <a:pt x="82" y="73"/>
                  </a:cubicBezTo>
                  <a:cubicBezTo>
                    <a:pt x="84" y="75"/>
                    <a:pt x="88" y="78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77" y="68"/>
                    <a:pt x="75" y="62"/>
                    <a:pt x="82" y="52"/>
                  </a:cubicBezTo>
                  <a:cubicBezTo>
                    <a:pt x="82" y="52"/>
                    <a:pt x="82" y="52"/>
                    <a:pt x="82" y="52"/>
                  </a:cubicBezTo>
                  <a:cubicBezTo>
                    <a:pt x="81" y="50"/>
                    <a:pt x="83" y="48"/>
                    <a:pt x="83" y="47"/>
                  </a:cubicBezTo>
                  <a:cubicBezTo>
                    <a:pt x="82" y="41"/>
                    <a:pt x="79" y="45"/>
                    <a:pt x="78" y="46"/>
                  </a:cubicBezTo>
                  <a:cubicBezTo>
                    <a:pt x="77" y="47"/>
                    <a:pt x="77" y="48"/>
                    <a:pt x="77" y="49"/>
                  </a:cubicBezTo>
                  <a:cubicBezTo>
                    <a:pt x="76" y="51"/>
                    <a:pt x="75" y="54"/>
                    <a:pt x="75" y="57"/>
                  </a:cubicBezTo>
                  <a:cubicBezTo>
                    <a:pt x="73" y="66"/>
                    <a:pt x="69" y="68"/>
                    <a:pt x="61" y="63"/>
                  </a:cubicBezTo>
                  <a:cubicBezTo>
                    <a:pt x="51" y="58"/>
                    <a:pt x="46" y="49"/>
                    <a:pt x="44" y="39"/>
                  </a:cubicBezTo>
                  <a:cubicBezTo>
                    <a:pt x="43" y="33"/>
                    <a:pt x="44" y="28"/>
                    <a:pt x="50" y="25"/>
                  </a:cubicBezTo>
                  <a:cubicBezTo>
                    <a:pt x="53" y="23"/>
                    <a:pt x="55" y="22"/>
                    <a:pt x="59" y="23"/>
                  </a:cubicBezTo>
                  <a:cubicBezTo>
                    <a:pt x="65" y="24"/>
                    <a:pt x="74" y="32"/>
                    <a:pt x="77" y="18"/>
                  </a:cubicBezTo>
                  <a:cubicBezTo>
                    <a:pt x="78" y="15"/>
                    <a:pt x="80" y="13"/>
                    <a:pt x="83" y="11"/>
                  </a:cubicBezTo>
                  <a:cubicBezTo>
                    <a:pt x="89" y="8"/>
                    <a:pt x="94" y="10"/>
                    <a:pt x="99" y="14"/>
                  </a:cubicBezTo>
                  <a:cubicBezTo>
                    <a:pt x="101" y="16"/>
                    <a:pt x="102" y="19"/>
                    <a:pt x="103" y="22"/>
                  </a:cubicBezTo>
                  <a:cubicBezTo>
                    <a:pt x="103" y="24"/>
                    <a:pt x="103" y="27"/>
                    <a:pt x="103" y="30"/>
                  </a:cubicBezTo>
                  <a:cubicBezTo>
                    <a:pt x="103" y="31"/>
                    <a:pt x="103" y="31"/>
                    <a:pt x="103" y="32"/>
                  </a:cubicBezTo>
                  <a:cubicBezTo>
                    <a:pt x="100" y="39"/>
                    <a:pt x="95" y="29"/>
                    <a:pt x="91" y="32"/>
                  </a:cubicBezTo>
                  <a:cubicBezTo>
                    <a:pt x="92" y="36"/>
                    <a:pt x="96" y="38"/>
                    <a:pt x="99" y="38"/>
                  </a:cubicBezTo>
                  <a:cubicBezTo>
                    <a:pt x="101" y="39"/>
                    <a:pt x="102" y="39"/>
                    <a:pt x="103" y="40"/>
                  </a:cubicBezTo>
                  <a:cubicBezTo>
                    <a:pt x="103" y="51"/>
                    <a:pt x="103" y="62"/>
                    <a:pt x="103" y="72"/>
                  </a:cubicBezTo>
                  <a:cubicBezTo>
                    <a:pt x="102" y="73"/>
                    <a:pt x="102" y="74"/>
                    <a:pt x="102" y="75"/>
                  </a:cubicBezTo>
                  <a:cubicBezTo>
                    <a:pt x="102" y="76"/>
                    <a:pt x="102" y="76"/>
                    <a:pt x="102" y="76"/>
                  </a:cubicBezTo>
                  <a:cubicBezTo>
                    <a:pt x="102" y="77"/>
                    <a:pt x="102" y="78"/>
                    <a:pt x="103" y="79"/>
                  </a:cubicBezTo>
                  <a:cubicBezTo>
                    <a:pt x="103" y="90"/>
                    <a:pt x="103" y="101"/>
                    <a:pt x="103" y="113"/>
                  </a:cubicBezTo>
                  <a:cubicBezTo>
                    <a:pt x="103" y="113"/>
                    <a:pt x="103" y="113"/>
                    <a:pt x="103" y="113"/>
                  </a:cubicBezTo>
                  <a:cubicBezTo>
                    <a:pt x="103" y="113"/>
                    <a:pt x="103" y="113"/>
                    <a:pt x="103" y="113"/>
                  </a:cubicBezTo>
                  <a:cubicBezTo>
                    <a:pt x="103" y="115"/>
                    <a:pt x="103" y="117"/>
                    <a:pt x="103" y="119"/>
                  </a:cubicBezTo>
                  <a:cubicBezTo>
                    <a:pt x="102" y="121"/>
                    <a:pt x="100" y="122"/>
                    <a:pt x="98" y="122"/>
                  </a:cubicBezTo>
                  <a:cubicBezTo>
                    <a:pt x="92" y="122"/>
                    <a:pt x="96" y="117"/>
                    <a:pt x="95" y="113"/>
                  </a:cubicBezTo>
                  <a:cubicBezTo>
                    <a:pt x="94" y="112"/>
                    <a:pt x="94" y="110"/>
                    <a:pt x="94" y="109"/>
                  </a:cubicBezTo>
                  <a:cubicBezTo>
                    <a:pt x="90" y="101"/>
                    <a:pt x="86" y="94"/>
                    <a:pt x="76" y="94"/>
                  </a:cubicBezTo>
                  <a:cubicBezTo>
                    <a:pt x="77" y="99"/>
                    <a:pt x="84" y="100"/>
                    <a:pt x="87" y="104"/>
                  </a:cubicBezTo>
                  <a:cubicBezTo>
                    <a:pt x="90" y="109"/>
                    <a:pt x="93" y="115"/>
                    <a:pt x="90" y="121"/>
                  </a:cubicBezTo>
                  <a:cubicBezTo>
                    <a:pt x="86" y="127"/>
                    <a:pt x="81" y="120"/>
                    <a:pt x="77" y="120"/>
                  </a:cubicBezTo>
                  <a:cubicBezTo>
                    <a:pt x="76" y="121"/>
                    <a:pt x="76" y="122"/>
                    <a:pt x="76" y="123"/>
                  </a:cubicBezTo>
                  <a:cubicBezTo>
                    <a:pt x="77" y="124"/>
                    <a:pt x="78" y="125"/>
                    <a:pt x="79" y="126"/>
                  </a:cubicBezTo>
                  <a:cubicBezTo>
                    <a:pt x="82" y="127"/>
                    <a:pt x="86" y="128"/>
                    <a:pt x="89" y="129"/>
                  </a:cubicBezTo>
                  <a:cubicBezTo>
                    <a:pt x="93" y="128"/>
                    <a:pt x="98" y="127"/>
                    <a:pt x="103" y="127"/>
                  </a:cubicBezTo>
                  <a:cubicBezTo>
                    <a:pt x="103" y="139"/>
                    <a:pt x="103" y="152"/>
                    <a:pt x="103" y="165"/>
                  </a:cubicBezTo>
                  <a:cubicBezTo>
                    <a:pt x="103" y="168"/>
                    <a:pt x="103" y="171"/>
                    <a:pt x="103" y="174"/>
                  </a:cubicBezTo>
                  <a:cubicBezTo>
                    <a:pt x="103" y="174"/>
                    <a:pt x="103" y="174"/>
                    <a:pt x="103" y="174"/>
                  </a:cubicBezTo>
                  <a:cubicBezTo>
                    <a:pt x="103" y="185"/>
                    <a:pt x="96" y="192"/>
                    <a:pt x="86" y="192"/>
                  </a:cubicBezTo>
                  <a:close/>
                  <a:moveTo>
                    <a:pt x="189" y="131"/>
                  </a:moveTo>
                  <a:cubicBezTo>
                    <a:pt x="183" y="133"/>
                    <a:pt x="182" y="135"/>
                    <a:pt x="185" y="142"/>
                  </a:cubicBezTo>
                  <a:cubicBezTo>
                    <a:pt x="192" y="157"/>
                    <a:pt x="184" y="170"/>
                    <a:pt x="168" y="172"/>
                  </a:cubicBezTo>
                  <a:cubicBezTo>
                    <a:pt x="166" y="172"/>
                    <a:pt x="165" y="172"/>
                    <a:pt x="163" y="172"/>
                  </a:cubicBezTo>
                  <a:cubicBezTo>
                    <a:pt x="158" y="172"/>
                    <a:pt x="156" y="169"/>
                    <a:pt x="155" y="164"/>
                  </a:cubicBezTo>
                  <a:cubicBezTo>
                    <a:pt x="155" y="159"/>
                    <a:pt x="154" y="153"/>
                    <a:pt x="147" y="154"/>
                  </a:cubicBezTo>
                  <a:cubicBezTo>
                    <a:pt x="154" y="167"/>
                    <a:pt x="153" y="179"/>
                    <a:pt x="146" y="187"/>
                  </a:cubicBezTo>
                  <a:cubicBezTo>
                    <a:pt x="139" y="195"/>
                    <a:pt x="134" y="195"/>
                    <a:pt x="129" y="186"/>
                  </a:cubicBezTo>
                  <a:cubicBezTo>
                    <a:pt x="127" y="183"/>
                    <a:pt x="125" y="180"/>
                    <a:pt x="125" y="176"/>
                  </a:cubicBezTo>
                  <a:cubicBezTo>
                    <a:pt x="124" y="173"/>
                    <a:pt x="127" y="169"/>
                    <a:pt x="122" y="167"/>
                  </a:cubicBezTo>
                  <a:cubicBezTo>
                    <a:pt x="119" y="177"/>
                    <a:pt x="123" y="185"/>
                    <a:pt x="128" y="192"/>
                  </a:cubicBezTo>
                  <a:cubicBezTo>
                    <a:pt x="118" y="192"/>
                    <a:pt x="111" y="185"/>
                    <a:pt x="111" y="174"/>
                  </a:cubicBezTo>
                  <a:cubicBezTo>
                    <a:pt x="111" y="174"/>
                    <a:pt x="111" y="174"/>
                    <a:pt x="111" y="174"/>
                  </a:cubicBezTo>
                  <a:cubicBezTo>
                    <a:pt x="111" y="171"/>
                    <a:pt x="111" y="168"/>
                    <a:pt x="111" y="165"/>
                  </a:cubicBezTo>
                  <a:cubicBezTo>
                    <a:pt x="111" y="152"/>
                    <a:pt x="111" y="139"/>
                    <a:pt x="111" y="127"/>
                  </a:cubicBezTo>
                  <a:cubicBezTo>
                    <a:pt x="116" y="127"/>
                    <a:pt x="120" y="128"/>
                    <a:pt x="125" y="129"/>
                  </a:cubicBezTo>
                  <a:cubicBezTo>
                    <a:pt x="128" y="128"/>
                    <a:pt x="131" y="127"/>
                    <a:pt x="135" y="126"/>
                  </a:cubicBezTo>
                  <a:cubicBezTo>
                    <a:pt x="136" y="125"/>
                    <a:pt x="137" y="124"/>
                    <a:pt x="138" y="123"/>
                  </a:cubicBezTo>
                  <a:cubicBezTo>
                    <a:pt x="138" y="122"/>
                    <a:pt x="137" y="121"/>
                    <a:pt x="137" y="120"/>
                  </a:cubicBezTo>
                  <a:cubicBezTo>
                    <a:pt x="133" y="120"/>
                    <a:pt x="127" y="127"/>
                    <a:pt x="124" y="121"/>
                  </a:cubicBezTo>
                  <a:cubicBezTo>
                    <a:pt x="121" y="115"/>
                    <a:pt x="124" y="109"/>
                    <a:pt x="127" y="104"/>
                  </a:cubicBezTo>
                  <a:cubicBezTo>
                    <a:pt x="130" y="100"/>
                    <a:pt x="136" y="99"/>
                    <a:pt x="138" y="94"/>
                  </a:cubicBezTo>
                  <a:cubicBezTo>
                    <a:pt x="128" y="94"/>
                    <a:pt x="124" y="101"/>
                    <a:pt x="120" y="109"/>
                  </a:cubicBezTo>
                  <a:cubicBezTo>
                    <a:pt x="119" y="110"/>
                    <a:pt x="119" y="112"/>
                    <a:pt x="119" y="113"/>
                  </a:cubicBezTo>
                  <a:cubicBezTo>
                    <a:pt x="118" y="117"/>
                    <a:pt x="122" y="122"/>
                    <a:pt x="116" y="122"/>
                  </a:cubicBezTo>
                  <a:cubicBezTo>
                    <a:pt x="114" y="122"/>
                    <a:pt x="112" y="121"/>
                    <a:pt x="111" y="119"/>
                  </a:cubicBezTo>
                  <a:cubicBezTo>
                    <a:pt x="111" y="117"/>
                    <a:pt x="111" y="115"/>
                    <a:pt x="111" y="113"/>
                  </a:cubicBezTo>
                  <a:cubicBezTo>
                    <a:pt x="111" y="113"/>
                    <a:pt x="111" y="113"/>
                    <a:pt x="111" y="113"/>
                  </a:cubicBezTo>
                  <a:cubicBezTo>
                    <a:pt x="111" y="113"/>
                    <a:pt x="111" y="113"/>
                    <a:pt x="111" y="113"/>
                  </a:cubicBezTo>
                  <a:cubicBezTo>
                    <a:pt x="111" y="101"/>
                    <a:pt x="111" y="90"/>
                    <a:pt x="111" y="79"/>
                  </a:cubicBezTo>
                  <a:cubicBezTo>
                    <a:pt x="111" y="78"/>
                    <a:pt x="112" y="77"/>
                    <a:pt x="112" y="76"/>
                  </a:cubicBezTo>
                  <a:cubicBezTo>
                    <a:pt x="112" y="75"/>
                    <a:pt x="112" y="75"/>
                    <a:pt x="112" y="75"/>
                  </a:cubicBezTo>
                  <a:cubicBezTo>
                    <a:pt x="112" y="74"/>
                    <a:pt x="111" y="73"/>
                    <a:pt x="111" y="72"/>
                  </a:cubicBezTo>
                  <a:cubicBezTo>
                    <a:pt x="111" y="62"/>
                    <a:pt x="111" y="51"/>
                    <a:pt x="111" y="40"/>
                  </a:cubicBezTo>
                  <a:cubicBezTo>
                    <a:pt x="112" y="39"/>
                    <a:pt x="113" y="39"/>
                    <a:pt x="115" y="38"/>
                  </a:cubicBezTo>
                  <a:cubicBezTo>
                    <a:pt x="118" y="38"/>
                    <a:pt x="122" y="36"/>
                    <a:pt x="123" y="32"/>
                  </a:cubicBezTo>
                  <a:cubicBezTo>
                    <a:pt x="119" y="29"/>
                    <a:pt x="114" y="39"/>
                    <a:pt x="111" y="32"/>
                  </a:cubicBezTo>
                  <a:cubicBezTo>
                    <a:pt x="111" y="31"/>
                    <a:pt x="111" y="31"/>
                    <a:pt x="111" y="30"/>
                  </a:cubicBezTo>
                  <a:cubicBezTo>
                    <a:pt x="111" y="27"/>
                    <a:pt x="111" y="24"/>
                    <a:pt x="111" y="22"/>
                  </a:cubicBezTo>
                  <a:cubicBezTo>
                    <a:pt x="111" y="19"/>
                    <a:pt x="113" y="16"/>
                    <a:pt x="115" y="14"/>
                  </a:cubicBezTo>
                  <a:cubicBezTo>
                    <a:pt x="120" y="10"/>
                    <a:pt x="125" y="8"/>
                    <a:pt x="131" y="11"/>
                  </a:cubicBezTo>
                  <a:cubicBezTo>
                    <a:pt x="134" y="13"/>
                    <a:pt x="136" y="15"/>
                    <a:pt x="137" y="18"/>
                  </a:cubicBezTo>
                  <a:cubicBezTo>
                    <a:pt x="140" y="32"/>
                    <a:pt x="148" y="24"/>
                    <a:pt x="155" y="23"/>
                  </a:cubicBezTo>
                  <a:cubicBezTo>
                    <a:pt x="159" y="22"/>
                    <a:pt x="161" y="23"/>
                    <a:pt x="164" y="25"/>
                  </a:cubicBezTo>
                  <a:cubicBezTo>
                    <a:pt x="170" y="28"/>
                    <a:pt x="171" y="33"/>
                    <a:pt x="170" y="39"/>
                  </a:cubicBezTo>
                  <a:cubicBezTo>
                    <a:pt x="168" y="49"/>
                    <a:pt x="163" y="58"/>
                    <a:pt x="153" y="63"/>
                  </a:cubicBezTo>
                  <a:cubicBezTo>
                    <a:pt x="145" y="68"/>
                    <a:pt x="141" y="66"/>
                    <a:pt x="139" y="57"/>
                  </a:cubicBezTo>
                  <a:cubicBezTo>
                    <a:pt x="139" y="54"/>
                    <a:pt x="138" y="51"/>
                    <a:pt x="137" y="49"/>
                  </a:cubicBezTo>
                  <a:cubicBezTo>
                    <a:pt x="137" y="48"/>
                    <a:pt x="136" y="47"/>
                    <a:pt x="136" y="46"/>
                  </a:cubicBezTo>
                  <a:cubicBezTo>
                    <a:pt x="134" y="45"/>
                    <a:pt x="132" y="41"/>
                    <a:pt x="131" y="47"/>
                  </a:cubicBezTo>
                  <a:cubicBezTo>
                    <a:pt x="131" y="48"/>
                    <a:pt x="133" y="50"/>
                    <a:pt x="132" y="52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9" y="62"/>
                    <a:pt x="137" y="68"/>
                    <a:pt x="123" y="72"/>
                  </a:cubicBezTo>
                  <a:cubicBezTo>
                    <a:pt x="123" y="72"/>
                    <a:pt x="123" y="72"/>
                    <a:pt x="123" y="72"/>
                  </a:cubicBezTo>
                  <a:cubicBezTo>
                    <a:pt x="125" y="78"/>
                    <a:pt x="130" y="75"/>
                    <a:pt x="132" y="73"/>
                  </a:cubicBezTo>
                  <a:cubicBezTo>
                    <a:pt x="137" y="69"/>
                    <a:pt x="143" y="69"/>
                    <a:pt x="149" y="70"/>
                  </a:cubicBezTo>
                  <a:cubicBezTo>
                    <a:pt x="152" y="69"/>
                    <a:pt x="155" y="68"/>
                    <a:pt x="157" y="67"/>
                  </a:cubicBezTo>
                  <a:cubicBezTo>
                    <a:pt x="164" y="62"/>
                    <a:pt x="167" y="53"/>
                    <a:pt x="178" y="55"/>
                  </a:cubicBezTo>
                  <a:cubicBezTo>
                    <a:pt x="183" y="55"/>
                    <a:pt x="188" y="57"/>
                    <a:pt x="190" y="63"/>
                  </a:cubicBezTo>
                  <a:cubicBezTo>
                    <a:pt x="195" y="78"/>
                    <a:pt x="183" y="92"/>
                    <a:pt x="165" y="91"/>
                  </a:cubicBezTo>
                  <a:cubicBezTo>
                    <a:pt x="164" y="92"/>
                    <a:pt x="160" y="91"/>
                    <a:pt x="159" y="94"/>
                  </a:cubicBezTo>
                  <a:cubicBezTo>
                    <a:pt x="166" y="106"/>
                    <a:pt x="164" y="108"/>
                    <a:pt x="149" y="108"/>
                  </a:cubicBezTo>
                  <a:cubicBezTo>
                    <a:pt x="148" y="109"/>
                    <a:pt x="147" y="110"/>
                    <a:pt x="147" y="110"/>
                  </a:cubicBezTo>
                  <a:cubicBezTo>
                    <a:pt x="147" y="111"/>
                    <a:pt x="147" y="112"/>
                    <a:pt x="147" y="113"/>
                  </a:cubicBezTo>
                  <a:cubicBezTo>
                    <a:pt x="159" y="109"/>
                    <a:pt x="164" y="117"/>
                    <a:pt x="166" y="127"/>
                  </a:cubicBezTo>
                  <a:cubicBezTo>
                    <a:pt x="172" y="126"/>
                    <a:pt x="168" y="122"/>
                    <a:pt x="169" y="119"/>
                  </a:cubicBezTo>
                  <a:cubicBezTo>
                    <a:pt x="162" y="111"/>
                    <a:pt x="164" y="102"/>
                    <a:pt x="169" y="97"/>
                  </a:cubicBezTo>
                  <a:cubicBezTo>
                    <a:pt x="176" y="88"/>
                    <a:pt x="190" y="90"/>
                    <a:pt x="198" y="98"/>
                  </a:cubicBezTo>
                  <a:cubicBezTo>
                    <a:pt x="199" y="99"/>
                    <a:pt x="200" y="101"/>
                    <a:pt x="201" y="102"/>
                  </a:cubicBezTo>
                  <a:cubicBezTo>
                    <a:pt x="206" y="115"/>
                    <a:pt x="202" y="126"/>
                    <a:pt x="189" y="131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0" name="Freeform 80">
              <a:extLst>
                <a:ext uri="{FF2B5EF4-FFF2-40B4-BE49-F238E27FC236}">
                  <a16:creationId xmlns:a16="http://schemas.microsoft.com/office/drawing/2014/main" id="{310F65D9-2A99-5410-639F-5755324E0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-1949253" y="650160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1" name="Freeform 81">
              <a:extLst>
                <a:ext uri="{FF2B5EF4-FFF2-40B4-BE49-F238E27FC236}">
                  <a16:creationId xmlns:a16="http://schemas.microsoft.com/office/drawing/2014/main" id="{7F027AF1-365A-228A-820A-E9982A1A2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-2106416" y="650160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2" name="Freeform 82">
              <a:extLst>
                <a:ext uri="{FF2B5EF4-FFF2-40B4-BE49-F238E27FC236}">
                  <a16:creationId xmlns:a16="http://schemas.microsoft.com/office/drawing/2014/main" id="{277F0AA1-89E6-045B-868D-B6EF90BDBB9A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50853" y="6682581"/>
              <a:ext cx="42863" cy="15875"/>
            </a:xfrm>
            <a:custGeom>
              <a:avLst/>
              <a:gdLst>
                <a:gd name="T0" fmla="*/ 11 w 22"/>
                <a:gd name="T1" fmla="*/ 8 h 8"/>
                <a:gd name="T2" fmla="*/ 22 w 22"/>
                <a:gd name="T3" fmla="*/ 0 h 8"/>
                <a:gd name="T4" fmla="*/ 0 w 22"/>
                <a:gd name="T5" fmla="*/ 0 h 8"/>
                <a:gd name="T6" fmla="*/ 11 w 22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8">
                  <a:moveTo>
                    <a:pt x="11" y="8"/>
                  </a:moveTo>
                  <a:cubicBezTo>
                    <a:pt x="16" y="8"/>
                    <a:pt x="21" y="5"/>
                    <a:pt x="2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5"/>
                    <a:pt x="6" y="8"/>
                    <a:pt x="11" y="8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3" name="Freeform 83">
              <a:extLst>
                <a:ext uri="{FF2B5EF4-FFF2-40B4-BE49-F238E27FC236}">
                  <a16:creationId xmlns:a16="http://schemas.microsoft.com/office/drawing/2014/main" id="{00329B86-A1BB-FA47-62C9-2A340CD10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96891" y="6601619"/>
              <a:ext cx="138113" cy="14288"/>
            </a:xfrm>
            <a:custGeom>
              <a:avLst/>
              <a:gdLst>
                <a:gd name="T0" fmla="*/ 63 w 70"/>
                <a:gd name="T1" fmla="*/ 0 h 7"/>
                <a:gd name="T2" fmla="*/ 7 w 70"/>
                <a:gd name="T3" fmla="*/ 0 h 7"/>
                <a:gd name="T4" fmla="*/ 0 w 70"/>
                <a:gd name="T5" fmla="*/ 7 h 7"/>
                <a:gd name="T6" fmla="*/ 70 w 70"/>
                <a:gd name="T7" fmla="*/ 7 h 7"/>
                <a:gd name="T8" fmla="*/ 63 w 70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">
                  <a:moveTo>
                    <a:pt x="63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3"/>
                    <a:pt x="67" y="0"/>
                    <a:pt x="63" y="0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4" name="Freeform 84">
              <a:extLst>
                <a:ext uri="{FF2B5EF4-FFF2-40B4-BE49-F238E27FC236}">
                  <a16:creationId xmlns:a16="http://schemas.microsoft.com/office/drawing/2014/main" id="{8BAB82C0-D5AA-594A-B7DB-C196B0F91324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96891" y="6615906"/>
              <a:ext cx="138113" cy="14288"/>
            </a:xfrm>
            <a:custGeom>
              <a:avLst/>
              <a:gdLst>
                <a:gd name="T0" fmla="*/ 7 w 70"/>
                <a:gd name="T1" fmla="*/ 7 h 7"/>
                <a:gd name="T2" fmla="*/ 63 w 70"/>
                <a:gd name="T3" fmla="*/ 7 h 7"/>
                <a:gd name="T4" fmla="*/ 70 w 70"/>
                <a:gd name="T5" fmla="*/ 0 h 7"/>
                <a:gd name="T6" fmla="*/ 0 w 70"/>
                <a:gd name="T7" fmla="*/ 0 h 7"/>
                <a:gd name="T8" fmla="*/ 7 w 7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">
                  <a:moveTo>
                    <a:pt x="7" y="7"/>
                  </a:moveTo>
                  <a:cubicBezTo>
                    <a:pt x="63" y="7"/>
                    <a:pt x="63" y="7"/>
                    <a:pt x="63" y="7"/>
                  </a:cubicBezTo>
                  <a:cubicBezTo>
                    <a:pt x="67" y="7"/>
                    <a:pt x="70" y="4"/>
                    <a:pt x="7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7"/>
                    <a:pt x="7" y="7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5" name="Freeform 85">
              <a:extLst>
                <a:ext uri="{FF2B5EF4-FFF2-40B4-BE49-F238E27FC236}">
                  <a16:creationId xmlns:a16="http://schemas.microsoft.com/office/drawing/2014/main" id="{35334641-CDE4-4B80-73B8-ACAEBAB3BA1F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82603" y="6630194"/>
              <a:ext cx="111125" cy="12700"/>
            </a:xfrm>
            <a:custGeom>
              <a:avLst/>
              <a:gdLst>
                <a:gd name="T0" fmla="*/ 49 w 56"/>
                <a:gd name="T1" fmla="*/ 0 h 7"/>
                <a:gd name="T2" fmla="*/ 7 w 56"/>
                <a:gd name="T3" fmla="*/ 0 h 7"/>
                <a:gd name="T4" fmla="*/ 0 w 56"/>
                <a:gd name="T5" fmla="*/ 7 h 7"/>
                <a:gd name="T6" fmla="*/ 56 w 56"/>
                <a:gd name="T7" fmla="*/ 7 h 7"/>
                <a:gd name="T8" fmla="*/ 49 w 56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7">
                  <a:moveTo>
                    <a:pt x="4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56" y="7"/>
                    <a:pt x="56" y="7"/>
                    <a:pt x="56" y="7"/>
                  </a:cubicBezTo>
                  <a:cubicBezTo>
                    <a:pt x="56" y="3"/>
                    <a:pt x="53" y="0"/>
                    <a:pt x="49" y="0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6" name="Freeform 86">
              <a:extLst>
                <a:ext uri="{FF2B5EF4-FFF2-40B4-BE49-F238E27FC236}">
                  <a16:creationId xmlns:a16="http://schemas.microsoft.com/office/drawing/2014/main" id="{8D46790B-0150-FDCC-D5FB-5A33B0A06E11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82603" y="6642894"/>
              <a:ext cx="111125" cy="14288"/>
            </a:xfrm>
            <a:custGeom>
              <a:avLst/>
              <a:gdLst>
                <a:gd name="T0" fmla="*/ 7 w 56"/>
                <a:gd name="T1" fmla="*/ 7 h 7"/>
                <a:gd name="T2" fmla="*/ 49 w 56"/>
                <a:gd name="T3" fmla="*/ 7 h 7"/>
                <a:gd name="T4" fmla="*/ 56 w 56"/>
                <a:gd name="T5" fmla="*/ 0 h 7"/>
                <a:gd name="T6" fmla="*/ 0 w 56"/>
                <a:gd name="T7" fmla="*/ 0 h 7"/>
                <a:gd name="T8" fmla="*/ 7 w 56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7">
                  <a:moveTo>
                    <a:pt x="7" y="7"/>
                  </a:moveTo>
                  <a:cubicBezTo>
                    <a:pt x="49" y="7"/>
                    <a:pt x="49" y="7"/>
                    <a:pt x="49" y="7"/>
                  </a:cubicBezTo>
                  <a:cubicBezTo>
                    <a:pt x="53" y="7"/>
                    <a:pt x="56" y="3"/>
                    <a:pt x="5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3" y="7"/>
                    <a:pt x="7" y="7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7" name="Freeform 87">
              <a:extLst>
                <a:ext uri="{FF2B5EF4-FFF2-40B4-BE49-F238E27FC236}">
                  <a16:creationId xmlns:a16="http://schemas.microsoft.com/office/drawing/2014/main" id="{D5F3E446-4820-C5E7-46F7-FD97E5C4275E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77841" y="6657181"/>
              <a:ext cx="95250" cy="12700"/>
            </a:xfrm>
            <a:custGeom>
              <a:avLst/>
              <a:gdLst>
                <a:gd name="T0" fmla="*/ 41 w 48"/>
                <a:gd name="T1" fmla="*/ 0 h 6"/>
                <a:gd name="T2" fmla="*/ 7 w 48"/>
                <a:gd name="T3" fmla="*/ 0 h 6"/>
                <a:gd name="T4" fmla="*/ 0 w 48"/>
                <a:gd name="T5" fmla="*/ 6 h 6"/>
                <a:gd name="T6" fmla="*/ 48 w 48"/>
                <a:gd name="T7" fmla="*/ 6 h 6"/>
                <a:gd name="T8" fmla="*/ 41 w 48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6">
                  <a:moveTo>
                    <a:pt x="4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8" y="3"/>
                    <a:pt x="45" y="0"/>
                    <a:pt x="41" y="0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8" name="Freeform 88">
              <a:extLst>
                <a:ext uri="{FF2B5EF4-FFF2-40B4-BE49-F238E27FC236}">
                  <a16:creationId xmlns:a16="http://schemas.microsoft.com/office/drawing/2014/main" id="{E9496AE1-1263-B122-25F3-26B0B68F4267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77841" y="6669881"/>
              <a:ext cx="95250" cy="12700"/>
            </a:xfrm>
            <a:custGeom>
              <a:avLst/>
              <a:gdLst>
                <a:gd name="T0" fmla="*/ 7 w 48"/>
                <a:gd name="T1" fmla="*/ 7 h 7"/>
                <a:gd name="T2" fmla="*/ 41 w 48"/>
                <a:gd name="T3" fmla="*/ 7 h 7"/>
                <a:gd name="T4" fmla="*/ 48 w 48"/>
                <a:gd name="T5" fmla="*/ 0 h 7"/>
                <a:gd name="T6" fmla="*/ 0 w 48"/>
                <a:gd name="T7" fmla="*/ 0 h 7"/>
                <a:gd name="T8" fmla="*/ 7 w 4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7">
                  <a:moveTo>
                    <a:pt x="7" y="7"/>
                  </a:moveTo>
                  <a:cubicBezTo>
                    <a:pt x="41" y="7"/>
                    <a:pt x="41" y="7"/>
                    <a:pt x="41" y="7"/>
                  </a:cubicBezTo>
                  <a:cubicBezTo>
                    <a:pt x="45" y="7"/>
                    <a:pt x="48" y="4"/>
                    <a:pt x="4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7"/>
                    <a:pt x="7" y="7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9" name="Freeform 89">
              <a:extLst>
                <a:ext uri="{FF2B5EF4-FFF2-40B4-BE49-F238E27FC236}">
                  <a16:creationId xmlns:a16="http://schemas.microsoft.com/office/drawing/2014/main" id="{D6B0005A-4848-4022-F3F6-3458F0959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01616" y="6398419"/>
              <a:ext cx="39688" cy="7938"/>
            </a:xfrm>
            <a:custGeom>
              <a:avLst/>
              <a:gdLst>
                <a:gd name="T0" fmla="*/ 18 w 20"/>
                <a:gd name="T1" fmla="*/ 4 h 4"/>
                <a:gd name="T2" fmla="*/ 2 w 20"/>
                <a:gd name="T3" fmla="*/ 4 h 4"/>
                <a:gd name="T4" fmla="*/ 0 w 20"/>
                <a:gd name="T5" fmla="*/ 2 h 4"/>
                <a:gd name="T6" fmla="*/ 2 w 20"/>
                <a:gd name="T7" fmla="*/ 0 h 4"/>
                <a:gd name="T8" fmla="*/ 18 w 20"/>
                <a:gd name="T9" fmla="*/ 0 h 4"/>
                <a:gd name="T10" fmla="*/ 20 w 20"/>
                <a:gd name="T11" fmla="*/ 2 h 4"/>
                <a:gd name="T12" fmla="*/ 18 w 2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4">
                  <a:moveTo>
                    <a:pt x="1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20" y="1"/>
                    <a:pt x="20" y="2"/>
                  </a:cubicBezTo>
                  <a:cubicBezTo>
                    <a:pt x="20" y="3"/>
                    <a:pt x="19" y="4"/>
                    <a:pt x="18" y="4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0" name="Freeform 91">
              <a:extLst>
                <a:ext uri="{FF2B5EF4-FFF2-40B4-BE49-F238E27FC236}">
                  <a16:creationId xmlns:a16="http://schemas.microsoft.com/office/drawing/2014/main" id="{7AB444AF-BCBA-31BC-C90A-47E4159AE908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01616" y="6309519"/>
              <a:ext cx="39688" cy="17463"/>
            </a:xfrm>
            <a:custGeom>
              <a:avLst/>
              <a:gdLst>
                <a:gd name="T0" fmla="*/ 2 w 20"/>
                <a:gd name="T1" fmla="*/ 9 h 9"/>
                <a:gd name="T2" fmla="*/ 0 w 20"/>
                <a:gd name="T3" fmla="*/ 7 h 9"/>
                <a:gd name="T4" fmla="*/ 2 w 20"/>
                <a:gd name="T5" fmla="*/ 4 h 9"/>
                <a:gd name="T6" fmla="*/ 17 w 20"/>
                <a:gd name="T7" fmla="*/ 0 h 9"/>
                <a:gd name="T8" fmla="*/ 20 w 20"/>
                <a:gd name="T9" fmla="*/ 1 h 9"/>
                <a:gd name="T10" fmla="*/ 18 w 20"/>
                <a:gd name="T11" fmla="*/ 4 h 9"/>
                <a:gd name="T12" fmla="*/ 3 w 20"/>
                <a:gd name="T13" fmla="*/ 8 h 9"/>
                <a:gd name="T14" fmla="*/ 2 w 20"/>
                <a:gd name="T1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9">
                  <a:moveTo>
                    <a:pt x="2" y="9"/>
                  </a:moveTo>
                  <a:cubicBezTo>
                    <a:pt x="1" y="9"/>
                    <a:pt x="1" y="8"/>
                    <a:pt x="0" y="7"/>
                  </a:cubicBezTo>
                  <a:cubicBezTo>
                    <a:pt x="0" y="6"/>
                    <a:pt x="1" y="5"/>
                    <a:pt x="2" y="4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0"/>
                    <a:pt x="20" y="0"/>
                    <a:pt x="20" y="1"/>
                  </a:cubicBezTo>
                  <a:cubicBezTo>
                    <a:pt x="20" y="3"/>
                    <a:pt x="20" y="4"/>
                    <a:pt x="18" y="4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9"/>
                    <a:pt x="2" y="9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1" name="Freeform 92">
              <a:extLst>
                <a:ext uri="{FF2B5EF4-FFF2-40B4-BE49-F238E27FC236}">
                  <a16:creationId xmlns:a16="http://schemas.microsoft.com/office/drawing/2014/main" id="{1041D30B-E168-B41D-F498-9FFFA62FAE38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38128" y="6215856"/>
              <a:ext cx="33338" cy="30163"/>
            </a:xfrm>
            <a:custGeom>
              <a:avLst/>
              <a:gdLst>
                <a:gd name="T0" fmla="*/ 2 w 17"/>
                <a:gd name="T1" fmla="*/ 15 h 15"/>
                <a:gd name="T2" fmla="*/ 0 w 17"/>
                <a:gd name="T3" fmla="*/ 14 h 15"/>
                <a:gd name="T4" fmla="*/ 1 w 17"/>
                <a:gd name="T5" fmla="*/ 11 h 15"/>
                <a:gd name="T6" fmla="*/ 13 w 17"/>
                <a:gd name="T7" fmla="*/ 0 h 15"/>
                <a:gd name="T8" fmla="*/ 16 w 17"/>
                <a:gd name="T9" fmla="*/ 1 h 15"/>
                <a:gd name="T10" fmla="*/ 16 w 17"/>
                <a:gd name="T11" fmla="*/ 4 h 15"/>
                <a:gd name="T12" fmla="*/ 3 w 17"/>
                <a:gd name="T13" fmla="*/ 14 h 15"/>
                <a:gd name="T14" fmla="*/ 2 w 17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15">
                  <a:moveTo>
                    <a:pt x="2" y="15"/>
                  </a:moveTo>
                  <a:cubicBezTo>
                    <a:pt x="1" y="15"/>
                    <a:pt x="1" y="14"/>
                    <a:pt x="0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0"/>
                    <a:pt x="15" y="0"/>
                    <a:pt x="16" y="1"/>
                  </a:cubicBezTo>
                  <a:cubicBezTo>
                    <a:pt x="17" y="2"/>
                    <a:pt x="16" y="3"/>
                    <a:pt x="16" y="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2" y="15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2" name="Freeform 93">
              <a:extLst>
                <a:ext uri="{FF2B5EF4-FFF2-40B4-BE49-F238E27FC236}">
                  <a16:creationId xmlns:a16="http://schemas.microsoft.com/office/drawing/2014/main" id="{C15C138A-4B1A-BD4E-2F77-EF074F07C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-1922266" y="6142831"/>
              <a:ext cx="23813" cy="39688"/>
            </a:xfrm>
            <a:custGeom>
              <a:avLst/>
              <a:gdLst>
                <a:gd name="T0" fmla="*/ 3 w 12"/>
                <a:gd name="T1" fmla="*/ 20 h 20"/>
                <a:gd name="T2" fmla="*/ 2 w 12"/>
                <a:gd name="T3" fmla="*/ 19 h 20"/>
                <a:gd name="T4" fmla="*/ 1 w 12"/>
                <a:gd name="T5" fmla="*/ 17 h 20"/>
                <a:gd name="T6" fmla="*/ 7 w 12"/>
                <a:gd name="T7" fmla="*/ 2 h 20"/>
                <a:gd name="T8" fmla="*/ 10 w 12"/>
                <a:gd name="T9" fmla="*/ 1 h 20"/>
                <a:gd name="T10" fmla="*/ 11 w 12"/>
                <a:gd name="T11" fmla="*/ 4 h 20"/>
                <a:gd name="T12" fmla="*/ 5 w 12"/>
                <a:gd name="T13" fmla="*/ 18 h 20"/>
                <a:gd name="T14" fmla="*/ 3 w 12"/>
                <a:gd name="T1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0">
                  <a:moveTo>
                    <a:pt x="3" y="20"/>
                  </a:moveTo>
                  <a:cubicBezTo>
                    <a:pt x="3" y="20"/>
                    <a:pt x="2" y="20"/>
                    <a:pt x="2" y="19"/>
                  </a:cubicBezTo>
                  <a:cubicBezTo>
                    <a:pt x="1" y="19"/>
                    <a:pt x="0" y="18"/>
                    <a:pt x="1" y="17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8" y="1"/>
                    <a:pt x="9" y="0"/>
                    <a:pt x="10" y="1"/>
                  </a:cubicBezTo>
                  <a:cubicBezTo>
                    <a:pt x="11" y="1"/>
                    <a:pt x="12" y="3"/>
                    <a:pt x="11" y="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3" y="20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3" name="Freeform 94">
              <a:extLst>
                <a:ext uri="{FF2B5EF4-FFF2-40B4-BE49-F238E27FC236}">
                  <a16:creationId xmlns:a16="http://schemas.microsoft.com/office/drawing/2014/main" id="{F66E43ED-E6EF-4DC0-CD83-8E63722F7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-2303266" y="6398419"/>
              <a:ext cx="42863" cy="7938"/>
            </a:xfrm>
            <a:custGeom>
              <a:avLst/>
              <a:gdLst>
                <a:gd name="T0" fmla="*/ 18 w 21"/>
                <a:gd name="T1" fmla="*/ 4 h 4"/>
                <a:gd name="T2" fmla="*/ 3 w 21"/>
                <a:gd name="T3" fmla="*/ 4 h 4"/>
                <a:gd name="T4" fmla="*/ 0 w 21"/>
                <a:gd name="T5" fmla="*/ 2 h 4"/>
                <a:gd name="T6" fmla="*/ 3 w 21"/>
                <a:gd name="T7" fmla="*/ 0 h 4"/>
                <a:gd name="T8" fmla="*/ 18 w 21"/>
                <a:gd name="T9" fmla="*/ 0 h 4"/>
                <a:gd name="T10" fmla="*/ 21 w 21"/>
                <a:gd name="T11" fmla="*/ 2 h 4"/>
                <a:gd name="T12" fmla="*/ 18 w 2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4">
                  <a:moveTo>
                    <a:pt x="18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0" y="0"/>
                    <a:pt x="21" y="1"/>
                    <a:pt x="21" y="2"/>
                  </a:cubicBezTo>
                  <a:cubicBezTo>
                    <a:pt x="21" y="3"/>
                    <a:pt x="20" y="4"/>
                    <a:pt x="18" y="4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4" name="Freeform 95">
              <a:extLst>
                <a:ext uri="{FF2B5EF4-FFF2-40B4-BE49-F238E27FC236}">
                  <a16:creationId xmlns:a16="http://schemas.microsoft.com/office/drawing/2014/main" id="{71B46A40-2801-E29C-63B1-60E2D46A9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-2303266" y="6309519"/>
              <a:ext cx="42863" cy="17463"/>
            </a:xfrm>
            <a:custGeom>
              <a:avLst/>
              <a:gdLst>
                <a:gd name="T0" fmla="*/ 18 w 21"/>
                <a:gd name="T1" fmla="*/ 9 h 9"/>
                <a:gd name="T2" fmla="*/ 18 w 21"/>
                <a:gd name="T3" fmla="*/ 8 h 9"/>
                <a:gd name="T4" fmla="*/ 2 w 21"/>
                <a:gd name="T5" fmla="*/ 4 h 9"/>
                <a:gd name="T6" fmla="*/ 1 w 21"/>
                <a:gd name="T7" fmla="*/ 1 h 9"/>
                <a:gd name="T8" fmla="*/ 3 w 21"/>
                <a:gd name="T9" fmla="*/ 0 h 9"/>
                <a:gd name="T10" fmla="*/ 19 w 21"/>
                <a:gd name="T11" fmla="*/ 4 h 9"/>
                <a:gd name="T12" fmla="*/ 20 w 21"/>
                <a:gd name="T13" fmla="*/ 7 h 9"/>
                <a:gd name="T14" fmla="*/ 18 w 21"/>
                <a:gd name="T1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9">
                  <a:moveTo>
                    <a:pt x="18" y="9"/>
                  </a:moveTo>
                  <a:cubicBezTo>
                    <a:pt x="18" y="9"/>
                    <a:pt x="18" y="8"/>
                    <a:pt x="18" y="8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5"/>
                    <a:pt x="21" y="6"/>
                    <a:pt x="20" y="7"/>
                  </a:cubicBezTo>
                  <a:cubicBezTo>
                    <a:pt x="20" y="8"/>
                    <a:pt x="19" y="9"/>
                    <a:pt x="18" y="9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5" name="Freeform 96">
              <a:extLst>
                <a:ext uri="{FF2B5EF4-FFF2-40B4-BE49-F238E27FC236}">
                  <a16:creationId xmlns:a16="http://schemas.microsoft.com/office/drawing/2014/main" id="{17C11DE8-29C5-B442-B9B1-4FCCFD65891D}"/>
                </a:ext>
              </a:extLst>
            </p:cNvPr>
            <p:cNvSpPr>
              <a:spLocks/>
            </p:cNvSpPr>
            <p:nvPr/>
          </p:nvSpPr>
          <p:spPr bwMode="auto">
            <a:xfrm>
              <a:off x="-2258816" y="6215856"/>
              <a:ext cx="33338" cy="30163"/>
            </a:xfrm>
            <a:custGeom>
              <a:avLst/>
              <a:gdLst>
                <a:gd name="T0" fmla="*/ 15 w 17"/>
                <a:gd name="T1" fmla="*/ 15 h 15"/>
                <a:gd name="T2" fmla="*/ 13 w 17"/>
                <a:gd name="T3" fmla="*/ 14 h 15"/>
                <a:gd name="T4" fmla="*/ 1 w 17"/>
                <a:gd name="T5" fmla="*/ 4 h 15"/>
                <a:gd name="T6" fmla="*/ 1 w 17"/>
                <a:gd name="T7" fmla="*/ 1 h 15"/>
                <a:gd name="T8" fmla="*/ 4 w 17"/>
                <a:gd name="T9" fmla="*/ 0 h 15"/>
                <a:gd name="T10" fmla="*/ 16 w 17"/>
                <a:gd name="T11" fmla="*/ 11 h 15"/>
                <a:gd name="T12" fmla="*/ 16 w 17"/>
                <a:gd name="T13" fmla="*/ 14 h 15"/>
                <a:gd name="T14" fmla="*/ 15 w 17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15">
                  <a:moveTo>
                    <a:pt x="15" y="15"/>
                  </a:moveTo>
                  <a:cubicBezTo>
                    <a:pt x="14" y="15"/>
                    <a:pt x="14" y="15"/>
                    <a:pt x="13" y="1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7" y="12"/>
                    <a:pt x="17" y="13"/>
                    <a:pt x="16" y="14"/>
                  </a:cubicBezTo>
                  <a:cubicBezTo>
                    <a:pt x="16" y="14"/>
                    <a:pt x="15" y="15"/>
                    <a:pt x="15" y="15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6" name="Freeform 97">
              <a:extLst>
                <a:ext uri="{FF2B5EF4-FFF2-40B4-BE49-F238E27FC236}">
                  <a16:creationId xmlns:a16="http://schemas.microsoft.com/office/drawing/2014/main" id="{BF56C60A-E469-4DE3-7D12-DE1A3C25C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-2163566" y="6142831"/>
              <a:ext cx="20638" cy="39688"/>
            </a:xfrm>
            <a:custGeom>
              <a:avLst/>
              <a:gdLst>
                <a:gd name="T0" fmla="*/ 9 w 11"/>
                <a:gd name="T1" fmla="*/ 20 h 20"/>
                <a:gd name="T2" fmla="*/ 7 w 11"/>
                <a:gd name="T3" fmla="*/ 18 h 20"/>
                <a:gd name="T4" fmla="*/ 0 w 11"/>
                <a:gd name="T5" fmla="*/ 4 h 20"/>
                <a:gd name="T6" fmla="*/ 1 w 11"/>
                <a:gd name="T7" fmla="*/ 1 h 20"/>
                <a:gd name="T8" fmla="*/ 4 w 11"/>
                <a:gd name="T9" fmla="*/ 2 h 20"/>
                <a:gd name="T10" fmla="*/ 11 w 11"/>
                <a:gd name="T11" fmla="*/ 17 h 20"/>
                <a:gd name="T12" fmla="*/ 10 w 11"/>
                <a:gd name="T13" fmla="*/ 19 h 20"/>
                <a:gd name="T14" fmla="*/ 9 w 11"/>
                <a:gd name="T1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20">
                  <a:moveTo>
                    <a:pt x="9" y="20"/>
                  </a:moveTo>
                  <a:cubicBezTo>
                    <a:pt x="8" y="20"/>
                    <a:pt x="7" y="19"/>
                    <a:pt x="7" y="18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1"/>
                    <a:pt x="1" y="1"/>
                  </a:cubicBezTo>
                  <a:cubicBezTo>
                    <a:pt x="2" y="0"/>
                    <a:pt x="4" y="1"/>
                    <a:pt x="4" y="2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1" y="19"/>
                    <a:pt x="10" y="19"/>
                  </a:cubicBezTo>
                  <a:cubicBezTo>
                    <a:pt x="9" y="20"/>
                    <a:pt x="9" y="20"/>
                    <a:pt x="9" y="20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117" name="Freeform 20">
            <a:extLst>
              <a:ext uri="{FF2B5EF4-FFF2-40B4-BE49-F238E27FC236}">
                <a16:creationId xmlns:a16="http://schemas.microsoft.com/office/drawing/2014/main" id="{16C97A8F-8174-B992-8693-64E2D9A7367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910321" y="4562018"/>
            <a:ext cx="214270" cy="294567"/>
          </a:xfrm>
          <a:custGeom>
            <a:avLst/>
            <a:gdLst>
              <a:gd name="T0" fmla="*/ 1338 w 1504"/>
              <a:gd name="T1" fmla="*/ 492 h 2066"/>
              <a:gd name="T2" fmla="*/ 212 w 1504"/>
              <a:gd name="T3" fmla="*/ 537 h 2066"/>
              <a:gd name="T4" fmla="*/ 167 w 1504"/>
              <a:gd name="T5" fmla="*/ 245 h 2066"/>
              <a:gd name="T6" fmla="*/ 1292 w 1504"/>
              <a:gd name="T7" fmla="*/ 200 h 2066"/>
              <a:gd name="T8" fmla="*/ 1338 w 1504"/>
              <a:gd name="T9" fmla="*/ 492 h 2066"/>
              <a:gd name="T10" fmla="*/ 1231 w 1504"/>
              <a:gd name="T11" fmla="*/ 914 h 2066"/>
              <a:gd name="T12" fmla="*/ 1231 w 1504"/>
              <a:gd name="T13" fmla="*/ 700 h 2066"/>
              <a:gd name="T14" fmla="*/ 1231 w 1504"/>
              <a:gd name="T15" fmla="*/ 914 h 2066"/>
              <a:gd name="T16" fmla="*/ 1231 w 1504"/>
              <a:gd name="T17" fmla="*/ 1237 h 2066"/>
              <a:gd name="T18" fmla="*/ 1231 w 1504"/>
              <a:gd name="T19" fmla="*/ 1023 h 2066"/>
              <a:gd name="T20" fmla="*/ 1231 w 1504"/>
              <a:gd name="T21" fmla="*/ 1237 h 2066"/>
              <a:gd name="T22" fmla="*/ 1231 w 1504"/>
              <a:gd name="T23" fmla="*/ 1560 h 2066"/>
              <a:gd name="T24" fmla="*/ 1231 w 1504"/>
              <a:gd name="T25" fmla="*/ 1346 h 2066"/>
              <a:gd name="T26" fmla="*/ 1231 w 1504"/>
              <a:gd name="T27" fmla="*/ 1560 h 2066"/>
              <a:gd name="T28" fmla="*/ 1231 w 1504"/>
              <a:gd name="T29" fmla="*/ 1883 h 2066"/>
              <a:gd name="T30" fmla="*/ 1231 w 1504"/>
              <a:gd name="T31" fmla="*/ 1669 h 2066"/>
              <a:gd name="T32" fmla="*/ 1231 w 1504"/>
              <a:gd name="T33" fmla="*/ 1883 h 2066"/>
              <a:gd name="T34" fmla="*/ 912 w 1504"/>
              <a:gd name="T35" fmla="*/ 914 h 2066"/>
              <a:gd name="T36" fmla="*/ 912 w 1504"/>
              <a:gd name="T37" fmla="*/ 700 h 2066"/>
              <a:gd name="T38" fmla="*/ 912 w 1504"/>
              <a:gd name="T39" fmla="*/ 914 h 2066"/>
              <a:gd name="T40" fmla="*/ 912 w 1504"/>
              <a:gd name="T41" fmla="*/ 1237 h 2066"/>
              <a:gd name="T42" fmla="*/ 912 w 1504"/>
              <a:gd name="T43" fmla="*/ 1023 h 2066"/>
              <a:gd name="T44" fmla="*/ 912 w 1504"/>
              <a:gd name="T45" fmla="*/ 1237 h 2066"/>
              <a:gd name="T46" fmla="*/ 912 w 1504"/>
              <a:gd name="T47" fmla="*/ 1560 h 2066"/>
              <a:gd name="T48" fmla="*/ 912 w 1504"/>
              <a:gd name="T49" fmla="*/ 1346 h 2066"/>
              <a:gd name="T50" fmla="*/ 912 w 1504"/>
              <a:gd name="T51" fmla="*/ 1560 h 2066"/>
              <a:gd name="T52" fmla="*/ 912 w 1504"/>
              <a:gd name="T53" fmla="*/ 1883 h 2066"/>
              <a:gd name="T54" fmla="*/ 912 w 1504"/>
              <a:gd name="T55" fmla="*/ 1669 h 2066"/>
              <a:gd name="T56" fmla="*/ 912 w 1504"/>
              <a:gd name="T57" fmla="*/ 1883 h 2066"/>
              <a:gd name="T58" fmla="*/ 593 w 1504"/>
              <a:gd name="T59" fmla="*/ 914 h 2066"/>
              <a:gd name="T60" fmla="*/ 593 w 1504"/>
              <a:gd name="T61" fmla="*/ 700 h 2066"/>
              <a:gd name="T62" fmla="*/ 593 w 1504"/>
              <a:gd name="T63" fmla="*/ 914 h 2066"/>
              <a:gd name="T64" fmla="*/ 593 w 1504"/>
              <a:gd name="T65" fmla="*/ 1237 h 2066"/>
              <a:gd name="T66" fmla="*/ 593 w 1504"/>
              <a:gd name="T67" fmla="*/ 1023 h 2066"/>
              <a:gd name="T68" fmla="*/ 593 w 1504"/>
              <a:gd name="T69" fmla="*/ 1237 h 2066"/>
              <a:gd name="T70" fmla="*/ 593 w 1504"/>
              <a:gd name="T71" fmla="*/ 1560 h 2066"/>
              <a:gd name="T72" fmla="*/ 593 w 1504"/>
              <a:gd name="T73" fmla="*/ 1346 h 2066"/>
              <a:gd name="T74" fmla="*/ 593 w 1504"/>
              <a:gd name="T75" fmla="*/ 1560 h 2066"/>
              <a:gd name="T76" fmla="*/ 593 w 1504"/>
              <a:gd name="T77" fmla="*/ 1883 h 2066"/>
              <a:gd name="T78" fmla="*/ 593 w 1504"/>
              <a:gd name="T79" fmla="*/ 1669 h 2066"/>
              <a:gd name="T80" fmla="*/ 593 w 1504"/>
              <a:gd name="T81" fmla="*/ 1883 h 2066"/>
              <a:gd name="T82" fmla="*/ 274 w 1504"/>
              <a:gd name="T83" fmla="*/ 914 h 2066"/>
              <a:gd name="T84" fmla="*/ 274 w 1504"/>
              <a:gd name="T85" fmla="*/ 700 h 2066"/>
              <a:gd name="T86" fmla="*/ 274 w 1504"/>
              <a:gd name="T87" fmla="*/ 914 h 2066"/>
              <a:gd name="T88" fmla="*/ 274 w 1504"/>
              <a:gd name="T89" fmla="*/ 1237 h 2066"/>
              <a:gd name="T90" fmla="*/ 274 w 1504"/>
              <a:gd name="T91" fmla="*/ 1023 h 2066"/>
              <a:gd name="T92" fmla="*/ 274 w 1504"/>
              <a:gd name="T93" fmla="*/ 1237 h 2066"/>
              <a:gd name="T94" fmla="*/ 274 w 1504"/>
              <a:gd name="T95" fmla="*/ 1560 h 2066"/>
              <a:gd name="T96" fmla="*/ 274 w 1504"/>
              <a:gd name="T97" fmla="*/ 1346 h 2066"/>
              <a:gd name="T98" fmla="*/ 274 w 1504"/>
              <a:gd name="T99" fmla="*/ 1560 h 2066"/>
              <a:gd name="T100" fmla="*/ 274 w 1504"/>
              <a:gd name="T101" fmla="*/ 1883 h 2066"/>
              <a:gd name="T102" fmla="*/ 274 w 1504"/>
              <a:gd name="T103" fmla="*/ 1669 h 2066"/>
              <a:gd name="T104" fmla="*/ 274 w 1504"/>
              <a:gd name="T105" fmla="*/ 1883 h 2066"/>
              <a:gd name="T106" fmla="*/ 1421 w 1504"/>
              <a:gd name="T107" fmla="*/ 0 h 2066"/>
              <a:gd name="T108" fmla="*/ 0 w 1504"/>
              <a:gd name="T109" fmla="*/ 83 h 2066"/>
              <a:gd name="T110" fmla="*/ 83 w 1504"/>
              <a:gd name="T111" fmla="*/ 2066 h 2066"/>
              <a:gd name="T112" fmla="*/ 1504 w 1504"/>
              <a:gd name="T113" fmla="*/ 1983 h 2066"/>
              <a:gd name="T114" fmla="*/ 1421 w 1504"/>
              <a:gd name="T115" fmla="*/ 0 h 2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504" h="2066">
                <a:moveTo>
                  <a:pt x="1338" y="492"/>
                </a:moveTo>
                <a:lnTo>
                  <a:pt x="1338" y="492"/>
                </a:lnTo>
                <a:cubicBezTo>
                  <a:pt x="1338" y="517"/>
                  <a:pt x="1317" y="537"/>
                  <a:pt x="1292" y="537"/>
                </a:cubicBezTo>
                <a:lnTo>
                  <a:pt x="212" y="537"/>
                </a:lnTo>
                <a:cubicBezTo>
                  <a:pt x="187" y="537"/>
                  <a:pt x="167" y="517"/>
                  <a:pt x="167" y="492"/>
                </a:cubicBezTo>
                <a:lnTo>
                  <a:pt x="167" y="245"/>
                </a:lnTo>
                <a:cubicBezTo>
                  <a:pt x="167" y="220"/>
                  <a:pt x="187" y="200"/>
                  <a:pt x="212" y="200"/>
                </a:cubicBezTo>
                <a:lnTo>
                  <a:pt x="1292" y="200"/>
                </a:lnTo>
                <a:cubicBezTo>
                  <a:pt x="1317" y="200"/>
                  <a:pt x="1338" y="220"/>
                  <a:pt x="1338" y="245"/>
                </a:cubicBezTo>
                <a:lnTo>
                  <a:pt x="1338" y="492"/>
                </a:lnTo>
                <a:close/>
                <a:moveTo>
                  <a:pt x="1231" y="914"/>
                </a:moveTo>
                <a:lnTo>
                  <a:pt x="1231" y="914"/>
                </a:lnTo>
                <a:cubicBezTo>
                  <a:pt x="1172" y="914"/>
                  <a:pt x="1124" y="866"/>
                  <a:pt x="1124" y="807"/>
                </a:cubicBezTo>
                <a:cubicBezTo>
                  <a:pt x="1124" y="748"/>
                  <a:pt x="1172" y="700"/>
                  <a:pt x="1231" y="700"/>
                </a:cubicBezTo>
                <a:cubicBezTo>
                  <a:pt x="1290" y="700"/>
                  <a:pt x="1338" y="748"/>
                  <a:pt x="1338" y="807"/>
                </a:cubicBezTo>
                <a:cubicBezTo>
                  <a:pt x="1338" y="866"/>
                  <a:pt x="1290" y="914"/>
                  <a:pt x="1231" y="914"/>
                </a:cubicBezTo>
                <a:close/>
                <a:moveTo>
                  <a:pt x="1231" y="1237"/>
                </a:moveTo>
                <a:lnTo>
                  <a:pt x="1231" y="1237"/>
                </a:lnTo>
                <a:cubicBezTo>
                  <a:pt x="1172" y="1237"/>
                  <a:pt x="1124" y="1189"/>
                  <a:pt x="1124" y="1130"/>
                </a:cubicBezTo>
                <a:cubicBezTo>
                  <a:pt x="1124" y="1071"/>
                  <a:pt x="1172" y="1023"/>
                  <a:pt x="1231" y="1023"/>
                </a:cubicBezTo>
                <a:cubicBezTo>
                  <a:pt x="1290" y="1023"/>
                  <a:pt x="1338" y="1071"/>
                  <a:pt x="1338" y="1130"/>
                </a:cubicBezTo>
                <a:cubicBezTo>
                  <a:pt x="1338" y="1189"/>
                  <a:pt x="1290" y="1237"/>
                  <a:pt x="1231" y="1237"/>
                </a:cubicBezTo>
                <a:close/>
                <a:moveTo>
                  <a:pt x="1231" y="1560"/>
                </a:moveTo>
                <a:lnTo>
                  <a:pt x="1231" y="1560"/>
                </a:lnTo>
                <a:cubicBezTo>
                  <a:pt x="1172" y="1560"/>
                  <a:pt x="1124" y="1512"/>
                  <a:pt x="1124" y="1453"/>
                </a:cubicBezTo>
                <a:cubicBezTo>
                  <a:pt x="1124" y="1394"/>
                  <a:pt x="1172" y="1346"/>
                  <a:pt x="1231" y="1346"/>
                </a:cubicBezTo>
                <a:cubicBezTo>
                  <a:pt x="1290" y="1346"/>
                  <a:pt x="1338" y="1394"/>
                  <a:pt x="1338" y="1453"/>
                </a:cubicBezTo>
                <a:cubicBezTo>
                  <a:pt x="1338" y="1512"/>
                  <a:pt x="1290" y="1560"/>
                  <a:pt x="1231" y="1560"/>
                </a:cubicBezTo>
                <a:close/>
                <a:moveTo>
                  <a:pt x="1231" y="1883"/>
                </a:moveTo>
                <a:lnTo>
                  <a:pt x="1231" y="1883"/>
                </a:lnTo>
                <a:cubicBezTo>
                  <a:pt x="1172" y="1883"/>
                  <a:pt x="1124" y="1835"/>
                  <a:pt x="1124" y="1776"/>
                </a:cubicBezTo>
                <a:cubicBezTo>
                  <a:pt x="1124" y="1717"/>
                  <a:pt x="1172" y="1669"/>
                  <a:pt x="1231" y="1669"/>
                </a:cubicBezTo>
                <a:cubicBezTo>
                  <a:pt x="1290" y="1669"/>
                  <a:pt x="1338" y="1717"/>
                  <a:pt x="1338" y="1776"/>
                </a:cubicBezTo>
                <a:cubicBezTo>
                  <a:pt x="1338" y="1835"/>
                  <a:pt x="1290" y="1883"/>
                  <a:pt x="1231" y="1883"/>
                </a:cubicBezTo>
                <a:close/>
                <a:moveTo>
                  <a:pt x="912" y="914"/>
                </a:moveTo>
                <a:lnTo>
                  <a:pt x="912" y="914"/>
                </a:lnTo>
                <a:cubicBezTo>
                  <a:pt x="853" y="914"/>
                  <a:pt x="805" y="866"/>
                  <a:pt x="805" y="807"/>
                </a:cubicBezTo>
                <a:cubicBezTo>
                  <a:pt x="805" y="748"/>
                  <a:pt x="853" y="700"/>
                  <a:pt x="912" y="700"/>
                </a:cubicBezTo>
                <a:cubicBezTo>
                  <a:pt x="971" y="700"/>
                  <a:pt x="1019" y="748"/>
                  <a:pt x="1019" y="807"/>
                </a:cubicBezTo>
                <a:cubicBezTo>
                  <a:pt x="1019" y="866"/>
                  <a:pt x="971" y="914"/>
                  <a:pt x="912" y="914"/>
                </a:cubicBezTo>
                <a:close/>
                <a:moveTo>
                  <a:pt x="912" y="1237"/>
                </a:moveTo>
                <a:lnTo>
                  <a:pt x="912" y="1237"/>
                </a:lnTo>
                <a:cubicBezTo>
                  <a:pt x="853" y="1237"/>
                  <a:pt x="805" y="1189"/>
                  <a:pt x="805" y="1130"/>
                </a:cubicBezTo>
                <a:cubicBezTo>
                  <a:pt x="805" y="1071"/>
                  <a:pt x="853" y="1023"/>
                  <a:pt x="912" y="1023"/>
                </a:cubicBezTo>
                <a:cubicBezTo>
                  <a:pt x="971" y="1023"/>
                  <a:pt x="1019" y="1071"/>
                  <a:pt x="1019" y="1130"/>
                </a:cubicBezTo>
                <a:cubicBezTo>
                  <a:pt x="1019" y="1189"/>
                  <a:pt x="971" y="1237"/>
                  <a:pt x="912" y="1237"/>
                </a:cubicBezTo>
                <a:close/>
                <a:moveTo>
                  <a:pt x="912" y="1560"/>
                </a:moveTo>
                <a:lnTo>
                  <a:pt x="912" y="1560"/>
                </a:lnTo>
                <a:cubicBezTo>
                  <a:pt x="853" y="1560"/>
                  <a:pt x="805" y="1512"/>
                  <a:pt x="805" y="1453"/>
                </a:cubicBezTo>
                <a:cubicBezTo>
                  <a:pt x="805" y="1394"/>
                  <a:pt x="853" y="1346"/>
                  <a:pt x="912" y="1346"/>
                </a:cubicBezTo>
                <a:cubicBezTo>
                  <a:pt x="971" y="1346"/>
                  <a:pt x="1019" y="1394"/>
                  <a:pt x="1019" y="1453"/>
                </a:cubicBezTo>
                <a:cubicBezTo>
                  <a:pt x="1019" y="1512"/>
                  <a:pt x="971" y="1560"/>
                  <a:pt x="912" y="1560"/>
                </a:cubicBezTo>
                <a:close/>
                <a:moveTo>
                  <a:pt x="912" y="1883"/>
                </a:moveTo>
                <a:lnTo>
                  <a:pt x="912" y="1883"/>
                </a:lnTo>
                <a:cubicBezTo>
                  <a:pt x="853" y="1883"/>
                  <a:pt x="805" y="1835"/>
                  <a:pt x="805" y="1776"/>
                </a:cubicBezTo>
                <a:cubicBezTo>
                  <a:pt x="805" y="1717"/>
                  <a:pt x="853" y="1669"/>
                  <a:pt x="912" y="1669"/>
                </a:cubicBezTo>
                <a:cubicBezTo>
                  <a:pt x="971" y="1669"/>
                  <a:pt x="1019" y="1717"/>
                  <a:pt x="1019" y="1776"/>
                </a:cubicBezTo>
                <a:cubicBezTo>
                  <a:pt x="1019" y="1835"/>
                  <a:pt x="971" y="1883"/>
                  <a:pt x="912" y="1883"/>
                </a:cubicBezTo>
                <a:close/>
                <a:moveTo>
                  <a:pt x="593" y="914"/>
                </a:moveTo>
                <a:lnTo>
                  <a:pt x="593" y="914"/>
                </a:lnTo>
                <a:cubicBezTo>
                  <a:pt x="534" y="914"/>
                  <a:pt x="486" y="866"/>
                  <a:pt x="486" y="807"/>
                </a:cubicBezTo>
                <a:cubicBezTo>
                  <a:pt x="486" y="748"/>
                  <a:pt x="534" y="700"/>
                  <a:pt x="593" y="700"/>
                </a:cubicBezTo>
                <a:cubicBezTo>
                  <a:pt x="652" y="700"/>
                  <a:pt x="700" y="748"/>
                  <a:pt x="700" y="807"/>
                </a:cubicBezTo>
                <a:cubicBezTo>
                  <a:pt x="700" y="866"/>
                  <a:pt x="652" y="914"/>
                  <a:pt x="593" y="914"/>
                </a:cubicBezTo>
                <a:close/>
                <a:moveTo>
                  <a:pt x="593" y="1237"/>
                </a:moveTo>
                <a:lnTo>
                  <a:pt x="593" y="1237"/>
                </a:lnTo>
                <a:cubicBezTo>
                  <a:pt x="534" y="1237"/>
                  <a:pt x="486" y="1189"/>
                  <a:pt x="486" y="1130"/>
                </a:cubicBezTo>
                <a:cubicBezTo>
                  <a:pt x="486" y="1071"/>
                  <a:pt x="534" y="1023"/>
                  <a:pt x="593" y="1023"/>
                </a:cubicBezTo>
                <a:cubicBezTo>
                  <a:pt x="652" y="1023"/>
                  <a:pt x="700" y="1071"/>
                  <a:pt x="700" y="1130"/>
                </a:cubicBezTo>
                <a:cubicBezTo>
                  <a:pt x="700" y="1189"/>
                  <a:pt x="652" y="1237"/>
                  <a:pt x="593" y="1237"/>
                </a:cubicBezTo>
                <a:close/>
                <a:moveTo>
                  <a:pt x="593" y="1560"/>
                </a:moveTo>
                <a:lnTo>
                  <a:pt x="593" y="1560"/>
                </a:lnTo>
                <a:cubicBezTo>
                  <a:pt x="534" y="1560"/>
                  <a:pt x="486" y="1512"/>
                  <a:pt x="486" y="1453"/>
                </a:cubicBezTo>
                <a:cubicBezTo>
                  <a:pt x="486" y="1394"/>
                  <a:pt x="534" y="1346"/>
                  <a:pt x="593" y="1346"/>
                </a:cubicBezTo>
                <a:cubicBezTo>
                  <a:pt x="652" y="1346"/>
                  <a:pt x="700" y="1394"/>
                  <a:pt x="700" y="1453"/>
                </a:cubicBezTo>
                <a:cubicBezTo>
                  <a:pt x="700" y="1512"/>
                  <a:pt x="652" y="1560"/>
                  <a:pt x="593" y="1560"/>
                </a:cubicBezTo>
                <a:close/>
                <a:moveTo>
                  <a:pt x="593" y="1883"/>
                </a:moveTo>
                <a:lnTo>
                  <a:pt x="593" y="1883"/>
                </a:lnTo>
                <a:cubicBezTo>
                  <a:pt x="534" y="1883"/>
                  <a:pt x="486" y="1835"/>
                  <a:pt x="486" y="1776"/>
                </a:cubicBezTo>
                <a:cubicBezTo>
                  <a:pt x="486" y="1717"/>
                  <a:pt x="534" y="1669"/>
                  <a:pt x="593" y="1669"/>
                </a:cubicBezTo>
                <a:cubicBezTo>
                  <a:pt x="652" y="1669"/>
                  <a:pt x="700" y="1717"/>
                  <a:pt x="700" y="1776"/>
                </a:cubicBezTo>
                <a:cubicBezTo>
                  <a:pt x="700" y="1835"/>
                  <a:pt x="652" y="1883"/>
                  <a:pt x="593" y="1883"/>
                </a:cubicBezTo>
                <a:close/>
                <a:moveTo>
                  <a:pt x="274" y="914"/>
                </a:moveTo>
                <a:lnTo>
                  <a:pt x="274" y="914"/>
                </a:lnTo>
                <a:cubicBezTo>
                  <a:pt x="215" y="914"/>
                  <a:pt x="167" y="866"/>
                  <a:pt x="167" y="807"/>
                </a:cubicBezTo>
                <a:cubicBezTo>
                  <a:pt x="167" y="748"/>
                  <a:pt x="215" y="700"/>
                  <a:pt x="274" y="700"/>
                </a:cubicBezTo>
                <a:cubicBezTo>
                  <a:pt x="333" y="700"/>
                  <a:pt x="381" y="748"/>
                  <a:pt x="381" y="807"/>
                </a:cubicBezTo>
                <a:cubicBezTo>
                  <a:pt x="381" y="866"/>
                  <a:pt x="333" y="914"/>
                  <a:pt x="274" y="914"/>
                </a:cubicBezTo>
                <a:close/>
                <a:moveTo>
                  <a:pt x="274" y="1237"/>
                </a:moveTo>
                <a:lnTo>
                  <a:pt x="274" y="1237"/>
                </a:lnTo>
                <a:cubicBezTo>
                  <a:pt x="215" y="1237"/>
                  <a:pt x="167" y="1189"/>
                  <a:pt x="167" y="1130"/>
                </a:cubicBezTo>
                <a:cubicBezTo>
                  <a:pt x="167" y="1071"/>
                  <a:pt x="215" y="1023"/>
                  <a:pt x="274" y="1023"/>
                </a:cubicBezTo>
                <a:cubicBezTo>
                  <a:pt x="333" y="1023"/>
                  <a:pt x="381" y="1071"/>
                  <a:pt x="381" y="1130"/>
                </a:cubicBezTo>
                <a:cubicBezTo>
                  <a:pt x="381" y="1189"/>
                  <a:pt x="333" y="1237"/>
                  <a:pt x="274" y="1237"/>
                </a:cubicBezTo>
                <a:close/>
                <a:moveTo>
                  <a:pt x="274" y="1560"/>
                </a:moveTo>
                <a:lnTo>
                  <a:pt x="274" y="1560"/>
                </a:lnTo>
                <a:cubicBezTo>
                  <a:pt x="215" y="1560"/>
                  <a:pt x="167" y="1512"/>
                  <a:pt x="167" y="1453"/>
                </a:cubicBezTo>
                <a:cubicBezTo>
                  <a:pt x="167" y="1394"/>
                  <a:pt x="215" y="1346"/>
                  <a:pt x="274" y="1346"/>
                </a:cubicBezTo>
                <a:cubicBezTo>
                  <a:pt x="333" y="1346"/>
                  <a:pt x="381" y="1394"/>
                  <a:pt x="381" y="1453"/>
                </a:cubicBezTo>
                <a:cubicBezTo>
                  <a:pt x="381" y="1512"/>
                  <a:pt x="333" y="1560"/>
                  <a:pt x="274" y="1560"/>
                </a:cubicBezTo>
                <a:close/>
                <a:moveTo>
                  <a:pt x="274" y="1883"/>
                </a:moveTo>
                <a:lnTo>
                  <a:pt x="274" y="1883"/>
                </a:lnTo>
                <a:cubicBezTo>
                  <a:pt x="215" y="1883"/>
                  <a:pt x="167" y="1835"/>
                  <a:pt x="167" y="1776"/>
                </a:cubicBezTo>
                <a:cubicBezTo>
                  <a:pt x="167" y="1717"/>
                  <a:pt x="215" y="1669"/>
                  <a:pt x="274" y="1669"/>
                </a:cubicBezTo>
                <a:cubicBezTo>
                  <a:pt x="333" y="1669"/>
                  <a:pt x="381" y="1717"/>
                  <a:pt x="381" y="1776"/>
                </a:cubicBezTo>
                <a:cubicBezTo>
                  <a:pt x="381" y="1835"/>
                  <a:pt x="333" y="1883"/>
                  <a:pt x="274" y="1883"/>
                </a:cubicBezTo>
                <a:close/>
                <a:moveTo>
                  <a:pt x="1421" y="0"/>
                </a:moveTo>
                <a:lnTo>
                  <a:pt x="1421" y="0"/>
                </a:lnTo>
                <a:lnTo>
                  <a:pt x="83" y="0"/>
                </a:lnTo>
                <a:cubicBezTo>
                  <a:pt x="37" y="0"/>
                  <a:pt x="0" y="37"/>
                  <a:pt x="0" y="83"/>
                </a:cubicBezTo>
                <a:lnTo>
                  <a:pt x="0" y="1983"/>
                </a:lnTo>
                <a:cubicBezTo>
                  <a:pt x="0" y="2029"/>
                  <a:pt x="37" y="2066"/>
                  <a:pt x="83" y="2066"/>
                </a:cubicBezTo>
                <a:lnTo>
                  <a:pt x="1421" y="2066"/>
                </a:lnTo>
                <a:cubicBezTo>
                  <a:pt x="1467" y="2066"/>
                  <a:pt x="1504" y="2029"/>
                  <a:pt x="1504" y="1983"/>
                </a:cubicBezTo>
                <a:lnTo>
                  <a:pt x="1504" y="83"/>
                </a:lnTo>
                <a:cubicBezTo>
                  <a:pt x="1504" y="37"/>
                  <a:pt x="1467" y="0"/>
                  <a:pt x="1421" y="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accent4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DE6A678C-8308-1021-09B8-60A0CC07CA2D}"/>
              </a:ext>
            </a:extLst>
          </p:cNvPr>
          <p:cNvSpPr txBox="1"/>
          <p:nvPr/>
        </p:nvSpPr>
        <p:spPr>
          <a:xfrm>
            <a:off x="1878433" y="1422000"/>
            <a:ext cx="17586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QoLISSY</a:t>
            </a:r>
          </a:p>
        </p:txBody>
      </p:sp>
      <p:pic>
        <p:nvPicPr>
          <p:cNvPr id="119" name="Graphic 118">
            <a:extLst>
              <a:ext uri="{FF2B5EF4-FFF2-40B4-BE49-F238E27FC236}">
                <a16:creationId xmlns:a16="http://schemas.microsoft.com/office/drawing/2014/main" id="{9D69029B-161E-E1D7-9151-218D70BE388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95412" y="2271575"/>
            <a:ext cx="244088" cy="302204"/>
          </a:xfrm>
          <a:prstGeom prst="rect">
            <a:avLst/>
          </a:prstGeom>
        </p:spPr>
      </p:pic>
      <p:pic>
        <p:nvPicPr>
          <p:cNvPr id="120" name="Graphic 119">
            <a:extLst>
              <a:ext uri="{FF2B5EF4-FFF2-40B4-BE49-F238E27FC236}">
                <a16:creationId xmlns:a16="http://schemas.microsoft.com/office/drawing/2014/main" id="{3BD3F3C6-BBA7-7F8F-E8CE-7301C9C8CE6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2922" y="3067870"/>
            <a:ext cx="289068" cy="311304"/>
          </a:xfrm>
          <a:prstGeom prst="rect">
            <a:avLst/>
          </a:prstGeom>
        </p:spPr>
      </p:pic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6A05B25F-0FAC-1E95-D252-FB9A83FCDF18}"/>
              </a:ext>
            </a:extLst>
          </p:cNvPr>
          <p:cNvCxnSpPr>
            <a:cxnSpLocks/>
          </p:cNvCxnSpPr>
          <p:nvPr/>
        </p:nvCxnSpPr>
        <p:spPr>
          <a:xfrm>
            <a:off x="2673072" y="4700295"/>
            <a:ext cx="59724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>
            <a:extLst>
              <a:ext uri="{FF2B5EF4-FFF2-40B4-BE49-F238E27FC236}">
                <a16:creationId xmlns:a16="http://schemas.microsoft.com/office/drawing/2014/main" id="{8A0F3986-5DB9-3326-CC71-734A94686D80}"/>
              </a:ext>
            </a:extLst>
          </p:cNvPr>
          <p:cNvSpPr/>
          <p:nvPr/>
        </p:nvSpPr>
        <p:spPr>
          <a:xfrm>
            <a:off x="2539253" y="4470183"/>
            <a:ext cx="457166" cy="457166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2455A03-B6B9-6120-6499-06FAEADFB2F4}"/>
              </a:ext>
            </a:extLst>
          </p:cNvPr>
          <p:cNvSpPr txBox="1"/>
          <p:nvPr/>
        </p:nvSpPr>
        <p:spPr>
          <a:xfrm>
            <a:off x="2091068" y="4572311"/>
            <a:ext cx="1358792" cy="27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22</a:t>
            </a:r>
          </a:p>
        </p:txBody>
      </p:sp>
      <p:pic>
        <p:nvPicPr>
          <p:cNvPr id="146" name="Graphic 145">
            <a:extLst>
              <a:ext uri="{FF2B5EF4-FFF2-40B4-BE49-F238E27FC236}">
                <a16:creationId xmlns:a16="http://schemas.microsoft.com/office/drawing/2014/main" id="{D6B83F06-CB98-473B-75C6-BEE0FD8F93C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662264" y="4915432"/>
            <a:ext cx="349661" cy="234847"/>
          </a:xfrm>
          <a:prstGeom prst="rect">
            <a:avLst/>
          </a:prstGeom>
        </p:spPr>
      </p:pic>
      <p:grpSp>
        <p:nvGrpSpPr>
          <p:cNvPr id="168" name="Group 167">
            <a:extLst>
              <a:ext uri="{FF2B5EF4-FFF2-40B4-BE49-F238E27FC236}">
                <a16:creationId xmlns:a16="http://schemas.microsoft.com/office/drawing/2014/main" id="{162F6EAB-D811-19FF-2F7C-FBEC6771130B}"/>
              </a:ext>
            </a:extLst>
          </p:cNvPr>
          <p:cNvGrpSpPr/>
          <p:nvPr/>
        </p:nvGrpSpPr>
        <p:grpSpPr>
          <a:xfrm>
            <a:off x="473438" y="4911494"/>
            <a:ext cx="3370013" cy="693109"/>
            <a:chOff x="443040" y="5247047"/>
            <a:chExt cx="3438789" cy="707255"/>
          </a:xfrm>
        </p:grpSpPr>
        <p:sp>
          <p:nvSpPr>
            <p:cNvPr id="169" name="Rectangle: Rounded Corners 4">
              <a:extLst>
                <a:ext uri="{FF2B5EF4-FFF2-40B4-BE49-F238E27FC236}">
                  <a16:creationId xmlns:a16="http://schemas.microsoft.com/office/drawing/2014/main" id="{8D4E3BE0-DD24-A0AC-AAFB-026398221CFF}"/>
                </a:ext>
              </a:extLst>
            </p:cNvPr>
            <p:cNvSpPr txBox="1"/>
            <p:nvPr/>
          </p:nvSpPr>
          <p:spPr>
            <a:xfrm>
              <a:off x="633842" y="5247047"/>
              <a:ext cx="2624715" cy="3982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marR="0" lvl="0" indent="0" algn="l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Rating scale for each item </a:t>
              </a: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(converted to 0–100)</a:t>
              </a: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8FDD1ACD-99BF-7C48-9E2E-3E20376B82D4}"/>
                </a:ext>
              </a:extLst>
            </p:cNvPr>
            <p:cNvSpPr txBox="1"/>
            <p:nvPr/>
          </p:nvSpPr>
          <p:spPr>
            <a:xfrm>
              <a:off x="3256625" y="5640337"/>
              <a:ext cx="6252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Not at all/never</a:t>
              </a: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62C33B23-8877-115A-475B-2C13CEC4B234}"/>
                </a:ext>
              </a:extLst>
            </p:cNvPr>
            <p:cNvSpPr txBox="1"/>
            <p:nvPr/>
          </p:nvSpPr>
          <p:spPr>
            <a:xfrm>
              <a:off x="640192" y="5640618"/>
              <a:ext cx="7234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Extremely/</a:t>
              </a:r>
              <a:b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always</a:t>
              </a:r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9A2931BE-A755-619D-0CA0-FA0DCB00B198}"/>
                </a:ext>
              </a:extLst>
            </p:cNvPr>
            <p:cNvSpPr txBox="1"/>
            <p:nvPr/>
          </p:nvSpPr>
          <p:spPr>
            <a:xfrm>
              <a:off x="1299657" y="5640244"/>
              <a:ext cx="714686" cy="3140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Very</a:t>
              </a:r>
              <a:r>
                <a:rPr lang="en-US" sz="700" dirty="0">
                  <a:solidFill>
                    <a:srgbClr val="505050">
                      <a:lumMod val="60000"/>
                      <a:lumOff val="40000"/>
                    </a:srgbClr>
                  </a:solidFill>
                  <a:latin typeface="Arial" panose="020B0604020202020204"/>
                </a:rPr>
                <a:t>/very</a:t>
              </a:r>
              <a:br>
                <a:rPr lang="en-US" sz="700" dirty="0">
                  <a:solidFill>
                    <a:srgbClr val="505050">
                      <a:lumMod val="60000"/>
                      <a:lumOff val="40000"/>
                    </a:srgbClr>
                  </a:solidFill>
                  <a:latin typeface="Arial" panose="020B0604020202020204"/>
                </a:rPr>
              </a:br>
              <a:r>
                <a:rPr lang="en-US" sz="700" dirty="0">
                  <a:solidFill>
                    <a:srgbClr val="505050">
                      <a:lumMod val="60000"/>
                      <a:lumOff val="40000"/>
                    </a:srgbClr>
                  </a:solidFill>
                  <a:latin typeface="Arial" panose="020B0604020202020204"/>
                </a:rPr>
                <a:t>often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505050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FC1D3B3E-9D74-0272-63F4-E93CE9D966B9}"/>
                </a:ext>
              </a:extLst>
            </p:cNvPr>
            <p:cNvSpPr txBox="1"/>
            <p:nvPr/>
          </p:nvSpPr>
          <p:spPr>
            <a:xfrm>
              <a:off x="1950474" y="5643847"/>
              <a:ext cx="7582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Moderately/</a:t>
              </a:r>
              <a:b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quite often</a:t>
              </a: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08C902C1-C890-A419-4341-B51105EA6BD9}"/>
                </a:ext>
              </a:extLst>
            </p:cNvPr>
            <p:cNvSpPr txBox="1"/>
            <p:nvPr/>
          </p:nvSpPr>
          <p:spPr>
            <a:xfrm>
              <a:off x="2603760" y="5640166"/>
              <a:ext cx="7845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Slightly/</a:t>
              </a:r>
              <a:b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seldom</a:t>
              </a:r>
            </a:p>
          </p:txBody>
        </p:sp>
        <p:sp>
          <p:nvSpPr>
            <p:cNvPr id="175" name="Rectangle: Rounded Corners 174">
              <a:extLst>
                <a:ext uri="{FF2B5EF4-FFF2-40B4-BE49-F238E27FC236}">
                  <a16:creationId xmlns:a16="http://schemas.microsoft.com/office/drawing/2014/main" id="{D4673486-22D6-08A2-053A-4EDED66E9282}"/>
                </a:ext>
              </a:extLst>
            </p:cNvPr>
            <p:cNvSpPr/>
            <p:nvPr/>
          </p:nvSpPr>
          <p:spPr>
            <a:xfrm>
              <a:off x="677861" y="5515156"/>
              <a:ext cx="2792414" cy="148862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5CF99CB3-E989-B845-BB88-CFD471C8E7A8}"/>
                </a:ext>
              </a:extLst>
            </p:cNvPr>
            <p:cNvSpPr txBox="1"/>
            <p:nvPr/>
          </p:nvSpPr>
          <p:spPr>
            <a:xfrm>
              <a:off x="443040" y="5472474"/>
              <a:ext cx="6460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F8A148AD-4835-CBFE-2F7B-01B593DC5658}"/>
                </a:ext>
              </a:extLst>
            </p:cNvPr>
            <p:cNvSpPr txBox="1"/>
            <p:nvPr/>
          </p:nvSpPr>
          <p:spPr>
            <a:xfrm>
              <a:off x="1096102" y="5472477"/>
              <a:ext cx="6460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A16FDAEC-EF67-BBEC-1F50-DFA5A3B9684C}"/>
                </a:ext>
              </a:extLst>
            </p:cNvPr>
            <p:cNvSpPr txBox="1"/>
            <p:nvPr/>
          </p:nvSpPr>
          <p:spPr>
            <a:xfrm>
              <a:off x="1749165" y="5472477"/>
              <a:ext cx="6460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710F9733-BDD3-5EB2-7048-9C20252A3DBB}"/>
                </a:ext>
              </a:extLst>
            </p:cNvPr>
            <p:cNvSpPr txBox="1"/>
            <p:nvPr/>
          </p:nvSpPr>
          <p:spPr>
            <a:xfrm>
              <a:off x="2402225" y="5472477"/>
              <a:ext cx="6460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93493EF9-D5F3-0D9C-885B-C14624046FDF}"/>
                </a:ext>
              </a:extLst>
            </p:cNvPr>
            <p:cNvSpPr txBox="1"/>
            <p:nvPr/>
          </p:nvSpPr>
          <p:spPr>
            <a:xfrm>
              <a:off x="3055286" y="5472459"/>
              <a:ext cx="6460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4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D8AE000-6E83-A809-E87A-221783E9D3B7}"/>
              </a:ext>
            </a:extLst>
          </p:cNvPr>
          <p:cNvSpPr txBox="1"/>
          <p:nvPr/>
        </p:nvSpPr>
        <p:spPr>
          <a:xfrm>
            <a:off x="6977721" y="2026843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4.43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338557-6C04-168B-FACA-D1320A269628}"/>
              </a:ext>
            </a:extLst>
          </p:cNvPr>
          <p:cNvSpPr txBox="1"/>
          <p:nvPr/>
        </p:nvSpPr>
        <p:spPr>
          <a:xfrm>
            <a:off x="6077239" y="1944189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6.32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DC42A8-5FB7-72BE-E7B8-34AD3DA0D3FC}"/>
              </a:ext>
            </a:extLst>
          </p:cNvPr>
          <p:cNvSpPr txBox="1"/>
          <p:nvPr/>
        </p:nvSpPr>
        <p:spPr>
          <a:xfrm>
            <a:off x="7889987" y="1850889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8.48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A81117-40F7-1C68-ACE0-E44ED6555F27}"/>
              </a:ext>
            </a:extLst>
          </p:cNvPr>
          <p:cNvSpPr txBox="1"/>
          <p:nvPr/>
        </p:nvSpPr>
        <p:spPr>
          <a:xfrm>
            <a:off x="6977721" y="2840129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4.20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C08BB2-7C07-F764-8364-B8A0848C159E}"/>
              </a:ext>
            </a:extLst>
          </p:cNvPr>
          <p:cNvSpPr txBox="1"/>
          <p:nvPr/>
        </p:nvSpPr>
        <p:spPr>
          <a:xfrm>
            <a:off x="6077239" y="2719526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6.76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FAC8CE-ACF1-C87C-6C1F-857E9C5320A7}"/>
              </a:ext>
            </a:extLst>
          </p:cNvPr>
          <p:cNvSpPr txBox="1"/>
          <p:nvPr/>
        </p:nvSpPr>
        <p:spPr>
          <a:xfrm>
            <a:off x="7889987" y="2598488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9.79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FA7451C-4FB1-9579-BDD3-D7B67FE129A5}"/>
              </a:ext>
            </a:extLst>
          </p:cNvPr>
          <p:cNvSpPr txBox="1"/>
          <p:nvPr/>
        </p:nvSpPr>
        <p:spPr>
          <a:xfrm>
            <a:off x="6977721" y="4017569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schemeClr val="accent4"/>
                </a:solidFill>
                <a:latin typeface="Arial" panose="020B0604020202020204"/>
              </a:rPr>
              <a:t>−</a:t>
            </a: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0.81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325B58C-380C-7D31-8935-FED2C09A480C}"/>
              </a:ext>
            </a:extLst>
          </p:cNvPr>
          <p:cNvSpPr txBox="1"/>
          <p:nvPr/>
        </p:nvSpPr>
        <p:spPr>
          <a:xfrm>
            <a:off x="6077239" y="3714478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1.05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2AD2343-7D58-E964-F867-04D1B7FBD382}"/>
              </a:ext>
            </a:extLst>
          </p:cNvPr>
          <p:cNvSpPr txBox="1"/>
          <p:nvPr/>
        </p:nvSpPr>
        <p:spPr>
          <a:xfrm>
            <a:off x="7889987" y="3634916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3.11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73C7E32-0DC6-0177-4430-3DD9122FCA20}"/>
              </a:ext>
            </a:extLst>
          </p:cNvPr>
          <p:cNvSpPr txBox="1"/>
          <p:nvPr/>
        </p:nvSpPr>
        <p:spPr>
          <a:xfrm>
            <a:off x="6977721" y="4360318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2.91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9C709F7-D059-9D57-8183-22162AAFFFD6}"/>
              </a:ext>
            </a:extLst>
          </p:cNvPr>
          <p:cNvSpPr txBox="1"/>
          <p:nvPr/>
        </p:nvSpPr>
        <p:spPr>
          <a:xfrm>
            <a:off x="6077239" y="4258963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5.43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0CE9C06-EFA4-7372-90F1-3AA0A420A164}"/>
              </a:ext>
            </a:extLst>
          </p:cNvPr>
          <p:cNvSpPr txBox="1"/>
          <p:nvPr/>
        </p:nvSpPr>
        <p:spPr>
          <a:xfrm>
            <a:off x="7889987" y="4138562"/>
            <a:ext cx="684000" cy="215444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8.31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A03E557-5BB0-E181-BB39-39974770EB28}"/>
              </a:ext>
            </a:extLst>
          </p:cNvPr>
          <p:cNvGrpSpPr>
            <a:grpSpLocks/>
          </p:cNvGrpSpPr>
          <p:nvPr/>
        </p:nvGrpSpPr>
        <p:grpSpPr>
          <a:xfrm>
            <a:off x="9022652" y="1628249"/>
            <a:ext cx="2470995" cy="3601503"/>
            <a:chOff x="9217889" y="1952043"/>
            <a:chExt cx="2521425" cy="3675003"/>
          </a:xfrm>
        </p:grpSpPr>
        <p:pic>
          <p:nvPicPr>
            <p:cNvPr id="70" name="Picture 69" descr="A white light in the corner of a black background&#10;&#10;Description automatically generated">
              <a:extLst>
                <a:ext uri="{FF2B5EF4-FFF2-40B4-BE49-F238E27FC236}">
                  <a16:creationId xmlns:a16="http://schemas.microsoft.com/office/drawing/2014/main" id="{21F6EA49-6B2E-ECC0-0EEA-B0E8AEECE6B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217889" y="1952043"/>
              <a:ext cx="1048255" cy="3675003"/>
            </a:xfrm>
            <a:prstGeom prst="rect">
              <a:avLst/>
            </a:prstGeom>
          </p:spPr>
        </p:pic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3671A7BB-A02B-152F-25F2-D9EC28CCDA34}"/>
                </a:ext>
              </a:extLst>
            </p:cNvPr>
            <p:cNvSpPr txBox="1">
              <a:spLocks/>
            </p:cNvSpPr>
            <p:nvPr/>
          </p:nvSpPr>
          <p:spPr>
            <a:xfrm>
              <a:off x="9427236" y="2707692"/>
              <a:ext cx="2312078" cy="2724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Vosoritide</a:t>
              </a:r>
              <a:br>
                <a:rPr lang="en-US" sz="1500" kern="0" dirty="0">
                  <a:solidFill>
                    <a:srgbClr val="505050"/>
                  </a:solidFill>
                  <a:latin typeface="Arial" panose="020B0604020202020204"/>
                </a:rPr>
              </a:br>
              <a:r>
                <a:rPr lang="en-US" sz="1500" kern="0" dirty="0">
                  <a:solidFill>
                    <a:srgbClr val="505050"/>
                  </a:solidFill>
                  <a:latin typeface="Arial" panose="020B0604020202020204"/>
                </a:rPr>
                <a:t>demonstrated</a:t>
              </a:r>
              <a:b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 </a:t>
              </a:r>
              <a: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positive effect</a:t>
              </a:r>
              <a:b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on physical and</a:t>
              </a:r>
              <a:b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social functioning</a:t>
              </a:r>
              <a: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, </a:t>
              </a:r>
              <a:b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particularly in children with more pronounced changes in height</a:t>
              </a:r>
              <a:b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Z-score 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endPara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5385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CDC03-749D-3E35-0966-75BE53BB9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BBCE4-1377-C154-8276-F2B2C58A8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/>
          <a:p>
            <a:r>
              <a:rPr lang="en-GB" dirty="0"/>
              <a:t>Results from this study suggest that 3 years of treatment with vosoritide may translate into improvements in the HRQoL of children with ACH, as shown by increased </a:t>
            </a:r>
            <a:r>
              <a:rPr lang="en-GB" dirty="0" err="1"/>
              <a:t>QoLISSY</a:t>
            </a:r>
            <a:r>
              <a:rPr lang="en-GB" dirty="0"/>
              <a:t> scores over time</a:t>
            </a:r>
          </a:p>
          <a:p>
            <a:r>
              <a:rPr lang="en-GB" dirty="0"/>
              <a:t>Changes were most marked in physical and social domain scores</a:t>
            </a:r>
          </a:p>
          <a:p>
            <a:r>
              <a:rPr lang="en-GB" dirty="0"/>
              <a:t>Greatest improvements were reported in patients with ≥1 SD increase in height Z-score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20FDB-0407-DD7B-B829-D765F5EE5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r>
              <a:rPr lang="en-GB" dirty="0"/>
              <a:t>ACH, Achondroplasia; HRQoL, Health-related quality of life; QoLISSY, Quality of Life in Short Stature Youth; SD, standard deviation.</a:t>
            </a:r>
            <a:br>
              <a:rPr lang="en-GB" dirty="0"/>
            </a:br>
            <a:r>
              <a:rPr lang="en-GB" dirty="0"/>
              <a:t>Savarirayan R, et al. Genet Med. 2024. </a:t>
            </a:r>
            <a:r>
              <a:rPr lang="en-GB" dirty="0" err="1"/>
              <a:t>doi</a:t>
            </a:r>
            <a:r>
              <a:rPr lang="en-GB" dirty="0"/>
              <a:t>: 10.1016/j.gim.2024.101274. </a:t>
            </a:r>
            <a:r>
              <a:rPr lang="en-GB" dirty="0" err="1"/>
              <a:t>Epub</a:t>
            </a:r>
            <a:r>
              <a:rPr lang="en-GB" dirty="0"/>
              <a:t> ahead of print.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26F8E8-0B03-931D-6DE6-01AAE3A80CE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Vosoritide may improve self-reported and caregiver-reported QoLISSY physical and social scores compared to baseline, with the greatest increases being seen in participants with a ≥1 SD increase in height Z-score</a:t>
            </a:r>
          </a:p>
        </p:txBody>
      </p:sp>
    </p:spTree>
    <p:extLst>
      <p:ext uri="{BB962C8B-B14F-4D97-AF65-F5344CB8AC3E}">
        <p14:creationId xmlns:p14="http://schemas.microsoft.com/office/powerpoint/2010/main" val="2054571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0F6D51-D6BE-4DDA-9685-6AB8FD9E6A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ACH.expert VOXZOGO</a:t>
            </a:r>
            <a:r>
              <a:rPr lang="en-GB" baseline="30000" dirty="0">
                <a:sym typeface="Symbol" panose="05050102010706020507" pitchFamily="18" charset="2"/>
              </a:rPr>
              <a:t></a:t>
            </a:r>
            <a:r>
              <a:rPr lang="en-GB" dirty="0">
                <a:solidFill>
                  <a:srgbClr val="1A1919"/>
                </a:solidFill>
              </a:rPr>
              <a:t>▼ </a:t>
            </a:r>
            <a:r>
              <a:rPr lang="en-GB" dirty="0"/>
              <a:t>(vosoritide) </a:t>
            </a:r>
            <a:br>
              <a:rPr lang="en-GB" b="0" i="0" dirty="0">
                <a:solidFill>
                  <a:srgbClr val="1A1919"/>
                </a:solidFill>
                <a:effectLst/>
              </a:rPr>
            </a:br>
            <a:r>
              <a:rPr lang="en-GB" dirty="0"/>
              <a:t> Prescribing Information Slide</a:t>
            </a:r>
          </a:p>
        </p:txBody>
      </p:sp>
    </p:spTree>
    <p:extLst>
      <p:ext uri="{BB962C8B-B14F-4D97-AF65-F5344CB8AC3E}">
        <p14:creationId xmlns:p14="http://schemas.microsoft.com/office/powerpoint/2010/main" val="3142027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3AFB-E3EE-46B3-BABB-4CB138A3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VOXZOGO</a:t>
            </a:r>
            <a:r>
              <a:rPr lang="en-GB" b="1" baseline="30000" dirty="0">
                <a:solidFill>
                  <a:schemeClr val="bg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Ò</a:t>
            </a:r>
            <a:r>
              <a:rPr lang="en-GB" dirty="0">
                <a:solidFill>
                  <a:schemeClr val="tx1"/>
                </a:solidFill>
              </a:rPr>
              <a:t>▼</a:t>
            </a:r>
            <a:r>
              <a:rPr lang="en-GB" dirty="0"/>
              <a:t> (vosoritide) Prescribing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3E3E-845D-41D8-B215-E643D2B39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0" i="0" dirty="0">
                <a:solidFill>
                  <a:srgbClr val="1A1919"/>
                </a:solidFill>
                <a:effectLst/>
              </a:rPr>
              <a:t>Achondroplasia.expert may contain promotional material on BioMarin products, which is displayed based on the prescribing information approved by the European Medicines Agency – EMA</a:t>
            </a:r>
          </a:p>
          <a:p>
            <a:pPr marL="0" indent="0">
              <a:buNone/>
            </a:pPr>
            <a:endParaRPr lang="en-GB" b="0" i="0" dirty="0">
              <a:solidFill>
                <a:srgbClr val="1A1919"/>
              </a:solidFill>
              <a:effectLst/>
            </a:endParaRPr>
          </a:p>
          <a:p>
            <a:pPr marL="0" indent="0">
              <a:buNone/>
            </a:pPr>
            <a:r>
              <a:rPr lang="en-GB" dirty="0">
                <a:solidFill>
                  <a:srgbClr val="1A1919"/>
                </a:solidFill>
              </a:rPr>
              <a:t>Access the latest API: VOXZOGO</a:t>
            </a:r>
            <a:r>
              <a:rPr lang="en-GB" baseline="30000" dirty="0"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Ò</a:t>
            </a:r>
            <a:r>
              <a:rPr lang="en-GB" dirty="0">
                <a:solidFill>
                  <a:srgbClr val="1A1919"/>
                </a:solidFill>
              </a:rPr>
              <a:t>▼ (vosoritide) </a:t>
            </a:r>
            <a:endParaRPr lang="en-GB" b="0" i="0" dirty="0">
              <a:solidFill>
                <a:srgbClr val="1A1919"/>
              </a:solidFill>
              <a:effectLst/>
            </a:endParaRPr>
          </a:p>
          <a:p>
            <a:r>
              <a:rPr lang="en-GB" dirty="0"/>
              <a:t>Within your downloaded Zip File, you will find a copy of the latest Prescribing Information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The latest API can also be accessed on </a:t>
            </a:r>
            <a:r>
              <a:rPr lang="en-GB" b="1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Achondroplasia.expert – Prescribing Information</a:t>
            </a:r>
            <a:endParaRPr lang="en-GB" b="1" dirty="0">
              <a:solidFill>
                <a:srgbClr val="FFC000"/>
              </a:solidFill>
            </a:endParaRPr>
          </a:p>
          <a:p>
            <a:pPr lvl="1"/>
            <a:r>
              <a:rPr lang="en-GB" dirty="0">
                <a:solidFill>
                  <a:schemeClr val="tx1"/>
                </a:solidFill>
              </a:rPr>
              <a:t>The prescribing information must form part of the promotional material and must not be separate from it</a:t>
            </a:r>
          </a:p>
          <a:p>
            <a:r>
              <a:rPr lang="en-GB" dirty="0"/>
              <a:t>Achondroplasia.expert </a:t>
            </a:r>
            <a:r>
              <a:rPr lang="en-GB" b="1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Terms and Conditions</a:t>
            </a:r>
            <a:endParaRPr lang="en-GB" b="1" dirty="0">
              <a:solidFill>
                <a:srgbClr val="FFC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9655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4F2681C75A6A4B9D618DDC50EC89C8" ma:contentTypeVersion="15" ma:contentTypeDescription="Create a new document." ma:contentTypeScope="" ma:versionID="de3732b4b72d34396bb1e4e03d94e619">
  <xsd:schema xmlns:xsd="http://www.w3.org/2001/XMLSchema" xmlns:xs="http://www.w3.org/2001/XMLSchema" xmlns:p="http://schemas.microsoft.com/office/2006/metadata/properties" xmlns:ns3="a5ccc2e5-30c3-485b-af11-1005f4ed1ad1" xmlns:ns4="a7d708da-222e-404f-acf5-595ad809ef34" targetNamespace="http://schemas.microsoft.com/office/2006/metadata/properties" ma:root="true" ma:fieldsID="479da1a89eb14b0106fe685eed5ccec6" ns3:_="" ns4:_="">
    <xsd:import namespace="a5ccc2e5-30c3-485b-af11-1005f4ed1ad1"/>
    <xsd:import namespace="a7d708da-222e-404f-acf5-595ad809ef3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  <xsd:element ref="ns4:MediaServiceDateTaken" minOccurs="0"/>
                <xsd:element ref="ns4:MediaServiceAutoTags" minOccurs="0"/>
                <xsd:element ref="ns4:MediaLengthInSecond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ObjectDetectorVersions" minOccurs="0"/>
                <xsd:element ref="ns4:MediaServiceSearchPropertie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cc2e5-30c3-485b-af11-1005f4ed1a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d708da-222e-404f-acf5-595ad809ef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7d708da-222e-404f-acf5-595ad809ef34" xsi:nil="true"/>
  </documentManagement>
</p:properties>
</file>

<file path=customXml/itemProps1.xml><?xml version="1.0" encoding="utf-8"?>
<ds:datastoreItem xmlns:ds="http://schemas.openxmlformats.org/officeDocument/2006/customXml" ds:itemID="{D8DED508-900F-4962-9047-1B62FB57F0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E0EA0D-2270-4775-AC50-FF700545A4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ccc2e5-30c3-485b-af11-1005f4ed1ad1"/>
    <ds:schemaRef ds:uri="a7d708da-222e-404f-acf5-595ad809ef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D494A1-098F-48BA-92DF-FD26B539405B}">
  <ds:schemaRefs>
    <ds:schemaRef ds:uri="http://purl.org/dc/terms/"/>
    <ds:schemaRef ds:uri="http://purl.org/dc/elements/1.1/"/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  <ds:schemaRef ds:uri="a5ccc2e5-30c3-485b-af11-1005f4ed1ad1"/>
    <ds:schemaRef ds:uri="http://schemas.microsoft.com/office/2006/documentManagement/types"/>
    <ds:schemaRef ds:uri="http://schemas.microsoft.com/office/infopath/2007/PartnerControls"/>
    <ds:schemaRef ds:uri="a7d708da-222e-404f-acf5-595ad809ef3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12056</TotalTime>
  <Words>1408</Words>
  <Application>Microsoft Office PowerPoint</Application>
  <PresentationFormat>Widescreen</PresentationFormat>
  <Paragraphs>172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PGothic</vt:lpstr>
      <vt:lpstr>Aptos</vt:lpstr>
      <vt:lpstr>Arial</vt:lpstr>
      <vt:lpstr>Arial Narrow</vt:lpstr>
      <vt:lpstr>Symbol</vt:lpstr>
      <vt:lpstr>1_Office Theme</vt:lpstr>
      <vt:lpstr>Persistent growth-promoting effects of vosoritide▼ in children with achondroplasia are accompanied by improvements in physical and social aspects of health-related quality of life</vt:lpstr>
      <vt:lpstr>Background</vt:lpstr>
      <vt:lpstr>Methods: OLE study following Phase 3 placebo-controlled study</vt:lpstr>
      <vt:lpstr>Results: Patient characteristics</vt:lpstr>
      <vt:lpstr>Results: Caregiver-reported QoLISSY change from baseline  to year 3 (week 156)</vt:lpstr>
      <vt:lpstr>Results: Self-reported QoLISSY change from baseline  to year 3 (week 156)</vt:lpstr>
      <vt:lpstr>Conclusions</vt:lpstr>
      <vt:lpstr>ACH.expert VOXZOGO▼ (vosoritide)   Prescribing Information Slide</vt:lpstr>
      <vt:lpstr>VOXZOGOÒ▼ (vosoritide) Prescribing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Growth-promoting Effects of Vosoritide▼ in Children With Achondroplasia Aged ≥10 Years at Treatment Initiation: Results From a Phase 3 Extension Study</dc:title>
  <dc:creator>Alex Hutchings</dc:creator>
  <cp:lastModifiedBy>Alex Hutchings</cp:lastModifiedBy>
  <cp:revision>92</cp:revision>
  <dcterms:created xsi:type="dcterms:W3CDTF">2024-05-13T10:08:18Z</dcterms:created>
  <dcterms:modified xsi:type="dcterms:W3CDTF">2024-09-26T11:27:48Z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0x0101009A4F2681C75A6A4B9D618DDC50EC89C8</vt:lpwstr>
  </property>
</Properties>
</file>