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93" r:id="rId3"/>
    <p:sldId id="268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60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0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146FB-71EB-4FEF-91C2-7BA45EE0A957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7B88A-10D1-4A83-98B5-F37B11302C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23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4A54A9-B4BA-4444-A643-C331C3D7DD9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926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770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7634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150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843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6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9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038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59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699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0ED1D6-A82D-BE47-9F63-84ECD7993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400" y="1731775"/>
            <a:ext cx="10447201" cy="4253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DCBC53-42DC-7645-9797-716B23985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2400" y="686664"/>
            <a:ext cx="10447201" cy="914112"/>
          </a:xfrm>
        </p:spPr>
        <p:txBody>
          <a:bodyPr anchor="ctr">
            <a:normAutofit/>
          </a:bodyPr>
          <a:lstStyle>
            <a:lvl1pPr marL="0" indent="0">
              <a:buNone/>
              <a:defRPr sz="3174" b="1"/>
            </a:lvl1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36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501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196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81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88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28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3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793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53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8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hondroplasia.expert/terms-of-use" TargetMode="External"/><Relationship Id="rId2" Type="http://schemas.openxmlformats.org/officeDocument/2006/relationships/hyperlink" Target="https://www.achondroplasia.expert/prescribing-inform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4C972-3477-DB20-6A46-526C09C64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177777"/>
          </a:xfrm>
        </p:spPr>
        <p:txBody>
          <a:bodyPr>
            <a:normAutofit/>
          </a:bodyPr>
          <a:lstStyle/>
          <a:p>
            <a:r>
              <a:rPr lang="en-GB" dirty="0"/>
              <a:t>Achondroplasia.expert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3A1868-9E69-6DA2-24E1-92C62D7B5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2471443"/>
            <a:ext cx="10801350" cy="2786358"/>
          </a:xfrm>
        </p:spPr>
        <p:txBody>
          <a:bodyPr>
            <a:noAutofit/>
          </a:bodyPr>
          <a:lstStyle/>
          <a:p>
            <a:r>
              <a:rPr lang="en-GB" dirty="0"/>
              <a:t>Persistent growth-promoting effects of vosoritide</a:t>
            </a:r>
            <a:r>
              <a:rPr lang="en-GB" dirty="0">
                <a:solidFill>
                  <a:schemeClr val="tx1"/>
                </a:solidFill>
              </a:rPr>
              <a:t>▼</a:t>
            </a:r>
            <a:r>
              <a:rPr lang="en-GB" dirty="0"/>
              <a:t> in children with achondroplasia are accompanied by improvements in physical and social aspects of </a:t>
            </a:r>
            <a:br>
              <a:rPr lang="en-GB" dirty="0"/>
            </a:br>
            <a:r>
              <a:rPr lang="en-GB" dirty="0"/>
              <a:t>health-related quality of life</a:t>
            </a:r>
          </a:p>
          <a:p>
            <a:r>
              <a:rPr lang="en-GB" sz="2000" dirty="0"/>
              <a:t>Adapted from: Savarirayan R, Irving M, Wilcox WR, Bacino CA, Hoover-Fong JE, Harmatz P, Polgreen LE, Mohnike K, Prada CE, Kubota T, Arundel P, Leiva-Gea A, Rowell R, Low A, Sabir I, Huntsman-</a:t>
            </a:r>
            <a:r>
              <a:rPr lang="en-GB" sz="2000" dirty="0" err="1"/>
              <a:t>Labed</a:t>
            </a:r>
            <a:r>
              <a:rPr lang="en-GB" sz="2000" dirty="0"/>
              <a:t> A, Day J</a:t>
            </a:r>
          </a:p>
          <a:p>
            <a:r>
              <a:rPr lang="en-GB" sz="2000" dirty="0"/>
              <a:t>Genet Med. 2024. </a:t>
            </a:r>
            <a:r>
              <a:rPr lang="en-GB" sz="2000" dirty="0" err="1"/>
              <a:t>doi</a:t>
            </a:r>
            <a:r>
              <a:rPr lang="en-GB" sz="2000" dirty="0"/>
              <a:t>: 10.1016/j.gim.2024.101274. </a:t>
            </a:r>
            <a:r>
              <a:rPr lang="en-GB" sz="2000" dirty="0" err="1"/>
              <a:t>Epub</a:t>
            </a:r>
            <a:r>
              <a:rPr lang="en-GB" sz="2000" dirty="0"/>
              <a:t> ahead of print.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98F525-7624-6958-A8FE-18A65DB72E8A}"/>
              </a:ext>
            </a:extLst>
          </p:cNvPr>
          <p:cNvSpPr txBox="1"/>
          <p:nvPr/>
        </p:nvSpPr>
        <p:spPr>
          <a:xfrm>
            <a:off x="1089173" y="5512986"/>
            <a:ext cx="10013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▼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This medicinal product is subject to additional monitoring. This will allow quick identification of new safety information. </a:t>
            </a:r>
            <a:b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Healthcare professionals are asked to report any suspected adverse reactions. The PI and AE reporting are available at the end of this slide deck.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9709BE-B893-6351-D3DC-D256A66CCC46}"/>
              </a:ext>
            </a:extLst>
          </p:cNvPr>
          <p:cNvSpPr txBox="1"/>
          <p:nvPr/>
        </p:nvSpPr>
        <p:spPr>
          <a:xfrm>
            <a:off x="6390167" y="6145953"/>
            <a:ext cx="32746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2024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EUCAN-VOX-00721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09/24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282A96-C93E-8267-AE2B-83DAC100AECF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organised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BD7E24-9D61-B530-132F-B0EE44C2F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7" y="6324023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3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F375C-3B67-A0B4-59E3-9826F61E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Autofit/>
          </a:bodyPr>
          <a:lstStyle/>
          <a:p>
            <a:r>
              <a:rPr lang="en-GB" dirty="0"/>
              <a:t>Persistent growth-promoting effects of vosoritide▼ in children with achondroplasia are accompanied by improvements in physical and social aspects of </a:t>
            </a:r>
            <a:br>
              <a:rPr lang="en-GB" dirty="0"/>
            </a:br>
            <a:r>
              <a:rPr lang="en-GB" dirty="0"/>
              <a:t>health-related quality of life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62848D-FA71-AD3D-D61C-4E8CE4D41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 bIns="0"/>
          <a:lstStyle/>
          <a:p>
            <a:pPr lvl="0"/>
            <a:r>
              <a:rPr lang="en-GB" noProof="0" dirty="0"/>
              <a:t>*Children were required to have a clinical diagnosis of achondroplasia confirmed with genetic testing to be eligible for enrolment. † Children and/or caregivers completed QoLISSY at baseline and at 6 monthly intervals. ACH, Achondroplasia; HRQoL, Health-related quality of life; OLE, Open-label extension; QoLISSY, Quality of Life in Short Stature Youth; SD, standard deviation. Savarirayan R, et al. Genet Med. 2024. </a:t>
            </a:r>
            <a:r>
              <a:rPr lang="en-GB" noProof="0" dirty="0" err="1"/>
              <a:t>doi</a:t>
            </a:r>
            <a:r>
              <a:rPr lang="en-GB" noProof="0" dirty="0"/>
              <a:t>: 10.1016/j.gim.2024.101274. </a:t>
            </a:r>
            <a:r>
              <a:rPr lang="en-GB" noProof="0" dirty="0" err="1"/>
              <a:t>Epub</a:t>
            </a:r>
            <a:r>
              <a:rPr lang="en-GB" noProof="0" dirty="0"/>
              <a:t> ahead of print.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25574B-53B4-DDF0-9AAA-24B9BD7102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</p:spPr>
        <p:txBody>
          <a:bodyPr>
            <a:normAutofit fontScale="92500"/>
          </a:bodyPr>
          <a:lstStyle/>
          <a:p>
            <a:pPr lvl="0"/>
            <a:r>
              <a:rPr lang="en-GB" noProof="0" dirty="0"/>
              <a:t>Vosoritide may improve self-reported and caregiver-reported QoLISSY physical and social scores compared to baseline, with the greatest increases being seen in participants with a ≥1 SD increase in height Z-score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1F35E8-4C49-95C9-57A8-C8E98C42AA07}"/>
              </a:ext>
            </a:extLst>
          </p:cNvPr>
          <p:cNvSpPr/>
          <p:nvPr/>
        </p:nvSpPr>
        <p:spPr>
          <a:xfrm>
            <a:off x="695324" y="1449389"/>
            <a:ext cx="4536000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Increased AGV with vosoritide demonstrated in </a:t>
            </a:r>
            <a:b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clinical trials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7CFBF0-B1DE-F1FD-F77D-503000EFDDCD}"/>
              </a:ext>
            </a:extLst>
          </p:cNvPr>
          <p:cNvSpPr txBox="1"/>
          <p:nvPr/>
        </p:nvSpPr>
        <p:spPr>
          <a:xfrm>
            <a:off x="704496" y="3616697"/>
            <a:ext cx="45360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OLE study following Phase 3 </a:t>
            </a:r>
            <a:b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placebo-controlled study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AACDD8">
                  <a:lumMod val="60000"/>
                  <a:lumOff val="40000"/>
                </a:srgbClr>
              </a:solidFill>
              <a:effectLst/>
              <a:highlight>
                <a:srgbClr val="CCE1E6"/>
              </a:highligh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F48B407-92D6-E5F3-D303-85AEAE7D3FCA}"/>
              </a:ext>
            </a:extLst>
          </p:cNvPr>
          <p:cNvSpPr/>
          <p:nvPr/>
        </p:nvSpPr>
        <p:spPr>
          <a:xfrm>
            <a:off x="695324" y="1928752"/>
            <a:ext cx="4536000" cy="1507394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 is unknown whether children with ACH derive HRQoL benefits through the increased height and improved body proportionality achieved with vosoritide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This analysis focuses primarily on the results at 3-year follow up from an ongoing Phase 3 OLE study, with the aim of investigating the effect of vosoritide on HRQoL in children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59C803-DA0E-5EF4-FCE5-2CB33F9CA131}"/>
              </a:ext>
            </a:extLst>
          </p:cNvPr>
          <p:cNvSpPr/>
          <p:nvPr/>
        </p:nvSpPr>
        <p:spPr>
          <a:xfrm>
            <a:off x="5275320" y="1450800"/>
            <a:ext cx="6219826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Caregiver and self-reported QoLISSY change from baseline </a:t>
            </a:r>
            <a:b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year 3 (week 156)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40E0BF7-1BB5-807A-E500-5B055F7643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407" y="4916482"/>
            <a:ext cx="3024000" cy="63000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5AC6CCF-ECAC-7C7D-26D8-49358CA0F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495" y="4234166"/>
            <a:ext cx="4535999" cy="1136941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F64ED085-75C8-BAB3-41E0-064378D78ACE}"/>
              </a:ext>
            </a:extLst>
          </p:cNvPr>
          <p:cNvGrpSpPr/>
          <p:nvPr/>
        </p:nvGrpSpPr>
        <p:grpSpPr>
          <a:xfrm>
            <a:off x="5269582" y="1974778"/>
            <a:ext cx="6315651" cy="2969442"/>
            <a:chOff x="5269582" y="1974778"/>
            <a:chExt cx="6315651" cy="296944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CB468D2-0E7D-2974-3DA5-9A0398F4817F}"/>
                </a:ext>
              </a:extLst>
            </p:cNvPr>
            <p:cNvSpPr txBox="1"/>
            <p:nvPr/>
          </p:nvSpPr>
          <p:spPr>
            <a:xfrm>
              <a:off x="5279494" y="1974778"/>
              <a:ext cx="31104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Caregiver-reported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76D0B67-752B-9AEF-5278-1FF28F7832D7}"/>
                </a:ext>
              </a:extLst>
            </p:cNvPr>
            <p:cNvSpPr txBox="1"/>
            <p:nvPr/>
          </p:nvSpPr>
          <p:spPr>
            <a:xfrm>
              <a:off x="8441344" y="1974778"/>
              <a:ext cx="311040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Self-reported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7EDA222-B9EC-85D0-8356-E5A1C9D1A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l="2990" r="5026"/>
            <a:stretch/>
          </p:blipFill>
          <p:spPr>
            <a:xfrm>
              <a:off x="5269582" y="2323420"/>
              <a:ext cx="3130400" cy="262080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597D398-C91F-67F1-EACF-E837699B4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 l="2679" b="3887"/>
            <a:stretch/>
          </p:blipFill>
          <p:spPr>
            <a:xfrm>
              <a:off x="8407855" y="2323420"/>
              <a:ext cx="3177378" cy="25189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989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0F6D51-D6BE-4DDA-9685-6AB8FD9E6A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ACH.expert VOXZOGO</a:t>
            </a:r>
            <a:r>
              <a:rPr lang="en-GB" baseline="30000" dirty="0">
                <a:sym typeface="Symbol" panose="05050102010706020507" pitchFamily="18" charset="2"/>
              </a:rPr>
              <a:t></a:t>
            </a:r>
            <a:r>
              <a:rPr lang="en-GB" dirty="0">
                <a:solidFill>
                  <a:srgbClr val="1A1919"/>
                </a:solidFill>
              </a:rPr>
              <a:t>▼ </a:t>
            </a:r>
            <a:r>
              <a:rPr lang="en-GB" dirty="0"/>
              <a:t>(vosoritide) </a:t>
            </a:r>
            <a:br>
              <a:rPr lang="en-GB" b="0" i="0" dirty="0">
                <a:solidFill>
                  <a:srgbClr val="1A1919"/>
                </a:solidFill>
                <a:effectLst/>
              </a:rPr>
            </a:br>
            <a:r>
              <a:rPr lang="en-GB" dirty="0"/>
              <a:t> Prescribing Information Slide</a:t>
            </a:r>
          </a:p>
        </p:txBody>
      </p:sp>
    </p:spTree>
    <p:extLst>
      <p:ext uri="{BB962C8B-B14F-4D97-AF65-F5344CB8AC3E}">
        <p14:creationId xmlns:p14="http://schemas.microsoft.com/office/powerpoint/2010/main" val="3142027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3AFB-E3EE-46B3-BABB-4CB138A3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VOXZOGO</a:t>
            </a:r>
            <a:r>
              <a:rPr lang="en-GB" b="1" baseline="30000" dirty="0">
                <a:solidFill>
                  <a:schemeClr val="bg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Ò</a:t>
            </a:r>
            <a:r>
              <a:rPr lang="en-GB" dirty="0">
                <a:solidFill>
                  <a:schemeClr val="tx1"/>
                </a:solidFill>
              </a:rPr>
              <a:t>▼</a:t>
            </a:r>
            <a:r>
              <a:rPr lang="en-GB" dirty="0"/>
              <a:t> (vosoritide) Prescribing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3E3E-845D-41D8-B215-E643D2B39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0" i="0" dirty="0">
                <a:solidFill>
                  <a:srgbClr val="1A1919"/>
                </a:solidFill>
                <a:effectLst/>
              </a:rPr>
              <a:t>Achondroplasia.expert may contain promotional material on BioMarin products, which is displayed based on the prescribing information approved by the European Medicines Agency – EMA</a:t>
            </a:r>
          </a:p>
          <a:p>
            <a:pPr marL="0" indent="0">
              <a:buNone/>
            </a:pPr>
            <a:endParaRPr lang="en-GB" b="0" i="0" dirty="0">
              <a:solidFill>
                <a:srgbClr val="1A1919"/>
              </a:solidFill>
              <a:effectLst/>
            </a:endParaRPr>
          </a:p>
          <a:p>
            <a:pPr marL="0" indent="0">
              <a:buNone/>
            </a:pPr>
            <a:r>
              <a:rPr lang="en-GB" dirty="0">
                <a:solidFill>
                  <a:srgbClr val="1A1919"/>
                </a:solidFill>
              </a:rPr>
              <a:t>Access the latest API: VOXZOGO</a:t>
            </a:r>
            <a:r>
              <a:rPr lang="en-GB" baseline="30000" dirty="0">
                <a:solidFill>
                  <a:schemeClr val="tx1"/>
                </a:solidFill>
                <a:effectLst/>
                <a:latin typeface="Symbol" panose="05050102010706020507" pitchFamily="18" charset="2"/>
                <a:ea typeface="Calibri" panose="020F0502020204030204" pitchFamily="34" charset="0"/>
                <a:cs typeface="Calibri" panose="020F0502020204030204" pitchFamily="34" charset="0"/>
              </a:rPr>
              <a:t>Ò</a:t>
            </a:r>
            <a:r>
              <a:rPr lang="en-GB" dirty="0">
                <a:solidFill>
                  <a:srgbClr val="1A1919"/>
                </a:solidFill>
              </a:rPr>
              <a:t>▼ (vosoritide) </a:t>
            </a:r>
            <a:endParaRPr lang="en-GB" b="0" i="0" dirty="0">
              <a:solidFill>
                <a:srgbClr val="1A1919"/>
              </a:solidFill>
              <a:effectLst/>
            </a:endParaRPr>
          </a:p>
          <a:p>
            <a:r>
              <a:rPr lang="en-GB" dirty="0"/>
              <a:t>Within your downloaded Zip File, you will find a copy of the latest Prescribing Information </a:t>
            </a:r>
          </a:p>
          <a:p>
            <a:pPr lvl="1"/>
            <a:r>
              <a:rPr lang="en-GB" dirty="0">
                <a:solidFill>
                  <a:schemeClr val="tx1"/>
                </a:solidFill>
              </a:rPr>
              <a:t>The latest API can also be accessed on </a:t>
            </a:r>
            <a:r>
              <a:rPr lang="en-GB" b="1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Achondroplasia.expert – Prescribing Information</a:t>
            </a:r>
            <a:endParaRPr lang="en-GB" b="1" dirty="0">
              <a:solidFill>
                <a:srgbClr val="FFC000"/>
              </a:solidFill>
            </a:endParaRPr>
          </a:p>
          <a:p>
            <a:pPr lvl="1"/>
            <a:r>
              <a:rPr lang="en-GB" dirty="0">
                <a:solidFill>
                  <a:schemeClr val="tx1"/>
                </a:solidFill>
              </a:rPr>
              <a:t>The prescribing information must form part of the promotional material and must not be separate from it</a:t>
            </a:r>
          </a:p>
          <a:p>
            <a:r>
              <a:rPr lang="en-GB" dirty="0"/>
              <a:t>Achondroplasia.expert </a:t>
            </a:r>
            <a:r>
              <a:rPr lang="en-GB" b="1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Terms and Conditions</a:t>
            </a:r>
            <a:endParaRPr lang="en-GB" b="1" dirty="0">
              <a:solidFill>
                <a:srgbClr val="FFC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9655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543</Words>
  <Application>Microsoft Office PowerPoint</Application>
  <PresentationFormat>Widescreen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Aptos</vt:lpstr>
      <vt:lpstr>Arial</vt:lpstr>
      <vt:lpstr>Arial Narrow</vt:lpstr>
      <vt:lpstr>Calibri</vt:lpstr>
      <vt:lpstr>Symbol</vt:lpstr>
      <vt:lpstr>1_Office Theme</vt:lpstr>
      <vt:lpstr>Achondroplasia.expert literature review</vt:lpstr>
      <vt:lpstr>Persistent growth-promoting effects of vosoritide▼ in children with achondroplasia are accompanied by improvements in physical and social aspects of  health-related quality of life</vt:lpstr>
      <vt:lpstr>ACH.expert VOXZOGO▼ (vosoritide)   Prescribing Information Slide</vt:lpstr>
      <vt:lpstr>VOXZOGOÒ▼ (vosoritide) Prescribing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Hutchings</dc:creator>
  <cp:lastModifiedBy>Alex Hutchings</cp:lastModifiedBy>
  <cp:revision>6</cp:revision>
  <dcterms:created xsi:type="dcterms:W3CDTF">2024-09-12T11:28:57Z</dcterms:created>
  <dcterms:modified xsi:type="dcterms:W3CDTF">2024-09-26T11:28:55Z</dcterms:modified>
</cp:coreProperties>
</file>