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7605" userDrawn="1">
          <p15:clr>
            <a:srgbClr val="A4A3A4"/>
          </p15:clr>
        </p15:guide>
        <p15:guide id="3" orient="horz" pos="3453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0F7D23-F238-664D-C620-195AE995299F}" name="Kate Avery" initials="KA" userId="S::Kate.avery@elmgroupltd.com::f119444a-d0e0-437f-93b6-5f2e7c6853cd" providerId="AD"/>
  <p188:author id="{1029413A-4934-0280-200B-1D7D329410DA}" name="Praveen Abraham" initials="PA" userId="S::Praveen.Abraham@elmgroupltd.com::ec62dcbb-7d88-417f-a160-6b5909159534" providerId="AD"/>
  <p188:author id="{CD28D05B-5D80-E503-8D98-4EA32BCC5698}" name="Richard Dobson" initials="RD" userId="S::Richard.Dobson@elmgroupltd.com::5286fa0f-efdb-4985-902d-eddea69fffa0" providerId="AD"/>
  <p188:author id="{E5CE8460-5323-85AA-0888-DFFCA991208C}" name="Angus Lennon" initials="AL" userId="S::angus@elmgroupltd.com::cb1c4a88-37cf-4f35-91e7-2266d010a7e4" providerId="AD"/>
  <p188:author id="{E8F14E9A-6DBF-440A-9A10-30521CE45BDA}" name="Kate Avery" initials="KA" userId="S::kate.avery@elmgroupltd.com::f119444a-d0e0-437f-93b6-5f2e7c6853cd" providerId="AD"/>
  <p188:author id="{3CCFB29E-2070-7790-00A7-E11B2D7CE010}" name="Marie Farrow" initials="MF" userId="395651ff28d4452c" providerId="Windows Live"/>
  <p188:author id="{D49824B8-C00F-5861-E6C6-EDE78474F7F9}" name="Alex Hutchings" initials="AH" userId="S::alex.hutchings@elmgroupltd.com::874b0824-c527-4ba1-95a2-1b05436ce1ef" providerId="AD"/>
  <p188:author id="{942F24BC-201B-328C-8946-B6EFEBF79CFF}" name="Joe Sayle" initials="JS" userId="S::Joe.Sayle@elmgroupltd.com::66b27e64-b644-4a9d-94de-72710c2e04e0" providerId="AD"/>
  <p188:author id="{AF1779C5-9BF0-A263-ED88-7AF84106872B}" name="Mariam Kudehinbu" initials="MK" userId="S::ma909636@bmrn.com::9b3702b3-11cf-452a-a36a-9847ab9c2624" providerId="AD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8BAB"/>
    <a:srgbClr val="F2F2F2"/>
    <a:srgbClr val="B8851F"/>
    <a:srgbClr val="FFFFFF"/>
    <a:srgbClr val="2E75B6"/>
    <a:srgbClr val="9DC3E6"/>
    <a:srgbClr val="002060"/>
    <a:srgbClr val="7F8FAF"/>
    <a:srgbClr val="CEE0F2"/>
    <a:srgbClr val="E8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86" y="102"/>
      </p:cViewPr>
      <p:guideLst>
        <p:guide orient="horz" pos="3906"/>
        <p:guide pos="7605"/>
        <p:guide orient="horz" pos="345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9D5163-53B3-4F52-8638-33133A9093B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107F65C9-3207-4205-B276-2793B5D8C7D9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GB" sz="1000" dirty="0"/>
            <a:t>Extensive use of </a:t>
          </a:r>
          <a:r>
            <a:rPr lang="en-GB" sz="1000" dirty="0" err="1"/>
            <a:t>QoLISSY</a:t>
          </a:r>
          <a:r>
            <a:rPr lang="en-GB" sz="1000" dirty="0"/>
            <a:t>, </a:t>
          </a:r>
          <a:r>
            <a:rPr lang="en-GB" sz="1000" dirty="0" err="1"/>
            <a:t>PedsQL</a:t>
          </a:r>
          <a:r>
            <a:rPr lang="en-GB" sz="1000" dirty="0"/>
            <a:t> and KIDSCREEN as HRQoL measures across diverse age demographics and diagnostic classifications underscored their robustness and reliability</a:t>
          </a:r>
        </a:p>
      </dgm:t>
    </dgm:pt>
    <dgm:pt modelId="{2C5E97C7-0B86-434D-9B28-50518D6F1A65}" type="parTrans" cxnId="{CFC1F284-01EE-49E6-824A-9612E0DF932B}">
      <dgm:prSet/>
      <dgm:spPr/>
      <dgm:t>
        <a:bodyPr/>
        <a:lstStyle/>
        <a:p>
          <a:endParaRPr lang="en-GB"/>
        </a:p>
      </dgm:t>
    </dgm:pt>
    <dgm:pt modelId="{4B13FABA-7347-4FCA-8B28-00A167F77E92}" type="sibTrans" cxnId="{CFC1F284-01EE-49E6-824A-9612E0DF932B}">
      <dgm:prSet/>
      <dgm:spPr/>
      <dgm:t>
        <a:bodyPr/>
        <a:lstStyle/>
        <a:p>
          <a:endParaRPr lang="en-GB"/>
        </a:p>
      </dgm:t>
    </dgm:pt>
    <dgm:pt modelId="{8D1E9FB8-8664-4E1B-AB43-3749B963BB01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000" dirty="0"/>
            <a:t>Disease-specific measures gave detailed insights into short stature’s impact on HRQoL, while generic measures offered broader patient population comparisons</a:t>
          </a:r>
        </a:p>
      </dgm:t>
    </dgm:pt>
    <dgm:pt modelId="{47F9582D-EDDA-4979-9080-04E44DF64AAC}" type="parTrans" cxnId="{02C633F8-B6AF-4555-BB64-D9705009EBE8}">
      <dgm:prSet/>
      <dgm:spPr/>
      <dgm:t>
        <a:bodyPr/>
        <a:lstStyle/>
        <a:p>
          <a:endParaRPr lang="en-GB"/>
        </a:p>
      </dgm:t>
    </dgm:pt>
    <dgm:pt modelId="{AD8F84EC-2DB9-4F07-BE67-777909987A33}" type="sibTrans" cxnId="{02C633F8-B6AF-4555-BB64-D9705009EBE8}">
      <dgm:prSet/>
      <dgm:spPr/>
      <dgm:t>
        <a:bodyPr/>
        <a:lstStyle/>
        <a:p>
          <a:endParaRPr lang="en-GB"/>
        </a:p>
      </dgm:t>
    </dgm:pt>
    <dgm:pt modelId="{68511D2F-047F-4286-9CE9-14D224EA9E37}">
      <dgm:prSet phldrT="[Text]" custT="1"/>
      <dgm:spPr/>
      <dgm:t>
        <a:bodyPr/>
        <a:lstStyle/>
        <a:p>
          <a:r>
            <a:rPr lang="en-GB" sz="1000" dirty="0"/>
            <a:t>Adult HRQoL measures are frequently adapted for adolescents, and adolescent measures are frequently adapted for younger children, revealing a gap in age-appropriate tools available</a:t>
          </a:r>
        </a:p>
      </dgm:t>
    </dgm:pt>
    <dgm:pt modelId="{00C631D7-D9C2-46AB-8D91-52DDA0C18982}" type="parTrans" cxnId="{86EDB53A-9686-4B5C-81AA-20406587E870}">
      <dgm:prSet/>
      <dgm:spPr/>
      <dgm:t>
        <a:bodyPr/>
        <a:lstStyle/>
        <a:p>
          <a:endParaRPr lang="en-GB"/>
        </a:p>
      </dgm:t>
    </dgm:pt>
    <dgm:pt modelId="{2F88686B-AD44-4196-A6E2-9DF4C488BA13}" type="sibTrans" cxnId="{86EDB53A-9686-4B5C-81AA-20406587E870}">
      <dgm:prSet/>
      <dgm:spPr/>
      <dgm:t>
        <a:bodyPr/>
        <a:lstStyle/>
        <a:p>
          <a:endParaRPr lang="en-GB"/>
        </a:p>
      </dgm:t>
    </dgm:pt>
    <dgm:pt modelId="{D5F89FB4-C168-4E4F-B016-9BEC452B71A1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000" dirty="0"/>
            <a:t>Studies commonly used PROMs and </a:t>
          </a:r>
          <a:r>
            <a:rPr lang="en-GB" sz="1000" dirty="0" err="1"/>
            <a:t>ObsROMs</a:t>
          </a:r>
          <a:r>
            <a:rPr lang="en-GB" sz="1000" dirty="0"/>
            <a:t> to comprehensively assess HRQoL, capturing patient perspectives and observable outcomes</a:t>
          </a:r>
        </a:p>
      </dgm:t>
    </dgm:pt>
    <dgm:pt modelId="{16ABE84A-6884-46E4-9EE9-81022962AD0D}" type="parTrans" cxnId="{EA1B57BD-7147-4EAD-A085-15CA99AD06FC}">
      <dgm:prSet/>
      <dgm:spPr/>
      <dgm:t>
        <a:bodyPr/>
        <a:lstStyle/>
        <a:p>
          <a:endParaRPr lang="en-GB"/>
        </a:p>
      </dgm:t>
    </dgm:pt>
    <dgm:pt modelId="{CEBC7FCE-62F3-4EA6-B994-AC9BAD7B4973}" type="sibTrans" cxnId="{EA1B57BD-7147-4EAD-A085-15CA99AD06FC}">
      <dgm:prSet/>
      <dgm:spPr/>
      <dgm:t>
        <a:bodyPr/>
        <a:lstStyle/>
        <a:p>
          <a:endParaRPr lang="en-GB"/>
        </a:p>
      </dgm:t>
    </dgm:pt>
    <dgm:pt modelId="{9899E22D-F27A-4FBC-B4D8-24C503E7519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000" dirty="0"/>
            <a:t>This review emphasised the importance of methodological flexibility, considering factors such as age and health condition, and choosing appropriate HRQoL assessment tools for paediatric patients</a:t>
          </a:r>
        </a:p>
      </dgm:t>
    </dgm:pt>
    <dgm:pt modelId="{10249ABF-1422-46C2-8F17-06D492546073}" type="parTrans" cxnId="{8B312FCE-FD9A-4D08-AD28-D7D1E8C262BB}">
      <dgm:prSet/>
      <dgm:spPr/>
      <dgm:t>
        <a:bodyPr/>
        <a:lstStyle/>
        <a:p>
          <a:endParaRPr lang="en-GB"/>
        </a:p>
      </dgm:t>
    </dgm:pt>
    <dgm:pt modelId="{9CB6B683-0FED-420C-9641-32473EECC82E}" type="sibTrans" cxnId="{8B312FCE-FD9A-4D08-AD28-D7D1E8C262BB}">
      <dgm:prSet/>
      <dgm:spPr/>
      <dgm:t>
        <a:bodyPr/>
        <a:lstStyle/>
        <a:p>
          <a:endParaRPr lang="en-GB"/>
        </a:p>
      </dgm:t>
    </dgm:pt>
    <dgm:pt modelId="{5145B855-97C0-46EB-9414-3847847D5709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GB" sz="1000" dirty="0"/>
            <a:t>Adapting HRQoL measures across age groups may overlook aspects of developmental paths and social dynamics, limiting understanding of the interplay between HRQoL and short stature</a:t>
          </a:r>
        </a:p>
      </dgm:t>
    </dgm:pt>
    <dgm:pt modelId="{C303D247-4A65-4D62-8DFF-B15C3D6BCD5D}" type="parTrans" cxnId="{6F8DC3EA-0278-4147-A5BE-CA51D37D4DE0}">
      <dgm:prSet/>
      <dgm:spPr/>
      <dgm:t>
        <a:bodyPr/>
        <a:lstStyle/>
        <a:p>
          <a:endParaRPr lang="en-GB"/>
        </a:p>
      </dgm:t>
    </dgm:pt>
    <dgm:pt modelId="{14AC616C-5324-45E5-B064-9F151016EC4B}" type="sibTrans" cxnId="{6F8DC3EA-0278-4147-A5BE-CA51D37D4DE0}">
      <dgm:prSet/>
      <dgm:spPr/>
      <dgm:t>
        <a:bodyPr/>
        <a:lstStyle/>
        <a:p>
          <a:endParaRPr lang="en-GB"/>
        </a:p>
      </dgm:t>
    </dgm:pt>
    <dgm:pt modelId="{E2CCC523-6E07-4C5E-96E5-243E4773F0EF}" type="pres">
      <dgm:prSet presAssocID="{7A9D5163-53B3-4F52-8638-33133A9093B0}" presName="Name0" presStyleCnt="0">
        <dgm:presLayoutVars>
          <dgm:chMax val="7"/>
          <dgm:chPref val="7"/>
          <dgm:dir/>
        </dgm:presLayoutVars>
      </dgm:prSet>
      <dgm:spPr/>
    </dgm:pt>
    <dgm:pt modelId="{A537CC22-88B3-4426-A7F2-69164B1DDCD0}" type="pres">
      <dgm:prSet presAssocID="{7A9D5163-53B3-4F52-8638-33133A9093B0}" presName="Name1" presStyleCnt="0"/>
      <dgm:spPr/>
    </dgm:pt>
    <dgm:pt modelId="{52436B4D-ED62-435D-804A-C16DD572A5CC}" type="pres">
      <dgm:prSet presAssocID="{7A9D5163-53B3-4F52-8638-33133A9093B0}" presName="cycle" presStyleCnt="0"/>
      <dgm:spPr/>
    </dgm:pt>
    <dgm:pt modelId="{ECC436A9-8F77-4556-B61F-3BA4F4915B66}" type="pres">
      <dgm:prSet presAssocID="{7A9D5163-53B3-4F52-8638-33133A9093B0}" presName="srcNode" presStyleLbl="node1" presStyleIdx="0" presStyleCnt="6"/>
      <dgm:spPr/>
    </dgm:pt>
    <dgm:pt modelId="{D3404817-98C5-4B42-96D2-2D2C74254C93}" type="pres">
      <dgm:prSet presAssocID="{7A9D5163-53B3-4F52-8638-33133A9093B0}" presName="conn" presStyleLbl="parChTrans1D2" presStyleIdx="0" presStyleCnt="1"/>
      <dgm:spPr/>
    </dgm:pt>
    <dgm:pt modelId="{3831CF91-A20F-4563-9820-5913928BFFF4}" type="pres">
      <dgm:prSet presAssocID="{7A9D5163-53B3-4F52-8638-33133A9093B0}" presName="extraNode" presStyleLbl="node1" presStyleIdx="0" presStyleCnt="6"/>
      <dgm:spPr/>
    </dgm:pt>
    <dgm:pt modelId="{73516640-CFA8-4769-A582-26286E69E106}" type="pres">
      <dgm:prSet presAssocID="{7A9D5163-53B3-4F52-8638-33133A9093B0}" presName="dstNode" presStyleLbl="node1" presStyleIdx="0" presStyleCnt="6"/>
      <dgm:spPr/>
    </dgm:pt>
    <dgm:pt modelId="{9DC7785E-19D1-40FA-A695-16D110FCB088}" type="pres">
      <dgm:prSet presAssocID="{107F65C9-3207-4205-B276-2793B5D8C7D9}" presName="text_1" presStyleLbl="node1" presStyleIdx="0" presStyleCnt="6" custScaleY="138456">
        <dgm:presLayoutVars>
          <dgm:bulletEnabled val="1"/>
        </dgm:presLayoutVars>
      </dgm:prSet>
      <dgm:spPr/>
    </dgm:pt>
    <dgm:pt modelId="{9E518F7E-2B65-42D0-899C-5867668BCAE6}" type="pres">
      <dgm:prSet presAssocID="{107F65C9-3207-4205-B276-2793B5D8C7D9}" presName="accent_1" presStyleCnt="0"/>
      <dgm:spPr/>
    </dgm:pt>
    <dgm:pt modelId="{AE61CDEC-4DCB-4299-AA61-4CE878B784F5}" type="pres">
      <dgm:prSet presAssocID="{107F65C9-3207-4205-B276-2793B5D8C7D9}" presName="accentRepeatNode" presStyleLbl="solidFgAcc1" presStyleIdx="0" presStyleCnt="6" custScaleX="113245" custScaleY="113245"/>
      <dgm:spPr>
        <a:ln>
          <a:solidFill>
            <a:schemeClr val="accent1"/>
          </a:solidFill>
        </a:ln>
      </dgm:spPr>
    </dgm:pt>
    <dgm:pt modelId="{781F1A19-926B-4859-A488-7BEB1828A556}" type="pres">
      <dgm:prSet presAssocID="{8D1E9FB8-8664-4E1B-AB43-3749B963BB01}" presName="text_2" presStyleLbl="node1" presStyleIdx="1" presStyleCnt="6" custScaleY="138456">
        <dgm:presLayoutVars>
          <dgm:bulletEnabled val="1"/>
        </dgm:presLayoutVars>
      </dgm:prSet>
      <dgm:spPr/>
    </dgm:pt>
    <dgm:pt modelId="{330721DE-3217-4AD4-AC2B-C53555FDF403}" type="pres">
      <dgm:prSet presAssocID="{8D1E9FB8-8664-4E1B-AB43-3749B963BB01}" presName="accent_2" presStyleCnt="0"/>
      <dgm:spPr/>
    </dgm:pt>
    <dgm:pt modelId="{76D7A46D-B035-4425-8DBE-A11EB2E29FF7}" type="pres">
      <dgm:prSet presAssocID="{8D1E9FB8-8664-4E1B-AB43-3749B963BB01}" presName="accentRepeatNode" presStyleLbl="solidFgAcc1" presStyleIdx="1" presStyleCnt="6" custScaleX="113245" custScaleY="113245"/>
      <dgm:spPr>
        <a:ln>
          <a:solidFill>
            <a:schemeClr val="accent2"/>
          </a:solidFill>
        </a:ln>
      </dgm:spPr>
    </dgm:pt>
    <dgm:pt modelId="{80C1FF19-BDD4-4842-88C8-D077376E7583}" type="pres">
      <dgm:prSet presAssocID="{68511D2F-047F-4286-9CE9-14D224EA9E37}" presName="text_3" presStyleLbl="node1" presStyleIdx="2" presStyleCnt="6" custScaleY="138456">
        <dgm:presLayoutVars>
          <dgm:bulletEnabled val="1"/>
        </dgm:presLayoutVars>
      </dgm:prSet>
      <dgm:spPr/>
    </dgm:pt>
    <dgm:pt modelId="{2EAE7741-32C2-4F2E-B13F-8188E4A16646}" type="pres">
      <dgm:prSet presAssocID="{68511D2F-047F-4286-9CE9-14D224EA9E37}" presName="accent_3" presStyleCnt="0"/>
      <dgm:spPr/>
    </dgm:pt>
    <dgm:pt modelId="{62BE5840-95BF-44C1-AFFA-AB8F7F342C0C}" type="pres">
      <dgm:prSet presAssocID="{68511D2F-047F-4286-9CE9-14D224EA9E37}" presName="accentRepeatNode" presStyleLbl="solidFgAcc1" presStyleIdx="2" presStyleCnt="6" custScaleX="113245" custScaleY="113245"/>
      <dgm:spPr/>
    </dgm:pt>
    <dgm:pt modelId="{AA909B88-1E6D-47F7-804D-E3006A2A659B}" type="pres">
      <dgm:prSet presAssocID="{5145B855-97C0-46EB-9414-3847847D5709}" presName="text_4" presStyleLbl="node1" presStyleIdx="3" presStyleCnt="6" custScaleY="138456">
        <dgm:presLayoutVars>
          <dgm:bulletEnabled val="1"/>
        </dgm:presLayoutVars>
      </dgm:prSet>
      <dgm:spPr/>
    </dgm:pt>
    <dgm:pt modelId="{D8FA700D-E1CA-4FD4-98DB-AD2AF404FC16}" type="pres">
      <dgm:prSet presAssocID="{5145B855-97C0-46EB-9414-3847847D5709}" presName="accent_4" presStyleCnt="0"/>
      <dgm:spPr/>
    </dgm:pt>
    <dgm:pt modelId="{F445FD2A-EC17-4283-AA2A-A1E90EAB1622}" type="pres">
      <dgm:prSet presAssocID="{5145B855-97C0-46EB-9414-3847847D5709}" presName="accentRepeatNode" presStyleLbl="solidFgAcc1" presStyleIdx="3" presStyleCnt="6"/>
      <dgm:spPr>
        <a:ln>
          <a:solidFill>
            <a:schemeClr val="accent4">
              <a:lumMod val="60000"/>
              <a:lumOff val="40000"/>
            </a:schemeClr>
          </a:solidFill>
        </a:ln>
      </dgm:spPr>
    </dgm:pt>
    <dgm:pt modelId="{D4B09C10-097E-4098-9988-E624001D63B8}" type="pres">
      <dgm:prSet presAssocID="{D5F89FB4-C168-4E4F-B016-9BEC452B71A1}" presName="text_5" presStyleLbl="node1" presStyleIdx="4" presStyleCnt="6" custScaleY="138456">
        <dgm:presLayoutVars>
          <dgm:bulletEnabled val="1"/>
        </dgm:presLayoutVars>
      </dgm:prSet>
      <dgm:spPr/>
    </dgm:pt>
    <dgm:pt modelId="{717E8B05-6883-4375-A87D-608EA21E9BF3}" type="pres">
      <dgm:prSet presAssocID="{D5F89FB4-C168-4E4F-B016-9BEC452B71A1}" presName="accent_5" presStyleCnt="0"/>
      <dgm:spPr/>
    </dgm:pt>
    <dgm:pt modelId="{296D04E1-5334-4C28-9E38-A168A2E9F7DB}" type="pres">
      <dgm:prSet presAssocID="{D5F89FB4-C168-4E4F-B016-9BEC452B71A1}" presName="accentRepeatNode" presStyleLbl="solidFgAcc1" presStyleIdx="4" presStyleCnt="6" custScaleX="113245" custScaleY="113245"/>
      <dgm:spPr>
        <a:ln>
          <a:solidFill>
            <a:schemeClr val="accent5"/>
          </a:solidFill>
        </a:ln>
      </dgm:spPr>
    </dgm:pt>
    <dgm:pt modelId="{D8904C5E-209F-4569-9D64-7D32C049CD2C}" type="pres">
      <dgm:prSet presAssocID="{9899E22D-F27A-4FBC-B4D8-24C503E7519F}" presName="text_6" presStyleLbl="node1" presStyleIdx="5" presStyleCnt="6" custScaleY="138456">
        <dgm:presLayoutVars>
          <dgm:bulletEnabled val="1"/>
        </dgm:presLayoutVars>
      </dgm:prSet>
      <dgm:spPr/>
    </dgm:pt>
    <dgm:pt modelId="{7C42F220-707F-4006-A5F1-615279F3B4E5}" type="pres">
      <dgm:prSet presAssocID="{9899E22D-F27A-4FBC-B4D8-24C503E7519F}" presName="accent_6" presStyleCnt="0"/>
      <dgm:spPr/>
    </dgm:pt>
    <dgm:pt modelId="{8A4950D9-478E-4BE3-A5E6-D6095989A5CF}" type="pres">
      <dgm:prSet presAssocID="{9899E22D-F27A-4FBC-B4D8-24C503E7519F}" presName="accentRepeatNode" presStyleLbl="solidFgAcc1" presStyleIdx="5" presStyleCnt="6" custScaleX="113245" custScaleY="113245"/>
      <dgm:spPr>
        <a:ln>
          <a:solidFill>
            <a:schemeClr val="accent3"/>
          </a:solidFill>
        </a:ln>
      </dgm:spPr>
    </dgm:pt>
  </dgm:ptLst>
  <dgm:cxnLst>
    <dgm:cxn modelId="{B4CD772E-B4A7-4280-B5B9-38A92F842746}" type="presOf" srcId="{107F65C9-3207-4205-B276-2793B5D8C7D9}" destId="{9DC7785E-19D1-40FA-A695-16D110FCB088}" srcOrd="0" destOrd="0" presId="urn:microsoft.com/office/officeart/2008/layout/VerticalCurvedList"/>
    <dgm:cxn modelId="{DEBFBE38-309F-43D1-8ECD-043E0B50AA22}" type="presOf" srcId="{D5F89FB4-C168-4E4F-B016-9BEC452B71A1}" destId="{D4B09C10-097E-4098-9988-E624001D63B8}" srcOrd="0" destOrd="0" presId="urn:microsoft.com/office/officeart/2008/layout/VerticalCurvedList"/>
    <dgm:cxn modelId="{86EDB53A-9686-4B5C-81AA-20406587E870}" srcId="{7A9D5163-53B3-4F52-8638-33133A9093B0}" destId="{68511D2F-047F-4286-9CE9-14D224EA9E37}" srcOrd="2" destOrd="0" parTransId="{00C631D7-D9C2-46AB-8D91-52DDA0C18982}" sibTransId="{2F88686B-AD44-4196-A6E2-9DF4C488BA13}"/>
    <dgm:cxn modelId="{52119A58-895E-4FC2-8EAB-999D30C50BEA}" type="presOf" srcId="{9899E22D-F27A-4FBC-B4D8-24C503E7519F}" destId="{D8904C5E-209F-4569-9D64-7D32C049CD2C}" srcOrd="0" destOrd="0" presId="urn:microsoft.com/office/officeart/2008/layout/VerticalCurvedList"/>
    <dgm:cxn modelId="{5C4D1783-B6B9-46CE-BBD0-2BCBAA4CE7D4}" type="presOf" srcId="{7A9D5163-53B3-4F52-8638-33133A9093B0}" destId="{E2CCC523-6E07-4C5E-96E5-243E4773F0EF}" srcOrd="0" destOrd="0" presId="urn:microsoft.com/office/officeart/2008/layout/VerticalCurvedList"/>
    <dgm:cxn modelId="{CFC1F284-01EE-49E6-824A-9612E0DF932B}" srcId="{7A9D5163-53B3-4F52-8638-33133A9093B0}" destId="{107F65C9-3207-4205-B276-2793B5D8C7D9}" srcOrd="0" destOrd="0" parTransId="{2C5E97C7-0B86-434D-9B28-50518D6F1A65}" sibTransId="{4B13FABA-7347-4FCA-8B28-00A167F77E92}"/>
    <dgm:cxn modelId="{7952CFAD-3119-4889-9FB9-F9A31B683DDC}" type="presOf" srcId="{4B13FABA-7347-4FCA-8B28-00A167F77E92}" destId="{D3404817-98C5-4B42-96D2-2D2C74254C93}" srcOrd="0" destOrd="0" presId="urn:microsoft.com/office/officeart/2008/layout/VerticalCurvedList"/>
    <dgm:cxn modelId="{6FE9CABB-AEF8-4772-A1AE-E1E2FF4AE818}" type="presOf" srcId="{8D1E9FB8-8664-4E1B-AB43-3749B963BB01}" destId="{781F1A19-926B-4859-A488-7BEB1828A556}" srcOrd="0" destOrd="0" presId="urn:microsoft.com/office/officeart/2008/layout/VerticalCurvedList"/>
    <dgm:cxn modelId="{EA1B57BD-7147-4EAD-A085-15CA99AD06FC}" srcId="{7A9D5163-53B3-4F52-8638-33133A9093B0}" destId="{D5F89FB4-C168-4E4F-B016-9BEC452B71A1}" srcOrd="4" destOrd="0" parTransId="{16ABE84A-6884-46E4-9EE9-81022962AD0D}" sibTransId="{CEBC7FCE-62F3-4EA6-B994-AC9BAD7B4973}"/>
    <dgm:cxn modelId="{8B312FCE-FD9A-4D08-AD28-D7D1E8C262BB}" srcId="{7A9D5163-53B3-4F52-8638-33133A9093B0}" destId="{9899E22D-F27A-4FBC-B4D8-24C503E7519F}" srcOrd="5" destOrd="0" parTransId="{10249ABF-1422-46C2-8F17-06D492546073}" sibTransId="{9CB6B683-0FED-420C-9641-32473EECC82E}"/>
    <dgm:cxn modelId="{9D489CD4-7195-4980-B1F1-634FB773D321}" type="presOf" srcId="{5145B855-97C0-46EB-9414-3847847D5709}" destId="{AA909B88-1E6D-47F7-804D-E3006A2A659B}" srcOrd="0" destOrd="0" presId="urn:microsoft.com/office/officeart/2008/layout/VerticalCurvedList"/>
    <dgm:cxn modelId="{14C064D8-245F-4205-82F4-9900FCF78E57}" type="presOf" srcId="{68511D2F-047F-4286-9CE9-14D224EA9E37}" destId="{80C1FF19-BDD4-4842-88C8-D077376E7583}" srcOrd="0" destOrd="0" presId="urn:microsoft.com/office/officeart/2008/layout/VerticalCurvedList"/>
    <dgm:cxn modelId="{6F8DC3EA-0278-4147-A5BE-CA51D37D4DE0}" srcId="{7A9D5163-53B3-4F52-8638-33133A9093B0}" destId="{5145B855-97C0-46EB-9414-3847847D5709}" srcOrd="3" destOrd="0" parTransId="{C303D247-4A65-4D62-8DFF-B15C3D6BCD5D}" sibTransId="{14AC616C-5324-45E5-B064-9F151016EC4B}"/>
    <dgm:cxn modelId="{02C633F8-B6AF-4555-BB64-D9705009EBE8}" srcId="{7A9D5163-53B3-4F52-8638-33133A9093B0}" destId="{8D1E9FB8-8664-4E1B-AB43-3749B963BB01}" srcOrd="1" destOrd="0" parTransId="{47F9582D-EDDA-4979-9080-04E44DF64AAC}" sibTransId="{AD8F84EC-2DB9-4F07-BE67-777909987A33}"/>
    <dgm:cxn modelId="{599CF515-917E-43FF-816B-364872380A2B}" type="presParOf" srcId="{E2CCC523-6E07-4C5E-96E5-243E4773F0EF}" destId="{A537CC22-88B3-4426-A7F2-69164B1DDCD0}" srcOrd="0" destOrd="0" presId="urn:microsoft.com/office/officeart/2008/layout/VerticalCurvedList"/>
    <dgm:cxn modelId="{D4BB0980-DEF8-4E95-A630-3537688D4603}" type="presParOf" srcId="{A537CC22-88B3-4426-A7F2-69164B1DDCD0}" destId="{52436B4D-ED62-435D-804A-C16DD572A5CC}" srcOrd="0" destOrd="0" presId="urn:microsoft.com/office/officeart/2008/layout/VerticalCurvedList"/>
    <dgm:cxn modelId="{AC44E94C-AC2B-47AD-998A-893AB3F58A5E}" type="presParOf" srcId="{52436B4D-ED62-435D-804A-C16DD572A5CC}" destId="{ECC436A9-8F77-4556-B61F-3BA4F4915B66}" srcOrd="0" destOrd="0" presId="urn:microsoft.com/office/officeart/2008/layout/VerticalCurvedList"/>
    <dgm:cxn modelId="{36DBDEF8-2EAC-45B8-A084-DD4E46043272}" type="presParOf" srcId="{52436B4D-ED62-435D-804A-C16DD572A5CC}" destId="{D3404817-98C5-4B42-96D2-2D2C74254C93}" srcOrd="1" destOrd="0" presId="urn:microsoft.com/office/officeart/2008/layout/VerticalCurvedList"/>
    <dgm:cxn modelId="{CBB2A8F8-0F28-4FDE-8C4B-061022C649F8}" type="presParOf" srcId="{52436B4D-ED62-435D-804A-C16DD572A5CC}" destId="{3831CF91-A20F-4563-9820-5913928BFFF4}" srcOrd="2" destOrd="0" presId="urn:microsoft.com/office/officeart/2008/layout/VerticalCurvedList"/>
    <dgm:cxn modelId="{9B37CC3A-ED1F-4135-AAE9-0B580BC383E2}" type="presParOf" srcId="{52436B4D-ED62-435D-804A-C16DD572A5CC}" destId="{73516640-CFA8-4769-A582-26286E69E106}" srcOrd="3" destOrd="0" presId="urn:microsoft.com/office/officeart/2008/layout/VerticalCurvedList"/>
    <dgm:cxn modelId="{E22461C5-FFC1-4B99-A2BE-2779071DF540}" type="presParOf" srcId="{A537CC22-88B3-4426-A7F2-69164B1DDCD0}" destId="{9DC7785E-19D1-40FA-A695-16D110FCB088}" srcOrd="1" destOrd="0" presId="urn:microsoft.com/office/officeart/2008/layout/VerticalCurvedList"/>
    <dgm:cxn modelId="{5E5B2DD1-B9C9-4F64-A2D4-50860841D7DA}" type="presParOf" srcId="{A537CC22-88B3-4426-A7F2-69164B1DDCD0}" destId="{9E518F7E-2B65-42D0-899C-5867668BCAE6}" srcOrd="2" destOrd="0" presId="urn:microsoft.com/office/officeart/2008/layout/VerticalCurvedList"/>
    <dgm:cxn modelId="{1D871F31-715B-430D-87E8-E4BF5C3CAFFD}" type="presParOf" srcId="{9E518F7E-2B65-42D0-899C-5867668BCAE6}" destId="{AE61CDEC-4DCB-4299-AA61-4CE878B784F5}" srcOrd="0" destOrd="0" presId="urn:microsoft.com/office/officeart/2008/layout/VerticalCurvedList"/>
    <dgm:cxn modelId="{3EE35B04-6B59-44E1-AF7D-9C65966134A2}" type="presParOf" srcId="{A537CC22-88B3-4426-A7F2-69164B1DDCD0}" destId="{781F1A19-926B-4859-A488-7BEB1828A556}" srcOrd="3" destOrd="0" presId="urn:microsoft.com/office/officeart/2008/layout/VerticalCurvedList"/>
    <dgm:cxn modelId="{F4552AC6-3155-466B-BB86-68DAF3D66212}" type="presParOf" srcId="{A537CC22-88B3-4426-A7F2-69164B1DDCD0}" destId="{330721DE-3217-4AD4-AC2B-C53555FDF403}" srcOrd="4" destOrd="0" presId="urn:microsoft.com/office/officeart/2008/layout/VerticalCurvedList"/>
    <dgm:cxn modelId="{985533B4-691C-4E7D-B8FA-F77E40FC8672}" type="presParOf" srcId="{330721DE-3217-4AD4-AC2B-C53555FDF403}" destId="{76D7A46D-B035-4425-8DBE-A11EB2E29FF7}" srcOrd="0" destOrd="0" presId="urn:microsoft.com/office/officeart/2008/layout/VerticalCurvedList"/>
    <dgm:cxn modelId="{7A52283C-9EAA-457B-AD64-9A9C6CCD9480}" type="presParOf" srcId="{A537CC22-88B3-4426-A7F2-69164B1DDCD0}" destId="{80C1FF19-BDD4-4842-88C8-D077376E7583}" srcOrd="5" destOrd="0" presId="urn:microsoft.com/office/officeart/2008/layout/VerticalCurvedList"/>
    <dgm:cxn modelId="{518C3C27-D280-47D9-8D6E-5019AB6DC6ED}" type="presParOf" srcId="{A537CC22-88B3-4426-A7F2-69164B1DDCD0}" destId="{2EAE7741-32C2-4F2E-B13F-8188E4A16646}" srcOrd="6" destOrd="0" presId="urn:microsoft.com/office/officeart/2008/layout/VerticalCurvedList"/>
    <dgm:cxn modelId="{B71A43FC-779C-47A6-8C43-6B8154DC8D18}" type="presParOf" srcId="{2EAE7741-32C2-4F2E-B13F-8188E4A16646}" destId="{62BE5840-95BF-44C1-AFFA-AB8F7F342C0C}" srcOrd="0" destOrd="0" presId="urn:microsoft.com/office/officeart/2008/layout/VerticalCurvedList"/>
    <dgm:cxn modelId="{EBC6F4DD-1CFE-45B0-A8DC-A0713B5CA06B}" type="presParOf" srcId="{A537CC22-88B3-4426-A7F2-69164B1DDCD0}" destId="{AA909B88-1E6D-47F7-804D-E3006A2A659B}" srcOrd="7" destOrd="0" presId="urn:microsoft.com/office/officeart/2008/layout/VerticalCurvedList"/>
    <dgm:cxn modelId="{F2E1AB35-A826-47B7-9609-0759296BF5FA}" type="presParOf" srcId="{A537CC22-88B3-4426-A7F2-69164B1DDCD0}" destId="{D8FA700D-E1CA-4FD4-98DB-AD2AF404FC16}" srcOrd="8" destOrd="0" presId="urn:microsoft.com/office/officeart/2008/layout/VerticalCurvedList"/>
    <dgm:cxn modelId="{CEB40B93-20E9-4D13-879F-D72EC5AFC946}" type="presParOf" srcId="{D8FA700D-E1CA-4FD4-98DB-AD2AF404FC16}" destId="{F445FD2A-EC17-4283-AA2A-A1E90EAB1622}" srcOrd="0" destOrd="0" presId="urn:microsoft.com/office/officeart/2008/layout/VerticalCurvedList"/>
    <dgm:cxn modelId="{9FD91804-C86B-4113-8E66-555A2ACA4755}" type="presParOf" srcId="{A537CC22-88B3-4426-A7F2-69164B1DDCD0}" destId="{D4B09C10-097E-4098-9988-E624001D63B8}" srcOrd="9" destOrd="0" presId="urn:microsoft.com/office/officeart/2008/layout/VerticalCurvedList"/>
    <dgm:cxn modelId="{453A2985-FB06-4135-9307-63EBDEEDD31F}" type="presParOf" srcId="{A537CC22-88B3-4426-A7F2-69164B1DDCD0}" destId="{717E8B05-6883-4375-A87D-608EA21E9BF3}" srcOrd="10" destOrd="0" presId="urn:microsoft.com/office/officeart/2008/layout/VerticalCurvedList"/>
    <dgm:cxn modelId="{62807854-58E5-4465-B160-0016A6B03B87}" type="presParOf" srcId="{717E8B05-6883-4375-A87D-608EA21E9BF3}" destId="{296D04E1-5334-4C28-9E38-A168A2E9F7DB}" srcOrd="0" destOrd="0" presId="urn:microsoft.com/office/officeart/2008/layout/VerticalCurvedList"/>
    <dgm:cxn modelId="{D97AAF66-1D9F-4597-9408-3FB7501651FC}" type="presParOf" srcId="{A537CC22-88B3-4426-A7F2-69164B1DDCD0}" destId="{D8904C5E-209F-4569-9D64-7D32C049CD2C}" srcOrd="11" destOrd="0" presId="urn:microsoft.com/office/officeart/2008/layout/VerticalCurvedList"/>
    <dgm:cxn modelId="{1741E4E7-10AF-4A61-A9D0-1E42BE40920C}" type="presParOf" srcId="{A537CC22-88B3-4426-A7F2-69164B1DDCD0}" destId="{7C42F220-707F-4006-A5F1-615279F3B4E5}" srcOrd="12" destOrd="0" presId="urn:microsoft.com/office/officeart/2008/layout/VerticalCurvedList"/>
    <dgm:cxn modelId="{D91468B3-D95A-452E-A85E-1B030D80A875}" type="presParOf" srcId="{7C42F220-707F-4006-A5F1-615279F3B4E5}" destId="{8A4950D9-478E-4BE3-A5E6-D6095989A5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04817-98C5-4B42-96D2-2D2C74254C93}">
      <dsp:nvSpPr>
        <dsp:cNvPr id="0" name=""/>
        <dsp:cNvSpPr/>
      </dsp:nvSpPr>
      <dsp:spPr>
        <a:xfrm>
          <a:off x="-3896832" y="-600102"/>
          <a:ext cx="4657780" cy="4657780"/>
        </a:xfrm>
        <a:prstGeom prst="blockArc">
          <a:avLst>
            <a:gd name="adj1" fmla="val 18900000"/>
            <a:gd name="adj2" fmla="val 2700000"/>
            <a:gd name="adj3" fmla="val 464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7785E-19D1-40FA-A695-16D110FCB088}">
      <dsp:nvSpPr>
        <dsp:cNvPr id="0" name=""/>
        <dsp:cNvSpPr/>
      </dsp:nvSpPr>
      <dsp:spPr>
        <a:xfrm>
          <a:off x="291845" y="112083"/>
          <a:ext cx="6041095" cy="50399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936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Extensive use of </a:t>
          </a:r>
          <a:r>
            <a:rPr lang="en-GB" sz="1000" kern="1200" dirty="0" err="1"/>
            <a:t>QoLISSY</a:t>
          </a:r>
          <a:r>
            <a:rPr lang="en-GB" sz="1000" kern="1200" dirty="0"/>
            <a:t>, </a:t>
          </a:r>
          <a:r>
            <a:rPr lang="en-GB" sz="1000" kern="1200" dirty="0" err="1"/>
            <a:t>PedsQL</a:t>
          </a:r>
          <a:r>
            <a:rPr lang="en-GB" sz="1000" kern="1200" dirty="0"/>
            <a:t> and KIDSCREEN as HRQoL measures across diverse age demographics and diagnostic classifications underscored their robustness and reliability</a:t>
          </a:r>
        </a:p>
      </dsp:txBody>
      <dsp:txXfrm>
        <a:off x="291845" y="112083"/>
        <a:ext cx="6041095" cy="503998"/>
      </dsp:txXfrm>
    </dsp:sp>
    <dsp:sp modelId="{AE61CDEC-4DCB-4299-AA61-4CE878B784F5}">
      <dsp:nvSpPr>
        <dsp:cNvPr id="0" name=""/>
        <dsp:cNvSpPr/>
      </dsp:nvSpPr>
      <dsp:spPr>
        <a:xfrm>
          <a:off x="34203" y="106440"/>
          <a:ext cx="515283" cy="515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F1A19-926B-4859-A488-7BEB1828A556}">
      <dsp:nvSpPr>
        <dsp:cNvPr id="0" name=""/>
        <dsp:cNvSpPr/>
      </dsp:nvSpPr>
      <dsp:spPr>
        <a:xfrm>
          <a:off x="591271" y="658034"/>
          <a:ext cx="5741669" cy="50399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936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Disease-specific measures gave detailed insights into short stature’s impact on HRQoL, while generic measures offered broader patient population comparisons</a:t>
          </a:r>
        </a:p>
      </dsp:txBody>
      <dsp:txXfrm>
        <a:off x="591271" y="658034"/>
        <a:ext cx="5741669" cy="503998"/>
      </dsp:txXfrm>
    </dsp:sp>
    <dsp:sp modelId="{76D7A46D-B035-4425-8DBE-A11EB2E29FF7}">
      <dsp:nvSpPr>
        <dsp:cNvPr id="0" name=""/>
        <dsp:cNvSpPr/>
      </dsp:nvSpPr>
      <dsp:spPr>
        <a:xfrm>
          <a:off x="333629" y="652391"/>
          <a:ext cx="515283" cy="515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1FF19-BDD4-4842-88C8-D077376E7583}">
      <dsp:nvSpPr>
        <dsp:cNvPr id="0" name=""/>
        <dsp:cNvSpPr/>
      </dsp:nvSpPr>
      <dsp:spPr>
        <a:xfrm>
          <a:off x="728191" y="1203985"/>
          <a:ext cx="5604749" cy="5039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936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Adult HRQoL measures are frequently adapted for adolescents, and adolescent measures are frequently adapted for younger children, revealing a gap in age-appropriate tools available</a:t>
          </a:r>
        </a:p>
      </dsp:txBody>
      <dsp:txXfrm>
        <a:off x="728191" y="1203985"/>
        <a:ext cx="5604749" cy="503998"/>
      </dsp:txXfrm>
    </dsp:sp>
    <dsp:sp modelId="{62BE5840-95BF-44C1-AFFA-AB8F7F342C0C}">
      <dsp:nvSpPr>
        <dsp:cNvPr id="0" name=""/>
        <dsp:cNvSpPr/>
      </dsp:nvSpPr>
      <dsp:spPr>
        <a:xfrm>
          <a:off x="470549" y="1198342"/>
          <a:ext cx="515283" cy="515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909B88-1E6D-47F7-804D-E3006A2A659B}">
      <dsp:nvSpPr>
        <dsp:cNvPr id="0" name=""/>
        <dsp:cNvSpPr/>
      </dsp:nvSpPr>
      <dsp:spPr>
        <a:xfrm>
          <a:off x="728191" y="1749590"/>
          <a:ext cx="5604749" cy="503998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936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Adapting HRQoL measures across age groups may overlook aspects of developmental paths and social dynamics, limiting understanding of the interplay between HRQoL and short stature</a:t>
          </a:r>
        </a:p>
      </dsp:txBody>
      <dsp:txXfrm>
        <a:off x="728191" y="1749590"/>
        <a:ext cx="5604749" cy="503998"/>
      </dsp:txXfrm>
    </dsp:sp>
    <dsp:sp modelId="{F445FD2A-EC17-4283-AA2A-A1E90EAB1622}">
      <dsp:nvSpPr>
        <dsp:cNvPr id="0" name=""/>
        <dsp:cNvSpPr/>
      </dsp:nvSpPr>
      <dsp:spPr>
        <a:xfrm>
          <a:off x="500683" y="1774081"/>
          <a:ext cx="455016" cy="4550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09C10-097E-4098-9988-E624001D63B8}">
      <dsp:nvSpPr>
        <dsp:cNvPr id="0" name=""/>
        <dsp:cNvSpPr/>
      </dsp:nvSpPr>
      <dsp:spPr>
        <a:xfrm>
          <a:off x="591271" y="2295541"/>
          <a:ext cx="5741669" cy="503998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936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Studies commonly used PROMs and </a:t>
          </a:r>
          <a:r>
            <a:rPr lang="en-GB" sz="1000" kern="1200" dirty="0" err="1"/>
            <a:t>ObsROMs</a:t>
          </a:r>
          <a:r>
            <a:rPr lang="en-GB" sz="1000" kern="1200" dirty="0"/>
            <a:t> to comprehensively assess HRQoL, capturing patient perspectives and observable outcomes</a:t>
          </a:r>
        </a:p>
      </dsp:txBody>
      <dsp:txXfrm>
        <a:off x="591271" y="2295541"/>
        <a:ext cx="5741669" cy="503998"/>
      </dsp:txXfrm>
    </dsp:sp>
    <dsp:sp modelId="{296D04E1-5334-4C28-9E38-A168A2E9F7DB}">
      <dsp:nvSpPr>
        <dsp:cNvPr id="0" name=""/>
        <dsp:cNvSpPr/>
      </dsp:nvSpPr>
      <dsp:spPr>
        <a:xfrm>
          <a:off x="333629" y="2289899"/>
          <a:ext cx="515283" cy="515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904C5E-209F-4569-9D64-7D32C049CD2C}">
      <dsp:nvSpPr>
        <dsp:cNvPr id="0" name=""/>
        <dsp:cNvSpPr/>
      </dsp:nvSpPr>
      <dsp:spPr>
        <a:xfrm>
          <a:off x="291845" y="2841493"/>
          <a:ext cx="6041095" cy="503998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936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This review emphasised the importance of methodological flexibility, considering factors such as age and health condition, and choosing appropriate HRQoL assessment tools for paediatric patients</a:t>
          </a:r>
        </a:p>
      </dsp:txBody>
      <dsp:txXfrm>
        <a:off x="291845" y="2841493"/>
        <a:ext cx="6041095" cy="503998"/>
      </dsp:txXfrm>
    </dsp:sp>
    <dsp:sp modelId="{8A4950D9-478E-4BE3-A5E6-D6095989A5CF}">
      <dsp:nvSpPr>
        <dsp:cNvPr id="0" name=""/>
        <dsp:cNvSpPr/>
      </dsp:nvSpPr>
      <dsp:spPr>
        <a:xfrm>
          <a:off x="34203" y="2835850"/>
          <a:ext cx="515283" cy="515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D51E5-F6A7-4D06-8985-BAD6A015B697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A54A9-B4BA-4444-A643-C331C3D7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465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0ED1D6-A82D-BE47-9F63-84ECD7993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400" y="1731775"/>
            <a:ext cx="10447201" cy="4253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DCBC53-42DC-7645-9797-716B23985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2400" y="686664"/>
            <a:ext cx="10447201" cy="914112"/>
          </a:xfrm>
        </p:spPr>
        <p:txBody>
          <a:bodyPr anchor="ctr">
            <a:normAutofit/>
          </a:bodyPr>
          <a:lstStyle>
            <a:lvl1pPr marL="0" indent="0">
              <a:buNone/>
              <a:defRPr sz="3174" b="1"/>
            </a:lvl1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4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5023406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  <p:sldLayoutId id="2147483678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9.png"/><Relationship Id="rId18" Type="http://schemas.openxmlformats.org/officeDocument/2006/relationships/image" Target="../media/image1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17" Type="http://schemas.openxmlformats.org/officeDocument/2006/relationships/image" Target="../media/image13.png"/><Relationship Id="rId2" Type="http://schemas.openxmlformats.org/officeDocument/2006/relationships/diagramData" Target="../diagrams/data1.xml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1.png"/><Relationship Id="rId10" Type="http://schemas.openxmlformats.org/officeDocument/2006/relationships/image" Target="../media/image6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Relationship Id="rId1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AF962-06CB-EF6E-FE13-620032B31B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Achondroplasia.expert</a:t>
            </a:r>
            <a:r>
              <a:rPr lang="en-GB" dirty="0"/>
              <a:t>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C6D0E-B9CA-75BD-1522-E97BF27B21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B5E2CB-9519-D927-1023-ABB05DA49315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383B37-19E3-0F47-9F23-2531EF87F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38425D-491B-6D51-37BF-6FA10FC2AEE7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BioMarin 2024.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1100" b="0" i="0" dirty="0">
                <a:solidFill>
                  <a:srgbClr val="30303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EUCAN-ACH-00233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08/24</a:t>
            </a:r>
          </a:p>
        </p:txBody>
      </p:sp>
    </p:spTree>
    <p:extLst>
      <p:ext uri="{BB962C8B-B14F-4D97-AF65-F5344CB8AC3E}">
        <p14:creationId xmlns:p14="http://schemas.microsoft.com/office/powerpoint/2010/main" val="342800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16F4922-BEE3-5EDD-B225-3010F072AFCF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042801440"/>
              </p:ext>
            </p:extLst>
          </p:nvPr>
        </p:nvGraphicFramePr>
        <p:xfrm>
          <a:off x="5059681" y="1822450"/>
          <a:ext cx="6367145" cy="3457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E024594-8507-3530-C660-E3012BB3B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100" dirty="0"/>
              <a:t>A comprehensive systematic review of health-related quality of life measures in short stature paediatric patients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B946B-5CC4-1D61-687E-F9304AEEF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1" y="1821973"/>
            <a:ext cx="4356000" cy="3457748"/>
          </a:xfrm>
        </p:spPr>
        <p:txBody>
          <a:bodyPr/>
          <a:lstStyle/>
          <a:p>
            <a:r>
              <a:rPr lang="en-GB" dirty="0"/>
              <a:t>Understanding the relationship between short stature and HRQoL in children and adolescents is imperative for tailoring clinical interventions and care strategies</a:t>
            </a:r>
          </a:p>
          <a:p>
            <a:r>
              <a:rPr lang="en-GB" dirty="0"/>
              <a:t>Reviewing existing HRQoL measures is essential to gain an understanding of how to adopt different scales to accommodate diagnosis and age diversity</a:t>
            </a:r>
          </a:p>
          <a:p>
            <a:r>
              <a:rPr lang="en-GB" dirty="0"/>
              <a:t>This systematic review examined 53 studies (1998–2023), focusing on evaluating HRQoL in paediatric patients with short stature*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8ECDC-2372-13CD-4E68-02C78D763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bIns="0"/>
          <a:lstStyle/>
          <a:p>
            <a:r>
              <a:rPr lang="en-GB" sz="800" dirty="0"/>
              <a:t>*This review focussed on the following forms of short stature; achondroplasia, growth hormone deficiency, isolated growth hormone deficiency, and small-for-gestational-age. </a:t>
            </a:r>
            <a:br>
              <a:rPr lang="en-GB" sz="800" dirty="0"/>
            </a:br>
            <a:r>
              <a:rPr lang="en-GB" sz="800" dirty="0"/>
              <a:t>HRQoL, health-related quality of life; KIDSCREEN, health-related quality of life questionnaire for children and young people and their parents; </a:t>
            </a:r>
            <a:r>
              <a:rPr lang="en-GB" sz="800" dirty="0" err="1"/>
              <a:t>ObsROM</a:t>
            </a:r>
            <a:r>
              <a:rPr lang="en-GB" sz="800" dirty="0"/>
              <a:t>, observer reported outcome measure; </a:t>
            </a:r>
            <a:r>
              <a:rPr lang="en-GB" sz="800" dirty="0" err="1"/>
              <a:t>PedsQL</a:t>
            </a:r>
            <a:r>
              <a:rPr lang="en-GB" sz="800" dirty="0"/>
              <a:t>, paediatric quality of life inventory; PROMs, patient reported outcome measures; </a:t>
            </a:r>
            <a:r>
              <a:rPr lang="en-GB" sz="800" dirty="0" err="1"/>
              <a:t>QoLISSY</a:t>
            </a:r>
            <a:r>
              <a:rPr lang="en-GB" sz="800" dirty="0"/>
              <a:t>, quality of life in short stature youth. </a:t>
            </a:r>
            <a:br>
              <a:rPr lang="en-GB" sz="800" dirty="0"/>
            </a:br>
            <a:r>
              <a:rPr lang="en-GB" sz="800" dirty="0"/>
              <a:t>Adedeji A, et al. Endocrine. 2024:10.1007/s12020-024-03938-6. </a:t>
            </a:r>
            <a:r>
              <a:rPr lang="en-GB" sz="800" dirty="0" err="1"/>
              <a:t>Epub</a:t>
            </a:r>
            <a:r>
              <a:rPr lang="en-GB" sz="800" dirty="0"/>
              <a:t> ahead of print.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D4E2FE-FCBC-CD52-F038-F6F99C0133C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Future research should focus on comprehensive strategies, diverse longitudinal studies and the development of age-appropriate HRQoL tools to address the needs of short stature paediatric patients</a:t>
            </a:r>
          </a:p>
        </p:txBody>
      </p:sp>
      <p:pic>
        <p:nvPicPr>
          <p:cNvPr id="10" name="Graphic 9" descr="Clipboard Partially Crossed with solid fill">
            <a:extLst>
              <a:ext uri="{FF2B5EF4-FFF2-40B4-BE49-F238E27FC236}">
                <a16:creationId xmlns:a16="http://schemas.microsoft.com/office/drawing/2014/main" id="{33E9E02C-854D-F4F3-BE00-B65B648BED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35407" y="1953984"/>
            <a:ext cx="432000" cy="432000"/>
          </a:xfrm>
          <a:prstGeom prst="rect">
            <a:avLst/>
          </a:prstGeom>
        </p:spPr>
      </p:pic>
      <p:pic>
        <p:nvPicPr>
          <p:cNvPr id="12" name="Graphic 11" descr="Baby crawling with solid fill">
            <a:extLst>
              <a:ext uri="{FF2B5EF4-FFF2-40B4-BE49-F238E27FC236}">
                <a16:creationId xmlns:a16="http://schemas.microsoft.com/office/drawing/2014/main" id="{F2C75DB5-C655-164A-427E-AC1FB3DA81E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58235" y="3054421"/>
            <a:ext cx="468000" cy="468000"/>
          </a:xfrm>
          <a:prstGeom prst="rect">
            <a:avLst/>
          </a:prstGeom>
        </p:spPr>
      </p:pic>
      <p:pic>
        <p:nvPicPr>
          <p:cNvPr id="14" name="Graphic 13" descr="Classroom with solid fill">
            <a:extLst>
              <a:ext uri="{FF2B5EF4-FFF2-40B4-BE49-F238E27FC236}">
                <a16:creationId xmlns:a16="http://schemas.microsoft.com/office/drawing/2014/main" id="{915A7236-5727-E0BB-4158-D824DD9FF09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35476" y="4690047"/>
            <a:ext cx="432000" cy="432000"/>
          </a:xfrm>
          <a:prstGeom prst="rect">
            <a:avLst/>
          </a:prstGeom>
        </p:spPr>
      </p:pic>
      <p:pic>
        <p:nvPicPr>
          <p:cNvPr id="16" name="Graphic 15" descr="Magnifying glass with solid fill">
            <a:extLst>
              <a:ext uri="{FF2B5EF4-FFF2-40B4-BE49-F238E27FC236}">
                <a16:creationId xmlns:a16="http://schemas.microsoft.com/office/drawing/2014/main" id="{F02E0DE9-F81C-2317-467B-B2355F8C197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33430" y="2512911"/>
            <a:ext cx="432000" cy="432000"/>
          </a:xfrm>
          <a:prstGeom prst="rect">
            <a:avLst/>
          </a:prstGeom>
        </p:spPr>
      </p:pic>
      <p:pic>
        <p:nvPicPr>
          <p:cNvPr id="18" name="Graphic 17" descr="Man with kid with solid fill">
            <a:extLst>
              <a:ext uri="{FF2B5EF4-FFF2-40B4-BE49-F238E27FC236}">
                <a16:creationId xmlns:a16="http://schemas.microsoft.com/office/drawing/2014/main" id="{0E318609-7658-FADC-EDE7-F2BCD93A343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395338" y="4117539"/>
            <a:ext cx="504000" cy="504000"/>
          </a:xfrm>
          <a:prstGeom prst="rect">
            <a:avLst/>
          </a:prstGeom>
        </p:spPr>
      </p:pic>
      <p:pic>
        <p:nvPicPr>
          <p:cNvPr id="6" name="Graphic 5" descr="Hierarchy with solid fill">
            <a:extLst>
              <a:ext uri="{FF2B5EF4-FFF2-40B4-BE49-F238E27FC236}">
                <a16:creationId xmlns:a16="http://schemas.microsoft.com/office/drawing/2014/main" id="{BCB8699B-023E-618E-9B7C-0819A5EA509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612663" y="3651083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2387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7d708da-222e-404f-acf5-595ad809ef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4F2681C75A6A4B9D618DDC50EC89C8" ma:contentTypeVersion="15" ma:contentTypeDescription="Create a new document." ma:contentTypeScope="" ma:versionID="de3732b4b72d34396bb1e4e03d94e619">
  <xsd:schema xmlns:xsd="http://www.w3.org/2001/XMLSchema" xmlns:xs="http://www.w3.org/2001/XMLSchema" xmlns:p="http://schemas.microsoft.com/office/2006/metadata/properties" xmlns:ns3="a5ccc2e5-30c3-485b-af11-1005f4ed1ad1" xmlns:ns4="a7d708da-222e-404f-acf5-595ad809ef34" targetNamespace="http://schemas.microsoft.com/office/2006/metadata/properties" ma:root="true" ma:fieldsID="479da1a89eb14b0106fe685eed5ccec6" ns3:_="" ns4:_="">
    <xsd:import namespace="a5ccc2e5-30c3-485b-af11-1005f4ed1ad1"/>
    <xsd:import namespace="a7d708da-222e-404f-acf5-595ad809ef3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c2e5-30c3-485b-af11-1005f4ed1a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d708da-222e-404f-acf5-595ad809ef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7C3558-C795-4C36-A921-5D53BA2DCD8B}">
  <ds:schemaRefs>
    <ds:schemaRef ds:uri="http://schemas.microsoft.com/office/2006/documentManagement/types"/>
    <ds:schemaRef ds:uri="http://purl.org/dc/dcmitype/"/>
    <ds:schemaRef ds:uri="http://purl.org/dc/terms/"/>
    <ds:schemaRef ds:uri="a5ccc2e5-30c3-485b-af11-1005f4ed1ad1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a7d708da-222e-404f-acf5-595ad809ef3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784D098-A533-41FB-92FB-40DF8229E7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ccc2e5-30c3-485b-af11-1005f4ed1ad1"/>
    <ds:schemaRef ds:uri="a7d708da-222e-404f-acf5-595ad809ef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3D7136-CE9A-4637-851D-282D5173F6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7485</TotalTime>
  <Words>392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PGothic</vt:lpstr>
      <vt:lpstr>Arial</vt:lpstr>
      <vt:lpstr>Arial Narrow</vt:lpstr>
      <vt:lpstr>Calibri</vt:lpstr>
      <vt:lpstr>1_Office Theme</vt:lpstr>
      <vt:lpstr>Achondroplasia.expert literature review</vt:lpstr>
      <vt:lpstr>A comprehensive systematic review of health-related quality of life measures in short stature paediatric patients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Matthew Thornton</dc:creator>
  <cp:lastModifiedBy>Alex Hutchings</cp:lastModifiedBy>
  <cp:revision>326</cp:revision>
  <dcterms:created xsi:type="dcterms:W3CDTF">2021-09-21T16:24:04Z</dcterms:created>
  <dcterms:modified xsi:type="dcterms:W3CDTF">2024-08-28T14:16:53Z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0x0101009A4F2681C75A6A4B9D618DDC50EC89C8</vt:lpwstr>
  </property>
</Properties>
</file>