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258" r:id="rId7"/>
    <p:sldId id="267" r:id="rId8"/>
    <p:sldId id="259" r:id="rId9"/>
    <p:sldId id="260" r:id="rId10"/>
    <p:sldId id="265" r:id="rId11"/>
    <p:sldId id="261" r:id="rId12"/>
    <p:sldId id="262" r:id="rId13"/>
    <p:sldId id="263" r:id="rId14"/>
    <p:sldId id="264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CE8460-5323-85AA-0888-DFFCA991208C}" name="Angus Lennon" initials="AL" userId="S::angus@elmgroupltd.com::cb1c4a88-37cf-4f35-91e7-2266d010a7e4" providerId="AD"/>
  <p188:author id="{FBF12B99-6941-222A-7FA3-932EB2A666F9}" name="Matthew Thornton" initials="MT" userId="S::Matthew.Thornton@cesasmedical.com::684b3b34-6b7d-494d-8211-a3299a7fff24" providerId="AD"/>
  <p188:author id="{D49824B8-C00F-5861-E6C6-EDE78474F7F9}" name="Alex Hutchings" initials="AH" userId="S::alex.hutchings@elmgroupltd.com::874b0824-c527-4ba1-95a2-1b05436ce1ef" providerId="AD"/>
  <p188:author id="{AF1779C5-9BF0-A263-ED88-7AF84106872B}" name="Mariam Kudehinbu" initials="MK" userId="S::ma909636@bmrn.com::9b3702b3-11cf-452a-a36a-9847ab9c26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C1EE74-27E9-4E01-8019-32B8F8951990}" v="11" dt="2024-07-15T14:43:54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AF6DA-CC9D-4A1B-B7F0-B8D5ED39E8DB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ED4BB-AF10-4083-BBD1-C879675ED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6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ED4BB-AF10-4083-BBD1-C879675ED9B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791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ED4BB-AF10-4083-BBD1-C879675ED9B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62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7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47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863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994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734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4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090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962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786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9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72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7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8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2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52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898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11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0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hondroplasia.expert/terms-of-use" TargetMode="External"/><Relationship Id="rId2" Type="http://schemas.openxmlformats.org/officeDocument/2006/relationships/hyperlink" Target="https://www.achondroplasia.expert/prescribing-inform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4C972-3477-DB20-6A46-526C09C64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Growth-promoting effects of vosoritide</a:t>
            </a:r>
            <a:r>
              <a:rPr lang="en-GB" baseline="30000" dirty="0">
                <a:solidFill>
                  <a:srgbClr val="000000"/>
                </a:solidFill>
              </a:rPr>
              <a:t>▼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/>
              <a:t>in children with achondroplasia aged ≥10 years at treatment initiation: Results from a Phase 3 extension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3A1868-9E69-6DA2-24E1-92C62D7B56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Adapted from: Savarirayan R, Tofts L, Irving M, Wilcox WR, Harmatz PR, Rutsch F, Carroll R, Polgreen LE, Mohnike K, Charrow J, Hoernschemeyer D, Ozono K, Kubota T, Alanay Y, </a:t>
            </a:r>
            <a:br>
              <a:rPr lang="en-GB" dirty="0"/>
            </a:br>
            <a:r>
              <a:rPr lang="en-GB" dirty="0"/>
              <a:t>Arundel P, Yasui N, White KK, Brandstetter S, Saal HM, Mochizuki H, Tajima A, Basel D,</a:t>
            </a:r>
            <a:br>
              <a:rPr lang="en-GB" dirty="0"/>
            </a:br>
            <a:r>
              <a:rPr lang="en-GB" dirty="0"/>
              <a:t>Mukherjee S, Harris M, Ingole S, Low A, Hoover-Fong JE</a:t>
            </a:r>
          </a:p>
          <a:p>
            <a:r>
              <a:rPr lang="en-GB" dirty="0"/>
              <a:t>Presented at the Pediatric Endocrine Society’s 2024 Annual Meeting; May 2–5,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98F525-7624-6958-A8FE-18A65DB72E8A}"/>
              </a:ext>
            </a:extLst>
          </p:cNvPr>
          <p:cNvSpPr txBox="1"/>
          <p:nvPr/>
        </p:nvSpPr>
        <p:spPr>
          <a:xfrm>
            <a:off x="1089173" y="5512986"/>
            <a:ext cx="10013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200" b="0" i="0" u="none" strike="noStrike" baseline="0" dirty="0">
                <a:latin typeface="Arial" panose="020B0604020202020204" pitchFamily="34" charset="0"/>
              </a:rPr>
              <a:t>▼</a:t>
            </a:r>
            <a:r>
              <a:rPr lang="en-GB" sz="1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This medicinal product is subject to additional monitoring. This will allow quick identification of new safety information. </a:t>
            </a:r>
            <a:br>
              <a:rPr lang="en-GB" sz="1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1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Healthcare professionals are asked to report any suspected adverse reactions. The PI and AE reporting are available at the end of this slide deck.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9709BE-B893-6351-D3DC-D256A66CCC46}"/>
              </a:ext>
            </a:extLst>
          </p:cNvPr>
          <p:cNvSpPr txBox="1"/>
          <p:nvPr/>
        </p:nvSpPr>
        <p:spPr>
          <a:xfrm>
            <a:off x="6390167" y="6145953"/>
            <a:ext cx="32746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2024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Reserved. </a:t>
            </a:r>
            <a:r>
              <a:rPr lang="en-GB" sz="1100" dirty="0"/>
              <a:t>EUCAN-VOX-00451</a:t>
            </a:r>
            <a:r>
              <a:rPr lang="en-GB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07/24</a:t>
            </a:r>
            <a:endParaRPr lang="en-US" sz="1100" dirty="0">
              <a:solidFill>
                <a:srgbClr val="27455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282A96-C93E-8267-AE2B-83DAC100AECF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BD7E24-9D61-B530-132F-B0EE44C2F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33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12D0D-D91F-1254-BBE0-29D32FAB3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Safety summary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D6C1AF4-0EBF-0A39-E77D-C3B49C1EB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347145"/>
              </p:ext>
            </p:extLst>
          </p:nvPr>
        </p:nvGraphicFramePr>
        <p:xfrm>
          <a:off x="695325" y="1449387"/>
          <a:ext cx="10801350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67350">
                  <a:extLst>
                    <a:ext uri="{9D8B030D-6E8A-4147-A177-3AD203B41FA5}">
                      <a16:colId xmlns:a16="http://schemas.microsoft.com/office/drawing/2014/main" val="215324477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080908756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196029986"/>
                    </a:ext>
                  </a:extLst>
                </a:gridCol>
              </a:tblGrid>
              <a:tr h="347266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Overall</a:t>
                      </a:r>
                      <a:br>
                        <a:rPr lang="en-GB" sz="1200" dirty="0"/>
                      </a:br>
                      <a:r>
                        <a:rPr lang="en-GB" sz="1200" dirty="0"/>
                        <a:t>N=49; 176.77 person-years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63015"/>
                  </a:ext>
                </a:extLst>
              </a:tr>
              <a:tr h="208359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Incidence, n(%)*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Event rate (AEs/person-year)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82758"/>
                  </a:ext>
                </a:extLst>
              </a:tr>
              <a:tr h="486172">
                <a:tc>
                  <a:txBody>
                    <a:bodyPr/>
                    <a:lstStyle/>
                    <a:p>
                      <a:r>
                        <a:rPr lang="en-GB" sz="1200" b="1" dirty="0"/>
                        <a:t>AE</a:t>
                      </a:r>
                    </a:p>
                    <a:p>
                      <a:r>
                        <a:rPr lang="en-GB" sz="1200" dirty="0"/>
                        <a:t>     Treatment-related AEs</a:t>
                      </a:r>
                    </a:p>
                    <a:p>
                      <a:r>
                        <a:rPr lang="en-GB" sz="1200" dirty="0"/>
                        <a:t>     AEs leading to study drug discontinuation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49 (100)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13 (26.5)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(2.0)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656 (3.71)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37 (0.21)</a:t>
                      </a:r>
                    </a:p>
                    <a:p>
                      <a:pPr algn="ctr"/>
                      <a:r>
                        <a:rPr lang="en-GB" sz="1200" dirty="0"/>
                        <a:t>1 (0.01)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2362347"/>
                  </a:ext>
                </a:extLst>
              </a:tr>
              <a:tr h="486172">
                <a:tc>
                  <a:txBody>
                    <a:bodyPr/>
                    <a:lstStyle/>
                    <a:p>
                      <a:r>
                        <a:rPr lang="en-GB" sz="1200" b="1" dirty="0"/>
                        <a:t>SAEs</a:t>
                      </a:r>
                    </a:p>
                    <a:p>
                      <a:r>
                        <a:rPr lang="en-GB" sz="1200" dirty="0"/>
                        <a:t>     Treatment-related SAEs</a:t>
                      </a:r>
                    </a:p>
                    <a:p>
                      <a:r>
                        <a:rPr lang="en-GB" sz="1200" dirty="0"/>
                        <a:t>     SAEs leading to study drug discontinuation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 (18.4)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(2.0)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(2.0)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11 (0.06)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 (0.01)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(0.01)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8411699"/>
                  </a:ext>
                </a:extLst>
              </a:tr>
              <a:tr h="208359">
                <a:tc>
                  <a:txBody>
                    <a:bodyPr/>
                    <a:lstStyle/>
                    <a:p>
                      <a:r>
                        <a:rPr lang="en-GB" sz="1200" b="1" dirty="0"/>
                        <a:t>AEs CTCAE grade ≥3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 (14.3)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 (0.06)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4604018"/>
                  </a:ext>
                </a:extLst>
              </a:tr>
              <a:tr h="1319610">
                <a:tc>
                  <a:txBody>
                    <a:bodyPr/>
                    <a:lstStyle/>
                    <a:p>
                      <a:r>
                        <a:rPr lang="en-GB" sz="1200" b="1" dirty="0"/>
                        <a:t>Event of interest</a:t>
                      </a:r>
                    </a:p>
                    <a:p>
                      <a:r>
                        <a:rPr lang="en-GB" sz="1200" b="0" dirty="0"/>
                        <a:t>     Injection site reactions CTCAE grade ≥2</a:t>
                      </a:r>
                    </a:p>
                    <a:p>
                      <a:r>
                        <a:rPr lang="en-GB" sz="1200" b="0" dirty="0"/>
                        <a:t>     Injection site reactions lasting &gt;24 hours (excluding bruising)</a:t>
                      </a:r>
                    </a:p>
                    <a:p>
                      <a:r>
                        <a:rPr lang="en-GB" sz="1200" b="0" dirty="0"/>
                        <a:t>     Hypotension</a:t>
                      </a:r>
                    </a:p>
                    <a:p>
                      <a:r>
                        <a:rPr lang="en-GB" sz="1200" b="0" dirty="0"/>
                        <a:t>     Heart rate change</a:t>
                      </a:r>
                    </a:p>
                    <a:p>
                      <a:r>
                        <a:rPr lang="en-GB" sz="1200" b="0" dirty="0"/>
                        <a:t>     Hypersensitivity (SMQ narrow terms)</a:t>
                      </a:r>
                    </a:p>
                    <a:p>
                      <a:r>
                        <a:rPr lang="en-GB" sz="1200" b="0" dirty="0"/>
                        <a:t>     Avascular necrosis or osteonecrosis </a:t>
                      </a:r>
                    </a:p>
                    <a:p>
                      <a:r>
                        <a:rPr lang="en-GB" sz="1200" b="0" dirty="0"/>
                        <a:t>     Slipped capital femoral epiphysis</a:t>
                      </a:r>
                    </a:p>
                    <a:p>
                      <a:r>
                        <a:rPr lang="en-GB" sz="1200" b="0" dirty="0"/>
                        <a:t>     Fractures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 (4.1)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(2.0)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 (14.3)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(2.0)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 (14.3)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 (8.2)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5 (0.03)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11 (0.06)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 (0.05)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(0.01)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14 (0.08)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5 (0.03)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6428089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0DDE8D-ACD5-7C54-9F9F-B5DDA9284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AE, adverse event; CTCAE, common terminology criteria for adverse events; SAE, serious adverse event; SMQ, standard MedDRA query</a:t>
            </a:r>
            <a:br>
              <a:rPr lang="en-GB" dirty="0"/>
            </a:br>
            <a:r>
              <a:rPr lang="en-GB" dirty="0"/>
              <a:t>*For study participants who received their first dose of vosoritide at ≥10 years of age</a:t>
            </a:r>
            <a:br>
              <a:rPr lang="en-GB" dirty="0"/>
            </a:br>
            <a:r>
              <a:rPr lang="en-GB" dirty="0"/>
              <a:t>Savarirayan R, et al. Presented at the Pediatric Endocrine Society’s 2024 Annual Meeting; May 2–5, 2024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2ED516-6223-0AED-788E-CC40A7BCF41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Most AEs were mild and generally comparable to the experience of younger children</a:t>
            </a:r>
          </a:p>
        </p:txBody>
      </p:sp>
    </p:spTree>
    <p:extLst>
      <p:ext uri="{BB962C8B-B14F-4D97-AF65-F5344CB8AC3E}">
        <p14:creationId xmlns:p14="http://schemas.microsoft.com/office/powerpoint/2010/main" val="4270107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7352-5C8C-9629-5838-E73529AE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C0EC5-3660-6589-3D81-36A04D2DD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Vosoritide was well tolerated and improved AGV in children even when starting treatment at adolescence </a:t>
            </a:r>
          </a:p>
          <a:p>
            <a:r>
              <a:rPr lang="en-GB" dirty="0"/>
              <a:t>AGV improvement persisted during the later stages of puberty</a:t>
            </a:r>
          </a:p>
          <a:p>
            <a:r>
              <a:rPr lang="en-GB" dirty="0"/>
              <a:t>Growth benefits occurred regardless of the Tanner stage of the patients</a:t>
            </a:r>
          </a:p>
          <a:p>
            <a:r>
              <a:rPr lang="en-GB" dirty="0"/>
              <a:t>Treatment with vosoritide was not associated with serious or treatment-limiting adverse drug reactions</a:t>
            </a:r>
          </a:p>
          <a:p>
            <a:pPr lvl="1"/>
            <a:r>
              <a:rPr lang="en-GB" dirty="0"/>
              <a:t>No pathological acceleration was observed in bone age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5F407-CD82-F932-421D-57DD68BAE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AGV, annual growth velocity</a:t>
            </a:r>
            <a:br>
              <a:rPr lang="en-GB" dirty="0"/>
            </a:br>
            <a:r>
              <a:rPr lang="en-GB" dirty="0"/>
              <a:t>Savarirayan R, et al. Presented at the Pediatric Endocrine Society’s 2024 Annual Meeting; May 2–5, 2024</a:t>
            </a:r>
          </a:p>
        </p:txBody>
      </p:sp>
    </p:spTree>
    <p:extLst>
      <p:ext uri="{BB962C8B-B14F-4D97-AF65-F5344CB8AC3E}">
        <p14:creationId xmlns:p14="http://schemas.microsoft.com/office/powerpoint/2010/main" val="3400102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0F6D51-D6BE-4DDA-9685-6AB8FD9E6A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ACH.expert VOXZOGO</a:t>
            </a:r>
            <a:r>
              <a:rPr lang="en-GB" dirty="0">
                <a:sym typeface="Symbol" panose="05050102010706020507" pitchFamily="18" charset="2"/>
              </a:rPr>
              <a:t></a:t>
            </a:r>
            <a:r>
              <a:rPr lang="en-GB" dirty="0">
                <a:solidFill>
                  <a:srgbClr val="1A1919"/>
                </a:solidFill>
              </a:rPr>
              <a:t>▼ </a:t>
            </a:r>
            <a:r>
              <a:rPr lang="en-GB" dirty="0"/>
              <a:t>(vosoritide) </a:t>
            </a:r>
            <a:br>
              <a:rPr lang="en-GB" b="0" i="0" dirty="0">
                <a:solidFill>
                  <a:srgbClr val="1A1919"/>
                </a:solidFill>
                <a:effectLst/>
              </a:rPr>
            </a:br>
            <a:r>
              <a:rPr lang="en-GB" dirty="0"/>
              <a:t> Prescribing Information Slide</a:t>
            </a:r>
          </a:p>
        </p:txBody>
      </p:sp>
    </p:spTree>
    <p:extLst>
      <p:ext uri="{BB962C8B-B14F-4D97-AF65-F5344CB8AC3E}">
        <p14:creationId xmlns:p14="http://schemas.microsoft.com/office/powerpoint/2010/main" val="3142027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3AFB-E3EE-46B3-BABB-4CB138A3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VOXZOGO</a:t>
            </a:r>
            <a:r>
              <a:rPr lang="en-GB" b="1" dirty="0">
                <a:solidFill>
                  <a:schemeClr val="bg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Ò</a:t>
            </a:r>
            <a:r>
              <a:rPr lang="en-GB" dirty="0">
                <a:solidFill>
                  <a:schemeClr val="tx1"/>
                </a:solidFill>
              </a:rPr>
              <a:t>▼</a:t>
            </a:r>
            <a:r>
              <a:rPr lang="en-GB" dirty="0"/>
              <a:t> (vosoritide) Prescribing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3E3E-845D-41D8-B215-E643D2B39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1A1919"/>
                </a:solidFill>
                <a:effectLst/>
              </a:rPr>
              <a:t>Achondroplasia.expert may contain promotional material on BioMarin products, which is displayed based on the prescribing information approved by the European Medicines Agency – EMA</a:t>
            </a:r>
          </a:p>
          <a:p>
            <a:pPr marL="0" indent="0">
              <a:buNone/>
            </a:pPr>
            <a:endParaRPr lang="en-GB" b="0" i="0" dirty="0">
              <a:solidFill>
                <a:srgbClr val="1A1919"/>
              </a:solidFill>
              <a:effectLst/>
            </a:endParaRPr>
          </a:p>
          <a:p>
            <a:pPr marL="0" indent="0">
              <a:buNone/>
            </a:pPr>
            <a:r>
              <a:rPr lang="en-GB" dirty="0">
                <a:solidFill>
                  <a:srgbClr val="1A1919"/>
                </a:solidFill>
              </a:rPr>
              <a:t>Access the latest API: VOXZOGO</a:t>
            </a:r>
            <a:r>
              <a:rPr lang="en-GB" dirty="0"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Ò</a:t>
            </a:r>
            <a:r>
              <a:rPr lang="en-GB" dirty="0">
                <a:solidFill>
                  <a:srgbClr val="1A1919"/>
                </a:solidFill>
              </a:rPr>
              <a:t>▼ (vosoritide) </a:t>
            </a:r>
            <a:endParaRPr lang="en-GB" b="0" i="0" dirty="0">
              <a:solidFill>
                <a:srgbClr val="1A1919"/>
              </a:solidFill>
              <a:effectLst/>
            </a:endParaRPr>
          </a:p>
          <a:p>
            <a:r>
              <a:rPr lang="en-GB" dirty="0"/>
              <a:t>Within your downloaded Zip File, you will find a copy of the latest Prescribing Information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The latest API can also be accessed on </a:t>
            </a:r>
            <a:r>
              <a:rPr lang="en-GB" b="1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Achondroplasia.expert – Prescribing Information</a:t>
            </a:r>
            <a:endParaRPr lang="en-GB" b="1" dirty="0">
              <a:solidFill>
                <a:srgbClr val="FFC000"/>
              </a:solidFill>
            </a:endParaRPr>
          </a:p>
          <a:p>
            <a:pPr lvl="1"/>
            <a:r>
              <a:rPr lang="en-GB" dirty="0">
                <a:solidFill>
                  <a:schemeClr val="tx1"/>
                </a:solidFill>
              </a:rPr>
              <a:t>The prescribing information must form part of the promotional material and must not be separate from it</a:t>
            </a:r>
          </a:p>
          <a:p>
            <a:r>
              <a:rPr lang="en-GB" dirty="0"/>
              <a:t>Achondroplasia.expert </a:t>
            </a:r>
            <a:r>
              <a:rPr lang="en-GB" b="1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Terms and Conditions</a:t>
            </a:r>
            <a:endParaRPr lang="en-GB" b="1" dirty="0">
              <a:solidFill>
                <a:srgbClr val="FFC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6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44DA-E288-CAD9-C0AB-D753BF75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BDD6-0E1F-2A14-AD7E-71CD40770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Vosoritide has been shown to improve the height Z-score in children with achondroplasia aged 0–5 years* versus a placebo after 52 weeks treatment</a:t>
            </a:r>
          </a:p>
          <a:p>
            <a:r>
              <a:rPr lang="en-GB" dirty="0"/>
              <a:t>Vosoritide has shown a statistically significant improvement in AGV in children with achondroplasia versus a placebo after 52 weeks treatment</a:t>
            </a:r>
          </a:p>
          <a:p>
            <a:r>
              <a:rPr lang="en-GB" dirty="0"/>
              <a:t>An extension study showed the improvement in AGV was sustained after 2 years of vosoritide treatment</a:t>
            </a:r>
          </a:p>
          <a:p>
            <a:r>
              <a:rPr lang="en-GB" dirty="0"/>
              <a:t>The efficacy and safety of vosoritide treatment in children aged 10 years or older is reported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9D81A-0542-40ED-A931-EAC92237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AGV, annual growth velocity; EMA, European medicines agency</a:t>
            </a:r>
            <a:br>
              <a:rPr lang="en-GB" dirty="0"/>
            </a:br>
            <a:r>
              <a:rPr lang="en-GB" sz="1000" dirty="0"/>
              <a:t>*EMA indication: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  <a:t>≥4 months–5years, </a:t>
            </a:r>
            <a:r>
              <a:rPr lang="en-GB" sz="1000" dirty="0">
                <a:solidFill>
                  <a:srgbClr val="051C2C"/>
                </a:solidFill>
              </a:rPr>
              <a:t>youngest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  <a:t> patient aged 4.4 months</a:t>
            </a:r>
            <a:endParaRPr lang="en-GB" dirty="0"/>
          </a:p>
          <a:p>
            <a:r>
              <a:rPr lang="en-GB" dirty="0"/>
              <a:t>Savarirayan R, et al. Presented at the Pediatric Endocrine Society’s 2024 Annual Meeting; May 2–5, 2024</a:t>
            </a:r>
          </a:p>
        </p:txBody>
      </p:sp>
    </p:spTree>
    <p:extLst>
      <p:ext uri="{BB962C8B-B14F-4D97-AF65-F5344CB8AC3E}">
        <p14:creationId xmlns:p14="http://schemas.microsoft.com/office/powerpoint/2010/main" val="277222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44DA-E288-CAD9-C0AB-D753BF75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BMN 111-301/302 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BDD6-0E1F-2A14-AD7E-71CD40770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Participants who completed a 52-week, Phase 3, placebo-controlled trial (BMN 111-301) were enrolled in an open-label extension study (BMN 111-302), where they continued to receive vosoritide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9D81A-0542-40ED-A931-EAC92237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*The majority of individual had transitioned to weight-band dosing</a:t>
            </a:r>
            <a:br>
              <a:rPr lang="en-GB" dirty="0"/>
            </a:br>
            <a:r>
              <a:rPr lang="en-GB" dirty="0"/>
              <a:t>Savarirayan R, et al. Presented at the Pediatric Endocrine Society’s 2024 Annual Meeting; May 2–5, 2024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18C1D96-060E-8CB3-A441-B428DA07560A}"/>
              </a:ext>
            </a:extLst>
          </p:cNvPr>
          <p:cNvGrpSpPr/>
          <p:nvPr/>
        </p:nvGrpSpPr>
        <p:grpSpPr>
          <a:xfrm>
            <a:off x="1277476" y="2674122"/>
            <a:ext cx="9694648" cy="3241006"/>
            <a:chOff x="1277476" y="2732704"/>
            <a:chExt cx="9694648" cy="3241006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9355D00D-196F-8246-55C7-215F64F01590}"/>
                </a:ext>
              </a:extLst>
            </p:cNvPr>
            <p:cNvGrpSpPr/>
            <p:nvPr/>
          </p:nvGrpSpPr>
          <p:grpSpPr>
            <a:xfrm>
              <a:off x="1277476" y="3089907"/>
              <a:ext cx="9637048" cy="1952564"/>
              <a:chOff x="702529" y="2867579"/>
              <a:chExt cx="9637048" cy="1952564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8405C942-98AD-6688-4DFC-1E8C3EEF3017}"/>
                  </a:ext>
                </a:extLst>
              </p:cNvPr>
              <p:cNvSpPr/>
              <p:nvPr/>
            </p:nvSpPr>
            <p:spPr>
              <a:xfrm>
                <a:off x="3787897" y="2867579"/>
                <a:ext cx="2858142" cy="803521"/>
              </a:xfrm>
              <a:prstGeom prst="roundRect">
                <a:avLst>
                  <a:gd name="adj" fmla="val 4813"/>
                </a:avLst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964" tIns="34964" rIns="34964" bIns="34964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dirty="0"/>
                  <a:t>Vosoritide 15 µg/kg</a:t>
                </a:r>
                <a:br>
                  <a:rPr lang="en-GB" dirty="0"/>
                </a:br>
                <a:r>
                  <a:rPr lang="en-GB" dirty="0"/>
                  <a:t>n=60</a:t>
                </a:r>
                <a:endParaRPr lang="en-GB" sz="1800" kern="1200" dirty="0"/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58BCF641-5BBF-AD6E-ADF4-186D50B9ED2C}"/>
                  </a:ext>
                </a:extLst>
              </p:cNvPr>
              <p:cNvSpPr/>
              <p:nvPr/>
            </p:nvSpPr>
            <p:spPr>
              <a:xfrm>
                <a:off x="7481177" y="2867579"/>
                <a:ext cx="2858400" cy="803521"/>
              </a:xfrm>
              <a:prstGeom prst="roundRect">
                <a:avLst>
                  <a:gd name="adj" fmla="val 4813"/>
                </a:avLst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964" tIns="34964" rIns="34964" bIns="34964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dirty="0"/>
                  <a:t>Vosoritide 15 µg/kg*</a:t>
                </a:r>
                <a:br>
                  <a:rPr lang="en-GB" dirty="0"/>
                </a:br>
                <a:r>
                  <a:rPr lang="en-GB" dirty="0"/>
                  <a:t>n=58</a:t>
                </a:r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292164A0-7D64-AF6C-95B2-58F81A2F199C}"/>
                  </a:ext>
                </a:extLst>
              </p:cNvPr>
              <p:cNvSpPr/>
              <p:nvPr/>
            </p:nvSpPr>
            <p:spPr>
              <a:xfrm>
                <a:off x="7481177" y="4016621"/>
                <a:ext cx="2858400" cy="803521"/>
              </a:xfrm>
              <a:prstGeom prst="roundRect">
                <a:avLst>
                  <a:gd name="adj" fmla="val 4813"/>
                </a:avLst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964" tIns="34964" rIns="34964" bIns="34964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dirty="0"/>
                  <a:t>Vosoritide 15 µg/kg*</a:t>
                </a:r>
                <a:br>
                  <a:rPr lang="en-GB" dirty="0"/>
                </a:br>
                <a:r>
                  <a:rPr lang="en-GB" dirty="0"/>
                  <a:t>n=61</a:t>
                </a:r>
                <a:endParaRPr lang="en-GB" sz="1800" kern="1200" dirty="0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6D4CF266-AE2D-AA32-7ABE-8A41F91AF334}"/>
                  </a:ext>
                </a:extLst>
              </p:cNvPr>
              <p:cNvSpPr/>
              <p:nvPr/>
            </p:nvSpPr>
            <p:spPr>
              <a:xfrm>
                <a:off x="3787897" y="4016622"/>
                <a:ext cx="2858142" cy="803521"/>
              </a:xfrm>
              <a:prstGeom prst="roundRect">
                <a:avLst>
                  <a:gd name="adj" fmla="val 2442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964" tIns="34964" rIns="34964" bIns="34964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dirty="0"/>
                  <a:t>Placebo</a:t>
                </a:r>
                <a:br>
                  <a:rPr lang="en-GB" dirty="0"/>
                </a:br>
                <a:r>
                  <a:rPr lang="en-GB" dirty="0"/>
                  <a:t>n=61</a:t>
                </a:r>
                <a:endParaRPr lang="en-GB" sz="1800" kern="1200" dirty="0"/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62324785-E3DB-19BB-BD56-7F6AA6F589C3}"/>
                  </a:ext>
                </a:extLst>
              </p:cNvPr>
              <p:cNvSpPr/>
              <p:nvPr/>
            </p:nvSpPr>
            <p:spPr>
              <a:xfrm>
                <a:off x="702529" y="3441321"/>
                <a:ext cx="2503939" cy="803521"/>
              </a:xfrm>
              <a:prstGeom prst="roundRect">
                <a:avLst>
                  <a:gd name="adj" fmla="val 5999"/>
                </a:avLst>
              </a:prstGeom>
              <a:solidFill>
                <a:schemeClr val="accent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964" tIns="34964" rIns="34964" bIns="34964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800" kern="1200" dirty="0"/>
                  <a:t>Baseline growth natural history study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C3FEBD76-CFA3-760E-6089-B3E71424A63F}"/>
                  </a:ext>
                </a:extLst>
              </p:cNvPr>
              <p:cNvCxnSpPr>
                <a:stCxn id="9" idx="3"/>
                <a:endCxn id="18" idx="1"/>
              </p:cNvCxnSpPr>
              <p:nvPr/>
            </p:nvCxnSpPr>
            <p:spPr>
              <a:xfrm>
                <a:off x="3206468" y="3843082"/>
                <a:ext cx="581429" cy="575301"/>
              </a:xfrm>
              <a:prstGeom prst="line">
                <a:avLst/>
              </a:prstGeom>
              <a:ln w="19050">
                <a:solidFill>
                  <a:srgbClr val="BFBFBF"/>
                </a:solidFill>
                <a:tailEnd type="triangl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D6DF3E01-360C-B78E-33B6-5B5061B37BB8}"/>
                  </a:ext>
                </a:extLst>
              </p:cNvPr>
              <p:cNvCxnSpPr>
                <a:stCxn id="9" idx="3"/>
                <a:endCxn id="11" idx="1"/>
              </p:cNvCxnSpPr>
              <p:nvPr/>
            </p:nvCxnSpPr>
            <p:spPr>
              <a:xfrm flipV="1">
                <a:off x="3206468" y="3269340"/>
                <a:ext cx="581429" cy="573742"/>
              </a:xfrm>
              <a:prstGeom prst="line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BC6DC6E-B980-20D4-59BE-C2925DC26E5F}"/>
                  </a:ext>
                </a:extLst>
              </p:cNvPr>
              <p:cNvCxnSpPr>
                <a:cxnSpLocks/>
                <a:stCxn id="11" idx="3"/>
                <a:endCxn id="15" idx="1"/>
              </p:cNvCxnSpPr>
              <p:nvPr/>
            </p:nvCxnSpPr>
            <p:spPr>
              <a:xfrm>
                <a:off x="6646039" y="3269340"/>
                <a:ext cx="835138" cy="0"/>
              </a:xfrm>
              <a:prstGeom prst="line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69F4AA5-A160-9B1E-C3AD-8F7DB90C7AE4}"/>
                  </a:ext>
                </a:extLst>
              </p:cNvPr>
              <p:cNvCxnSpPr>
                <a:stCxn id="18" idx="3"/>
                <a:endCxn id="17" idx="1"/>
              </p:cNvCxnSpPr>
              <p:nvPr/>
            </p:nvCxnSpPr>
            <p:spPr>
              <a:xfrm flipV="1">
                <a:off x="6646039" y="4418382"/>
                <a:ext cx="835138" cy="1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7C49FA7-BCC0-E464-2622-02780DF07139}"/>
                </a:ext>
              </a:extLst>
            </p:cNvPr>
            <p:cNvSpPr txBox="1"/>
            <p:nvPr/>
          </p:nvSpPr>
          <p:spPr>
            <a:xfrm>
              <a:off x="4364752" y="2732704"/>
              <a:ext cx="2858400" cy="3416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b="1" dirty="0">
                  <a:solidFill>
                    <a:schemeClr val="accent4"/>
                  </a:solidFill>
                </a:rPr>
                <a:t>BMN 111-301</a:t>
              </a:r>
              <a:endParaRPr lang="en-GB" sz="1800" b="1" kern="1200" dirty="0">
                <a:solidFill>
                  <a:schemeClr val="accent4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1A8A964-3687-7E1A-8C5C-4F6FED3CD66D}"/>
                </a:ext>
              </a:extLst>
            </p:cNvPr>
            <p:cNvSpPr txBox="1"/>
            <p:nvPr/>
          </p:nvSpPr>
          <p:spPr>
            <a:xfrm>
              <a:off x="8056124" y="2732704"/>
              <a:ext cx="2858400" cy="3416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b="1" dirty="0">
                  <a:solidFill>
                    <a:schemeClr val="accent4"/>
                  </a:solidFill>
                </a:rPr>
                <a:t>BMN 111-302</a:t>
              </a:r>
              <a:endParaRPr lang="en-GB" sz="1800" b="1" kern="1200" dirty="0">
                <a:solidFill>
                  <a:schemeClr val="accent4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B3DD56C-1730-B9C8-2B2C-52BCEC14EBD8}"/>
                </a:ext>
              </a:extLst>
            </p:cNvPr>
            <p:cNvSpPr txBox="1"/>
            <p:nvPr/>
          </p:nvSpPr>
          <p:spPr>
            <a:xfrm>
              <a:off x="4335952" y="5036530"/>
              <a:ext cx="2916000" cy="6878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>
                  <a:solidFill>
                    <a:schemeClr val="accent4"/>
                  </a:solidFill>
                </a:rPr>
                <a:t>52 weeks double-blind, 1:1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>
                  <a:solidFill>
                    <a:schemeClr val="accent4"/>
                  </a:solidFill>
                </a:rPr>
                <a:t>N=121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E27EDB6-3F61-0458-91E2-5E197DA726F6}"/>
                </a:ext>
              </a:extLst>
            </p:cNvPr>
            <p:cNvSpPr txBox="1"/>
            <p:nvPr/>
          </p:nvSpPr>
          <p:spPr>
            <a:xfrm>
              <a:off x="7998524" y="5036530"/>
              <a:ext cx="2973600" cy="9371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>
                  <a:solidFill>
                    <a:schemeClr val="accent4"/>
                  </a:solidFill>
                </a:rPr>
                <a:t>Ongoing, open-label, </a:t>
              </a:r>
              <a:br>
                <a:rPr lang="en-GB" dirty="0">
                  <a:solidFill>
                    <a:schemeClr val="accent4"/>
                  </a:solidFill>
                </a:rPr>
              </a:br>
              <a:r>
                <a:rPr lang="en-GB" dirty="0">
                  <a:solidFill>
                    <a:schemeClr val="accent4"/>
                  </a:solidFill>
                </a:rPr>
                <a:t>final adult height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kern="1200" dirty="0">
                  <a:solidFill>
                    <a:schemeClr val="accent4"/>
                  </a:solidFill>
                </a:rPr>
                <a:t>N=119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535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44DA-E288-CAD9-C0AB-D753BF75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BMN 111-302 study disposition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BDD6-0E1F-2A14-AD7E-71CD40770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49 participants received their first dose of vosoritide when they were ≥10 years of age*, </a:t>
            </a:r>
            <a:br>
              <a:rPr lang="en-GB" dirty="0"/>
            </a:br>
            <a:r>
              <a:rPr lang="en-GB" dirty="0"/>
              <a:t>and efficacy was assessed using 12-month-interval AGV referenced to ACH untreated AGV and average-stature AGV. Safety was assessed with AE rate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9D81A-0542-40ED-A931-EAC92237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AE, adverse event; AGV, annual growth velocity</a:t>
            </a:r>
            <a:br>
              <a:rPr lang="en-GB" dirty="0"/>
            </a:br>
            <a:r>
              <a:rPr lang="en-GB" dirty="0"/>
              <a:t>*On day 1 of BMN 111-301 or day 1 of BMN 111-302 (if they were previously receiving placebo in BMN 111-301). </a:t>
            </a:r>
            <a:br>
              <a:rPr lang="en-GB" dirty="0"/>
            </a:br>
            <a:r>
              <a:rPr lang="en-GB" baseline="30000" dirty="0"/>
              <a:t>†</a:t>
            </a:r>
            <a:r>
              <a:rPr lang="en-GB" dirty="0"/>
              <a:t>Nearing final adult height, limb lengthening, injection burden, or other.</a:t>
            </a:r>
            <a:br>
              <a:rPr lang="en-GB" dirty="0"/>
            </a:br>
            <a:r>
              <a:rPr lang="en-GB" dirty="0"/>
              <a:t>Savarirayan R, et al. Presented at the Pediatric Endocrine Society’s 2024 Annual Meeting; May 2–5, 2024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29BC044-A12D-4660-EF88-0EA8C52DEC82}"/>
              </a:ext>
            </a:extLst>
          </p:cNvPr>
          <p:cNvGrpSpPr/>
          <p:nvPr/>
        </p:nvGrpSpPr>
        <p:grpSpPr>
          <a:xfrm>
            <a:off x="696000" y="2867579"/>
            <a:ext cx="10793471" cy="2909747"/>
            <a:chOff x="828675" y="2719111"/>
            <a:chExt cx="10660796" cy="2909747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8405C942-98AD-6688-4DFC-1E8C3EEF3017}"/>
                </a:ext>
              </a:extLst>
            </p:cNvPr>
            <p:cNvSpPr/>
            <p:nvPr/>
          </p:nvSpPr>
          <p:spPr>
            <a:xfrm>
              <a:off x="6435082" y="2719111"/>
              <a:ext cx="2823009" cy="803521"/>
            </a:xfrm>
            <a:prstGeom prst="roundRect">
              <a:avLst>
                <a:gd name="adj" fmla="val 4813"/>
              </a:avLst>
            </a:prstGeom>
            <a:ln>
              <a:solidFill>
                <a:schemeClr val="accent3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964" tIns="34964" rIns="34964" bIns="34964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31 continuing on treatment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319F27E-554B-7D34-D422-CADD78809ACD}"/>
                </a:ext>
              </a:extLst>
            </p:cNvPr>
            <p:cNvSpPr/>
            <p:nvPr/>
          </p:nvSpPr>
          <p:spPr>
            <a:xfrm>
              <a:off x="6435081" y="4746732"/>
              <a:ext cx="2823009" cy="882126"/>
            </a:xfrm>
            <a:prstGeom prst="roundRect">
              <a:avLst>
                <a:gd name="adj" fmla="val 3463"/>
              </a:avLst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565" tIns="56565" rIns="56565" bIns="56565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kern="1200" dirty="0">
                  <a:solidFill>
                    <a:schemeClr val="accent3"/>
                  </a:solidFill>
                </a:rPr>
                <a:t>Participant request</a:t>
              </a:r>
              <a:r>
                <a:rPr lang="en-GB" sz="1200" baseline="30000" dirty="0">
                  <a:solidFill>
                    <a:schemeClr val="accent3"/>
                  </a:solidFill>
                </a:rPr>
                <a:t>†</a:t>
              </a:r>
              <a:r>
                <a:rPr lang="en-GB" sz="1200" kern="1200" dirty="0">
                  <a:solidFill>
                    <a:schemeClr val="accent3"/>
                  </a:solidFill>
                </a:rPr>
                <a:t> (9)</a:t>
              </a:r>
              <a:br>
                <a:rPr lang="en-GB" sz="1200" kern="1200" dirty="0">
                  <a:solidFill>
                    <a:schemeClr val="accent3"/>
                  </a:solidFill>
                </a:rPr>
              </a:br>
              <a:r>
                <a:rPr lang="en-GB" sz="1200" kern="1200" dirty="0">
                  <a:solidFill>
                    <a:schemeClr val="accent3"/>
                  </a:solidFill>
                </a:rPr>
                <a:t>Reached near-final adult height (6)</a:t>
              </a:r>
              <a:br>
                <a:rPr lang="en-GB" sz="1200" kern="1200" dirty="0">
                  <a:solidFill>
                    <a:schemeClr val="accent3"/>
                  </a:solidFill>
                </a:rPr>
              </a:br>
              <a:r>
                <a:rPr lang="en-GB" sz="1200" kern="1200" dirty="0">
                  <a:solidFill>
                    <a:schemeClr val="accent3"/>
                  </a:solidFill>
                </a:rPr>
                <a:t>Adverse events (1)</a:t>
              </a:r>
              <a:br>
                <a:rPr lang="en-GB" sz="1200" kern="1200" dirty="0">
                  <a:solidFill>
                    <a:schemeClr val="accent3"/>
                  </a:solidFill>
                </a:rPr>
              </a:br>
              <a:r>
                <a:rPr lang="en-GB" sz="1200" kern="1200" dirty="0">
                  <a:solidFill>
                    <a:schemeClr val="accent3"/>
                  </a:solidFill>
                </a:rPr>
                <a:t>Lost to follow-up (1)</a:t>
              </a:r>
              <a:br>
                <a:rPr lang="en-GB" sz="1200" kern="1200" dirty="0">
                  <a:solidFill>
                    <a:schemeClr val="accent3"/>
                  </a:solidFill>
                </a:rPr>
              </a:br>
              <a:r>
                <a:rPr lang="en-GB" sz="1200" kern="1200" dirty="0">
                  <a:solidFill>
                    <a:schemeClr val="accent3"/>
                  </a:solidFill>
                </a:rPr>
                <a:t>Other (1)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58BCF641-5BBF-AD6E-ADF4-186D50B9ED2C}"/>
                </a:ext>
              </a:extLst>
            </p:cNvPr>
            <p:cNvSpPr/>
            <p:nvPr/>
          </p:nvSpPr>
          <p:spPr>
            <a:xfrm>
              <a:off x="9882428" y="3352034"/>
              <a:ext cx="1607043" cy="803521"/>
            </a:xfrm>
            <a:prstGeom prst="roundRect">
              <a:avLst>
                <a:gd name="adj" fmla="val 7184"/>
              </a:avLst>
            </a:prstGeom>
            <a:ln>
              <a:solidFill>
                <a:schemeClr val="accent4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964" tIns="34964" rIns="34964" bIns="34964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13 continuing in study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92164A0-7D64-AF6C-95B2-58F81A2F199C}"/>
                </a:ext>
              </a:extLst>
            </p:cNvPr>
            <p:cNvSpPr/>
            <p:nvPr/>
          </p:nvSpPr>
          <p:spPr>
            <a:xfrm>
              <a:off x="9882428" y="4384274"/>
              <a:ext cx="1607043" cy="803521"/>
            </a:xfrm>
            <a:prstGeom prst="roundRect">
              <a:avLst>
                <a:gd name="adj" fmla="val 4813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964" tIns="34964" rIns="34964" bIns="34964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5 discontinued in study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6D4CF266-AE2D-AA32-7ABE-8A41F91AF334}"/>
                </a:ext>
              </a:extLst>
            </p:cNvPr>
            <p:cNvSpPr/>
            <p:nvPr/>
          </p:nvSpPr>
          <p:spPr>
            <a:xfrm>
              <a:off x="6435082" y="3868154"/>
              <a:ext cx="2823009" cy="803521"/>
            </a:xfrm>
            <a:prstGeom prst="roundRect">
              <a:avLst>
                <a:gd name="adj" fmla="val 2442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964" tIns="34964" rIns="34964" bIns="34964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18</a:t>
              </a:r>
              <a:r>
                <a:rPr lang="en-GB" sz="1800" kern="1200" dirty="0"/>
                <a:t> discontinued treatment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26A3754-E1B8-435F-D5E5-33911CAC49F9}"/>
                </a:ext>
              </a:extLst>
            </p:cNvPr>
            <p:cNvGrpSpPr/>
            <p:nvPr/>
          </p:nvGrpSpPr>
          <p:grpSpPr>
            <a:xfrm>
              <a:off x="828675" y="3292853"/>
              <a:ext cx="5032125" cy="803521"/>
              <a:chOff x="828675" y="3517374"/>
              <a:chExt cx="5032125" cy="803521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2E57C04C-663D-B005-A0FE-93DA3FE9EBDD}"/>
                  </a:ext>
                </a:extLst>
              </p:cNvPr>
              <p:cNvSpPr/>
              <p:nvPr/>
            </p:nvSpPr>
            <p:spPr>
              <a:xfrm>
                <a:off x="828675" y="3517374"/>
                <a:ext cx="1916147" cy="803521"/>
              </a:xfrm>
              <a:prstGeom prst="roundRect">
                <a:avLst>
                  <a:gd name="adj" fmla="val 5998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964" tIns="34964" rIns="34964" bIns="34964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800" kern="1200" dirty="0"/>
                  <a:t>BMN 111-302 extension study</a:t>
                </a:r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62324785-E3DB-19BB-BD56-7F6AA6F589C3}"/>
                  </a:ext>
                </a:extLst>
              </p:cNvPr>
              <p:cNvSpPr/>
              <p:nvPr/>
            </p:nvSpPr>
            <p:spPr>
              <a:xfrm>
                <a:off x="3387640" y="3517374"/>
                <a:ext cx="2473160" cy="803521"/>
              </a:xfrm>
              <a:prstGeom prst="roundRect">
                <a:avLst>
                  <a:gd name="adj" fmla="val 7184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964" tIns="34964" rIns="34964" bIns="34964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800" kern="1200" dirty="0"/>
                  <a:t>49 participants treated at ≥10 years of age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4E6553E-C589-6F19-7959-E05A7F836448}"/>
                  </a:ext>
                </a:extLst>
              </p:cNvPr>
              <p:cNvCxnSpPr>
                <a:cxnSpLocks/>
                <a:stCxn id="7" idx="3"/>
                <a:endCxn id="9" idx="1"/>
              </p:cNvCxnSpPr>
              <p:nvPr/>
            </p:nvCxnSpPr>
            <p:spPr>
              <a:xfrm>
                <a:off x="2744822" y="3919135"/>
                <a:ext cx="642818" cy="0"/>
              </a:xfrm>
              <a:prstGeom prst="line">
                <a:avLst/>
              </a:prstGeom>
              <a:noFill/>
              <a:ln w="19050">
                <a:tailEnd type="triangle"/>
              </a:ln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3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3FEBD76-CFA3-760E-6089-B3E71424A63F}"/>
                </a:ext>
              </a:extLst>
            </p:cNvPr>
            <p:cNvCxnSpPr>
              <a:stCxn id="9" idx="3"/>
              <a:endCxn id="18" idx="1"/>
            </p:cNvCxnSpPr>
            <p:nvPr/>
          </p:nvCxnSpPr>
          <p:spPr>
            <a:xfrm>
              <a:off x="5860800" y="3694614"/>
              <a:ext cx="574282" cy="575301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6DF3E01-360C-B78E-33B6-5B5061B37BB8}"/>
                </a:ext>
              </a:extLst>
            </p:cNvPr>
            <p:cNvCxnSpPr>
              <a:stCxn id="9" idx="3"/>
              <a:endCxn id="11" idx="1"/>
            </p:cNvCxnSpPr>
            <p:nvPr/>
          </p:nvCxnSpPr>
          <p:spPr>
            <a:xfrm flipV="1">
              <a:off x="5860800" y="3120872"/>
              <a:ext cx="574282" cy="57374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BC6DC6E-B980-20D4-59BE-C2925DC26E5F}"/>
                </a:ext>
              </a:extLst>
            </p:cNvPr>
            <p:cNvCxnSpPr>
              <a:stCxn id="18" idx="3"/>
              <a:endCxn id="15" idx="1"/>
            </p:cNvCxnSpPr>
            <p:nvPr/>
          </p:nvCxnSpPr>
          <p:spPr>
            <a:xfrm flipV="1">
              <a:off x="9258091" y="3753795"/>
              <a:ext cx="624337" cy="516120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69F4AA5-A160-9B1E-C3AD-8F7DB90C7AE4}"/>
                </a:ext>
              </a:extLst>
            </p:cNvPr>
            <p:cNvCxnSpPr>
              <a:stCxn id="18" idx="3"/>
              <a:endCxn id="17" idx="1"/>
            </p:cNvCxnSpPr>
            <p:nvPr/>
          </p:nvCxnSpPr>
          <p:spPr>
            <a:xfrm>
              <a:off x="9258091" y="4269915"/>
              <a:ext cx="624337" cy="516120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922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44DA-E288-CAD9-C0AB-D753BF75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Participant demographics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9A9CA4F-5E42-C9C0-AF0C-8D657A4805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518208"/>
              </p:ext>
            </p:extLst>
          </p:nvPr>
        </p:nvGraphicFramePr>
        <p:xfrm>
          <a:off x="695325" y="1449388"/>
          <a:ext cx="10801350" cy="429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00675">
                  <a:extLst>
                    <a:ext uri="{9D8B030D-6E8A-4147-A177-3AD203B41FA5}">
                      <a16:colId xmlns:a16="http://schemas.microsoft.com/office/drawing/2014/main" val="162150417"/>
                    </a:ext>
                  </a:extLst>
                </a:gridCol>
                <a:gridCol w="5400675">
                  <a:extLst>
                    <a:ext uri="{9D8B030D-6E8A-4147-A177-3AD203B41FA5}">
                      <a16:colId xmlns:a16="http://schemas.microsoft.com/office/drawing/2014/main" val="37329368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301/302</a:t>
                      </a:r>
                      <a:br>
                        <a:rPr lang="en-GB" dirty="0"/>
                      </a:br>
                      <a:r>
                        <a:rPr lang="en-GB" dirty="0"/>
                        <a:t>(N=49)*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8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Age at day 1 of treatment (years)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658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Mean (SD)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11.81 (1.32)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250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Min, 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10.0, 15.9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64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Age subgroups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970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0" dirty="0"/>
                        <a:t>≥10 to &lt;11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 (26.5)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984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≥11 to &lt;15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35 (71.4)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5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≥15 to &lt;18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 (2.0)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633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Sex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827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0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24 (49.0)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5135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0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25 (51.0)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82727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9D81A-0542-40ED-A931-EAC92237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SD, standard deviation</a:t>
            </a:r>
            <a:br>
              <a:rPr lang="en-GB" dirty="0"/>
            </a:br>
            <a:r>
              <a:rPr lang="en-GB" dirty="0"/>
              <a:t>*Study participants who received their first dose of vosoritide at ≥10 years of age</a:t>
            </a:r>
          </a:p>
          <a:p>
            <a:r>
              <a:rPr lang="en-GB" dirty="0"/>
              <a:t>Savarirayan R, et al. Presented at the Pediatric Endocrine Society’s 2024 Annual Meeting; May 2–5, 2024</a:t>
            </a:r>
          </a:p>
        </p:txBody>
      </p:sp>
    </p:spTree>
    <p:extLst>
      <p:ext uri="{BB962C8B-B14F-4D97-AF65-F5344CB8AC3E}">
        <p14:creationId xmlns:p14="http://schemas.microsoft.com/office/powerpoint/2010/main" val="367281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AD17-93BC-2AD4-CEFB-40B9EF21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Age- and sex-specific AGVs: Females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FD362A0-AF3C-CC76-1638-8F87531F5B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5877" y="1449388"/>
            <a:ext cx="7220246" cy="3911600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DA0EBA-50C1-6EA2-866E-979D05850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AGV, annual growth velocity; VOS, vosoritide</a:t>
            </a:r>
          </a:p>
          <a:p>
            <a:r>
              <a:rPr lang="en-GB" dirty="0"/>
              <a:t>*Across integer ages 10 to 17 years between children with ACH who were treated and untreated. Untreated controls were from the CLARITY ACH data set.</a:t>
            </a:r>
            <a:br>
              <a:rPr lang="en-GB" dirty="0"/>
            </a:br>
            <a:r>
              <a:rPr lang="en-GB" dirty="0"/>
              <a:t>Savarirayan R, et al. Presented at the Pediatric Endocrine Society’s 2024 Annual Meeting; May 2–5, 2024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B3D4EE-0CE4-2884-1608-9E9B06E6348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Mean age- and sex-specific AGVs were consistently higher in children treated with vosoritide than in untreated controls across all age groups, with a mean difference of 1.47 (0.63) cm/y in females*</a:t>
            </a:r>
          </a:p>
        </p:txBody>
      </p:sp>
    </p:spTree>
    <p:extLst>
      <p:ext uri="{BB962C8B-B14F-4D97-AF65-F5344CB8AC3E}">
        <p14:creationId xmlns:p14="http://schemas.microsoft.com/office/powerpoint/2010/main" val="3202050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B073FCC-C428-FABA-A7AB-650FE442A6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2509449" y="1462088"/>
            <a:ext cx="7152076" cy="39116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B3EE95-9EB5-69FF-4238-CFA35A13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Age- and sex-specific AGVs: Males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BFFBD-757B-5E38-3F09-16A790207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AGV, annual growth velocity; VOS, vosoritide</a:t>
            </a:r>
            <a:br>
              <a:rPr lang="en-GB" dirty="0"/>
            </a:br>
            <a:r>
              <a:rPr lang="en-GB" dirty="0"/>
              <a:t>*Across integer ages 10 to 17 years between children with ACH who were treated and untreated. Untreated controls were from the CLARITY ACH data set</a:t>
            </a:r>
          </a:p>
          <a:p>
            <a:r>
              <a:rPr lang="en-GB" dirty="0"/>
              <a:t>Savarirayan R, et al. Presented at the Pediatric Endocrine Society’s 2024 Annual Meeting; May 2–5, 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839A43-6950-F634-7E7E-26D6A5E87B6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Mean age- and sex-specific AGVs were consistently higher in children treated with vosoritide than in untreated controls across all age groups, with a mean difference of 1.71 (0.63) cm/y in males*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1C56B-7D5D-18E4-F75C-377E128D32C0}"/>
              </a:ext>
            </a:extLst>
          </p:cNvPr>
          <p:cNvSpPr/>
          <p:nvPr/>
        </p:nvSpPr>
        <p:spPr>
          <a:xfrm>
            <a:off x="6248400" y="1435100"/>
            <a:ext cx="825500" cy="33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764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AD17-93BC-2AD4-CEFB-40B9EF21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Tanner stages: Sex-specific AGV year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EE39376-5BF8-CA8B-0EA8-9C976A81A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51827"/>
              </p:ext>
            </p:extLst>
          </p:nvPr>
        </p:nvGraphicFramePr>
        <p:xfrm>
          <a:off x="695325" y="1449388"/>
          <a:ext cx="10801347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1075">
                  <a:extLst>
                    <a:ext uri="{9D8B030D-6E8A-4147-A177-3AD203B41FA5}">
                      <a16:colId xmlns:a16="http://schemas.microsoft.com/office/drawing/2014/main" val="1012312030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3730743311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504263567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2554538687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73376978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1955692345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2528363249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3880384589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2002791456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3549511749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1770257853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2351852608"/>
                    </a:ext>
                  </a:extLst>
                </a:gridCol>
                <a:gridCol w="818356">
                  <a:extLst>
                    <a:ext uri="{9D8B030D-6E8A-4147-A177-3AD203B41FA5}">
                      <a16:colId xmlns:a16="http://schemas.microsoft.com/office/drawing/2014/main" val="108098215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Tanner stages for females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Tanner stages for males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845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II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III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IV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II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III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IV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24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10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3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73512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11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1602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12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5898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13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991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14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9980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15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6203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16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340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17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2835939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DA0EBA-50C1-6EA2-866E-979D05850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AGV, annual growth velocity</a:t>
            </a:r>
            <a:br>
              <a:rPr lang="en-GB" dirty="0"/>
            </a:br>
            <a:r>
              <a:rPr lang="en-GB" dirty="0"/>
              <a:t>Savarirayan R, et al. Presented at the Pediatric Endocrine Society’s 2024 Annual Meeting; May 2–5, 2024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8FB337-74A1-41D9-6848-76AFC40750C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Growth benefits occurred regardless of the Tanner stage of the patients</a:t>
            </a:r>
          </a:p>
        </p:txBody>
      </p:sp>
    </p:spTree>
    <p:extLst>
      <p:ext uri="{BB962C8B-B14F-4D97-AF65-F5344CB8AC3E}">
        <p14:creationId xmlns:p14="http://schemas.microsoft.com/office/powerpoint/2010/main" val="2299880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DBD9F-F753-0B4A-52C1-82E107FA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Bone age/chronological age ratio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9ADFD5-33D3-A657-880B-E5FFE4DA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Savarirayan R, et al. Presented at the Pediatric Endocrine Society’s 2024 Annual Meeting; May 2–5, 2024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CF826-1645-07E9-BD12-55DD96B8DD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Vosoritide treatment had no adverse effects on bone age in male or female children, and there was no evidence of acceleration of bone age with vosoritide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C136C681-0412-9B42-EB91-40A618588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5325" y="1681115"/>
            <a:ext cx="10801350" cy="3448146"/>
          </a:xfrm>
        </p:spPr>
      </p:pic>
    </p:spTree>
    <p:extLst>
      <p:ext uri="{BB962C8B-B14F-4D97-AF65-F5344CB8AC3E}">
        <p14:creationId xmlns:p14="http://schemas.microsoft.com/office/powerpoint/2010/main" val="41849644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7d708da-222e-404f-acf5-595ad809ef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4F2681C75A6A4B9D618DDC50EC89C8" ma:contentTypeVersion="15" ma:contentTypeDescription="Create a new document." ma:contentTypeScope="" ma:versionID="de3732b4b72d34396bb1e4e03d94e619">
  <xsd:schema xmlns:xsd="http://www.w3.org/2001/XMLSchema" xmlns:xs="http://www.w3.org/2001/XMLSchema" xmlns:p="http://schemas.microsoft.com/office/2006/metadata/properties" xmlns:ns3="a5ccc2e5-30c3-485b-af11-1005f4ed1ad1" xmlns:ns4="a7d708da-222e-404f-acf5-595ad809ef34" targetNamespace="http://schemas.microsoft.com/office/2006/metadata/properties" ma:root="true" ma:fieldsID="479da1a89eb14b0106fe685eed5ccec6" ns3:_="" ns4:_="">
    <xsd:import namespace="a5ccc2e5-30c3-485b-af11-1005f4ed1ad1"/>
    <xsd:import namespace="a7d708da-222e-404f-acf5-595ad809ef3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c2e5-30c3-485b-af11-1005f4ed1a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708da-222e-404f-acf5-595ad809ef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DED508-900F-4962-9047-1B62FB57F0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D494A1-098F-48BA-92DF-FD26B539405B}">
  <ds:schemaRefs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a7d708da-222e-404f-acf5-595ad809ef34"/>
    <ds:schemaRef ds:uri="http://schemas.openxmlformats.org/package/2006/metadata/core-properties"/>
    <ds:schemaRef ds:uri="a5ccc2e5-30c3-485b-af11-1005f4ed1ad1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4E0EA0D-2270-4775-AC50-FF700545A4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ccc2e5-30c3-485b-af11-1005f4ed1ad1"/>
    <ds:schemaRef ds:uri="a7d708da-222e-404f-acf5-595ad809ef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2435</TotalTime>
  <Words>1640</Words>
  <Application>Microsoft Office PowerPoint</Application>
  <PresentationFormat>Widescreen</PresentationFormat>
  <Paragraphs>225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PGothic</vt:lpstr>
      <vt:lpstr>Aptos</vt:lpstr>
      <vt:lpstr>Arial</vt:lpstr>
      <vt:lpstr>Arial Narrow</vt:lpstr>
      <vt:lpstr>Symbol</vt:lpstr>
      <vt:lpstr>1_Office Theme</vt:lpstr>
      <vt:lpstr>Growth-promoting effects of vosoritide▼ in children with achondroplasia aged ≥10 years at treatment initiation: Results from a Phase 3 extension study</vt:lpstr>
      <vt:lpstr>Background</vt:lpstr>
      <vt:lpstr>BMN 111-301/302 study design</vt:lpstr>
      <vt:lpstr>BMN 111-302 study disposition</vt:lpstr>
      <vt:lpstr>Participant demographics</vt:lpstr>
      <vt:lpstr>Age- and sex-specific AGVs: Females</vt:lpstr>
      <vt:lpstr>Age- and sex-specific AGVs: Males</vt:lpstr>
      <vt:lpstr>Tanner stages: Sex-specific AGV year</vt:lpstr>
      <vt:lpstr>Bone age/chronological age ratio</vt:lpstr>
      <vt:lpstr>Safety summary</vt:lpstr>
      <vt:lpstr>Conclusions</vt:lpstr>
      <vt:lpstr>ACH.expert VOXZOGO▼ (vosoritide)   Prescribing Information Slide</vt:lpstr>
      <vt:lpstr>VOXZOGOÒ▼ (vosoritide) Prescribing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Growth-promoting Effects of Vosoritide▼ in Children With Achondroplasia Aged ≥10 Years at Treatment Initiation: Results From a Phase 3 Extension Study</dc:title>
  <dc:creator>Alex Hutchings</dc:creator>
  <cp:lastModifiedBy>Brendan Brennan</cp:lastModifiedBy>
  <cp:revision>53</cp:revision>
  <dcterms:created xsi:type="dcterms:W3CDTF">2024-05-13T10:08:18Z</dcterms:created>
  <dcterms:modified xsi:type="dcterms:W3CDTF">2024-07-15T14:44:02Z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0x0101009A4F2681C75A6A4B9D618DDC50EC89C8</vt:lpwstr>
  </property>
</Properties>
</file>