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0"/>
  </p:notesMasterIdLst>
  <p:sldIdLst>
    <p:sldId id="263" r:id="rId5"/>
    <p:sldId id="290" r:id="rId6"/>
    <p:sldId id="258" r:id="rId7"/>
    <p:sldId id="267" r:id="rId8"/>
    <p:sldId id="26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06" userDrawn="1">
          <p15:clr>
            <a:srgbClr val="A4A3A4"/>
          </p15:clr>
        </p15:guide>
        <p15:guide id="2" pos="4248" userDrawn="1">
          <p15:clr>
            <a:srgbClr val="A4A3A4"/>
          </p15:clr>
        </p15:guide>
        <p15:guide id="3" orient="horz" pos="2636"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029413A-4934-0280-200B-1D7D329410DA}" name="Praveen Abraham" initials="PA" userId="S::Praveen.Abraham@elmgroupltd.com::ec62dcbb-7d88-417f-a160-6b5909159534" providerId="AD"/>
  <p188:author id="{CD28D05B-5D80-E503-8D98-4EA32BCC5698}" name="Richard Dobson" initials="RD" userId="S::Richard.Dobson@elmgroupltd.com::5286fa0f-efdb-4985-902d-eddea69fffa0" providerId="AD"/>
  <p188:author id="{E5CE8460-5323-85AA-0888-DFFCA991208C}" name="Angus Lennon" initials="AL" userId="S::angus@elmgroupltd.com::cb1c4a88-37cf-4f35-91e7-2266d010a7e4" providerId="AD"/>
  <p188:author id="{3CCFB29E-2070-7790-00A7-E11B2D7CE010}" name="Marie Farrow" initials="MF" userId="395651ff28d4452c" providerId="Windows Live"/>
  <p188:author id="{D49824B8-C00F-5861-E6C6-EDE78474F7F9}" name="Alex Hutchings" initials="AH" userId="S::alex.hutchings@elmgroupltd.com::874b0824-c527-4ba1-95a2-1b05436ce1ef" providerId="AD"/>
  <p188:author id="{AF1779C5-9BF0-A263-ED88-7AF84106872B}" name="Mariam Kudehinbu" initials="MK" userId="S::ma909636@bmrn.com::9b3702b3-11cf-452a-a36a-9847ab9c2624" providerId="AD"/>
  <p188:author id="{2C6881F9-48E8-FFB9-2D5F-1A973C795183}" name="Martin Lennon" initials="ML" userId="Martin Lennon"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im Venables" initials="TV" lastIdx="10" clrIdx="0">
    <p:extLst>
      <p:ext uri="{19B8F6BF-5375-455C-9EA6-DF929625EA0E}">
        <p15:presenceInfo xmlns:p15="http://schemas.microsoft.com/office/powerpoint/2012/main" userId="S::Tim.Venables@elmgroupltd.com::4da54266-e6ed-48f9-86fc-5a09902e13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851F"/>
    <a:srgbClr val="FFFFFF"/>
    <a:srgbClr val="368BAB"/>
    <a:srgbClr val="2E75B6"/>
    <a:srgbClr val="9DC3E6"/>
    <a:srgbClr val="002060"/>
    <a:srgbClr val="7F8FAF"/>
    <a:srgbClr val="CEE0F2"/>
    <a:srgbClr val="E8EEF1"/>
    <a:srgbClr val="CEDA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E74BC5-8A0D-4228-8E5E-8C5E8A5D0F8E}" v="1" dt="2024-07-15T14:42:31.2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24" autoAdjust="0"/>
    <p:restoredTop sz="94660"/>
  </p:normalViewPr>
  <p:slideViewPr>
    <p:cSldViewPr snapToGrid="0">
      <p:cViewPr varScale="1">
        <p:scale>
          <a:sx n="74" d="100"/>
          <a:sy n="74" d="100"/>
        </p:scale>
        <p:origin x="488" y="56"/>
      </p:cViewPr>
      <p:guideLst>
        <p:guide orient="horz" pos="3906"/>
        <p:guide pos="4248"/>
        <p:guide orient="horz" pos="2636"/>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8/10/relationships/authors" Target="author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6D51E5-F6A7-4D06-8985-BAD6A015B697}" type="datetimeFigureOut">
              <a:rPr lang="en-GB" smtClean="0"/>
              <a:t>15/07/2024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4A54A9-B4BA-4444-A643-C331C3D7DD94}" type="slidenum">
              <a:rPr lang="en-GB" smtClean="0"/>
              <a:t>‹#›</a:t>
            </a:fld>
            <a:endParaRPr lang="en-GB"/>
          </a:p>
        </p:txBody>
      </p:sp>
    </p:spTree>
    <p:extLst>
      <p:ext uri="{BB962C8B-B14F-4D97-AF65-F5344CB8AC3E}">
        <p14:creationId xmlns:p14="http://schemas.microsoft.com/office/powerpoint/2010/main" val="781465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4A54A9-B4BA-4444-A643-C331C3D7DD9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68926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Top Corners Rounded 11">
            <a:extLst>
              <a:ext uri="{FF2B5EF4-FFF2-40B4-BE49-F238E27FC236}">
                <a16:creationId xmlns:a16="http://schemas.microsoft.com/office/drawing/2014/main" id="{3089AC84-D67B-4931-A905-51D5C798DADE}"/>
              </a:ext>
            </a:extLst>
          </p:cNvPr>
          <p:cNvSpPr/>
          <p:nvPr userDrawn="1"/>
        </p:nvSpPr>
        <p:spPr>
          <a:xfrm rot="16200000">
            <a:off x="5240156" y="-271645"/>
            <a:ext cx="1016363" cy="11496676"/>
          </a:xfrm>
          <a:prstGeom prst="round2SameRect">
            <a:avLst>
              <a:gd name="adj1" fmla="val 0"/>
              <a:gd name="adj2" fmla="val 50000"/>
            </a:avLst>
          </a:prstGeom>
          <a:solidFill>
            <a:srgbClr val="104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127DC2C8-5923-4145-B7BF-377502DCE64D}"/>
              </a:ext>
            </a:extLst>
          </p:cNvPr>
          <p:cNvSpPr/>
          <p:nvPr userDrawn="1"/>
        </p:nvSpPr>
        <p:spPr>
          <a:xfrm>
            <a:off x="0" y="873125"/>
            <a:ext cx="11496675" cy="4669642"/>
          </a:xfrm>
          <a:prstGeom prst="rect">
            <a:avLst/>
          </a:prstGeom>
          <a:solidFill>
            <a:srgbClr val="104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695325" y="1122363"/>
            <a:ext cx="10801350" cy="158093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ctr">
              <a:buFont typeface="Arial" panose="020B0604020202020204" pitchFamily="34" charset="0"/>
              <a:buNone/>
              <a:defRPr lang="en-GB" sz="3600" b="1" dirty="0">
                <a:solidFill>
                  <a:schemeClr val="accent6">
                    <a:lumMod val="60000"/>
                    <a:lumOff val="40000"/>
                  </a:schemeClr>
                </a:solidFill>
                <a:ea typeface="MS PGothic" panose="020B0600070205080204" pitchFamily="34" charset="-128"/>
                <a:cs typeface="MS PGothic" charset="0"/>
              </a:defRPr>
            </a:lvl1pPr>
          </a:lstStyle>
          <a:p>
            <a:pPr lvl="0" algn="ctr" fontAlgn="base">
              <a:spcAft>
                <a:spcPct val="0"/>
              </a:spcAft>
            </a:pPr>
            <a:r>
              <a:rPr lang="en-US" noProof="0"/>
              <a:t>Click to edit Master title style</a:t>
            </a:r>
            <a:endParaRPr lang="en-GB" dirty="0"/>
          </a:p>
        </p:txBody>
      </p:sp>
      <p:sp>
        <p:nvSpPr>
          <p:cNvPr id="3" name="Subtitle 2"/>
          <p:cNvSpPr>
            <a:spLocks noGrp="1"/>
          </p:cNvSpPr>
          <p:nvPr>
            <p:ph type="subTitle" idx="1"/>
          </p:nvPr>
        </p:nvSpPr>
        <p:spPr>
          <a:xfrm>
            <a:off x="695325" y="2956142"/>
            <a:ext cx="10801350" cy="230165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ctr">
              <a:buNone/>
              <a:defRPr lang="en-GB" sz="2400" b="0" dirty="0">
                <a:solidFill>
                  <a:schemeClr val="bg1"/>
                </a:solidFill>
                <a:latin typeface="+mj-lt"/>
                <a:cs typeface="Arial" pitchFamily="34" charset="0"/>
              </a:defRPr>
            </a:lvl1pPr>
          </a:lstStyle>
          <a:p>
            <a:pPr marL="228600" lvl="0" indent="-228600" algn="ctr" fontAlgn="base">
              <a:spcBef>
                <a:spcPts val="300"/>
              </a:spcBef>
              <a:spcAft>
                <a:spcPct val="0"/>
              </a:spcAft>
            </a:pPr>
            <a:r>
              <a:rPr lang="en-US" dirty="0"/>
              <a:t>Click to edit Master subtitle style</a:t>
            </a:r>
            <a:endParaRPr lang="en-GB" dirty="0"/>
          </a:p>
        </p:txBody>
      </p:sp>
    </p:spTree>
    <p:extLst>
      <p:ext uri="{BB962C8B-B14F-4D97-AF65-F5344CB8AC3E}">
        <p14:creationId xmlns:p14="http://schemas.microsoft.com/office/powerpoint/2010/main" val="3271908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7: Two content and call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694800" y="1449389"/>
            <a:ext cx="5315303" cy="407659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199" y="1449388"/>
            <a:ext cx="5315303" cy="4076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p:txBody>
          <a:bodyPr/>
          <a:lstStyle/>
          <a:p>
            <a:endParaRPr lang="en-GB" dirty="0"/>
          </a:p>
        </p:txBody>
      </p:sp>
      <p:sp>
        <p:nvSpPr>
          <p:cNvPr id="9" name="Content Placeholder 7">
            <a:extLst>
              <a:ext uri="{FF2B5EF4-FFF2-40B4-BE49-F238E27FC236}">
                <a16:creationId xmlns:a16="http://schemas.microsoft.com/office/drawing/2014/main" id="{8527B6A1-FF86-4E52-A2CB-F853530A52B7}"/>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7000620"/>
      </p:ext>
    </p:extLst>
  </p:cSld>
  <p:clrMapOvr>
    <a:masterClrMapping/>
  </p:clrMapOvr>
  <p:extLst>
    <p:ext uri="{DCECCB84-F9BA-43D5-87BE-67443E8EF086}">
      <p15:sldGuideLst xmlns:p15="http://schemas.microsoft.com/office/powerpoint/2012/main">
        <p15:guide id="1" orient="horz" pos="3906" userDrawn="1">
          <p15:clr>
            <a:srgbClr val="FBAE40"/>
          </p15:clr>
        </p15:guide>
        <p15:guide id="2" orient="horz" pos="349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8: Two content unequal L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694800" y="1449388"/>
            <a:ext cx="8100000" cy="453548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4" name="Content Placeholder 3"/>
          <p:cNvSpPr>
            <a:spLocks noGrp="1"/>
          </p:cNvSpPr>
          <p:nvPr>
            <p:ph sz="half" idx="2"/>
          </p:nvPr>
        </p:nvSpPr>
        <p:spPr>
          <a:xfrm>
            <a:off x="8975270" y="1449388"/>
            <a:ext cx="2520000" cy="4535487"/>
          </a:xfrm>
        </p:spPr>
        <p:txBody>
          <a:bodyPr/>
          <a:lstStyle>
            <a:lvl3pPr>
              <a:defRPr/>
            </a:lvl3pPr>
            <a:lvl5pPr marL="1828800" indent="0">
              <a:buNone/>
              <a:defRPr/>
            </a:lvl5pPr>
          </a:lstStyle>
          <a:p>
            <a:pPr lvl="0"/>
            <a:r>
              <a:rPr lang="en-US" noProof="0"/>
              <a:t>Click to edit Master text styles</a:t>
            </a:r>
          </a:p>
          <a:p>
            <a:pPr lvl="1"/>
            <a:r>
              <a:rPr lang="en-US" noProof="0"/>
              <a:t>Second level</a:t>
            </a:r>
          </a:p>
          <a:p>
            <a:pPr lvl="2"/>
            <a:r>
              <a:rPr lang="en-US" noProof="0"/>
              <a:t>Third level</a:t>
            </a:r>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2845706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9: Two content unequal R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694800" y="1449388"/>
            <a:ext cx="2520000" cy="45354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4" name="Content Placeholder 3"/>
          <p:cNvSpPr>
            <a:spLocks noGrp="1"/>
          </p:cNvSpPr>
          <p:nvPr>
            <p:ph sz="half" idx="2"/>
          </p:nvPr>
        </p:nvSpPr>
        <p:spPr>
          <a:xfrm>
            <a:off x="3397703" y="1449388"/>
            <a:ext cx="8100000" cy="4535487"/>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25697419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10: Two content sub heads">
    <p:spTree>
      <p:nvGrpSpPr>
        <p:cNvPr id="1" name=""/>
        <p:cNvGrpSpPr/>
        <p:nvPr/>
      </p:nvGrpSpPr>
      <p:grpSpPr>
        <a:xfrm>
          <a:off x="0" y="0"/>
          <a:ext cx="0" cy="0"/>
          <a:chOff x="0" y="0"/>
          <a:chExt cx="0" cy="0"/>
        </a:xfrm>
      </p:grpSpPr>
      <p:sp>
        <p:nvSpPr>
          <p:cNvPr id="2" name="Title 1"/>
          <p:cNvSpPr>
            <a:spLocks noGrp="1"/>
          </p:cNvSpPr>
          <p:nvPr>
            <p:ph type="title"/>
          </p:nvPr>
        </p:nvSpPr>
        <p:spPr>
          <a:xfrm>
            <a:off x="696975" y="360000"/>
            <a:ext cx="10800000" cy="1008000"/>
          </a:xfrm>
        </p:spPr>
        <p:txBody>
          <a:bodyPr/>
          <a:lstStyle/>
          <a:p>
            <a:r>
              <a:rPr lang="en-US" noProof="0"/>
              <a:t>Click to edit Master title style</a:t>
            </a:r>
            <a:endParaRPr lang="en-GB" noProof="0"/>
          </a:p>
        </p:txBody>
      </p:sp>
      <p:sp>
        <p:nvSpPr>
          <p:cNvPr id="3" name="Text Placeholder 2"/>
          <p:cNvSpPr>
            <a:spLocks noGrp="1"/>
          </p:cNvSpPr>
          <p:nvPr>
            <p:ph type="body" idx="1"/>
          </p:nvPr>
        </p:nvSpPr>
        <p:spPr>
          <a:xfrm>
            <a:off x="696000"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4" name="Content Placeholder 3"/>
          <p:cNvSpPr>
            <a:spLocks noGrp="1"/>
          </p:cNvSpPr>
          <p:nvPr>
            <p:ph sz="half" idx="2"/>
          </p:nvPr>
        </p:nvSpPr>
        <p:spPr>
          <a:xfrm>
            <a:off x="696000" y="2104373"/>
            <a:ext cx="5220000" cy="394362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Text Placeholder 4"/>
          <p:cNvSpPr>
            <a:spLocks noGrp="1"/>
          </p:cNvSpPr>
          <p:nvPr>
            <p:ph type="body" sz="quarter" idx="3"/>
          </p:nvPr>
        </p:nvSpPr>
        <p:spPr>
          <a:xfrm>
            <a:off x="6276975"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6" name="Content Placeholder 5"/>
          <p:cNvSpPr>
            <a:spLocks noGrp="1"/>
          </p:cNvSpPr>
          <p:nvPr>
            <p:ph sz="quarter" idx="4"/>
          </p:nvPr>
        </p:nvSpPr>
        <p:spPr>
          <a:xfrm>
            <a:off x="6276975" y="2104373"/>
            <a:ext cx="5220000" cy="3943627"/>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8" name="Footer Placeholder 7"/>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3746732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10: Two content sub heads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975" y="360000"/>
            <a:ext cx="10800000" cy="1008000"/>
          </a:xfrm>
        </p:spPr>
        <p:txBody>
          <a:bodyPr/>
          <a:lstStyle/>
          <a:p>
            <a:r>
              <a:rPr lang="en-US" noProof="0"/>
              <a:t>Click to edit Master title style</a:t>
            </a:r>
            <a:endParaRPr lang="en-GB" noProof="0"/>
          </a:p>
        </p:txBody>
      </p:sp>
      <p:sp>
        <p:nvSpPr>
          <p:cNvPr id="3" name="Text Placeholder 2"/>
          <p:cNvSpPr>
            <a:spLocks noGrp="1"/>
          </p:cNvSpPr>
          <p:nvPr>
            <p:ph type="body" idx="1"/>
          </p:nvPr>
        </p:nvSpPr>
        <p:spPr>
          <a:xfrm>
            <a:off x="696000"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4" name="Content Placeholder 3"/>
          <p:cNvSpPr>
            <a:spLocks noGrp="1"/>
          </p:cNvSpPr>
          <p:nvPr>
            <p:ph sz="half" idx="2"/>
          </p:nvPr>
        </p:nvSpPr>
        <p:spPr>
          <a:xfrm>
            <a:off x="696000" y="2104373"/>
            <a:ext cx="5220000" cy="3421611"/>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Text Placeholder 4"/>
          <p:cNvSpPr>
            <a:spLocks noGrp="1"/>
          </p:cNvSpPr>
          <p:nvPr>
            <p:ph type="body" sz="quarter" idx="3"/>
          </p:nvPr>
        </p:nvSpPr>
        <p:spPr>
          <a:xfrm>
            <a:off x="6276975" y="1476000"/>
            <a:ext cx="5220000" cy="568761"/>
          </a:xfrm>
          <a:solidFill>
            <a:schemeClr val="accent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a:t>Click to edit Master text styles</a:t>
            </a:r>
          </a:p>
        </p:txBody>
      </p:sp>
      <p:sp>
        <p:nvSpPr>
          <p:cNvPr id="6" name="Content Placeholder 5"/>
          <p:cNvSpPr>
            <a:spLocks noGrp="1"/>
          </p:cNvSpPr>
          <p:nvPr>
            <p:ph sz="quarter" idx="4"/>
          </p:nvPr>
        </p:nvSpPr>
        <p:spPr>
          <a:xfrm>
            <a:off x="6276975" y="2104373"/>
            <a:ext cx="5220000" cy="3421611"/>
          </a:xfrm>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8" name="Footer Placeholder 7"/>
          <p:cNvSpPr>
            <a:spLocks noGrp="1"/>
          </p:cNvSpPr>
          <p:nvPr>
            <p:ph type="ftr" sz="quarter" idx="11"/>
          </p:nvPr>
        </p:nvSpPr>
        <p:spPr/>
        <p:txBody>
          <a:bodyPr/>
          <a:lstStyle/>
          <a:p>
            <a:endParaRPr lang="en-GB"/>
          </a:p>
        </p:txBody>
      </p:sp>
      <p:sp>
        <p:nvSpPr>
          <p:cNvPr id="9" name="Content Placeholder 7">
            <a:extLst>
              <a:ext uri="{FF2B5EF4-FFF2-40B4-BE49-F238E27FC236}">
                <a16:creationId xmlns:a16="http://schemas.microsoft.com/office/drawing/2014/main" id="{E61F773C-490F-4518-92C7-8A13F0BD74CB}"/>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2438456230"/>
      </p:ext>
    </p:extLst>
  </p:cSld>
  <p:clrMapOvr>
    <a:masterClrMapping/>
  </p:clrMapOvr>
  <p:extLst>
    <p:ext uri="{DCECCB84-F9BA-43D5-87BE-67443E8EF086}">
      <p15:sldGuideLst xmlns:p15="http://schemas.microsoft.com/office/powerpoint/2012/main">
        <p15:guide id="1" orient="horz" pos="3906" userDrawn="1">
          <p15:clr>
            <a:srgbClr val="FBAE40"/>
          </p15:clr>
        </p15:guide>
        <p15:guide id="2" orient="horz" pos="3498"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11: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4" name="Footer Placeholder 3"/>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1722947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12: 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8372786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13: Side 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4631181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itle and Content">
    <p:bg>
      <p:bgPr>
        <a:solidFill>
          <a:schemeClr val="bg1"/>
        </a:solidFill>
        <a:effectLst/>
      </p:bgPr>
    </p:bg>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70ED1D6-A82D-BE47-9F63-84ECD7993124}"/>
              </a:ext>
            </a:extLst>
          </p:cNvPr>
          <p:cNvSpPr>
            <a:spLocks noGrp="1"/>
          </p:cNvSpPr>
          <p:nvPr>
            <p:ph type="body" sz="quarter" idx="10"/>
          </p:nvPr>
        </p:nvSpPr>
        <p:spPr>
          <a:xfrm>
            <a:off x="872400" y="1731775"/>
            <a:ext cx="10447201" cy="42538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a:extLst>
              <a:ext uri="{FF2B5EF4-FFF2-40B4-BE49-F238E27FC236}">
                <a16:creationId xmlns:a16="http://schemas.microsoft.com/office/drawing/2014/main" id="{A9DCBC53-42DC-7645-9797-716B23985863}"/>
              </a:ext>
            </a:extLst>
          </p:cNvPr>
          <p:cNvSpPr>
            <a:spLocks noGrp="1"/>
          </p:cNvSpPr>
          <p:nvPr>
            <p:ph type="body" sz="quarter" idx="11" hasCustomPrompt="1"/>
          </p:nvPr>
        </p:nvSpPr>
        <p:spPr>
          <a:xfrm>
            <a:off x="872400" y="686664"/>
            <a:ext cx="10447201" cy="914112"/>
          </a:xfrm>
        </p:spPr>
        <p:txBody>
          <a:bodyPr anchor="ctr">
            <a:normAutofit/>
          </a:bodyPr>
          <a:lstStyle>
            <a:lvl1pPr marL="0" indent="0">
              <a:buNone/>
              <a:defRPr sz="3174" b="1"/>
            </a:lvl1pPr>
          </a:lstStyle>
          <a:p>
            <a:pPr lvl="0"/>
            <a:r>
              <a:rPr lang="en-GB" dirty="0"/>
              <a:t>Click to add title</a:t>
            </a:r>
            <a:endParaRPr lang="en-US" dirty="0"/>
          </a:p>
        </p:txBody>
      </p:sp>
    </p:spTree>
    <p:extLst>
      <p:ext uri="{BB962C8B-B14F-4D97-AF65-F5344CB8AC3E}">
        <p14:creationId xmlns:p14="http://schemas.microsoft.com/office/powerpoint/2010/main" val="745445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 Conten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449390"/>
            <a:ext cx="10800000" cy="4535486"/>
          </a:xfrm>
        </p:spPr>
        <p:txBody>
          <a:bodyPr/>
          <a:lstStyle>
            <a:lvl2pPr marL="893763" indent="-436563">
              <a:defRPr/>
            </a:lvl2pPr>
            <a:lvl3pPr marL="1252538" indent="-358775">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950378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ntent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449391"/>
            <a:ext cx="10800000" cy="3911741"/>
          </a:xfrm>
        </p:spPr>
        <p:txBody>
          <a:bodyPr/>
          <a:lstStyle>
            <a:lvl2pPr marL="893763" indent="-436563">
              <a:defRPr/>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a:xfrm>
            <a:off x="704497" y="6205448"/>
            <a:ext cx="9031665" cy="508048"/>
          </a:xfrm>
        </p:spPr>
        <p:txBody>
          <a:bodyPr/>
          <a:lstStyle/>
          <a:p>
            <a:endParaRPr lang="en-GB" dirty="0"/>
          </a:p>
        </p:txBody>
      </p:sp>
      <p:sp>
        <p:nvSpPr>
          <p:cNvPr id="6" name="Content Placeholder 7">
            <a:extLst>
              <a:ext uri="{FF2B5EF4-FFF2-40B4-BE49-F238E27FC236}">
                <a16:creationId xmlns:a16="http://schemas.microsoft.com/office/drawing/2014/main" id="{1686E064-BC66-40F5-BFC0-A711EFDB1A24}"/>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082198037"/>
      </p:ext>
    </p:extLst>
  </p:cSld>
  <p:clrMapOvr>
    <a:masterClrMapping/>
  </p:clrMapOvr>
  <p:extLst>
    <p:ext uri="{DCECCB84-F9BA-43D5-87BE-67443E8EF086}">
      <p15:sldGuideLst xmlns:p15="http://schemas.microsoft.com/office/powerpoint/2012/main">
        <p15:guide id="1" pos="724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2: Content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3" name="Content Placeholder 2"/>
          <p:cNvSpPr>
            <a:spLocks noGrp="1"/>
          </p:cNvSpPr>
          <p:nvPr>
            <p:ph idx="1"/>
          </p:nvPr>
        </p:nvSpPr>
        <p:spPr>
          <a:xfrm>
            <a:off x="696000" y="1821973"/>
            <a:ext cx="5316493" cy="1387082"/>
          </a:xfrm>
          <a:solidFill>
            <a:schemeClr val="bg2">
              <a:lumMod val="95000"/>
            </a:schemeClr>
          </a:solidFill>
        </p:spPr>
        <p:txBody>
          <a:bodyPr>
            <a:noAutofit/>
          </a:bodyPr>
          <a:lstStyle>
            <a:lvl1pPr marL="269875" indent="-269875">
              <a:defRPr sz="1600"/>
            </a:lvl1pPr>
            <a:lvl2pPr marL="539750" indent="-182563">
              <a:defRPr sz="1400"/>
            </a:lvl2pPr>
            <a:lvl3pPr marL="1252538" indent="-338138">
              <a:defRPr sz="1200"/>
            </a:lvl3pPr>
            <a:lvl4pPr marL="1609725" indent="-357188">
              <a:defRPr sz="1100"/>
            </a:lvl4pPr>
            <a:lvl5pPr marL="1978025" indent="-368300">
              <a:defRPr sz="1100"/>
            </a:lvl5pPr>
          </a:lstStyle>
          <a:p>
            <a:pPr lvl="0"/>
            <a:r>
              <a:rPr lang="en-US" noProof="0" dirty="0"/>
              <a:t>Click to edit Master text styles</a:t>
            </a:r>
          </a:p>
          <a:p>
            <a:pPr lvl="1"/>
            <a:r>
              <a:rPr lang="en-US" noProof="0" dirty="0"/>
              <a:t>Second level</a:t>
            </a:r>
          </a:p>
        </p:txBody>
      </p:sp>
      <p:sp>
        <p:nvSpPr>
          <p:cNvPr id="5" name="Footer Placeholder 4"/>
          <p:cNvSpPr>
            <a:spLocks noGrp="1"/>
          </p:cNvSpPr>
          <p:nvPr>
            <p:ph type="ftr" sz="quarter" idx="11"/>
          </p:nvPr>
        </p:nvSpPr>
        <p:spPr/>
        <p:txBody>
          <a:bodyPr/>
          <a:lstStyle/>
          <a:p>
            <a:endParaRPr lang="en-GB"/>
          </a:p>
        </p:txBody>
      </p:sp>
      <p:sp>
        <p:nvSpPr>
          <p:cNvPr id="6" name="Content Placeholder 2">
            <a:extLst>
              <a:ext uri="{FF2B5EF4-FFF2-40B4-BE49-F238E27FC236}">
                <a16:creationId xmlns:a16="http://schemas.microsoft.com/office/drawing/2014/main" id="{681B4FB4-B67D-40B7-8D61-AB50131823E5}"/>
              </a:ext>
            </a:extLst>
          </p:cNvPr>
          <p:cNvSpPr>
            <a:spLocks noGrp="1"/>
          </p:cNvSpPr>
          <p:nvPr>
            <p:ph idx="13"/>
          </p:nvPr>
        </p:nvSpPr>
        <p:spPr>
          <a:xfrm>
            <a:off x="6110614" y="1821972"/>
            <a:ext cx="5316493" cy="3457749"/>
          </a:xfrm>
        </p:spPr>
        <p:txBody>
          <a:bodyPr>
            <a:normAutofit/>
          </a:bodyPr>
          <a:lstStyle>
            <a:lvl1pPr marL="269875" indent="-269875">
              <a:defRPr sz="1600"/>
            </a:lvl1pPr>
            <a:lvl2pPr marL="627063" indent="-269875">
              <a:defRPr sz="1400"/>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p:txBody>
      </p:sp>
      <p:sp>
        <p:nvSpPr>
          <p:cNvPr id="8" name="Content Placeholder 2">
            <a:extLst>
              <a:ext uri="{FF2B5EF4-FFF2-40B4-BE49-F238E27FC236}">
                <a16:creationId xmlns:a16="http://schemas.microsoft.com/office/drawing/2014/main" id="{A5680B48-64C1-4C7A-BDD3-20741909094C}"/>
              </a:ext>
            </a:extLst>
          </p:cNvPr>
          <p:cNvSpPr>
            <a:spLocks noGrp="1"/>
          </p:cNvSpPr>
          <p:nvPr>
            <p:ph idx="14"/>
          </p:nvPr>
        </p:nvSpPr>
        <p:spPr>
          <a:xfrm>
            <a:off x="696000" y="3648946"/>
            <a:ext cx="5316493" cy="1630775"/>
          </a:xfrm>
          <a:solidFill>
            <a:schemeClr val="bg2">
              <a:lumMod val="95000"/>
            </a:schemeClr>
          </a:solidFill>
        </p:spPr>
        <p:txBody>
          <a:bodyPr>
            <a:noAutofit/>
          </a:bodyPr>
          <a:lstStyle>
            <a:lvl1pPr marL="269875" indent="-269875">
              <a:defRPr sz="1600"/>
            </a:lvl1pPr>
            <a:lvl2pPr marL="539750" indent="-182563">
              <a:defRPr sz="1400"/>
            </a:lvl2pPr>
            <a:lvl3pPr marL="1252538" indent="-338138">
              <a:defRPr sz="1200"/>
            </a:lvl3pPr>
            <a:lvl4pPr marL="1609725" indent="-357188">
              <a:defRPr sz="1100"/>
            </a:lvl4pPr>
            <a:lvl5pPr marL="1978025" indent="-368300">
              <a:defRPr sz="1100"/>
            </a:lvl5pPr>
          </a:lstStyle>
          <a:p>
            <a:pPr lvl="0"/>
            <a:r>
              <a:rPr lang="en-US" noProof="0" dirty="0"/>
              <a:t>Click to edit Master text styles</a:t>
            </a:r>
          </a:p>
          <a:p>
            <a:pPr lvl="1"/>
            <a:r>
              <a:rPr lang="en-US" noProof="0" dirty="0"/>
              <a:t>Second level</a:t>
            </a:r>
          </a:p>
        </p:txBody>
      </p:sp>
      <p:sp>
        <p:nvSpPr>
          <p:cNvPr id="4" name="TextBox 3">
            <a:extLst>
              <a:ext uri="{FF2B5EF4-FFF2-40B4-BE49-F238E27FC236}">
                <a16:creationId xmlns:a16="http://schemas.microsoft.com/office/drawing/2014/main" id="{E8ADF789-4EE2-4853-8391-3328294626B7}"/>
              </a:ext>
            </a:extLst>
          </p:cNvPr>
          <p:cNvSpPr txBox="1"/>
          <p:nvPr userDrawn="1"/>
        </p:nvSpPr>
        <p:spPr>
          <a:xfrm>
            <a:off x="704497" y="1452641"/>
            <a:ext cx="1289135" cy="369332"/>
          </a:xfrm>
          <a:prstGeom prst="rect">
            <a:avLst/>
          </a:prstGeom>
          <a:noFill/>
        </p:spPr>
        <p:txBody>
          <a:bodyPr wrap="none" rtlCol="0">
            <a:spAutoFit/>
          </a:bodyPr>
          <a:lstStyle/>
          <a:p>
            <a:r>
              <a:rPr lang="en-GB" b="1" dirty="0">
                <a:solidFill>
                  <a:schemeClr val="accent2"/>
                </a:solidFill>
                <a:latin typeface="+mj-lt"/>
              </a:rPr>
              <a:t>Background</a:t>
            </a:r>
          </a:p>
        </p:txBody>
      </p:sp>
      <p:sp>
        <p:nvSpPr>
          <p:cNvPr id="9" name="TextBox 8">
            <a:extLst>
              <a:ext uri="{FF2B5EF4-FFF2-40B4-BE49-F238E27FC236}">
                <a16:creationId xmlns:a16="http://schemas.microsoft.com/office/drawing/2014/main" id="{24C38A1F-A2C9-4AFE-9A41-3328FC2CD48E}"/>
              </a:ext>
            </a:extLst>
          </p:cNvPr>
          <p:cNvSpPr txBox="1"/>
          <p:nvPr userDrawn="1"/>
        </p:nvSpPr>
        <p:spPr>
          <a:xfrm>
            <a:off x="704497" y="3292368"/>
            <a:ext cx="962123" cy="369332"/>
          </a:xfrm>
          <a:prstGeom prst="rect">
            <a:avLst/>
          </a:prstGeom>
          <a:noFill/>
        </p:spPr>
        <p:txBody>
          <a:bodyPr wrap="none" rtlCol="0">
            <a:spAutoFit/>
          </a:bodyPr>
          <a:lstStyle/>
          <a:p>
            <a:r>
              <a:rPr lang="en-GB" b="1" dirty="0">
                <a:solidFill>
                  <a:schemeClr val="accent2"/>
                </a:solidFill>
                <a:latin typeface="+mj-lt"/>
              </a:rPr>
              <a:t>Methods</a:t>
            </a:r>
          </a:p>
        </p:txBody>
      </p:sp>
      <p:sp>
        <p:nvSpPr>
          <p:cNvPr id="10" name="TextBox 9">
            <a:extLst>
              <a:ext uri="{FF2B5EF4-FFF2-40B4-BE49-F238E27FC236}">
                <a16:creationId xmlns:a16="http://schemas.microsoft.com/office/drawing/2014/main" id="{ED9720B6-AE97-4A3D-9CAC-4142DA93FA58}"/>
              </a:ext>
            </a:extLst>
          </p:cNvPr>
          <p:cNvSpPr txBox="1"/>
          <p:nvPr userDrawn="1"/>
        </p:nvSpPr>
        <p:spPr>
          <a:xfrm>
            <a:off x="6129403" y="1444834"/>
            <a:ext cx="869149" cy="369332"/>
          </a:xfrm>
          <a:prstGeom prst="rect">
            <a:avLst/>
          </a:prstGeom>
          <a:noFill/>
        </p:spPr>
        <p:txBody>
          <a:bodyPr wrap="none" rtlCol="0">
            <a:spAutoFit/>
          </a:bodyPr>
          <a:lstStyle/>
          <a:p>
            <a:r>
              <a:rPr lang="en-GB" b="1" dirty="0">
                <a:solidFill>
                  <a:schemeClr val="accent2"/>
                </a:solidFill>
                <a:latin typeface="+mj-lt"/>
              </a:rPr>
              <a:t>Results</a:t>
            </a:r>
          </a:p>
        </p:txBody>
      </p:sp>
      <p:sp>
        <p:nvSpPr>
          <p:cNvPr id="11" name="Content Placeholder 7">
            <a:extLst>
              <a:ext uri="{FF2B5EF4-FFF2-40B4-BE49-F238E27FC236}">
                <a16:creationId xmlns:a16="http://schemas.microsoft.com/office/drawing/2014/main" id="{8D5A0B99-CE00-4F55-A1AE-1FCD7C7FF5CF}"/>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21552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 Visual and callout">
    <p:spTree>
      <p:nvGrpSpPr>
        <p:cNvPr id="1" name=""/>
        <p:cNvGrpSpPr/>
        <p:nvPr/>
      </p:nvGrpSpPr>
      <p:grpSpPr>
        <a:xfrm>
          <a:off x="0" y="0"/>
          <a:ext cx="0" cy="0"/>
          <a:chOff x="0" y="0"/>
          <a:chExt cx="0" cy="0"/>
        </a:xfrm>
      </p:grpSpPr>
      <p:sp>
        <p:nvSpPr>
          <p:cNvPr id="2" name="Title 1"/>
          <p:cNvSpPr>
            <a:spLocks noGrp="1"/>
          </p:cNvSpPr>
          <p:nvPr>
            <p:ph type="title"/>
          </p:nvPr>
        </p:nvSpPr>
        <p:spPr>
          <a:xfrm>
            <a:off x="696000" y="360000"/>
            <a:ext cx="10800000" cy="1008000"/>
          </a:xfrm>
        </p:spPr>
        <p:txBody>
          <a:bodyPr/>
          <a:lstStyle/>
          <a:p>
            <a:r>
              <a:rPr lang="en-US" noProof="0"/>
              <a:t>Click to edit Master title style</a:t>
            </a:r>
            <a:endParaRPr lang="en-GB" noProof="0" dirty="0"/>
          </a:p>
        </p:txBody>
      </p:sp>
      <p:sp>
        <p:nvSpPr>
          <p:cNvPr id="5" name="Footer Placeholder 4"/>
          <p:cNvSpPr>
            <a:spLocks noGrp="1"/>
          </p:cNvSpPr>
          <p:nvPr>
            <p:ph type="ftr" sz="quarter" idx="11"/>
          </p:nvPr>
        </p:nvSpPr>
        <p:spPr>
          <a:xfrm>
            <a:off x="704497" y="6205448"/>
            <a:ext cx="9031665" cy="508048"/>
          </a:xfrm>
        </p:spPr>
        <p:txBody>
          <a:bodyPr/>
          <a:lstStyle/>
          <a:p>
            <a:endParaRPr lang="en-GB" dirty="0"/>
          </a:p>
        </p:txBody>
      </p:sp>
      <p:sp>
        <p:nvSpPr>
          <p:cNvPr id="6" name="Content Placeholder 7">
            <a:extLst>
              <a:ext uri="{FF2B5EF4-FFF2-40B4-BE49-F238E27FC236}">
                <a16:creationId xmlns:a16="http://schemas.microsoft.com/office/drawing/2014/main" id="{874F5665-D5C0-461A-BFF4-A163280A6A4B}"/>
              </a:ext>
            </a:extLst>
          </p:cNvPr>
          <p:cNvSpPr>
            <a:spLocks noGrp="1"/>
          </p:cNvSpPr>
          <p:nvPr>
            <p:ph sz="quarter" idx="12"/>
          </p:nvPr>
        </p:nvSpPr>
        <p:spPr>
          <a:xfrm>
            <a:off x="0" y="5562599"/>
            <a:ext cx="12192000" cy="642849"/>
          </a:xfrm>
          <a:solidFill>
            <a:schemeClr val="accent4"/>
          </a:solidFill>
          <a:ln>
            <a:noFill/>
          </a:ln>
        </p:spPr>
        <p:txBody>
          <a:bodyPr lIns="720000" rIns="720000" anchor="ctr">
            <a:normAutofit/>
          </a:bodyPr>
          <a:lstStyle>
            <a:lvl1pPr marL="0" indent="0" algn="ctr">
              <a:buNone/>
              <a:defRPr sz="1700" b="1">
                <a:solidFill>
                  <a:schemeClr val="bg1"/>
                </a:solidFill>
              </a:defRPr>
            </a:lvl1pPr>
            <a:lvl3pPr marL="914400" indent="0">
              <a:buNone/>
              <a:defRPr/>
            </a:lvl3pPr>
          </a:lstStyle>
          <a:p>
            <a:pPr algn="ctr">
              <a:lnSpc>
                <a:spcPts val="1760"/>
              </a:lnSpc>
            </a:pPr>
            <a:endParaRPr lang="en-US" dirty="0"/>
          </a:p>
        </p:txBody>
      </p:sp>
    </p:spTree>
    <p:extLst>
      <p:ext uri="{BB962C8B-B14F-4D97-AF65-F5344CB8AC3E}">
        <p14:creationId xmlns:p14="http://schemas.microsoft.com/office/powerpoint/2010/main" val="1266196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 Offset content R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idx="1"/>
          </p:nvPr>
        </p:nvSpPr>
        <p:spPr>
          <a:xfrm>
            <a:off x="3395711" y="1449388"/>
            <a:ext cx="8100000" cy="4535487"/>
          </a:xfrm>
        </p:spPr>
        <p:txBody>
          <a:bodyPr/>
          <a:lstStyle>
            <a:lvl2pPr marL="893763" indent="-436563">
              <a:defRPr/>
            </a:lvl2pPr>
            <a:lvl3pPr marL="1252538" indent="-338138">
              <a:defRPr/>
            </a:lvl3pPr>
            <a:lvl4pPr marL="1609725" indent="-357188">
              <a:defRPr/>
            </a:lvl4pPr>
            <a:lvl5pPr marL="1978025" indent="-36830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538004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 Offset content L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idx="1"/>
          </p:nvPr>
        </p:nvSpPr>
        <p:spPr>
          <a:xfrm>
            <a:off x="694800" y="1449388"/>
            <a:ext cx="8100000" cy="4535487"/>
          </a:xfrm>
        </p:spPr>
        <p:txBody>
          <a:bodyPr/>
          <a:lstStyle>
            <a:lvl1pPr marL="357188" indent="-357188">
              <a:buClr>
                <a:schemeClr val="accent3"/>
              </a:buClr>
              <a:buFont typeface="Arial" panose="020B0604020202020204" pitchFamily="34" charset="0"/>
              <a:buChar char="►"/>
              <a:defRPr/>
            </a:lvl1pPr>
            <a:lvl2pPr marL="893763" indent="-436563">
              <a:buClr>
                <a:schemeClr val="accent3"/>
              </a:buClr>
              <a:buFont typeface="Arial" panose="020B0604020202020204" pitchFamily="34" charset="0"/>
              <a:buChar char="ꟷ"/>
              <a:defRPr/>
            </a:lvl2pPr>
            <a:lvl3pPr marL="1252538" indent="-338138">
              <a:buClr>
                <a:schemeClr val="accent3"/>
              </a:buClr>
              <a:buFont typeface="Arial" panose="020B0604020202020204" pitchFamily="34" charset="0"/>
              <a:buChar char="ꟷ"/>
              <a:defRPr/>
            </a:lvl3pPr>
            <a:lvl4pPr marL="1789113" indent="-417513">
              <a:buClr>
                <a:schemeClr val="accent3"/>
              </a:buClr>
              <a:buFont typeface="Arial" panose="020B0604020202020204" pitchFamily="34" charset="0"/>
              <a:buChar char="ꟷ"/>
              <a:defRPr/>
            </a:lvl4pPr>
            <a:lvl5pPr marL="2157413" indent="-328613">
              <a:buClr>
                <a:schemeClr val="accent3"/>
              </a:buClr>
              <a:buFont typeface="Arial" panose="020B0604020202020204" pitchFamily="34" charset="0"/>
              <a:buChar char="ꟷ"/>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11"/>
          </p:nvPr>
        </p:nvSpPr>
        <p:spPr>
          <a:xfrm>
            <a:off x="704849" y="6311901"/>
            <a:ext cx="8522617" cy="352850"/>
          </a:xfrm>
        </p:spPr>
        <p:txBody>
          <a:bodyPr/>
          <a:lstStyle/>
          <a:p>
            <a:endParaRPr lang="en-GB"/>
          </a:p>
        </p:txBody>
      </p:sp>
    </p:spTree>
    <p:extLst>
      <p:ext uri="{BB962C8B-B14F-4D97-AF65-F5344CB8AC3E}">
        <p14:creationId xmlns:p14="http://schemas.microsoft.com/office/powerpoint/2010/main" val="141883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6: Chapter brea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accent3"/>
                </a:solidFill>
              </a:defRPr>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016156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7: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sz="half" idx="1"/>
          </p:nvPr>
        </p:nvSpPr>
        <p:spPr>
          <a:xfrm>
            <a:off x="694800" y="1449388"/>
            <a:ext cx="5315303" cy="45354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199" y="1449388"/>
            <a:ext cx="5315303" cy="4535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772783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Top Corners Rounded 3">
            <a:extLst>
              <a:ext uri="{FF2B5EF4-FFF2-40B4-BE49-F238E27FC236}">
                <a16:creationId xmlns:a16="http://schemas.microsoft.com/office/drawing/2014/main" id="{8A203C68-0475-491F-B992-E8F4B142ACA1}"/>
              </a:ext>
            </a:extLst>
          </p:cNvPr>
          <p:cNvSpPr/>
          <p:nvPr userDrawn="1"/>
        </p:nvSpPr>
        <p:spPr>
          <a:xfrm rot="16200000">
            <a:off x="5240156" y="-4880156"/>
            <a:ext cx="1016363" cy="11496676"/>
          </a:xfrm>
          <a:prstGeom prst="round2SameRect">
            <a:avLst>
              <a:gd name="adj1" fmla="val 0"/>
              <a:gd name="adj2"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96000" y="360000"/>
            <a:ext cx="10800000" cy="10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fontAlgn="base">
              <a:spcAft>
                <a:spcPct val="0"/>
              </a:spcAft>
            </a:pPr>
            <a:r>
              <a:rPr lang="en-US" dirty="0"/>
              <a:t>Click to edit Master title style</a:t>
            </a:r>
            <a:endParaRPr lang="en-GB" dirty="0"/>
          </a:p>
        </p:txBody>
      </p:sp>
      <p:sp>
        <p:nvSpPr>
          <p:cNvPr id="3" name="Text Placeholder 2"/>
          <p:cNvSpPr>
            <a:spLocks noGrp="1"/>
          </p:cNvSpPr>
          <p:nvPr>
            <p:ph type="body" idx="1"/>
          </p:nvPr>
        </p:nvSpPr>
        <p:spPr>
          <a:xfrm>
            <a:off x="696000" y="1449389"/>
            <a:ext cx="10800000" cy="4535485"/>
          </a:xfrm>
          <a:prstGeom prst="rect">
            <a:avLst/>
          </a:prstGeom>
        </p:spPr>
        <p:txBody>
          <a:bodyPr vert="horz" lIns="91440" tIns="45720" rIns="91440" bIns="4572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5" name="Footer Placeholder 4"/>
          <p:cNvSpPr>
            <a:spLocks noGrp="1"/>
          </p:cNvSpPr>
          <p:nvPr>
            <p:ph type="ftr" sz="quarter" idx="3"/>
          </p:nvPr>
        </p:nvSpPr>
        <p:spPr>
          <a:xfrm>
            <a:off x="704497" y="6131861"/>
            <a:ext cx="9031665" cy="581635"/>
          </a:xfrm>
          <a:prstGeom prst="rect">
            <a:avLst/>
          </a:prstGeom>
        </p:spPr>
        <p:txBody>
          <a:bodyPr vert="horz" lIns="91440" tIns="45720" rIns="91440" bIns="45720" rtlCol="0" anchor="b"/>
          <a:lstStyle>
            <a:lvl1pPr algn="l">
              <a:defRPr sz="1000">
                <a:solidFill>
                  <a:schemeClr val="tx2"/>
                </a:solidFill>
              </a:defRPr>
            </a:lvl1pPr>
          </a:lstStyle>
          <a:p>
            <a:endParaRPr lang="en-GB" dirty="0"/>
          </a:p>
        </p:txBody>
      </p:sp>
      <p:sp>
        <p:nvSpPr>
          <p:cNvPr id="6" name="Rectangle 5">
            <a:extLst>
              <a:ext uri="{FF2B5EF4-FFF2-40B4-BE49-F238E27FC236}">
                <a16:creationId xmlns:a16="http://schemas.microsoft.com/office/drawing/2014/main" id="{92125D1A-1993-403F-9F42-9CE20DB5C8B0}"/>
              </a:ext>
            </a:extLst>
          </p:cNvPr>
          <p:cNvSpPr/>
          <p:nvPr userDrawn="1"/>
        </p:nvSpPr>
        <p:spPr>
          <a:xfrm>
            <a:off x="-1" y="243741"/>
            <a:ext cx="10352763" cy="12404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Logo&#10;&#10;Description automatically generated">
            <a:extLst>
              <a:ext uri="{FF2B5EF4-FFF2-40B4-BE49-F238E27FC236}">
                <a16:creationId xmlns:a16="http://schemas.microsoft.com/office/drawing/2014/main" id="{0CEBB8A9-47B4-425D-81D2-94A32DD652F0}"/>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9736162" y="6262255"/>
            <a:ext cx="1759838" cy="451241"/>
          </a:xfrm>
          <a:prstGeom prst="rect">
            <a:avLst/>
          </a:prstGeom>
        </p:spPr>
      </p:pic>
    </p:spTree>
    <p:extLst>
      <p:ext uri="{BB962C8B-B14F-4D97-AF65-F5344CB8AC3E}">
        <p14:creationId xmlns:p14="http://schemas.microsoft.com/office/powerpoint/2010/main" val="37664984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6" r:id="rId10"/>
    <p:sldLayoutId id="2147483670" r:id="rId11"/>
    <p:sldLayoutId id="2147483671" r:id="rId12"/>
    <p:sldLayoutId id="2147483672" r:id="rId13"/>
    <p:sldLayoutId id="2147483677" r:id="rId14"/>
    <p:sldLayoutId id="2147483673" r:id="rId15"/>
    <p:sldLayoutId id="2147483674" r:id="rId16"/>
    <p:sldLayoutId id="2147483675" r:id="rId17"/>
    <p:sldLayoutId id="2147483678" r:id="rId18"/>
  </p:sldLayoutIdLst>
  <p:hf sldNum="0" hdr="0" dt="0"/>
  <p:txStyles>
    <p:titleStyle>
      <a:lvl1pPr algn="l" defTabSz="914400" rtl="0" eaLnBrk="1" latinLnBrk="0" hangingPunct="1">
        <a:lnSpc>
          <a:spcPct val="90000"/>
        </a:lnSpc>
        <a:spcBef>
          <a:spcPct val="0"/>
        </a:spcBef>
        <a:buNone/>
        <a:defRPr lang="en-GB" sz="3600" b="1" kern="1200" dirty="0">
          <a:solidFill>
            <a:schemeClr val="bg2"/>
          </a:solidFill>
          <a:latin typeface="+mj-lt"/>
          <a:ea typeface="MS PGothic" panose="020B0600070205080204" pitchFamily="34" charset="-128"/>
          <a:cs typeface="+mj-cs"/>
        </a:defRPr>
      </a:lvl1pPr>
    </p:titleStyle>
    <p:bodyStyle>
      <a:lvl1pPr marL="357188" indent="-357188" algn="l" defTabSz="914400" rtl="0" eaLnBrk="1" latinLnBrk="0" hangingPunct="1">
        <a:lnSpc>
          <a:spcPct val="100000"/>
        </a:lnSpc>
        <a:spcBef>
          <a:spcPts val="1000"/>
        </a:spcBef>
        <a:buClr>
          <a:schemeClr val="accent3"/>
        </a:buClr>
        <a:buFont typeface="Arial" panose="020B0604020202020204" pitchFamily="34" charset="0"/>
        <a:buChar char="►"/>
        <a:defRPr sz="2000" kern="1200">
          <a:solidFill>
            <a:schemeClr val="tx2"/>
          </a:solidFill>
          <a:latin typeface="+mn-lt"/>
          <a:ea typeface="+mn-ea"/>
          <a:cs typeface="+mn-cs"/>
        </a:defRPr>
      </a:lvl1pPr>
      <a:lvl2pPr marL="893763" indent="-436563" algn="l" defTabSz="914400" rtl="0" eaLnBrk="1" latinLnBrk="0" hangingPunct="1">
        <a:lnSpc>
          <a:spcPct val="100000"/>
        </a:lnSpc>
        <a:spcBef>
          <a:spcPts val="500"/>
        </a:spcBef>
        <a:buClr>
          <a:schemeClr val="accent3"/>
        </a:buClr>
        <a:buFont typeface="Arial" panose="020B0604020202020204" pitchFamily="34" charset="0"/>
        <a:buChar char="ꟷ"/>
        <a:defRPr sz="1800" kern="1200">
          <a:solidFill>
            <a:schemeClr val="tx2"/>
          </a:solidFill>
          <a:latin typeface="+mn-lt"/>
          <a:ea typeface="+mn-ea"/>
          <a:cs typeface="+mn-cs"/>
        </a:defRPr>
      </a:lvl2pPr>
      <a:lvl3pPr marL="1252538" indent="-338138" algn="l" defTabSz="914400" rtl="0" eaLnBrk="1" latinLnBrk="0" hangingPunct="1">
        <a:lnSpc>
          <a:spcPct val="100000"/>
        </a:lnSpc>
        <a:spcBef>
          <a:spcPts val="500"/>
        </a:spcBef>
        <a:buClr>
          <a:schemeClr val="accent3"/>
        </a:buClr>
        <a:buFont typeface="Arial" panose="020B0604020202020204" pitchFamily="34" charset="0"/>
        <a:buChar char="ꟷ"/>
        <a:defRPr sz="1600" kern="1200">
          <a:solidFill>
            <a:schemeClr val="tx2"/>
          </a:solidFill>
          <a:latin typeface="+mn-lt"/>
          <a:ea typeface="+mn-ea"/>
          <a:cs typeface="+mn-cs"/>
        </a:defRPr>
      </a:lvl3pPr>
      <a:lvl4pPr marL="1609725" indent="-357188"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4pPr>
      <a:lvl5pPr marL="2157413" indent="-328613" algn="l" defTabSz="914400" rtl="0" eaLnBrk="1" latinLnBrk="0" hangingPunct="1">
        <a:lnSpc>
          <a:spcPct val="100000"/>
        </a:lnSpc>
        <a:spcBef>
          <a:spcPts val="500"/>
        </a:spcBef>
        <a:buClr>
          <a:schemeClr val="accent3"/>
        </a:buClr>
        <a:buFont typeface="Arial" panose="020B0604020202020204" pitchFamily="34" charset="0"/>
        <a:buChar char="ꟷ"/>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78">
          <p15:clr>
            <a:srgbClr val="F26B43"/>
          </p15:clr>
        </p15:guide>
        <p15:guide id="2" pos="3840">
          <p15:clr>
            <a:srgbClr val="F26B43"/>
          </p15:clr>
        </p15:guide>
        <p15:guide id="3" pos="438">
          <p15:clr>
            <a:srgbClr val="F26B43"/>
          </p15:clr>
        </p15:guide>
        <p15:guide id="4" pos="7242">
          <p15:clr>
            <a:srgbClr val="F26B43"/>
          </p15:clr>
        </p15:guide>
        <p15:guide id="5" orient="horz" pos="913">
          <p15:clr>
            <a:srgbClr val="F26B43"/>
          </p15:clr>
        </p15:guide>
        <p15:guide id="6" orient="horz" pos="232">
          <p15:clr>
            <a:srgbClr val="F26B43"/>
          </p15:clr>
        </p15:guide>
        <p15:guide id="7" orient="horz" pos="3770">
          <p15:clr>
            <a:srgbClr val="F26B43"/>
          </p15:clr>
        </p15:guide>
        <p15:guide id="8" orient="horz" pos="867">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achondroplasia.expert/terms-of-use" TargetMode="External"/><Relationship Id="rId2" Type="http://schemas.openxmlformats.org/officeDocument/2006/relationships/hyperlink" Target="https://www.achondroplasia.expert/prescribing-informatio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AF962-06CB-EF6E-FE13-620032B31B60}"/>
              </a:ext>
            </a:extLst>
          </p:cNvPr>
          <p:cNvSpPr>
            <a:spLocks noGrp="1"/>
          </p:cNvSpPr>
          <p:nvPr>
            <p:ph type="ctrTitle"/>
          </p:nvPr>
        </p:nvSpPr>
        <p:spPr/>
        <p:txBody>
          <a:bodyPr/>
          <a:lstStyle/>
          <a:p>
            <a:r>
              <a:rPr lang="en-GB" dirty="0"/>
              <a:t>Achondroplasia.expert literature review</a:t>
            </a:r>
          </a:p>
        </p:txBody>
      </p:sp>
      <p:sp>
        <p:nvSpPr>
          <p:cNvPr id="3" name="Subtitle 2">
            <a:extLst>
              <a:ext uri="{FF2B5EF4-FFF2-40B4-BE49-F238E27FC236}">
                <a16:creationId xmlns:a16="http://schemas.microsoft.com/office/drawing/2014/main" id="{A87C6D0E-B9CA-75BD-1522-E97BF27B21A1}"/>
              </a:ext>
            </a:extLst>
          </p:cNvPr>
          <p:cNvSpPr>
            <a:spLocks noGrp="1"/>
          </p:cNvSpPr>
          <p:nvPr>
            <p:ph type="subTitle" idx="1"/>
          </p:nvPr>
        </p:nvSpPr>
        <p:spPr/>
        <p:txBody>
          <a:bodyPr/>
          <a:lstStyle/>
          <a:p>
            <a:r>
              <a:rPr lang="en-GB" dirty="0"/>
              <a:t>April 2024</a:t>
            </a:r>
          </a:p>
        </p:txBody>
      </p:sp>
      <p:sp>
        <p:nvSpPr>
          <p:cNvPr id="4" name="TextBox 3">
            <a:extLst>
              <a:ext uri="{FF2B5EF4-FFF2-40B4-BE49-F238E27FC236}">
                <a16:creationId xmlns:a16="http://schemas.microsoft.com/office/drawing/2014/main" id="{81B5E2CB-9519-D927-1023-ABB05DA49315}"/>
              </a:ext>
            </a:extLst>
          </p:cNvPr>
          <p:cNvSpPr txBox="1"/>
          <p:nvPr/>
        </p:nvSpPr>
        <p:spPr>
          <a:xfrm>
            <a:off x="2527143" y="6134044"/>
            <a:ext cx="4127657" cy="60016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303030"/>
                </a:solidFill>
                <a:effectLst/>
                <a:uLnTx/>
                <a:uFillTx/>
                <a:latin typeface="Arial" panose="020B0604020202020204" pitchFamily="34" charset="0"/>
                <a:ea typeface="+mn-ea"/>
                <a:cs typeface="+mn-cs"/>
              </a:rPr>
              <a:t>Achondroplasia.expert is organized and funded by BioMarin. This material has been developed in conjunction with the Achondroplasia.expert Editorial Committee.</a:t>
            </a:r>
            <a:endPar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endParaRPr>
          </a:p>
        </p:txBody>
      </p:sp>
      <p:pic>
        <p:nvPicPr>
          <p:cNvPr id="5" name="Picture 4">
            <a:extLst>
              <a:ext uri="{FF2B5EF4-FFF2-40B4-BE49-F238E27FC236}">
                <a16:creationId xmlns:a16="http://schemas.microsoft.com/office/drawing/2014/main" id="{FD383B37-19E3-0F47-9F23-2531EF87F5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325" y="6312114"/>
            <a:ext cx="1669349" cy="244024"/>
          </a:xfrm>
          <a:prstGeom prst="rect">
            <a:avLst/>
          </a:prstGeom>
        </p:spPr>
      </p:pic>
      <p:sp>
        <p:nvSpPr>
          <p:cNvPr id="6" name="TextBox 5">
            <a:extLst>
              <a:ext uri="{FF2B5EF4-FFF2-40B4-BE49-F238E27FC236}">
                <a16:creationId xmlns:a16="http://schemas.microsoft.com/office/drawing/2014/main" id="{CC38425D-491B-6D51-37BF-6FA10FC2AEE7}"/>
              </a:ext>
            </a:extLst>
          </p:cNvPr>
          <p:cNvSpPr txBox="1"/>
          <p:nvPr/>
        </p:nvSpPr>
        <p:spPr>
          <a:xfrm>
            <a:off x="5537188" y="6145953"/>
            <a:ext cx="4127657" cy="600164"/>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rPr>
              <a:t>For Healthcare Professionals Only</a:t>
            </a:r>
            <a:br>
              <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rPr>
            </a:br>
            <a:r>
              <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rPr>
              <a:t>© BioMarin 2024.</a:t>
            </a:r>
            <a:r>
              <a:rPr lang="en-US" sz="1100" dirty="0">
                <a:solidFill>
                  <a:srgbClr val="274554">
                    <a:lumMod val="50000"/>
                  </a:srgbClr>
                </a:solidFill>
                <a:latin typeface="Arial" panose="020B0604020202020204" pitchFamily="34" charset="0"/>
                <a:cs typeface="Arial" panose="020B0604020202020204" pitchFamily="34" charset="0"/>
              </a:rPr>
              <a:t> </a:t>
            </a:r>
            <a:r>
              <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rPr>
              <a:t>All Rights Reserved. </a:t>
            </a:r>
            <a:br>
              <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rPr>
            </a:br>
            <a:r>
              <a:rPr lang="en-GB" sz="1100" b="0" i="0" dirty="0">
                <a:solidFill>
                  <a:srgbClr val="303030"/>
                </a:solidFill>
                <a:effectLst/>
                <a:highlight>
                  <a:srgbClr val="FFFFFF"/>
                </a:highlight>
                <a:latin typeface="Arial" panose="020B0604020202020204" pitchFamily="34" charset="0"/>
              </a:rPr>
              <a:t>EUCAN-VOX-00452</a:t>
            </a:r>
            <a:r>
              <a:rPr kumimoji="0" lang="en-US" sz="1100" b="0" i="0" u="none" strike="noStrike" kern="1200" cap="none" spc="0" normalizeH="0" baseline="0" noProof="0" dirty="0">
                <a:ln>
                  <a:noFill/>
                </a:ln>
                <a:solidFill>
                  <a:srgbClr val="274554">
                    <a:lumMod val="50000"/>
                  </a:srgbClr>
                </a:solidFill>
                <a:effectLst/>
                <a:uLnTx/>
                <a:uFillTx/>
                <a:latin typeface="Arial" panose="020B0604020202020204" pitchFamily="34" charset="0"/>
                <a:ea typeface="+mn-ea"/>
                <a:cs typeface="Arial" panose="020B0604020202020204" pitchFamily="34" charset="0"/>
              </a:rPr>
              <a:t> 07/24</a:t>
            </a:r>
          </a:p>
        </p:txBody>
      </p:sp>
    </p:spTree>
    <p:extLst>
      <p:ext uri="{BB962C8B-B14F-4D97-AF65-F5344CB8AC3E}">
        <p14:creationId xmlns:p14="http://schemas.microsoft.com/office/powerpoint/2010/main" val="3428009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F375C-3B67-A0B4-59E3-9826F61E005D}"/>
              </a:ext>
            </a:extLst>
          </p:cNvPr>
          <p:cNvSpPr>
            <a:spLocks noGrp="1"/>
          </p:cNvSpPr>
          <p:nvPr>
            <p:ph type="title"/>
          </p:nvPr>
        </p:nvSpPr>
        <p:spPr>
          <a:xfrm>
            <a:off x="696000" y="360000"/>
            <a:ext cx="10800000" cy="1008000"/>
          </a:xfrm>
        </p:spPr>
        <p:txBody>
          <a:bodyPr>
            <a:noAutofit/>
          </a:bodyPr>
          <a:lstStyle/>
          <a:p>
            <a:r>
              <a:rPr lang="en-GB" sz="2400"/>
              <a:t>Growth-promoting effects of vosoritide</a:t>
            </a:r>
            <a:r>
              <a:rPr lang="en-GB" sz="2400" baseline="30000">
                <a:solidFill>
                  <a:srgbClr val="000000"/>
                </a:solidFill>
              </a:rPr>
              <a:t>▼ </a:t>
            </a:r>
            <a:r>
              <a:rPr lang="en-GB" sz="2400"/>
              <a:t>in children with achondroplasia aged ≥10 years at treatment initiation: Results from a Phase 3 extension study</a:t>
            </a:r>
            <a:endParaRPr lang="en-GB" sz="2400" dirty="0"/>
          </a:p>
        </p:txBody>
      </p:sp>
      <p:sp>
        <p:nvSpPr>
          <p:cNvPr id="3" name="Footer Placeholder 2">
            <a:extLst>
              <a:ext uri="{FF2B5EF4-FFF2-40B4-BE49-F238E27FC236}">
                <a16:creationId xmlns:a16="http://schemas.microsoft.com/office/drawing/2014/main" id="{3662848D-FA71-AD3D-D61C-4E8CE4D410A9}"/>
              </a:ext>
            </a:extLst>
          </p:cNvPr>
          <p:cNvSpPr>
            <a:spLocks noGrp="1"/>
          </p:cNvSpPr>
          <p:nvPr>
            <p:ph type="ftr" sz="quarter" idx="11"/>
          </p:nvPr>
        </p:nvSpPr>
        <p:spPr>
          <a:xfrm>
            <a:off x="704497" y="6205448"/>
            <a:ext cx="9031665" cy="508048"/>
          </a:xfrm>
        </p:spPr>
        <p:txBody>
          <a:bodyPr bIns="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051C2C"/>
                </a:solidFill>
                <a:effectLst/>
                <a:uLnTx/>
                <a:uFillTx/>
                <a:ea typeface="+mn-ea"/>
                <a:cs typeface="+mn-cs"/>
              </a:rPr>
              <a:t>▼This medicinal product is subject to additional monitoring. This will allow quick identification of new safety information. Healthcare professionals are asked to report any suspected adverse reactions. The PI and AE reporting are available at the end of this slide deck. AE, adverse event; AGV, annual growth velocity; EMA, European medicines agency; OLE, open-label extension. </a:t>
            </a:r>
            <a:r>
              <a:rPr lang="en-GB" sz="800" dirty="0"/>
              <a:t>*EMA indication: </a:t>
            </a:r>
            <a:r>
              <a:rPr kumimoji="0" lang="en-GB" sz="800" b="0" i="0" u="none" strike="noStrike" kern="1200" cap="none" spc="0" normalizeH="0" baseline="0" noProof="0" dirty="0">
                <a:ln>
                  <a:noFill/>
                </a:ln>
                <a:solidFill>
                  <a:srgbClr val="051C2C"/>
                </a:solidFill>
                <a:effectLst/>
                <a:uLnTx/>
                <a:uFillTx/>
                <a:ea typeface="+mn-ea"/>
                <a:cs typeface="+mn-cs"/>
              </a:rPr>
              <a:t>≥4 months–5years, </a:t>
            </a:r>
            <a:r>
              <a:rPr lang="en-GB" sz="800" dirty="0">
                <a:solidFill>
                  <a:srgbClr val="051C2C"/>
                </a:solidFill>
              </a:rPr>
              <a:t>youngest</a:t>
            </a:r>
            <a:r>
              <a:rPr kumimoji="0" lang="en-GB" sz="800" b="0" i="0" u="none" strike="noStrike" kern="1200" cap="none" spc="0" normalizeH="0" baseline="0" noProof="0" dirty="0">
                <a:ln>
                  <a:noFill/>
                </a:ln>
                <a:solidFill>
                  <a:srgbClr val="051C2C"/>
                </a:solidFill>
                <a:effectLst/>
                <a:uLnTx/>
                <a:uFillTx/>
                <a:ea typeface="+mn-ea"/>
                <a:cs typeface="+mn-cs"/>
              </a:rPr>
              <a:t> patient aged 4.4 months </a:t>
            </a:r>
            <a:r>
              <a:rPr lang="en-GB" sz="800" baseline="30000" dirty="0"/>
              <a:t>† </a:t>
            </a:r>
            <a:r>
              <a:rPr kumimoji="0" lang="en-GB" sz="800" b="0" i="0" u="none" strike="noStrike" kern="1200" cap="none" spc="0" normalizeH="0" baseline="0" noProof="0" dirty="0">
                <a:ln>
                  <a:noFill/>
                </a:ln>
                <a:solidFill>
                  <a:srgbClr val="051C2C"/>
                </a:solidFill>
                <a:effectLst/>
                <a:uLnTx/>
                <a:uFillTx/>
                <a:ea typeface="+mn-ea"/>
                <a:cs typeface="+mn-cs"/>
              </a:rPr>
              <a:t>Nearing final adult height, limb lengthening, injection burden, or other. </a:t>
            </a:r>
            <a:r>
              <a:rPr kumimoji="0" lang="en-GB" sz="800" b="0" i="0" u="none" strike="noStrike" kern="1200" cap="none" spc="0" normalizeH="0" baseline="0" noProof="0" dirty="0" err="1">
                <a:ln>
                  <a:noFill/>
                </a:ln>
                <a:solidFill>
                  <a:srgbClr val="051C2C"/>
                </a:solidFill>
                <a:effectLst/>
                <a:uLnTx/>
                <a:uFillTx/>
                <a:ea typeface="+mn-ea"/>
                <a:cs typeface="+mn-cs"/>
              </a:rPr>
              <a:t>Savarirayan</a:t>
            </a:r>
            <a:r>
              <a:rPr kumimoji="0" lang="en-GB" sz="800" b="0" i="0" u="none" strike="noStrike" kern="1200" cap="none" spc="0" normalizeH="0" baseline="0" noProof="0" dirty="0">
                <a:ln>
                  <a:noFill/>
                </a:ln>
                <a:solidFill>
                  <a:srgbClr val="051C2C"/>
                </a:solidFill>
                <a:effectLst/>
                <a:uLnTx/>
                <a:uFillTx/>
                <a:ea typeface="+mn-ea"/>
                <a:cs typeface="+mn-cs"/>
              </a:rPr>
              <a:t> R, et al. Presented at the </a:t>
            </a:r>
            <a:r>
              <a:rPr kumimoji="0" lang="en-GB" sz="800" b="0" i="0" u="none" strike="noStrike" kern="1200" cap="none" spc="0" normalizeH="0" baseline="0" noProof="0" dirty="0" err="1">
                <a:ln>
                  <a:noFill/>
                </a:ln>
                <a:solidFill>
                  <a:srgbClr val="051C2C"/>
                </a:solidFill>
                <a:effectLst/>
                <a:uLnTx/>
                <a:uFillTx/>
                <a:ea typeface="+mn-ea"/>
                <a:cs typeface="+mn-cs"/>
              </a:rPr>
              <a:t>Pediatric</a:t>
            </a:r>
            <a:r>
              <a:rPr kumimoji="0" lang="en-GB" sz="800" b="0" i="0" u="none" strike="noStrike" kern="1200" cap="none" spc="0" normalizeH="0" baseline="0" noProof="0" dirty="0">
                <a:ln>
                  <a:noFill/>
                </a:ln>
                <a:solidFill>
                  <a:srgbClr val="051C2C"/>
                </a:solidFill>
                <a:effectLst/>
                <a:uLnTx/>
                <a:uFillTx/>
                <a:ea typeface="+mn-ea"/>
                <a:cs typeface="+mn-cs"/>
              </a:rPr>
              <a:t> Endocrine Society’s 2024 Annual Meeting; May 2–5, 2024</a:t>
            </a:r>
          </a:p>
        </p:txBody>
      </p:sp>
      <p:sp>
        <p:nvSpPr>
          <p:cNvPr id="4" name="Content Placeholder 3">
            <a:extLst>
              <a:ext uri="{FF2B5EF4-FFF2-40B4-BE49-F238E27FC236}">
                <a16:creationId xmlns:a16="http://schemas.microsoft.com/office/drawing/2014/main" id="{4725574B-53B4-DDF0-9AAA-24B9BD71029C}"/>
              </a:ext>
            </a:extLst>
          </p:cNvPr>
          <p:cNvSpPr>
            <a:spLocks noGrp="1"/>
          </p:cNvSpPr>
          <p:nvPr>
            <p:ph sz="quarter" idx="12"/>
          </p:nvPr>
        </p:nvSpPr>
        <p:spPr>
          <a:xfrm>
            <a:off x="0" y="5562599"/>
            <a:ext cx="12192000" cy="642849"/>
          </a:xfrm>
        </p:spPr>
        <p:txBody>
          <a:bodyPr/>
          <a:lstStyle/>
          <a:p>
            <a:pPr algn="ctr">
              <a:defRPr/>
            </a:pPr>
            <a:r>
              <a:rPr lang="en-GB" sz="1800"/>
              <a:t>Vosoritide was well tolerated and improved AGV in children even when </a:t>
            </a:r>
            <a:br>
              <a:rPr lang="en-GB" sz="1800"/>
            </a:br>
            <a:r>
              <a:rPr lang="en-GB" sz="1800"/>
              <a:t>starting treatment at adolescence </a:t>
            </a:r>
            <a:endParaRPr lang="en-GB" sz="1800" dirty="0"/>
          </a:p>
        </p:txBody>
      </p:sp>
      <p:sp>
        <p:nvSpPr>
          <p:cNvPr id="5" name="Rectangle 4">
            <a:extLst>
              <a:ext uri="{FF2B5EF4-FFF2-40B4-BE49-F238E27FC236}">
                <a16:creationId xmlns:a16="http://schemas.microsoft.com/office/drawing/2014/main" id="{CA10BBAE-4DDD-8C73-79D2-969F4BEB33C6}"/>
              </a:ext>
            </a:extLst>
          </p:cNvPr>
          <p:cNvSpPr/>
          <p:nvPr/>
        </p:nvSpPr>
        <p:spPr>
          <a:xfrm>
            <a:off x="5894728" y="1443039"/>
            <a:ext cx="5650776" cy="38893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a:ea typeface="+mn-ea"/>
              <a:cs typeface="+mn-cs"/>
            </a:endParaRPr>
          </a:p>
        </p:txBody>
      </p:sp>
      <p:sp>
        <p:nvSpPr>
          <p:cNvPr id="6" name="Rectangle 5">
            <a:extLst>
              <a:ext uri="{FF2B5EF4-FFF2-40B4-BE49-F238E27FC236}">
                <a16:creationId xmlns:a16="http://schemas.microsoft.com/office/drawing/2014/main" id="{54124F79-4F46-23F7-0C21-CCE2AF79CC63}"/>
              </a:ext>
            </a:extLst>
          </p:cNvPr>
          <p:cNvSpPr/>
          <p:nvPr/>
        </p:nvSpPr>
        <p:spPr>
          <a:xfrm>
            <a:off x="695324" y="2834034"/>
            <a:ext cx="5158123" cy="7772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Arial"/>
              <a:ea typeface="+mn-ea"/>
              <a:cs typeface="+mn-cs"/>
            </a:endParaRPr>
          </a:p>
        </p:txBody>
      </p:sp>
      <p:sp>
        <p:nvSpPr>
          <p:cNvPr id="7" name="Rectangle 6">
            <a:extLst>
              <a:ext uri="{FF2B5EF4-FFF2-40B4-BE49-F238E27FC236}">
                <a16:creationId xmlns:a16="http://schemas.microsoft.com/office/drawing/2014/main" id="{7B1F35E8-4C49-95C9-57A8-C8E98C42AA07}"/>
              </a:ext>
            </a:extLst>
          </p:cNvPr>
          <p:cNvSpPr/>
          <p:nvPr/>
        </p:nvSpPr>
        <p:spPr>
          <a:xfrm>
            <a:off x="695324" y="1449389"/>
            <a:ext cx="5158124" cy="4275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300" b="1" i="0" u="none" strike="noStrike" kern="1200" cap="none" spc="0" normalizeH="0" baseline="0" noProof="0" dirty="0">
                <a:ln>
                  <a:noFill/>
                </a:ln>
                <a:solidFill>
                  <a:prstClr val="white"/>
                </a:solidFill>
                <a:effectLst/>
                <a:uLnTx/>
                <a:uFillTx/>
                <a:latin typeface="Arial"/>
                <a:ea typeface="+mn-ea"/>
                <a:cs typeface="+mn-cs"/>
              </a:rPr>
              <a:t>Increase in growth for children with ACH was demonstrated with vosoritide in clinical trials</a:t>
            </a:r>
          </a:p>
        </p:txBody>
      </p:sp>
      <p:sp>
        <p:nvSpPr>
          <p:cNvPr id="8" name="TextBox 7">
            <a:extLst>
              <a:ext uri="{FF2B5EF4-FFF2-40B4-BE49-F238E27FC236}">
                <a16:creationId xmlns:a16="http://schemas.microsoft.com/office/drawing/2014/main" id="{F17CFBF0-B1DE-F1FD-F77D-503000EFDDCD}"/>
              </a:ext>
            </a:extLst>
          </p:cNvPr>
          <p:cNvSpPr txBox="1"/>
          <p:nvPr/>
        </p:nvSpPr>
        <p:spPr>
          <a:xfrm>
            <a:off x="704496" y="2803223"/>
            <a:ext cx="5149061" cy="307777"/>
          </a:xfrm>
          <a:prstGeom prst="rect">
            <a:avLst/>
          </a:prstGeom>
          <a:solidFill>
            <a:schemeClr val="accent1"/>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MyriadPro-Light"/>
                <a:ea typeface="+mn-ea"/>
                <a:cs typeface="+mn-cs"/>
              </a:rPr>
              <a:t>  OLE study following a 52-week Phase 3 placebo-controlled trial</a:t>
            </a:r>
            <a:endParaRPr kumimoji="0" lang="en-GB" sz="1400" b="0" i="0" u="none" strike="noStrike" kern="1200" cap="none" spc="0" normalizeH="0" baseline="0" noProof="0" dirty="0">
              <a:ln>
                <a:noFill/>
              </a:ln>
              <a:solidFill>
                <a:srgbClr val="AACDD8">
                  <a:lumMod val="60000"/>
                  <a:lumOff val="40000"/>
                </a:srgbClr>
              </a:solidFill>
              <a:effectLst/>
              <a:highlight>
                <a:srgbClr val="CCE1E6"/>
              </a:highlight>
              <a:uLnTx/>
              <a:uFillTx/>
              <a:latin typeface="MyriadPro-Light"/>
              <a:ea typeface="+mn-ea"/>
              <a:cs typeface="+mn-cs"/>
            </a:endParaRPr>
          </a:p>
        </p:txBody>
      </p:sp>
      <p:sp>
        <p:nvSpPr>
          <p:cNvPr id="9" name="Rectangle 8">
            <a:extLst>
              <a:ext uri="{FF2B5EF4-FFF2-40B4-BE49-F238E27FC236}">
                <a16:creationId xmlns:a16="http://schemas.microsoft.com/office/drawing/2014/main" id="{EF48B407-92D6-E5F3-D303-85AEAE7D3FCA}"/>
              </a:ext>
            </a:extLst>
          </p:cNvPr>
          <p:cNvSpPr/>
          <p:nvPr/>
        </p:nvSpPr>
        <p:spPr>
          <a:xfrm>
            <a:off x="695324" y="1928753"/>
            <a:ext cx="5158124" cy="853480"/>
          </a:xfrm>
          <a:prstGeom prst="rect">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100000"/>
              </a:lnSpc>
              <a:spcBef>
                <a:spcPts val="0"/>
              </a:spcBef>
              <a:spcAft>
                <a:spcPts val="600"/>
              </a:spcAft>
              <a:buClr>
                <a:srgbClr val="DFAA40"/>
              </a:buClr>
              <a:buSzTx/>
              <a:buFont typeface="Arial" panose="020B0604020202020204" pitchFamily="34" charset="0"/>
              <a:buChar char="►"/>
              <a:tabLst/>
              <a:defRPr/>
            </a:pPr>
            <a:r>
              <a:rPr kumimoji="0" lang="en-GB" sz="1200" b="0" i="0" u="none" strike="noStrike" kern="1200" cap="none" spc="0" normalizeH="0" baseline="0" noProof="0" dirty="0">
                <a:ln>
                  <a:noFill/>
                </a:ln>
                <a:solidFill>
                  <a:srgbClr val="051C2C"/>
                </a:solidFill>
                <a:effectLst/>
                <a:uLnTx/>
                <a:uFillTx/>
                <a:latin typeface="Arial"/>
                <a:ea typeface="+mn-ea"/>
                <a:cs typeface="+mn-cs"/>
              </a:rPr>
              <a:t>Vosoritide has been shown to improve height Z-score in children with achondroplasia aged 0–5 years* versus a placebo after 52 weeks </a:t>
            </a:r>
          </a:p>
          <a:p>
            <a:pPr marL="285750" marR="0" lvl="0" indent="-285750" algn="l" defTabSz="914400" rtl="0" eaLnBrk="1" fontAlgn="auto" latinLnBrk="0" hangingPunct="1">
              <a:lnSpc>
                <a:spcPct val="100000"/>
              </a:lnSpc>
              <a:spcBef>
                <a:spcPts val="0"/>
              </a:spcBef>
              <a:spcAft>
                <a:spcPts val="600"/>
              </a:spcAft>
              <a:buClr>
                <a:srgbClr val="DFAA40"/>
              </a:buClr>
              <a:buSzTx/>
              <a:buFont typeface="Arial" panose="020B0604020202020204" pitchFamily="34" charset="0"/>
              <a:buChar char="►"/>
              <a:tabLst/>
              <a:defRPr/>
            </a:pPr>
            <a:r>
              <a:rPr kumimoji="0" lang="en-GB" sz="1200" b="0" i="0" u="none" strike="noStrike" kern="1200" cap="none" spc="0" normalizeH="0" baseline="0" noProof="0" dirty="0">
                <a:ln>
                  <a:noFill/>
                </a:ln>
                <a:solidFill>
                  <a:srgbClr val="051C2C"/>
                </a:solidFill>
                <a:effectLst/>
                <a:uLnTx/>
                <a:uFillTx/>
                <a:latin typeface="Arial"/>
                <a:ea typeface="+mn-ea"/>
                <a:cs typeface="+mn-cs"/>
              </a:rPr>
              <a:t>The efficacy and safety of vosoritide treatment in children aged 10 years or older is reported here</a:t>
            </a:r>
          </a:p>
        </p:txBody>
      </p:sp>
      <p:sp>
        <p:nvSpPr>
          <p:cNvPr id="10" name="Rectangle: Rounded Corners 9">
            <a:extLst>
              <a:ext uri="{FF2B5EF4-FFF2-40B4-BE49-F238E27FC236}">
                <a16:creationId xmlns:a16="http://schemas.microsoft.com/office/drawing/2014/main" id="{BB1792E9-6643-51A6-AAF1-D21A4CD73CA9}"/>
              </a:ext>
            </a:extLst>
          </p:cNvPr>
          <p:cNvSpPr/>
          <p:nvPr/>
        </p:nvSpPr>
        <p:spPr>
          <a:xfrm>
            <a:off x="5942534" y="4889555"/>
            <a:ext cx="5555165" cy="403024"/>
          </a:xfrm>
          <a:prstGeom prst="roundRect">
            <a:avLst>
              <a:gd name="adj" fmla="val 16385"/>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Arial"/>
                <a:ea typeface="+mn-ea"/>
                <a:cs typeface="+mn-cs"/>
              </a:rPr>
              <a:t>AGV improvement persisted during the later stages of puberty and growth benefits occurred regardless of Tanner stage</a:t>
            </a:r>
          </a:p>
        </p:txBody>
      </p:sp>
      <p:pic>
        <p:nvPicPr>
          <p:cNvPr id="12" name="Content Placeholder 6">
            <a:extLst>
              <a:ext uri="{FF2B5EF4-FFF2-40B4-BE49-F238E27FC236}">
                <a16:creationId xmlns:a16="http://schemas.microsoft.com/office/drawing/2014/main" id="{0268B201-3C43-2026-76AD-4A6517100EF8}"/>
              </a:ext>
            </a:extLst>
          </p:cNvPr>
          <p:cNvPicPr>
            <a:picLocks noChangeAspect="1"/>
          </p:cNvPicPr>
          <p:nvPr/>
        </p:nvPicPr>
        <p:blipFill rotWithShape="1">
          <a:blip r:embed="rId3">
            <a:alphaModFix/>
          </a:blip>
          <a:srcRect r="1639"/>
          <a:stretch/>
        </p:blipFill>
        <p:spPr>
          <a:xfrm>
            <a:off x="8514050" y="1752949"/>
            <a:ext cx="2684175" cy="1492481"/>
          </a:xfrm>
          <a:prstGeom prst="rect">
            <a:avLst/>
          </a:prstGeom>
        </p:spPr>
      </p:pic>
      <p:pic>
        <p:nvPicPr>
          <p:cNvPr id="11" name="Content Placeholder 9">
            <a:extLst>
              <a:ext uri="{FF2B5EF4-FFF2-40B4-BE49-F238E27FC236}">
                <a16:creationId xmlns:a16="http://schemas.microsoft.com/office/drawing/2014/main" id="{11976A3A-D69F-7D52-CC9D-A8EEA9573620}"/>
              </a:ext>
            </a:extLst>
          </p:cNvPr>
          <p:cNvPicPr>
            <a:picLocks noChangeAspect="1"/>
          </p:cNvPicPr>
          <p:nvPr/>
        </p:nvPicPr>
        <p:blipFill rotWithShape="1">
          <a:blip r:embed="rId4"/>
          <a:srcRect l="845" r="1555"/>
          <a:stretch/>
        </p:blipFill>
        <p:spPr>
          <a:xfrm>
            <a:off x="5918762" y="1741318"/>
            <a:ext cx="2684175" cy="1489920"/>
          </a:xfrm>
          <a:prstGeom prst="rect">
            <a:avLst/>
          </a:prstGeom>
        </p:spPr>
      </p:pic>
      <p:sp>
        <p:nvSpPr>
          <p:cNvPr id="13" name="TextBox 12">
            <a:extLst>
              <a:ext uri="{FF2B5EF4-FFF2-40B4-BE49-F238E27FC236}">
                <a16:creationId xmlns:a16="http://schemas.microsoft.com/office/drawing/2014/main" id="{8B974947-D9CF-A010-FFB1-B0922D5FB295}"/>
              </a:ext>
            </a:extLst>
          </p:cNvPr>
          <p:cNvSpPr txBox="1"/>
          <p:nvPr/>
        </p:nvSpPr>
        <p:spPr>
          <a:xfrm>
            <a:off x="5893593" y="1430677"/>
            <a:ext cx="5162436" cy="307777"/>
          </a:xfrm>
          <a:prstGeom prst="rect">
            <a:avLst/>
          </a:prstGeom>
          <a:solidFill>
            <a:schemeClr val="accent1"/>
          </a:solidFill>
        </p:spPr>
        <p:txBody>
          <a:bodyPr wrap="square"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MyriadPro-Light"/>
                <a:ea typeface="+mn-ea"/>
                <a:cs typeface="+mn-cs"/>
              </a:rPr>
              <a:t>  Age- and sex-specific AGVs in males and females</a:t>
            </a:r>
          </a:p>
        </p:txBody>
      </p:sp>
      <p:sp>
        <p:nvSpPr>
          <p:cNvPr id="33" name="Rectangle 32">
            <a:extLst>
              <a:ext uri="{FF2B5EF4-FFF2-40B4-BE49-F238E27FC236}">
                <a16:creationId xmlns:a16="http://schemas.microsoft.com/office/drawing/2014/main" id="{64620A40-DC89-BA72-884A-CCD355648CE0}"/>
              </a:ext>
            </a:extLst>
          </p:cNvPr>
          <p:cNvSpPr/>
          <p:nvPr/>
        </p:nvSpPr>
        <p:spPr>
          <a:xfrm>
            <a:off x="695324" y="3070379"/>
            <a:ext cx="5158124" cy="765125"/>
          </a:xfrm>
          <a:prstGeom prst="rect">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100000"/>
              </a:lnSpc>
              <a:spcBef>
                <a:spcPts val="0"/>
              </a:spcBef>
              <a:spcAft>
                <a:spcPts val="600"/>
              </a:spcAft>
              <a:buClr>
                <a:srgbClr val="DFAA40"/>
              </a:buClr>
              <a:buSzTx/>
              <a:buFont typeface="Arial" panose="020B0604020202020204" pitchFamily="34" charset="0"/>
              <a:buChar char="►"/>
              <a:tabLst/>
              <a:defRPr/>
            </a:pPr>
            <a:r>
              <a:rPr kumimoji="0" lang="en-GB" sz="1200" b="0" i="0" u="none" strike="noStrike" kern="1200" cap="none" spc="0" normalizeH="0" baseline="0" noProof="0" dirty="0">
                <a:ln>
                  <a:noFill/>
                </a:ln>
                <a:solidFill>
                  <a:srgbClr val="051C2C"/>
                </a:solidFill>
                <a:effectLst/>
                <a:uLnTx/>
                <a:uFillTx/>
                <a:latin typeface="Arial"/>
                <a:ea typeface="+mn-ea"/>
                <a:cs typeface="+mn-cs"/>
              </a:rPr>
              <a:t>Efficacy was assessed using 12-month-interval AGV referenced to ACH untreated AGV and average-stature AGV</a:t>
            </a:r>
          </a:p>
          <a:p>
            <a:pPr marL="285750" marR="0" lvl="0" indent="-285750" algn="l" defTabSz="914400" rtl="0" eaLnBrk="1" fontAlgn="auto" latinLnBrk="0" hangingPunct="1">
              <a:lnSpc>
                <a:spcPct val="100000"/>
              </a:lnSpc>
              <a:spcBef>
                <a:spcPts val="0"/>
              </a:spcBef>
              <a:spcAft>
                <a:spcPts val="600"/>
              </a:spcAft>
              <a:buClr>
                <a:srgbClr val="DFAA40"/>
              </a:buClr>
              <a:buSzTx/>
              <a:buFont typeface="Arial" panose="020B0604020202020204" pitchFamily="34" charset="0"/>
              <a:buChar char="►"/>
              <a:tabLst/>
              <a:defRPr/>
            </a:pPr>
            <a:r>
              <a:rPr kumimoji="0" lang="en-GB" sz="1200" b="0" i="0" u="none" strike="noStrike" kern="1200" cap="none" spc="0" normalizeH="0" baseline="0" noProof="0" dirty="0">
                <a:ln>
                  <a:noFill/>
                </a:ln>
                <a:solidFill>
                  <a:srgbClr val="051C2C"/>
                </a:solidFill>
                <a:effectLst/>
                <a:uLnTx/>
                <a:uFillTx/>
                <a:latin typeface="Arial"/>
                <a:ea typeface="+mn-ea"/>
                <a:cs typeface="+mn-cs"/>
              </a:rPr>
              <a:t>Safety was assessed with AE rate </a:t>
            </a:r>
          </a:p>
        </p:txBody>
      </p:sp>
      <p:sp>
        <p:nvSpPr>
          <p:cNvPr id="34" name="Rectangle 33">
            <a:extLst>
              <a:ext uri="{FF2B5EF4-FFF2-40B4-BE49-F238E27FC236}">
                <a16:creationId xmlns:a16="http://schemas.microsoft.com/office/drawing/2014/main" id="{53CD22AA-3F8F-B0A5-2CC9-82CB869B1D5F}"/>
              </a:ext>
            </a:extLst>
          </p:cNvPr>
          <p:cNvSpPr/>
          <p:nvPr/>
        </p:nvSpPr>
        <p:spPr>
          <a:xfrm>
            <a:off x="9732035" y="1749585"/>
            <a:ext cx="647700" cy="12074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ysClr val="windowText" lastClr="000000"/>
                </a:solidFill>
                <a:effectLst/>
                <a:uLnTx/>
                <a:uFillTx/>
                <a:latin typeface="Arial"/>
                <a:ea typeface="+mn-ea"/>
                <a:cs typeface="+mn-cs"/>
              </a:rPr>
              <a:t>Males</a:t>
            </a:r>
          </a:p>
        </p:txBody>
      </p:sp>
      <p:sp>
        <p:nvSpPr>
          <p:cNvPr id="35" name="Rectangle 34">
            <a:extLst>
              <a:ext uri="{FF2B5EF4-FFF2-40B4-BE49-F238E27FC236}">
                <a16:creationId xmlns:a16="http://schemas.microsoft.com/office/drawing/2014/main" id="{D5F26C45-6CC8-3C17-9EED-F0B1D03C7E95}"/>
              </a:ext>
            </a:extLst>
          </p:cNvPr>
          <p:cNvSpPr/>
          <p:nvPr/>
        </p:nvSpPr>
        <p:spPr>
          <a:xfrm>
            <a:off x="7214859" y="1749585"/>
            <a:ext cx="700657" cy="12074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a:ln>
                  <a:noFill/>
                </a:ln>
                <a:solidFill>
                  <a:sysClr val="windowText" lastClr="000000"/>
                </a:solidFill>
                <a:effectLst/>
                <a:uLnTx/>
                <a:uFillTx/>
                <a:latin typeface="Arial"/>
                <a:ea typeface="+mn-ea"/>
                <a:cs typeface="+mn-cs"/>
              </a:rPr>
              <a:t>Females</a:t>
            </a:r>
          </a:p>
        </p:txBody>
      </p:sp>
      <p:pic>
        <p:nvPicPr>
          <p:cNvPr id="36" name="Content Placeholder 11">
            <a:extLst>
              <a:ext uri="{FF2B5EF4-FFF2-40B4-BE49-F238E27FC236}">
                <a16:creationId xmlns:a16="http://schemas.microsoft.com/office/drawing/2014/main" id="{BFD98DBE-293A-021C-A64D-15E2A5BFF9CA}"/>
              </a:ext>
            </a:extLst>
          </p:cNvPr>
          <p:cNvPicPr>
            <a:picLocks noChangeAspect="1"/>
          </p:cNvPicPr>
          <p:nvPr/>
        </p:nvPicPr>
        <p:blipFill>
          <a:blip r:embed="rId5"/>
          <a:stretch>
            <a:fillRect/>
          </a:stretch>
        </p:blipFill>
        <p:spPr>
          <a:xfrm>
            <a:off x="5952317" y="3624193"/>
            <a:ext cx="3770523" cy="1203675"/>
          </a:xfrm>
          <a:prstGeom prst="rect">
            <a:avLst/>
          </a:prstGeom>
        </p:spPr>
      </p:pic>
      <p:sp>
        <p:nvSpPr>
          <p:cNvPr id="37" name="TextBox 36">
            <a:extLst>
              <a:ext uri="{FF2B5EF4-FFF2-40B4-BE49-F238E27FC236}">
                <a16:creationId xmlns:a16="http://schemas.microsoft.com/office/drawing/2014/main" id="{FC7800F5-C7F3-6B33-6AB5-B9136D0A3E47}"/>
              </a:ext>
            </a:extLst>
          </p:cNvPr>
          <p:cNvSpPr txBox="1"/>
          <p:nvPr/>
        </p:nvSpPr>
        <p:spPr>
          <a:xfrm>
            <a:off x="5893593" y="3303542"/>
            <a:ext cx="5162435" cy="307777"/>
          </a:xfrm>
          <a:prstGeom prst="rect">
            <a:avLst/>
          </a:prstGeom>
          <a:solidFill>
            <a:schemeClr val="accent1"/>
          </a:solidFill>
        </p:spPr>
        <p:txBody>
          <a:bodyPr wrap="square"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MyriadPro-Light"/>
                <a:ea typeface="+mn-ea"/>
                <a:cs typeface="+mn-cs"/>
              </a:rPr>
              <a:t>  Bone age/chronological age ratio</a:t>
            </a:r>
          </a:p>
        </p:txBody>
      </p:sp>
      <p:sp>
        <p:nvSpPr>
          <p:cNvPr id="38" name="Rectangle 37">
            <a:extLst>
              <a:ext uri="{FF2B5EF4-FFF2-40B4-BE49-F238E27FC236}">
                <a16:creationId xmlns:a16="http://schemas.microsoft.com/office/drawing/2014/main" id="{7E1C28E9-4510-C2FA-5B9A-439D25D516B1}"/>
              </a:ext>
            </a:extLst>
          </p:cNvPr>
          <p:cNvSpPr/>
          <p:nvPr/>
        </p:nvSpPr>
        <p:spPr>
          <a:xfrm>
            <a:off x="9886131" y="3740069"/>
            <a:ext cx="1667025" cy="1087798"/>
          </a:xfrm>
          <a:prstGeom prst="rect">
            <a:avLst/>
          </a:prstGeom>
          <a:solidFill>
            <a:schemeClr val="bg2">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100000"/>
              </a:lnSpc>
              <a:spcBef>
                <a:spcPts val="0"/>
              </a:spcBef>
              <a:spcAft>
                <a:spcPts val="600"/>
              </a:spcAft>
              <a:buClr>
                <a:srgbClr val="DFAA40"/>
              </a:buClr>
              <a:buSzTx/>
              <a:buFont typeface="Arial" panose="020B0604020202020204" pitchFamily="34" charset="0"/>
              <a:buChar char="►"/>
              <a:tabLst/>
              <a:defRPr/>
            </a:pPr>
            <a:r>
              <a:rPr kumimoji="0" lang="en-GB" sz="1200" b="0" i="0" u="none" strike="noStrike" kern="1200" cap="none" spc="0" normalizeH="0" baseline="0" noProof="0" dirty="0">
                <a:ln>
                  <a:noFill/>
                </a:ln>
                <a:solidFill>
                  <a:srgbClr val="051C2C"/>
                </a:solidFill>
                <a:effectLst/>
                <a:uLnTx/>
                <a:uFillTx/>
                <a:latin typeface="Arial"/>
                <a:ea typeface="+mn-ea"/>
                <a:cs typeface="+mn-cs"/>
              </a:rPr>
              <a:t>Vosoritide treatment had no adverse effects on bone age in male or female children</a:t>
            </a:r>
          </a:p>
        </p:txBody>
      </p:sp>
      <p:sp>
        <p:nvSpPr>
          <p:cNvPr id="39" name="Rectangle 38">
            <a:extLst>
              <a:ext uri="{FF2B5EF4-FFF2-40B4-BE49-F238E27FC236}">
                <a16:creationId xmlns:a16="http://schemas.microsoft.com/office/drawing/2014/main" id="{BCD6D5BC-DDF6-2B6F-98D5-06C6847CF2AF}"/>
              </a:ext>
            </a:extLst>
          </p:cNvPr>
          <p:cNvSpPr/>
          <p:nvPr/>
        </p:nvSpPr>
        <p:spPr>
          <a:xfrm>
            <a:off x="8593630" y="3025929"/>
            <a:ext cx="437759" cy="233163"/>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a:ea typeface="+mn-ea"/>
              <a:cs typeface="+mn-cs"/>
            </a:endParaRPr>
          </a:p>
        </p:txBody>
      </p:sp>
      <p:pic>
        <p:nvPicPr>
          <p:cNvPr id="20" name="Picture 19">
            <a:extLst>
              <a:ext uri="{FF2B5EF4-FFF2-40B4-BE49-F238E27FC236}">
                <a16:creationId xmlns:a16="http://schemas.microsoft.com/office/drawing/2014/main" id="{20BB6FCF-879D-6C20-6279-2EA4E715B277}"/>
              </a:ext>
            </a:extLst>
          </p:cNvPr>
          <p:cNvPicPr>
            <a:picLocks noChangeAspect="1"/>
          </p:cNvPicPr>
          <p:nvPr/>
        </p:nvPicPr>
        <p:blipFill>
          <a:blip r:embed="rId6"/>
          <a:stretch>
            <a:fillRect/>
          </a:stretch>
        </p:blipFill>
        <p:spPr>
          <a:xfrm>
            <a:off x="687672" y="3921798"/>
            <a:ext cx="5165775" cy="1416616"/>
          </a:xfrm>
          <a:prstGeom prst="rect">
            <a:avLst/>
          </a:prstGeom>
          <a:solidFill>
            <a:srgbClr val="FFFFFF"/>
          </a:solidFill>
        </p:spPr>
      </p:pic>
    </p:spTree>
    <p:extLst>
      <p:ext uri="{BB962C8B-B14F-4D97-AF65-F5344CB8AC3E}">
        <p14:creationId xmlns:p14="http://schemas.microsoft.com/office/powerpoint/2010/main" val="3619890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40A23-24AE-DED2-7DD0-D4DA4FDC369D}"/>
              </a:ext>
            </a:extLst>
          </p:cNvPr>
          <p:cNvSpPr>
            <a:spLocks noGrp="1"/>
          </p:cNvSpPr>
          <p:nvPr>
            <p:ph type="title"/>
          </p:nvPr>
        </p:nvSpPr>
        <p:spPr/>
        <p:txBody>
          <a:bodyPr>
            <a:normAutofit/>
          </a:bodyPr>
          <a:lstStyle/>
          <a:p>
            <a:r>
              <a:rPr lang="en-GB" dirty="0"/>
              <a:t>New treatments for children with achondroplasia</a:t>
            </a:r>
          </a:p>
        </p:txBody>
      </p:sp>
      <p:sp>
        <p:nvSpPr>
          <p:cNvPr id="3" name="Content Placeholder 2">
            <a:extLst>
              <a:ext uri="{FF2B5EF4-FFF2-40B4-BE49-F238E27FC236}">
                <a16:creationId xmlns:a16="http://schemas.microsoft.com/office/drawing/2014/main" id="{279A0F8F-454C-5D44-D9DA-18E6D0D085E0}"/>
              </a:ext>
            </a:extLst>
          </p:cNvPr>
          <p:cNvSpPr>
            <a:spLocks noGrp="1"/>
          </p:cNvSpPr>
          <p:nvPr>
            <p:ph idx="1"/>
          </p:nvPr>
        </p:nvSpPr>
        <p:spPr>
          <a:xfrm>
            <a:off x="696000" y="1937261"/>
            <a:ext cx="5316493" cy="1271793"/>
          </a:xfrm>
          <a:solidFill>
            <a:schemeClr val="bg2">
              <a:lumMod val="95000"/>
            </a:schemeClr>
          </a:solidFill>
        </p:spPr>
        <p:txBody>
          <a:bodyPr/>
          <a:lstStyle/>
          <a:p>
            <a:r>
              <a:rPr lang="en-GB" sz="1300" dirty="0"/>
              <a:t>From early infancy, medical complications can occur that necessitate regular monitoring to manage and detect clinical symptoms</a:t>
            </a:r>
          </a:p>
          <a:p>
            <a:r>
              <a:rPr lang="en-GB" sz="1300" dirty="0"/>
              <a:t>This review outlines new and emerging therapies targeting the underlying parthenogenesis of achondroplasia</a:t>
            </a:r>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4" name="Footer Placeholder 3">
            <a:extLst>
              <a:ext uri="{FF2B5EF4-FFF2-40B4-BE49-F238E27FC236}">
                <a16:creationId xmlns:a16="http://schemas.microsoft.com/office/drawing/2014/main" id="{9DF10510-D045-8213-0817-9881FD053A2A}"/>
              </a:ext>
            </a:extLst>
          </p:cNvPr>
          <p:cNvSpPr>
            <a:spLocks noGrp="1"/>
          </p:cNvSpPr>
          <p:nvPr>
            <p:ph type="ftr" sz="quarter" idx="11"/>
          </p:nvPr>
        </p:nvSpPr>
        <p:spPr/>
        <p:txBody>
          <a:bodyPr/>
          <a:lstStyle/>
          <a:p>
            <a:r>
              <a:rPr lang="en-GB" dirty="0"/>
              <a:t>BIW, twice a week; CNP, C-type natriuretic peptide; EMA, European medicines agency; FGFR, fibroblast growth factor receptor 3; QD, daily; QoL, quality of life; SC, subcutaneous; SD, skeletal dysplasia. </a:t>
            </a:r>
          </a:p>
          <a:p>
            <a:r>
              <a:rPr lang="en-GB" dirty="0" err="1"/>
              <a:t>Savarirayan</a:t>
            </a:r>
            <a:r>
              <a:rPr lang="en-GB" dirty="0"/>
              <a:t> R, et al. Lancet Child </a:t>
            </a:r>
            <a:r>
              <a:rPr lang="en-GB" dirty="0" err="1"/>
              <a:t>Adolesc</a:t>
            </a:r>
            <a:r>
              <a:rPr lang="en-GB" dirty="0"/>
              <a:t> Health 2024;8:301–10</a:t>
            </a:r>
          </a:p>
        </p:txBody>
      </p:sp>
      <p:sp>
        <p:nvSpPr>
          <p:cNvPr id="5" name="Content Placeholder 4">
            <a:extLst>
              <a:ext uri="{FF2B5EF4-FFF2-40B4-BE49-F238E27FC236}">
                <a16:creationId xmlns:a16="http://schemas.microsoft.com/office/drawing/2014/main" id="{BEEEC322-7805-496B-C78E-4CF9A56635BD}"/>
              </a:ext>
            </a:extLst>
          </p:cNvPr>
          <p:cNvSpPr>
            <a:spLocks noGrp="1"/>
          </p:cNvSpPr>
          <p:nvPr>
            <p:ph idx="13"/>
          </p:nvPr>
        </p:nvSpPr>
        <p:spPr>
          <a:xfrm>
            <a:off x="6110614" y="1937260"/>
            <a:ext cx="5316493" cy="3342461"/>
          </a:xfrm>
          <a:solidFill>
            <a:schemeClr val="bg2">
              <a:lumMod val="95000"/>
            </a:schemeClr>
          </a:solidFill>
        </p:spPr>
        <p:txBody>
          <a:bodyPr/>
          <a:lstStyle/>
          <a:p>
            <a:r>
              <a:rPr lang="en-GB" sz="1300" dirty="0"/>
              <a:t>Long-acting form of CNP: </a:t>
            </a:r>
            <a:r>
              <a:rPr lang="en-GB" sz="1300" dirty="0" err="1"/>
              <a:t>Navepegritide</a:t>
            </a:r>
            <a:r>
              <a:rPr lang="en-GB" sz="1300" dirty="0"/>
              <a:t> (</a:t>
            </a:r>
            <a:r>
              <a:rPr lang="en-GB" sz="1300" dirty="0" err="1"/>
              <a:t>Ascendis</a:t>
            </a:r>
            <a:r>
              <a:rPr lang="en-GB" sz="1300" dirty="0"/>
              <a:t>)</a:t>
            </a:r>
          </a:p>
          <a:p>
            <a:pPr lvl="1"/>
            <a:r>
              <a:rPr lang="en-GB" sz="1100" dirty="0"/>
              <a:t>Phase 2 completed and administered as QD SC injection </a:t>
            </a:r>
          </a:p>
          <a:p>
            <a:r>
              <a:rPr lang="en-GB" sz="1300" dirty="0"/>
              <a:t>FGFR1–3 inhibitor: </a:t>
            </a:r>
            <a:r>
              <a:rPr lang="en-GB" sz="1300" dirty="0" err="1"/>
              <a:t>Infigratinib</a:t>
            </a:r>
            <a:r>
              <a:rPr lang="en-GB" sz="1300" dirty="0"/>
              <a:t> (QED)</a:t>
            </a:r>
          </a:p>
          <a:p>
            <a:pPr lvl="1"/>
            <a:r>
              <a:rPr lang="en-GB" sz="1100" dirty="0"/>
              <a:t>Phase 2 completed and administered as QD oral tablets</a:t>
            </a:r>
          </a:p>
          <a:p>
            <a:r>
              <a:rPr lang="en-GB" sz="1300" dirty="0"/>
              <a:t>Soluble form of FGFR3: </a:t>
            </a:r>
            <a:r>
              <a:rPr lang="en-GB" sz="1300" dirty="0" err="1"/>
              <a:t>Recifercept</a:t>
            </a:r>
            <a:r>
              <a:rPr lang="en-GB" sz="1300" dirty="0"/>
              <a:t> (Pfizer)</a:t>
            </a:r>
          </a:p>
          <a:p>
            <a:pPr lvl="1"/>
            <a:r>
              <a:rPr lang="en-GB" sz="1100" dirty="0"/>
              <a:t>Phase 2 trial ceased and administered as SC injection </a:t>
            </a:r>
          </a:p>
          <a:p>
            <a:r>
              <a:rPr lang="en-GB" sz="1300" dirty="0"/>
              <a:t>FGFR3 monoclonal antibody: SAR442501 (Sanofi)</a:t>
            </a:r>
          </a:p>
          <a:p>
            <a:pPr lvl="1"/>
            <a:r>
              <a:rPr lang="en-GB" sz="1100" dirty="0"/>
              <a:t>Ongoing lead-in growth study; administered as BIW SC injection </a:t>
            </a:r>
          </a:p>
          <a:p>
            <a:r>
              <a:rPr lang="en-GB" sz="1300" dirty="0"/>
              <a:t>Histamine receptor 1 blocker: Meclizine </a:t>
            </a:r>
          </a:p>
          <a:p>
            <a:pPr lvl="1"/>
            <a:r>
              <a:rPr lang="en-GB" sz="1100" dirty="0"/>
              <a:t>Phase 1a and administered orally once and twice per day</a:t>
            </a:r>
          </a:p>
          <a:p>
            <a:r>
              <a:rPr lang="en-GB" sz="1300" dirty="0"/>
              <a:t>FGF2 inhibitor: RBM-007 (</a:t>
            </a:r>
            <a:r>
              <a:rPr lang="en-GB" sz="1300" dirty="0" err="1"/>
              <a:t>Ribomic</a:t>
            </a:r>
            <a:r>
              <a:rPr lang="en-GB" sz="1300" dirty="0"/>
              <a:t>)</a:t>
            </a:r>
          </a:p>
          <a:p>
            <a:pPr lvl="1"/>
            <a:r>
              <a:rPr lang="en-GB" sz="1100" dirty="0"/>
              <a:t>Phase 1 RNA aptamer; administered via weekly SC injections </a:t>
            </a:r>
          </a:p>
          <a:p>
            <a:endParaRPr lang="en-GB" dirty="0"/>
          </a:p>
        </p:txBody>
      </p:sp>
      <p:sp>
        <p:nvSpPr>
          <p:cNvPr id="6" name="Content Placeholder 5">
            <a:extLst>
              <a:ext uri="{FF2B5EF4-FFF2-40B4-BE49-F238E27FC236}">
                <a16:creationId xmlns:a16="http://schemas.microsoft.com/office/drawing/2014/main" id="{731BC57B-F3CB-6991-4733-869DB2836897}"/>
              </a:ext>
            </a:extLst>
          </p:cNvPr>
          <p:cNvSpPr>
            <a:spLocks noGrp="1"/>
          </p:cNvSpPr>
          <p:nvPr>
            <p:ph idx="14"/>
          </p:nvPr>
        </p:nvSpPr>
        <p:spPr>
          <a:xfrm>
            <a:off x="696000" y="3717100"/>
            <a:ext cx="5316493" cy="1562621"/>
          </a:xfrm>
        </p:spPr>
        <p:txBody>
          <a:bodyPr/>
          <a:lstStyle/>
          <a:p>
            <a:r>
              <a:rPr lang="en-GB" sz="1300" dirty="0"/>
              <a:t>Precision treatment: Vosoritide (BioMarin)</a:t>
            </a:r>
          </a:p>
          <a:p>
            <a:pPr lvl="1"/>
            <a:r>
              <a:rPr lang="en-GB" sz="1100" dirty="0"/>
              <a:t>Initially approved by the EMA in August 2021</a:t>
            </a:r>
          </a:p>
          <a:p>
            <a:pPr lvl="1"/>
            <a:r>
              <a:rPr lang="en-GB" sz="1100" dirty="0"/>
              <a:t>CNP analogue administered by QD SC injection</a:t>
            </a:r>
          </a:p>
          <a:p>
            <a:pPr lvl="1"/>
            <a:r>
              <a:rPr lang="en-GB" sz="1100" dirty="0"/>
              <a:t>Blocks gain-of-function FGFR3 signal at RAF1</a:t>
            </a:r>
          </a:p>
          <a:p>
            <a:pPr lvl="1"/>
            <a:r>
              <a:rPr lang="en-GB" sz="1100" dirty="0"/>
              <a:t>Approved for use in infants 4 months of age and older whose epiphyses are not closed</a:t>
            </a:r>
            <a:endParaRPr lang="en-GB" dirty="0"/>
          </a:p>
        </p:txBody>
      </p:sp>
      <p:sp>
        <p:nvSpPr>
          <p:cNvPr id="7" name="Content Placeholder 6">
            <a:extLst>
              <a:ext uri="{FF2B5EF4-FFF2-40B4-BE49-F238E27FC236}">
                <a16:creationId xmlns:a16="http://schemas.microsoft.com/office/drawing/2014/main" id="{122008AB-F0B2-AE10-4929-0DE931D89DEC}"/>
              </a:ext>
            </a:extLst>
          </p:cNvPr>
          <p:cNvSpPr>
            <a:spLocks noGrp="1"/>
          </p:cNvSpPr>
          <p:nvPr>
            <p:ph sz="quarter" idx="12"/>
          </p:nvPr>
        </p:nvSpPr>
        <p:spPr/>
        <p:txBody>
          <a:bodyPr>
            <a:normAutofit fontScale="92500"/>
          </a:bodyPr>
          <a:lstStyle/>
          <a:p>
            <a:r>
              <a:rPr lang="en-GB" sz="1400" dirty="0"/>
              <a:t>Multiple treatments are in development for children with achondroplasia, but ongoing long-term studies are needed to outline safety and efficacy measures beyond linear growth, aiming to improve QoL and the surgical and medical burden of achondroplasia</a:t>
            </a:r>
          </a:p>
        </p:txBody>
      </p:sp>
      <p:sp>
        <p:nvSpPr>
          <p:cNvPr id="8" name="Rectangle 7">
            <a:extLst>
              <a:ext uri="{FF2B5EF4-FFF2-40B4-BE49-F238E27FC236}">
                <a16:creationId xmlns:a16="http://schemas.microsoft.com/office/drawing/2014/main" id="{352EC080-BD23-C8F4-7391-9EFFF75D2420}"/>
              </a:ext>
            </a:extLst>
          </p:cNvPr>
          <p:cNvSpPr/>
          <p:nvPr/>
        </p:nvSpPr>
        <p:spPr>
          <a:xfrm>
            <a:off x="695323" y="1449389"/>
            <a:ext cx="5316493" cy="4275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en-GB" sz="1300" b="1" dirty="0">
                <a:solidFill>
                  <a:prstClr val="white"/>
                </a:solidFill>
              </a:rPr>
              <a:t>Achondroplasia is the most common form of heritable SD with an estimated prevalence of 4–6 per 100,000 births.</a:t>
            </a:r>
          </a:p>
        </p:txBody>
      </p:sp>
      <p:sp>
        <p:nvSpPr>
          <p:cNvPr id="10" name="Rectangle 9">
            <a:extLst>
              <a:ext uri="{FF2B5EF4-FFF2-40B4-BE49-F238E27FC236}">
                <a16:creationId xmlns:a16="http://schemas.microsoft.com/office/drawing/2014/main" id="{695FBFD1-9C4B-004E-391D-86F7D2043BA1}"/>
              </a:ext>
            </a:extLst>
          </p:cNvPr>
          <p:cNvSpPr/>
          <p:nvPr/>
        </p:nvSpPr>
        <p:spPr>
          <a:xfrm>
            <a:off x="695322" y="3249296"/>
            <a:ext cx="5316493" cy="4275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en-GB" sz="1300" b="1" dirty="0">
                <a:solidFill>
                  <a:prstClr val="white"/>
                </a:solidFill>
              </a:rPr>
              <a:t>Approved therapies </a:t>
            </a:r>
          </a:p>
        </p:txBody>
      </p:sp>
      <p:sp>
        <p:nvSpPr>
          <p:cNvPr id="11" name="Rectangle 10">
            <a:extLst>
              <a:ext uri="{FF2B5EF4-FFF2-40B4-BE49-F238E27FC236}">
                <a16:creationId xmlns:a16="http://schemas.microsoft.com/office/drawing/2014/main" id="{15389267-3969-16D5-DD68-A3B3BD0F21D5}"/>
              </a:ext>
            </a:extLst>
          </p:cNvPr>
          <p:cNvSpPr/>
          <p:nvPr/>
        </p:nvSpPr>
        <p:spPr>
          <a:xfrm>
            <a:off x="6110614" y="1449389"/>
            <a:ext cx="5316493" cy="4275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en-GB" sz="1300" b="1" dirty="0">
                <a:solidFill>
                  <a:prstClr val="white"/>
                </a:solidFill>
              </a:rPr>
              <a:t>Other therapies in clinical development </a:t>
            </a:r>
          </a:p>
        </p:txBody>
      </p:sp>
    </p:spTree>
    <p:extLst>
      <p:ext uri="{BB962C8B-B14F-4D97-AF65-F5344CB8AC3E}">
        <p14:creationId xmlns:p14="http://schemas.microsoft.com/office/powerpoint/2010/main" val="3389757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F0F6D51-D6BE-4DDA-9685-6AB8FD9E6AF0}"/>
              </a:ext>
            </a:extLst>
          </p:cNvPr>
          <p:cNvSpPr>
            <a:spLocks noGrp="1"/>
          </p:cNvSpPr>
          <p:nvPr>
            <p:ph type="ctrTitle"/>
          </p:nvPr>
        </p:nvSpPr>
        <p:spPr/>
        <p:txBody>
          <a:bodyPr/>
          <a:lstStyle/>
          <a:p>
            <a:r>
              <a:rPr lang="en-GB" dirty="0"/>
              <a:t>ACH.expert VOXZOGO</a:t>
            </a:r>
            <a:r>
              <a:rPr lang="en-GB" dirty="0">
                <a:sym typeface="Symbol" panose="05050102010706020507" pitchFamily="18" charset="2"/>
              </a:rPr>
              <a:t></a:t>
            </a:r>
            <a:r>
              <a:rPr lang="en-GB" dirty="0">
                <a:solidFill>
                  <a:srgbClr val="1A1919"/>
                </a:solidFill>
              </a:rPr>
              <a:t>▼ </a:t>
            </a:r>
            <a:r>
              <a:rPr lang="en-GB" dirty="0"/>
              <a:t>(vosoritide) </a:t>
            </a:r>
            <a:br>
              <a:rPr lang="en-GB" b="0" i="0" dirty="0">
                <a:solidFill>
                  <a:srgbClr val="1A1919"/>
                </a:solidFill>
                <a:effectLst/>
              </a:rPr>
            </a:br>
            <a:r>
              <a:rPr lang="en-GB" dirty="0"/>
              <a:t> Prescribing Information Slide</a:t>
            </a:r>
          </a:p>
        </p:txBody>
      </p:sp>
    </p:spTree>
    <p:extLst>
      <p:ext uri="{BB962C8B-B14F-4D97-AF65-F5344CB8AC3E}">
        <p14:creationId xmlns:p14="http://schemas.microsoft.com/office/powerpoint/2010/main" val="3142027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C3AFB-E3EE-46B3-BABB-4CB138A34CDE}"/>
              </a:ext>
            </a:extLst>
          </p:cNvPr>
          <p:cNvSpPr>
            <a:spLocks noGrp="1"/>
          </p:cNvSpPr>
          <p:nvPr>
            <p:ph type="title"/>
          </p:nvPr>
        </p:nvSpPr>
        <p:spPr/>
        <p:txBody>
          <a:bodyPr>
            <a:normAutofit/>
          </a:bodyPr>
          <a:lstStyle/>
          <a:p>
            <a:r>
              <a:rPr lang="en-GB" dirty="0"/>
              <a:t>VOXZOGO</a:t>
            </a:r>
            <a:r>
              <a:rPr lang="en-GB" b="1" dirty="0">
                <a:solidFill>
                  <a:schemeClr val="bg1"/>
                </a:solidFill>
                <a:effectLst/>
                <a:latin typeface="Symbol" panose="05050102010706020507" pitchFamily="18" charset="2"/>
                <a:ea typeface="Calibri" panose="020F0502020204030204" pitchFamily="34" charset="0"/>
                <a:cs typeface="Calibri" panose="020F0502020204030204" pitchFamily="34" charset="0"/>
              </a:rPr>
              <a:t>Ò</a:t>
            </a:r>
            <a:r>
              <a:rPr lang="en-GB" dirty="0">
                <a:solidFill>
                  <a:schemeClr val="tx1"/>
                </a:solidFill>
              </a:rPr>
              <a:t>▼</a:t>
            </a:r>
            <a:r>
              <a:rPr lang="en-GB" dirty="0"/>
              <a:t> (vosoritide) Prescribing Information</a:t>
            </a:r>
          </a:p>
        </p:txBody>
      </p:sp>
      <p:sp>
        <p:nvSpPr>
          <p:cNvPr id="3" name="Content Placeholder 2">
            <a:extLst>
              <a:ext uri="{FF2B5EF4-FFF2-40B4-BE49-F238E27FC236}">
                <a16:creationId xmlns:a16="http://schemas.microsoft.com/office/drawing/2014/main" id="{3A0F3E3E-845D-41D8-B215-E643D2B399BD}"/>
              </a:ext>
            </a:extLst>
          </p:cNvPr>
          <p:cNvSpPr>
            <a:spLocks noGrp="1"/>
          </p:cNvSpPr>
          <p:nvPr>
            <p:ph idx="1"/>
          </p:nvPr>
        </p:nvSpPr>
        <p:spPr/>
        <p:txBody>
          <a:bodyPr>
            <a:normAutofit/>
          </a:bodyPr>
          <a:lstStyle/>
          <a:p>
            <a:r>
              <a:rPr lang="en-GB" b="0" i="0" dirty="0">
                <a:solidFill>
                  <a:srgbClr val="1A1919"/>
                </a:solidFill>
                <a:effectLst/>
              </a:rPr>
              <a:t>Achondroplasia.expert may contain promotional material on BioMarin products, which is displayed based on the prescribing information approved by the European Medicines Agency – EMA</a:t>
            </a:r>
          </a:p>
          <a:p>
            <a:pPr marL="0" indent="0">
              <a:buNone/>
            </a:pPr>
            <a:endParaRPr lang="en-GB" b="0" i="0" dirty="0">
              <a:solidFill>
                <a:srgbClr val="1A1919"/>
              </a:solidFill>
              <a:effectLst/>
            </a:endParaRPr>
          </a:p>
          <a:p>
            <a:pPr marL="0" indent="0">
              <a:buNone/>
            </a:pPr>
            <a:r>
              <a:rPr lang="en-GB" dirty="0">
                <a:solidFill>
                  <a:srgbClr val="1A1919"/>
                </a:solidFill>
              </a:rPr>
              <a:t>Access the latest API: VOXZOGO</a:t>
            </a:r>
            <a:r>
              <a:rPr lang="en-GB" dirty="0">
                <a:solidFill>
                  <a:schemeClr val="tx1"/>
                </a:solidFill>
                <a:effectLst/>
                <a:latin typeface="Symbol" panose="05050102010706020507" pitchFamily="18" charset="2"/>
                <a:ea typeface="Calibri" panose="020F0502020204030204" pitchFamily="34" charset="0"/>
                <a:cs typeface="Calibri" panose="020F0502020204030204" pitchFamily="34" charset="0"/>
              </a:rPr>
              <a:t>Ò</a:t>
            </a:r>
            <a:r>
              <a:rPr lang="en-GB" dirty="0">
                <a:solidFill>
                  <a:srgbClr val="1A1919"/>
                </a:solidFill>
              </a:rPr>
              <a:t>▼ (vosoritide) </a:t>
            </a:r>
            <a:endParaRPr lang="en-GB" b="0" i="0" dirty="0">
              <a:solidFill>
                <a:srgbClr val="1A1919"/>
              </a:solidFill>
              <a:effectLst/>
            </a:endParaRPr>
          </a:p>
          <a:p>
            <a:r>
              <a:rPr lang="en-GB" dirty="0"/>
              <a:t>Within your downloaded Zip File, you will find a copy of the latest Prescribing Information </a:t>
            </a:r>
          </a:p>
          <a:p>
            <a:pPr lvl="1"/>
            <a:r>
              <a:rPr lang="en-GB" dirty="0">
                <a:solidFill>
                  <a:schemeClr val="tx1"/>
                </a:solidFill>
              </a:rPr>
              <a:t>The latest API can also be accessed on </a:t>
            </a:r>
            <a:r>
              <a:rPr lang="en-GB" b="1" dirty="0">
                <a:solidFill>
                  <a:srgbClr val="FFC000"/>
                </a:solidFill>
                <a:hlinkClick r:id="rId2">
                  <a:extLst>
                    <a:ext uri="{A12FA001-AC4F-418D-AE19-62706E023703}">
                      <ahyp:hlinkClr xmlns:ahyp="http://schemas.microsoft.com/office/drawing/2018/hyperlinkcolor" val="tx"/>
                    </a:ext>
                  </a:extLst>
                </a:hlinkClick>
              </a:rPr>
              <a:t>Achondroplasia.expert – Prescribing Information</a:t>
            </a:r>
            <a:endParaRPr lang="en-GB" b="1" dirty="0">
              <a:solidFill>
                <a:srgbClr val="FFC000"/>
              </a:solidFill>
            </a:endParaRPr>
          </a:p>
          <a:p>
            <a:pPr lvl="1"/>
            <a:r>
              <a:rPr lang="en-GB" dirty="0">
                <a:solidFill>
                  <a:schemeClr val="tx1"/>
                </a:solidFill>
              </a:rPr>
              <a:t>The prescribing information must form part of the promotional material and must not be separate from it</a:t>
            </a:r>
          </a:p>
          <a:p>
            <a:r>
              <a:rPr lang="en-GB" dirty="0"/>
              <a:t>Achondroplasia.expert </a:t>
            </a:r>
            <a:r>
              <a:rPr lang="en-GB" b="1" dirty="0">
                <a:solidFill>
                  <a:srgbClr val="FFC000"/>
                </a:solidFill>
                <a:hlinkClick r:id="rId3">
                  <a:extLst>
                    <a:ext uri="{A12FA001-AC4F-418D-AE19-62706E023703}">
                      <ahyp:hlinkClr xmlns:ahyp="http://schemas.microsoft.com/office/drawing/2018/hyperlinkcolor" val="tx"/>
                    </a:ext>
                  </a:extLst>
                </a:hlinkClick>
              </a:rPr>
              <a:t>Terms and Conditions</a:t>
            </a:r>
            <a:endParaRPr lang="en-GB" b="1" dirty="0">
              <a:solidFill>
                <a:srgbClr val="FFC000"/>
              </a:solidFill>
            </a:endParaRPr>
          </a:p>
          <a:p>
            <a:endParaRPr lang="en-GB" dirty="0"/>
          </a:p>
        </p:txBody>
      </p:sp>
    </p:spTree>
    <p:extLst>
      <p:ext uri="{BB962C8B-B14F-4D97-AF65-F5344CB8AC3E}">
        <p14:creationId xmlns:p14="http://schemas.microsoft.com/office/powerpoint/2010/main" val="3279965515"/>
      </p:ext>
    </p:extLst>
  </p:cSld>
  <p:clrMapOvr>
    <a:masterClrMapping/>
  </p:clrMapOvr>
</p:sld>
</file>

<file path=ppt/theme/theme1.xml><?xml version="1.0" encoding="utf-8"?>
<a:theme xmlns:a="http://schemas.openxmlformats.org/drawingml/2006/main" name="1_Office Theme">
  <a:themeElements>
    <a:clrScheme name="Achondroplasia forum">
      <a:dk1>
        <a:srgbClr val="051C2C"/>
      </a:dk1>
      <a:lt1>
        <a:sysClr val="window" lastClr="FFFFFF"/>
      </a:lt1>
      <a:dk2>
        <a:srgbClr val="051C2C"/>
      </a:dk2>
      <a:lt2>
        <a:srgbClr val="FFFFFF"/>
      </a:lt2>
      <a:accent1>
        <a:srgbClr val="051C2C"/>
      </a:accent1>
      <a:accent2>
        <a:srgbClr val="274554"/>
      </a:accent2>
      <a:accent3>
        <a:srgbClr val="DFAA40"/>
      </a:accent3>
      <a:accent4>
        <a:srgbClr val="368BAB"/>
      </a:accent4>
      <a:accent5>
        <a:srgbClr val="AACDD8"/>
      </a:accent5>
      <a:accent6>
        <a:srgbClr val="FEDD00"/>
      </a:accent6>
      <a:hlink>
        <a:srgbClr val="051C2C"/>
      </a:hlink>
      <a:folHlink>
        <a:srgbClr val="051C2C"/>
      </a:folHlink>
    </a:clrScheme>
    <a:fontScheme name="Custom 4">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GSL Template" id="{E707C889-FBD3-4C5E-8378-C29BDCD68AAB}" vid="{6E1DB9CE-A05A-435F-BD63-176DE3EF4DE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a7d708da-222e-404f-acf5-595ad809ef3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A4F2681C75A6A4B9D618DDC50EC89C8" ma:contentTypeVersion="15" ma:contentTypeDescription="Create a new document." ma:contentTypeScope="" ma:versionID="de3732b4b72d34396bb1e4e03d94e619">
  <xsd:schema xmlns:xsd="http://www.w3.org/2001/XMLSchema" xmlns:xs="http://www.w3.org/2001/XMLSchema" xmlns:p="http://schemas.microsoft.com/office/2006/metadata/properties" xmlns:ns3="a5ccc2e5-30c3-485b-af11-1005f4ed1ad1" xmlns:ns4="a7d708da-222e-404f-acf5-595ad809ef34" targetNamespace="http://schemas.microsoft.com/office/2006/metadata/properties" ma:root="true" ma:fieldsID="479da1a89eb14b0106fe685eed5ccec6" ns3:_="" ns4:_="">
    <xsd:import namespace="a5ccc2e5-30c3-485b-af11-1005f4ed1ad1"/>
    <xsd:import namespace="a7d708da-222e-404f-acf5-595ad809ef34"/>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_activity" minOccurs="0"/>
                <xsd:element ref="ns4:MediaServiceDateTaken" minOccurs="0"/>
                <xsd:element ref="ns4:MediaServiceAutoTags" minOccurs="0"/>
                <xsd:element ref="ns4:MediaLengthInSeconds" minOccurs="0"/>
                <xsd:element ref="ns4:MediaServiceOCR" minOccurs="0"/>
                <xsd:element ref="ns4:MediaServiceGenerationTime" minOccurs="0"/>
                <xsd:element ref="ns4:MediaServiceEventHashCode" minOccurs="0"/>
                <xsd:element ref="ns4:MediaServiceObjectDetectorVersions" minOccurs="0"/>
                <xsd:element ref="ns4:MediaServiceSearchProperties" minOccurs="0"/>
                <xsd:element ref="ns4: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ccc2e5-30c3-485b-af11-1005f4ed1ad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7d708da-222e-404f-acf5-595ad809ef34"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_activity" ma:index="13" nillable="true" ma:displayName="_activity" ma:hidden="true" ma:internalName="_activity">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SystemTags" ma:index="22" nillable="true" ma:displayName="MediaServiceSystemTags" ma:hidden="true" ma:internalName="MediaServiceSystemTag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73D7136-CE9A-4637-851D-282D5173F63F}">
  <ds:schemaRefs>
    <ds:schemaRef ds:uri="http://schemas.microsoft.com/sharepoint/v3/contenttype/forms"/>
  </ds:schemaRefs>
</ds:datastoreItem>
</file>

<file path=customXml/itemProps2.xml><?xml version="1.0" encoding="utf-8"?>
<ds:datastoreItem xmlns:ds="http://schemas.openxmlformats.org/officeDocument/2006/customXml" ds:itemID="{057C3558-C795-4C36-A921-5D53BA2DCD8B}">
  <ds:schemaRefs>
    <ds:schemaRef ds:uri="http://schemas.openxmlformats.org/package/2006/metadata/core-properties"/>
    <ds:schemaRef ds:uri="http://purl.org/dc/elements/1.1/"/>
    <ds:schemaRef ds:uri="http://www.w3.org/XML/1998/namespace"/>
    <ds:schemaRef ds:uri="http://schemas.microsoft.com/office/2006/documentManagement/types"/>
    <ds:schemaRef ds:uri="http://purl.org/dc/dcmitype/"/>
    <ds:schemaRef ds:uri="http://schemas.microsoft.com/office/infopath/2007/PartnerControls"/>
    <ds:schemaRef ds:uri="http://purl.org/dc/terms/"/>
    <ds:schemaRef ds:uri="a7d708da-222e-404f-acf5-595ad809ef34"/>
    <ds:schemaRef ds:uri="a5ccc2e5-30c3-485b-af11-1005f4ed1ad1"/>
    <ds:schemaRef ds:uri="http://schemas.microsoft.com/office/2006/metadata/properties"/>
  </ds:schemaRefs>
</ds:datastoreItem>
</file>

<file path=customXml/itemProps3.xml><?xml version="1.0" encoding="utf-8"?>
<ds:datastoreItem xmlns:ds="http://schemas.openxmlformats.org/officeDocument/2006/customXml" ds:itemID="{F784D098-A533-41FB-92FB-40DF8229E7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5ccc2e5-30c3-485b-af11-1005f4ed1ad1"/>
    <ds:schemaRef ds:uri="a7d708da-222e-404f-acf5-595ad809ef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6200</TotalTime>
  <Words>753</Words>
  <Application>Microsoft Office PowerPoint</Application>
  <PresentationFormat>Widescreen</PresentationFormat>
  <Paragraphs>61</Paragraphs>
  <Slides>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MS PGothic</vt:lpstr>
      <vt:lpstr>Arial</vt:lpstr>
      <vt:lpstr>Arial Narrow</vt:lpstr>
      <vt:lpstr>Calibri</vt:lpstr>
      <vt:lpstr>MyriadPro-Light</vt:lpstr>
      <vt:lpstr>Symbol</vt:lpstr>
      <vt:lpstr>1_Office Theme</vt:lpstr>
      <vt:lpstr>Achondroplasia.expert literature review</vt:lpstr>
      <vt:lpstr>Growth-promoting effects of vosoritide▼ in children with achondroplasia aged ≥10 years at treatment initiation: Results from a Phase 3 extension study</vt:lpstr>
      <vt:lpstr>New treatments for children with achondroplasia</vt:lpstr>
      <vt:lpstr>ACH.expert VOXZOGO▼ (vosoritide)   Prescribing Information Slide</vt:lpstr>
      <vt:lpstr>VOXZOGOÒ▼ (vosoritide) Prescribing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Patient’s Perspective</dc:title>
  <dc:creator>Matthew Thornton</dc:creator>
  <cp:lastModifiedBy>Brendan Brennan</cp:lastModifiedBy>
  <cp:revision>296</cp:revision>
  <dcterms:created xsi:type="dcterms:W3CDTF">2021-09-21T16:24:04Z</dcterms:created>
  <dcterms:modified xsi:type="dcterms:W3CDTF">2024-07-15T14:42:41Z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0x0101009A4F2681C75A6A4B9D618DDC50EC89C8</vt:lpwstr>
  </property>
</Properties>
</file>