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8" r:id="rId2"/>
  </p:sldMasterIdLst>
  <p:notesMasterIdLst>
    <p:notesMasterId r:id="rId15"/>
  </p:notesMasterIdLst>
  <p:handoutMasterIdLst>
    <p:handoutMasterId r:id="rId16"/>
  </p:handoutMasterIdLst>
  <p:sldIdLst>
    <p:sldId id="442" r:id="rId3"/>
    <p:sldId id="443" r:id="rId4"/>
    <p:sldId id="444" r:id="rId5"/>
    <p:sldId id="452" r:id="rId6"/>
    <p:sldId id="469" r:id="rId7"/>
    <p:sldId id="447" r:id="rId8"/>
    <p:sldId id="448" r:id="rId9"/>
    <p:sldId id="449" r:id="rId10"/>
    <p:sldId id="450" r:id="rId11"/>
    <p:sldId id="451" r:id="rId12"/>
    <p:sldId id="256" r:id="rId13"/>
    <p:sldId id="26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id="{B6018537-0532-4613-B481-95FF782303CA}">
          <p14:sldIdLst>
            <p14:sldId id="442"/>
            <p14:sldId id="443"/>
            <p14:sldId id="444"/>
            <p14:sldId id="452"/>
            <p14:sldId id="469"/>
            <p14:sldId id="447"/>
            <p14:sldId id="448"/>
            <p14:sldId id="449"/>
            <p14:sldId id="450"/>
            <p14:sldId id="451"/>
            <p14:sldId id="256"/>
            <p14:sldId id="261"/>
          </p14:sldIdLst>
        </p14:section>
      </p14:sectionLst>
    </p:ext>
    <p:ext uri="{EFAFB233-063F-42B5-8137-9DF3F51BA10A}">
      <p15:sldGuideLst xmlns:p15="http://schemas.microsoft.com/office/powerpoint/2012/main">
        <p15:guide id="1" pos="2547" userDrawn="1">
          <p15:clr>
            <a:srgbClr val="A4A3A4"/>
          </p15:clr>
        </p15:guide>
        <p15:guide id="2"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e Farrow" initials="MF" lastIdx="12" clrIdx="0">
    <p:extLst>
      <p:ext uri="{19B8F6BF-5375-455C-9EA6-DF929625EA0E}">
        <p15:presenceInfo xmlns:p15="http://schemas.microsoft.com/office/powerpoint/2012/main" userId="395651ff28d4452c" providerId="Windows Live"/>
      </p:ext>
    </p:extLst>
  </p:cmAuthor>
  <p:cmAuthor id="2" name="Sarah Turner" initials="ST" lastIdx="3" clrIdx="1">
    <p:extLst>
      <p:ext uri="{19B8F6BF-5375-455C-9EA6-DF929625EA0E}">
        <p15:presenceInfo xmlns:p15="http://schemas.microsoft.com/office/powerpoint/2012/main" userId="Sarah Turner" providerId="None"/>
      </p:ext>
    </p:extLst>
  </p:cmAuthor>
  <p:cmAuthor id="3" name="Tim Venables" initials="TV" lastIdx="4" clrIdx="2">
    <p:extLst>
      <p:ext uri="{19B8F6BF-5375-455C-9EA6-DF929625EA0E}">
        <p15:presenceInfo xmlns:p15="http://schemas.microsoft.com/office/powerpoint/2012/main" userId="S::Tim.Venables@elmgroupltd.com::4da54266-e6ed-48f9-86fc-5a09902e13ea" providerId="AD"/>
      </p:ext>
    </p:extLst>
  </p:cmAuthor>
  <p:cmAuthor id="4" name="Martin Lennon" initials="ML" lastIdx="3" clrIdx="3">
    <p:extLst>
      <p:ext uri="{19B8F6BF-5375-455C-9EA6-DF929625EA0E}">
        <p15:presenceInfo xmlns:p15="http://schemas.microsoft.com/office/powerpoint/2012/main" userId="S::martin@cesasmedical.com::2390e896-01da-47fe-8b97-1d3a7a42dde5" providerId="AD"/>
      </p:ext>
    </p:extLst>
  </p:cmAuthor>
  <p:cmAuthor id="5" name="Kate Avery" initials="KA" lastIdx="4" clrIdx="4">
    <p:extLst>
      <p:ext uri="{19B8F6BF-5375-455C-9EA6-DF929625EA0E}">
        <p15:presenceInfo xmlns:p15="http://schemas.microsoft.com/office/powerpoint/2012/main" userId="Kate Aver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455B"/>
    <a:srgbClr val="CCCCE6"/>
    <a:srgbClr val="E6EED6"/>
    <a:srgbClr val="CCE1E6"/>
    <a:srgbClr val="D3E0EF"/>
    <a:srgbClr val="DEEDE5"/>
    <a:srgbClr val="C7D2DF"/>
    <a:srgbClr val="9999CC"/>
    <a:srgbClr val="CDDDAC"/>
    <a:srgbClr val="98C2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34" autoAdjust="0"/>
    <p:restoredTop sz="94660"/>
  </p:normalViewPr>
  <p:slideViewPr>
    <p:cSldViewPr snapToGrid="0">
      <p:cViewPr varScale="1">
        <p:scale>
          <a:sx n="61" d="100"/>
          <a:sy n="61" d="100"/>
        </p:scale>
        <p:origin x="964" y="52"/>
      </p:cViewPr>
      <p:guideLst>
        <p:guide pos="2547"/>
        <p:guide orient="horz" pos="2160"/>
      </p:guideLst>
    </p:cSldViewPr>
  </p:slideViewPr>
  <p:notesTextViewPr>
    <p:cViewPr>
      <p:scale>
        <a:sx n="3" d="2"/>
        <a:sy n="3" d="2"/>
      </p:scale>
      <p:origin x="0" y="0"/>
    </p:cViewPr>
  </p:notesTextViewPr>
  <p:sorterViewPr>
    <p:cViewPr varScale="1">
      <p:scale>
        <a:sx n="100" d="100"/>
        <a:sy n="100" d="100"/>
      </p:scale>
      <p:origin x="0" y="-1722"/>
    </p:cViewPr>
  </p:sorterViewPr>
  <p:notesViewPr>
    <p:cSldViewPr snapToGrid="0">
      <p:cViewPr varScale="1">
        <p:scale>
          <a:sx n="87" d="100"/>
          <a:sy n="87" d="100"/>
        </p:scale>
        <p:origin x="298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5E732EA-104D-4B5D-88C7-4E63F4347BB6}" type="datetimeFigureOut">
              <a:rPr lang="fr-FR" smtClean="0"/>
              <a:t>13/12/2021</a:t>
            </a:fld>
            <a:endParaRPr lang="fr-F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2100878-B69F-4B06-BAB2-4D90C78A9D88}" type="slidenum">
              <a:rPr lang="fr-FR" smtClean="0"/>
              <a:t>‹#›</a:t>
            </a:fld>
            <a:endParaRPr lang="fr-FR"/>
          </a:p>
        </p:txBody>
      </p:sp>
    </p:spTree>
    <p:extLst>
      <p:ext uri="{BB962C8B-B14F-4D97-AF65-F5344CB8AC3E}">
        <p14:creationId xmlns:p14="http://schemas.microsoft.com/office/powerpoint/2010/main" val="299233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4C21F4-4976-4A1B-862D-6E0E52C93B76}" type="datetimeFigureOut">
              <a:rPr lang="en-US" smtClean="0"/>
              <a:t>12/13/2021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1E3A30-7A5C-4042-BB65-159CE354FA1B}" type="slidenum">
              <a:rPr lang="en-US" smtClean="0"/>
              <a:t>‹#›</a:t>
            </a:fld>
            <a:endParaRPr lang="en-US"/>
          </a:p>
        </p:txBody>
      </p:sp>
    </p:spTree>
    <p:extLst>
      <p:ext uri="{BB962C8B-B14F-4D97-AF65-F5344CB8AC3E}">
        <p14:creationId xmlns:p14="http://schemas.microsoft.com/office/powerpoint/2010/main" val="32074057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Top Corners Rounded 11">
            <a:extLst>
              <a:ext uri="{FF2B5EF4-FFF2-40B4-BE49-F238E27FC236}">
                <a16:creationId xmlns:a16="http://schemas.microsoft.com/office/drawing/2014/main" id="{3089AC84-D67B-4931-A905-51D5C798DADE}"/>
              </a:ext>
            </a:extLst>
          </p:cNvPr>
          <p:cNvSpPr/>
          <p:nvPr userDrawn="1"/>
        </p:nvSpPr>
        <p:spPr>
          <a:xfrm rot="16200000">
            <a:off x="5240156" y="-271645"/>
            <a:ext cx="1016363" cy="11496676"/>
          </a:xfrm>
          <a:prstGeom prst="round2SameRect">
            <a:avLst>
              <a:gd name="adj1" fmla="val 0"/>
              <a:gd name="adj2" fmla="val 50000"/>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127DC2C8-5923-4145-B7BF-377502DCE64D}"/>
              </a:ext>
            </a:extLst>
          </p:cNvPr>
          <p:cNvSpPr/>
          <p:nvPr userDrawn="1"/>
        </p:nvSpPr>
        <p:spPr>
          <a:xfrm>
            <a:off x="0" y="873125"/>
            <a:ext cx="11496675" cy="4669642"/>
          </a:xfrm>
          <a:prstGeom prst="rect">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695325" y="1122363"/>
            <a:ext cx="10801350" cy="158093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ctr">
              <a:buFont typeface="Arial" panose="020B0604020202020204" pitchFamily="34" charset="0"/>
              <a:buNone/>
              <a:defRPr lang="en-GB" sz="3600" b="1" dirty="0">
                <a:solidFill>
                  <a:schemeClr val="accent6">
                    <a:lumMod val="60000"/>
                    <a:lumOff val="40000"/>
                  </a:schemeClr>
                </a:solidFill>
                <a:ea typeface="MS PGothic" panose="020B0600070205080204" pitchFamily="34" charset="-128"/>
                <a:cs typeface="MS PGothic" charset="0"/>
              </a:defRPr>
            </a:lvl1pPr>
          </a:lstStyle>
          <a:p>
            <a:pPr lvl="0" algn="ctr" fontAlgn="base">
              <a:spcAft>
                <a:spcPct val="0"/>
              </a:spcAft>
            </a:pPr>
            <a:r>
              <a:rPr lang="en-US" noProof="0"/>
              <a:t>Click to edit Master title style</a:t>
            </a:r>
            <a:endParaRPr lang="en-GB" dirty="0"/>
          </a:p>
        </p:txBody>
      </p:sp>
      <p:sp>
        <p:nvSpPr>
          <p:cNvPr id="3" name="Subtitle 2"/>
          <p:cNvSpPr>
            <a:spLocks noGrp="1"/>
          </p:cNvSpPr>
          <p:nvPr>
            <p:ph type="subTitle" idx="1"/>
          </p:nvPr>
        </p:nvSpPr>
        <p:spPr>
          <a:xfrm>
            <a:off x="695325" y="2956142"/>
            <a:ext cx="10801350" cy="230165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0" indent="0" algn="ctr">
              <a:buNone/>
              <a:defRPr lang="en-GB" sz="2400" b="0" dirty="0">
                <a:solidFill>
                  <a:schemeClr val="bg1"/>
                </a:solidFill>
                <a:latin typeface="+mj-lt"/>
                <a:cs typeface="Arial" pitchFamily="34" charset="0"/>
              </a:defRPr>
            </a:lvl1pPr>
          </a:lstStyle>
          <a:p>
            <a:pPr marL="228600" lvl="0" indent="-228600" algn="ctr" fontAlgn="base">
              <a:spcBef>
                <a:spcPts val="300"/>
              </a:spcBef>
              <a:spcAft>
                <a:spcPct val="0"/>
              </a:spcAft>
            </a:pPr>
            <a:r>
              <a:rPr lang="en-US" dirty="0"/>
              <a:t>Click to edit Master subtitle style</a:t>
            </a:r>
            <a:endParaRPr lang="en-GB" dirty="0"/>
          </a:p>
        </p:txBody>
      </p:sp>
    </p:spTree>
    <p:extLst>
      <p:ext uri="{BB962C8B-B14F-4D97-AF65-F5344CB8AC3E}">
        <p14:creationId xmlns:p14="http://schemas.microsoft.com/office/powerpoint/2010/main" val="1991978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9: Two content unequal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694800" y="1449388"/>
            <a:ext cx="2520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4" name="Content Placeholder 3"/>
          <p:cNvSpPr>
            <a:spLocks noGrp="1"/>
          </p:cNvSpPr>
          <p:nvPr>
            <p:ph sz="half" idx="2"/>
          </p:nvPr>
        </p:nvSpPr>
        <p:spPr>
          <a:xfrm>
            <a:off x="3397703" y="1449388"/>
            <a:ext cx="8100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84924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10: Two content sub heads">
    <p:spTree>
      <p:nvGrpSpPr>
        <p:cNvPr id="1" name=""/>
        <p:cNvGrpSpPr/>
        <p:nvPr/>
      </p:nvGrpSpPr>
      <p:grpSpPr>
        <a:xfrm>
          <a:off x="0" y="0"/>
          <a:ext cx="0" cy="0"/>
          <a:chOff x="0" y="0"/>
          <a:chExt cx="0" cy="0"/>
        </a:xfrm>
      </p:grpSpPr>
      <p:sp>
        <p:nvSpPr>
          <p:cNvPr id="2" name="Title 1"/>
          <p:cNvSpPr>
            <a:spLocks noGrp="1"/>
          </p:cNvSpPr>
          <p:nvPr>
            <p:ph type="title"/>
          </p:nvPr>
        </p:nvSpPr>
        <p:spPr>
          <a:xfrm>
            <a:off x="696975" y="360000"/>
            <a:ext cx="10800000" cy="1008000"/>
          </a:xfrm>
        </p:spPr>
        <p:txBody>
          <a:bodyPr/>
          <a:lstStyle/>
          <a:p>
            <a:r>
              <a:rPr lang="en-US" noProof="0"/>
              <a:t>Click to edit Master title style</a:t>
            </a:r>
            <a:endParaRPr lang="en-GB" noProof="0"/>
          </a:p>
        </p:txBody>
      </p:sp>
      <p:sp>
        <p:nvSpPr>
          <p:cNvPr id="3" name="Text Placeholder 2"/>
          <p:cNvSpPr>
            <a:spLocks noGrp="1"/>
          </p:cNvSpPr>
          <p:nvPr>
            <p:ph type="body" idx="1"/>
          </p:nvPr>
        </p:nvSpPr>
        <p:spPr>
          <a:xfrm>
            <a:off x="696000"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696000" y="2104373"/>
            <a:ext cx="522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22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8" name="Footer Placeholder 7"/>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357629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11: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6453264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12: 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6146217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13: Side 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3388913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Icon&#10;&#10;Description automatically generated">
            <a:extLst>
              <a:ext uri="{FF2B5EF4-FFF2-40B4-BE49-F238E27FC236}">
                <a16:creationId xmlns:a16="http://schemas.microsoft.com/office/drawing/2014/main" id="{FAAB7F78-F2DF-E440-9E29-6B9723015FE2}"/>
              </a:ext>
            </a:extLst>
          </p:cNvPr>
          <p:cNvPicPr>
            <a:picLocks noChangeAspect="1"/>
          </p:cNvPicPr>
          <p:nvPr userDrawn="1"/>
        </p:nvPicPr>
        <p:blipFill rotWithShape="1">
          <a:blip r:embed="rId2"/>
          <a:srcRect l="52397"/>
          <a:stretch/>
        </p:blipFill>
        <p:spPr>
          <a:xfrm>
            <a:off x="6388274" y="0"/>
            <a:ext cx="5803727" cy="6858000"/>
          </a:xfrm>
          <a:prstGeom prst="rect">
            <a:avLst/>
          </a:prstGeom>
        </p:spPr>
      </p:pic>
      <p:sp>
        <p:nvSpPr>
          <p:cNvPr id="2" name="Title 1">
            <a:extLst>
              <a:ext uri="{FF2B5EF4-FFF2-40B4-BE49-F238E27FC236}">
                <a16:creationId xmlns:a16="http://schemas.microsoft.com/office/drawing/2014/main" id="{A942D694-3E2A-8B43-9F74-B21F5314606D}"/>
              </a:ext>
            </a:extLst>
          </p:cNvPr>
          <p:cNvSpPr>
            <a:spLocks noGrp="1"/>
          </p:cNvSpPr>
          <p:nvPr>
            <p:ph type="ctrTitle" hasCustomPrompt="1"/>
          </p:nvPr>
        </p:nvSpPr>
        <p:spPr>
          <a:xfrm>
            <a:off x="784968" y="2075125"/>
            <a:ext cx="3386201" cy="1338438"/>
          </a:xfrm>
        </p:spPr>
        <p:txBody>
          <a:bodyPr lIns="0" tIns="0" rIns="0" bIns="0" anchor="b">
            <a:noAutofit/>
          </a:bodyPr>
          <a:lstStyle>
            <a:lvl1pPr algn="l">
              <a:defRPr sz="4200" b="1" i="0">
                <a:solidFill>
                  <a:schemeClr val="accent1"/>
                </a:solidFill>
                <a:latin typeface="Calibri Light" panose="020F0302020204030204" pitchFamily="34" charset="0"/>
                <a:cs typeface="Calibri Light" panose="020F0302020204030204" pitchFamily="34" charset="0"/>
              </a:defRPr>
            </a:lvl1pPr>
          </a:lstStyle>
          <a:p>
            <a:r>
              <a:rPr lang="en-GB"/>
              <a:t>CLICK TO EDIT MASTER TITLE</a:t>
            </a:r>
            <a:endParaRPr lang="en-US"/>
          </a:p>
        </p:txBody>
      </p:sp>
      <p:sp>
        <p:nvSpPr>
          <p:cNvPr id="3" name="Subtitle 2">
            <a:extLst>
              <a:ext uri="{FF2B5EF4-FFF2-40B4-BE49-F238E27FC236}">
                <a16:creationId xmlns:a16="http://schemas.microsoft.com/office/drawing/2014/main" id="{FEB0FB8E-CCF1-7043-B839-1C4681E59E6D}"/>
              </a:ext>
            </a:extLst>
          </p:cNvPr>
          <p:cNvSpPr>
            <a:spLocks noGrp="1"/>
          </p:cNvSpPr>
          <p:nvPr>
            <p:ph type="subTitle" idx="1" hasCustomPrompt="1"/>
          </p:nvPr>
        </p:nvSpPr>
        <p:spPr>
          <a:xfrm>
            <a:off x="784968" y="3429001"/>
            <a:ext cx="3386201" cy="579329"/>
          </a:xfrm>
        </p:spPr>
        <p:txBody>
          <a:bodyPr lIns="0" tIns="0" rIns="0" bIns="0">
            <a:noAutofit/>
          </a:bodyPr>
          <a:lstStyle>
            <a:lvl1pPr marL="0" indent="0" algn="l">
              <a:buNone/>
              <a:defRPr sz="1800" b="1" i="0">
                <a:solidFill>
                  <a:schemeClr val="accent2"/>
                </a:solidFill>
                <a:latin typeface="Calibri" panose="020F0502020204030204" pitchFamily="34" charset="0"/>
                <a:cs typeface="Calibri" panose="020F050202020403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GB"/>
              <a:t>CLICK TO EDIT MASTER SUBTITLE STYLE</a:t>
            </a:r>
            <a:endParaRPr lang="en-US"/>
          </a:p>
        </p:txBody>
      </p:sp>
      <p:sp>
        <p:nvSpPr>
          <p:cNvPr id="9" name="Rectangle 8">
            <a:extLst>
              <a:ext uri="{FF2B5EF4-FFF2-40B4-BE49-F238E27FC236}">
                <a16:creationId xmlns:a16="http://schemas.microsoft.com/office/drawing/2014/main" id="{7656725A-4EB9-3A45-ABFD-D0CF790E0236}"/>
              </a:ext>
            </a:extLst>
          </p:cNvPr>
          <p:cNvSpPr/>
          <p:nvPr userDrawn="1"/>
        </p:nvSpPr>
        <p:spPr>
          <a:xfrm>
            <a:off x="0" y="6463430"/>
            <a:ext cx="12192000" cy="396000"/>
          </a:xfrm>
          <a:prstGeom prst="rect">
            <a:avLst/>
          </a:prstGeom>
          <a:solidFill>
            <a:schemeClr val="bg1"/>
          </a:solidFill>
          <a:ln>
            <a:noFill/>
          </a:ln>
          <a:effectLst>
            <a:outerShdw blurRad="190500" dist="381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3" name="Picture 12">
            <a:extLst>
              <a:ext uri="{FF2B5EF4-FFF2-40B4-BE49-F238E27FC236}">
                <a16:creationId xmlns:a16="http://schemas.microsoft.com/office/drawing/2014/main" id="{46ADA8D1-BCD5-E141-9B52-7A0154CA1169}"/>
              </a:ext>
            </a:extLst>
          </p:cNvPr>
          <p:cNvPicPr>
            <a:picLocks noChangeAspect="1"/>
          </p:cNvPicPr>
          <p:nvPr userDrawn="1"/>
        </p:nvPicPr>
        <p:blipFill>
          <a:blip r:embed="rId3"/>
          <a:stretch>
            <a:fillRect/>
          </a:stretch>
        </p:blipFill>
        <p:spPr>
          <a:xfrm>
            <a:off x="10860067" y="6579124"/>
            <a:ext cx="1206759" cy="177351"/>
          </a:xfrm>
          <a:prstGeom prst="rect">
            <a:avLst/>
          </a:prstGeom>
        </p:spPr>
      </p:pic>
    </p:spTree>
    <p:extLst>
      <p:ext uri="{BB962C8B-B14F-4D97-AF65-F5344CB8AC3E}">
        <p14:creationId xmlns:p14="http://schemas.microsoft.com/office/powerpoint/2010/main" val="30053945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483">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5" name="Picture 4" descr="Icon&#10;&#10;Description automatically generated">
            <a:extLst>
              <a:ext uri="{FF2B5EF4-FFF2-40B4-BE49-F238E27FC236}">
                <a16:creationId xmlns:a16="http://schemas.microsoft.com/office/drawing/2014/main" id="{A871F07C-77A4-E34A-B5E5-04804002163B}"/>
              </a:ext>
            </a:extLst>
          </p:cNvPr>
          <p:cNvPicPr>
            <a:picLocks noChangeAspect="1"/>
          </p:cNvPicPr>
          <p:nvPr userDrawn="1"/>
        </p:nvPicPr>
        <p:blipFill rotWithShape="1">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A942D694-3E2A-8B43-9F74-B21F5314606D}"/>
              </a:ext>
            </a:extLst>
          </p:cNvPr>
          <p:cNvSpPr>
            <a:spLocks noGrp="1"/>
          </p:cNvSpPr>
          <p:nvPr>
            <p:ph type="ctrTitle" hasCustomPrompt="1"/>
          </p:nvPr>
        </p:nvSpPr>
        <p:spPr>
          <a:xfrm>
            <a:off x="784967" y="2075125"/>
            <a:ext cx="4936212" cy="1338438"/>
          </a:xfrm>
        </p:spPr>
        <p:txBody>
          <a:bodyPr lIns="0" tIns="0" rIns="0" bIns="0" anchor="b">
            <a:noAutofit/>
          </a:bodyPr>
          <a:lstStyle>
            <a:lvl1pPr algn="l">
              <a:defRPr sz="4200" b="1" i="0">
                <a:solidFill>
                  <a:schemeClr val="bg1"/>
                </a:solidFill>
                <a:latin typeface="Calibri Light" panose="020F0302020204030204" pitchFamily="34" charset="0"/>
                <a:cs typeface="Calibri Light" panose="020F0302020204030204" pitchFamily="34" charset="0"/>
              </a:defRPr>
            </a:lvl1pPr>
          </a:lstStyle>
          <a:p>
            <a:r>
              <a:rPr lang="en-GB"/>
              <a:t>CLICK TO EDIT SECTION TITLE</a:t>
            </a:r>
            <a:endParaRPr lang="en-US"/>
          </a:p>
        </p:txBody>
      </p:sp>
      <p:sp>
        <p:nvSpPr>
          <p:cNvPr id="3" name="Subtitle 2">
            <a:extLst>
              <a:ext uri="{FF2B5EF4-FFF2-40B4-BE49-F238E27FC236}">
                <a16:creationId xmlns:a16="http://schemas.microsoft.com/office/drawing/2014/main" id="{FEB0FB8E-CCF1-7043-B839-1C4681E59E6D}"/>
              </a:ext>
            </a:extLst>
          </p:cNvPr>
          <p:cNvSpPr>
            <a:spLocks noGrp="1"/>
          </p:cNvSpPr>
          <p:nvPr>
            <p:ph type="subTitle" idx="1" hasCustomPrompt="1"/>
          </p:nvPr>
        </p:nvSpPr>
        <p:spPr>
          <a:xfrm>
            <a:off x="784967" y="3429001"/>
            <a:ext cx="4936212" cy="579329"/>
          </a:xfrm>
        </p:spPr>
        <p:txBody>
          <a:bodyPr lIns="0" tIns="0" rIns="0" bIns="0">
            <a:noAutofit/>
          </a:bodyPr>
          <a:lstStyle>
            <a:lvl1pPr marL="0" indent="0" algn="l">
              <a:buNone/>
              <a:defRPr sz="1800" b="1" i="0">
                <a:solidFill>
                  <a:schemeClr val="bg1"/>
                </a:solidFill>
                <a:latin typeface="Calibri" panose="020F0502020204030204" pitchFamily="34" charset="0"/>
                <a:cs typeface="Calibri" panose="020F050202020403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GB"/>
              <a:t>CLICK TO EDIT SECTION SUBTITLE STYLE</a:t>
            </a:r>
            <a:endParaRPr lang="en-US"/>
          </a:p>
        </p:txBody>
      </p:sp>
    </p:spTree>
    <p:extLst>
      <p:ext uri="{BB962C8B-B14F-4D97-AF65-F5344CB8AC3E}">
        <p14:creationId xmlns:p14="http://schemas.microsoft.com/office/powerpoint/2010/main" val="176096741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483">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17" name="Picture 16" descr="Shape, rectangle&#10;&#10;Description automatically generated">
            <a:extLst>
              <a:ext uri="{FF2B5EF4-FFF2-40B4-BE49-F238E27FC236}">
                <a16:creationId xmlns:a16="http://schemas.microsoft.com/office/drawing/2014/main" id="{541B4A42-2B2B-384E-97DD-ECEB38E6FF96}"/>
              </a:ext>
            </a:extLst>
          </p:cNvPr>
          <p:cNvPicPr>
            <a:picLocks noChangeAspect="1"/>
          </p:cNvPicPr>
          <p:nvPr userDrawn="1"/>
        </p:nvPicPr>
        <p:blipFill rotWithShape="1">
          <a:blip r:embed="rId2"/>
          <a:srcRect r="1541"/>
          <a:stretch/>
        </p:blipFill>
        <p:spPr>
          <a:xfrm>
            <a:off x="-4763" y="0"/>
            <a:ext cx="12196763" cy="6858000"/>
          </a:xfrm>
          <a:prstGeom prst="rect">
            <a:avLst/>
          </a:prstGeom>
        </p:spPr>
      </p:pic>
      <p:sp>
        <p:nvSpPr>
          <p:cNvPr id="2" name="Title 1">
            <a:extLst>
              <a:ext uri="{FF2B5EF4-FFF2-40B4-BE49-F238E27FC236}">
                <a16:creationId xmlns:a16="http://schemas.microsoft.com/office/drawing/2014/main" id="{977CBBE6-CCBD-A34C-AD87-2967EED6C248}"/>
              </a:ext>
            </a:extLst>
          </p:cNvPr>
          <p:cNvSpPr>
            <a:spLocks noGrp="1"/>
          </p:cNvSpPr>
          <p:nvPr>
            <p:ph type="title" hasCustomPrompt="1"/>
          </p:nvPr>
        </p:nvSpPr>
        <p:spPr>
          <a:xfrm>
            <a:off x="766763" y="414555"/>
            <a:ext cx="10670605" cy="791003"/>
          </a:xfrm>
        </p:spPr>
        <p:txBody>
          <a:bodyPr lIns="0" tIns="0" rIns="0" bIns="0">
            <a:noAutofit/>
          </a:bodyPr>
          <a:lstStyle>
            <a:lvl1pPr>
              <a:defRPr sz="3400" b="1">
                <a:solidFill>
                  <a:schemeClr val="accent2"/>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42BFF08-68D6-E54A-B600-C60CC568E86E}"/>
              </a:ext>
            </a:extLst>
          </p:cNvPr>
          <p:cNvSpPr>
            <a:spLocks noGrp="1"/>
          </p:cNvSpPr>
          <p:nvPr>
            <p:ph idx="1"/>
          </p:nvPr>
        </p:nvSpPr>
        <p:spPr>
          <a:xfrm>
            <a:off x="766989" y="1278708"/>
            <a:ext cx="10670607" cy="4351338"/>
          </a:xfrm>
        </p:spPr>
        <p:txBody>
          <a:bodyPr lIns="0" tIns="0" rIns="0" bIns="0">
            <a:noAutofit/>
          </a:bodyPr>
          <a:lstStyle>
            <a:lvl1pPr marL="0" indent="0">
              <a:buFontTx/>
              <a:buNone/>
              <a:defRPr sz="1800" b="1" i="0">
                <a:solidFill>
                  <a:schemeClr val="accent1"/>
                </a:solidFill>
                <a:latin typeface="Calibri" panose="020F0502020204030204" pitchFamily="34" charset="0"/>
                <a:cs typeface="Calibri" panose="020F0502020204030204" pitchFamily="34" charset="0"/>
              </a:defRPr>
            </a:lvl1pPr>
            <a:lvl2pPr marL="0" indent="0">
              <a:spcBef>
                <a:spcPts val="1200"/>
              </a:spcBef>
              <a:buFontTx/>
              <a:buNone/>
              <a:defRPr sz="1600">
                <a:solidFill>
                  <a:schemeClr val="tx2"/>
                </a:solidFill>
              </a:defRPr>
            </a:lvl2pPr>
            <a:lvl3pPr marL="359991" indent="-179996">
              <a:spcBef>
                <a:spcPts val="1200"/>
              </a:spcBef>
              <a:defRPr sz="1600">
                <a:solidFill>
                  <a:schemeClr val="tx2"/>
                </a:solidFill>
              </a:defRPr>
            </a:lvl3pPr>
            <a:lvl4pPr marL="719982" indent="-179996">
              <a:defRPr sz="1600">
                <a:solidFill>
                  <a:schemeClr val="tx2"/>
                </a:solidFill>
              </a:defRPr>
            </a:lvl4pPr>
            <a:lvl5pPr marL="1079973" indent="-179996">
              <a:defRPr sz="160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9352F64F-9D0C-E143-BF6B-1887211FF4B4}"/>
              </a:ext>
            </a:extLst>
          </p:cNvPr>
          <p:cNvSpPr>
            <a:spLocks noGrp="1"/>
          </p:cNvSpPr>
          <p:nvPr>
            <p:ph type="ftr" sz="quarter" idx="11"/>
          </p:nvPr>
        </p:nvSpPr>
        <p:spPr>
          <a:xfrm>
            <a:off x="766763" y="6356352"/>
            <a:ext cx="8932823" cy="365125"/>
          </a:xfrm>
        </p:spPr>
        <p:txBody>
          <a:bodyPr lIns="0" tIns="0" rIns="0" bIns="0" anchor="b" anchorCtr="0"/>
          <a:lstStyle>
            <a:lvl1pPr algn="l">
              <a:defRPr sz="800">
                <a:solidFill>
                  <a:schemeClr val="tx1">
                    <a:lumMod val="75000"/>
                    <a:lumOff val="25000"/>
                  </a:schemeClr>
                </a:solidFill>
              </a:defRPr>
            </a:lvl1pPr>
          </a:lstStyle>
          <a:p>
            <a:endParaRPr lang="en-US"/>
          </a:p>
        </p:txBody>
      </p:sp>
      <p:cxnSp>
        <p:nvCxnSpPr>
          <p:cNvPr id="11" name="Straight Connector 10">
            <a:extLst>
              <a:ext uri="{FF2B5EF4-FFF2-40B4-BE49-F238E27FC236}">
                <a16:creationId xmlns:a16="http://schemas.microsoft.com/office/drawing/2014/main" id="{B5D98D41-444F-BD48-892E-2503F2527CF4}"/>
              </a:ext>
            </a:extLst>
          </p:cNvPr>
          <p:cNvCxnSpPr>
            <a:cxnSpLocks/>
          </p:cNvCxnSpPr>
          <p:nvPr userDrawn="1"/>
        </p:nvCxnSpPr>
        <p:spPr>
          <a:xfrm>
            <a:off x="-4763" y="341400"/>
            <a:ext cx="2880637"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13" name="Subtitle 2">
            <a:extLst>
              <a:ext uri="{FF2B5EF4-FFF2-40B4-BE49-F238E27FC236}">
                <a16:creationId xmlns:a16="http://schemas.microsoft.com/office/drawing/2014/main" id="{995BB8BC-8900-994A-B048-66EEFCADDD2E}"/>
              </a:ext>
            </a:extLst>
          </p:cNvPr>
          <p:cNvSpPr>
            <a:spLocks noGrp="1"/>
          </p:cNvSpPr>
          <p:nvPr>
            <p:ph type="subTitle" idx="13" hasCustomPrompt="1"/>
          </p:nvPr>
        </p:nvSpPr>
        <p:spPr>
          <a:xfrm>
            <a:off x="766763" y="186943"/>
            <a:ext cx="4218223" cy="154459"/>
          </a:xfrm>
        </p:spPr>
        <p:txBody>
          <a:bodyPr lIns="0" tIns="0" rIns="0" bIns="0">
            <a:noAutofit/>
          </a:bodyPr>
          <a:lstStyle>
            <a:lvl1pPr marL="0" indent="0" algn="l">
              <a:buNone/>
              <a:defRPr sz="1000" b="1" i="0">
                <a:solidFill>
                  <a:schemeClr val="accent4"/>
                </a:solidFill>
                <a:latin typeface="Calibri" panose="020F0502020204030204" pitchFamily="34" charset="0"/>
                <a:cs typeface="Calibri" panose="020F050202020403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GB"/>
              <a:t>CLICK TO EDIT SECTION TITLE</a:t>
            </a:r>
            <a:endParaRPr lang="en-US"/>
          </a:p>
        </p:txBody>
      </p:sp>
      <p:pic>
        <p:nvPicPr>
          <p:cNvPr id="10" name="Picture 9">
            <a:extLst>
              <a:ext uri="{FF2B5EF4-FFF2-40B4-BE49-F238E27FC236}">
                <a16:creationId xmlns:a16="http://schemas.microsoft.com/office/drawing/2014/main" id="{4225E063-F9AA-A146-B94C-2CA8C6DF6380}"/>
              </a:ext>
            </a:extLst>
          </p:cNvPr>
          <p:cNvPicPr>
            <a:picLocks noChangeAspect="1"/>
          </p:cNvPicPr>
          <p:nvPr userDrawn="1"/>
        </p:nvPicPr>
        <p:blipFill>
          <a:blip r:embed="rId3"/>
          <a:srcRect/>
          <a:stretch/>
        </p:blipFill>
        <p:spPr>
          <a:xfrm>
            <a:off x="9945279" y="6346924"/>
            <a:ext cx="1407432" cy="404551"/>
          </a:xfrm>
          <a:prstGeom prst="rect">
            <a:avLst/>
          </a:prstGeom>
        </p:spPr>
      </p:pic>
    </p:spTree>
    <p:extLst>
      <p:ext uri="{BB962C8B-B14F-4D97-AF65-F5344CB8AC3E}">
        <p14:creationId xmlns:p14="http://schemas.microsoft.com/office/powerpoint/2010/main" val="2614900043"/>
      </p:ext>
    </p:extLst>
  </p:cSld>
  <p:clrMapOvr>
    <a:masterClrMapping/>
  </p:clrMapOvr>
  <p:extLst>
    <p:ext uri="{DCECCB84-F9BA-43D5-87BE-67443E8EF086}">
      <p15:sldGuideLst xmlns:p15="http://schemas.microsoft.com/office/powerpoint/2012/main">
        <p15:guide id="1" pos="3840">
          <p15:clr>
            <a:srgbClr val="FBAE40"/>
          </p15:clr>
        </p15:guide>
        <p15:guide id="2" pos="483">
          <p15:clr>
            <a:srgbClr val="FBAE40"/>
          </p15:clr>
        </p15:guide>
        <p15:guide id="3" pos="7197">
          <p15:clr>
            <a:srgbClr val="FBAE40"/>
          </p15:clr>
        </p15:guide>
        <p15:guide id="5" orient="horz" pos="3997">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17" name="Picture 16" descr="Shape, rectangle&#10;&#10;Description automatically generated">
            <a:extLst>
              <a:ext uri="{FF2B5EF4-FFF2-40B4-BE49-F238E27FC236}">
                <a16:creationId xmlns:a16="http://schemas.microsoft.com/office/drawing/2014/main" id="{541B4A42-2B2B-384E-97DD-ECEB38E6FF96}"/>
              </a:ext>
            </a:extLst>
          </p:cNvPr>
          <p:cNvPicPr>
            <a:picLocks noChangeAspect="1"/>
          </p:cNvPicPr>
          <p:nvPr userDrawn="1"/>
        </p:nvPicPr>
        <p:blipFill rotWithShape="1">
          <a:blip r:embed="rId2"/>
          <a:srcRect r="1541"/>
          <a:stretch/>
        </p:blipFill>
        <p:spPr>
          <a:xfrm>
            <a:off x="-4763" y="0"/>
            <a:ext cx="12196763" cy="6858000"/>
          </a:xfrm>
          <a:prstGeom prst="rect">
            <a:avLst/>
          </a:prstGeom>
        </p:spPr>
      </p:pic>
      <p:sp>
        <p:nvSpPr>
          <p:cNvPr id="2" name="Title 1">
            <a:extLst>
              <a:ext uri="{FF2B5EF4-FFF2-40B4-BE49-F238E27FC236}">
                <a16:creationId xmlns:a16="http://schemas.microsoft.com/office/drawing/2014/main" id="{977CBBE6-CCBD-A34C-AD87-2967EED6C248}"/>
              </a:ext>
            </a:extLst>
          </p:cNvPr>
          <p:cNvSpPr>
            <a:spLocks noGrp="1"/>
          </p:cNvSpPr>
          <p:nvPr>
            <p:ph type="title" hasCustomPrompt="1"/>
          </p:nvPr>
        </p:nvSpPr>
        <p:spPr>
          <a:xfrm>
            <a:off x="766763" y="414555"/>
            <a:ext cx="10670605" cy="791003"/>
          </a:xfrm>
        </p:spPr>
        <p:txBody>
          <a:bodyPr lIns="0" tIns="0" rIns="0" bIns="0">
            <a:noAutofit/>
          </a:bodyPr>
          <a:lstStyle>
            <a:lvl1pPr>
              <a:defRPr sz="3400" b="1">
                <a:solidFill>
                  <a:schemeClr val="accent2"/>
                </a:solidFill>
              </a:defRPr>
            </a:lvl1pPr>
          </a:lstStyle>
          <a:p>
            <a:r>
              <a:rPr lang="en-GB"/>
              <a:t>CLICK TO EDIT MASTER TITLE STYLE</a:t>
            </a:r>
            <a:endParaRPr lang="en-US"/>
          </a:p>
        </p:txBody>
      </p:sp>
      <p:cxnSp>
        <p:nvCxnSpPr>
          <p:cNvPr id="11" name="Straight Connector 10">
            <a:extLst>
              <a:ext uri="{FF2B5EF4-FFF2-40B4-BE49-F238E27FC236}">
                <a16:creationId xmlns:a16="http://schemas.microsoft.com/office/drawing/2014/main" id="{B5D98D41-444F-BD48-892E-2503F2527CF4}"/>
              </a:ext>
            </a:extLst>
          </p:cNvPr>
          <p:cNvCxnSpPr>
            <a:cxnSpLocks/>
          </p:cNvCxnSpPr>
          <p:nvPr userDrawn="1"/>
        </p:nvCxnSpPr>
        <p:spPr>
          <a:xfrm>
            <a:off x="-4763" y="341400"/>
            <a:ext cx="2880637"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13" name="Subtitle 2">
            <a:extLst>
              <a:ext uri="{FF2B5EF4-FFF2-40B4-BE49-F238E27FC236}">
                <a16:creationId xmlns:a16="http://schemas.microsoft.com/office/drawing/2014/main" id="{995BB8BC-8900-994A-B048-66EEFCADDD2E}"/>
              </a:ext>
            </a:extLst>
          </p:cNvPr>
          <p:cNvSpPr>
            <a:spLocks noGrp="1"/>
          </p:cNvSpPr>
          <p:nvPr>
            <p:ph type="subTitle" idx="13" hasCustomPrompt="1"/>
          </p:nvPr>
        </p:nvSpPr>
        <p:spPr>
          <a:xfrm>
            <a:off x="766763" y="186943"/>
            <a:ext cx="4218223" cy="154459"/>
          </a:xfrm>
        </p:spPr>
        <p:txBody>
          <a:bodyPr lIns="0" tIns="0" rIns="0" bIns="0">
            <a:noAutofit/>
          </a:bodyPr>
          <a:lstStyle>
            <a:lvl1pPr marL="0" indent="0" algn="l">
              <a:buNone/>
              <a:defRPr sz="1000" b="1" i="0">
                <a:solidFill>
                  <a:schemeClr val="accent4"/>
                </a:solidFill>
                <a:latin typeface="Calibri" panose="020F0502020204030204" pitchFamily="34" charset="0"/>
                <a:cs typeface="Calibri" panose="020F0502020204030204" pitchFamily="34"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GB"/>
              <a:t>CLICK TO EDIT SECTION TITLE</a:t>
            </a:r>
            <a:endParaRPr lang="en-US"/>
          </a:p>
        </p:txBody>
      </p:sp>
    </p:spTree>
    <p:extLst>
      <p:ext uri="{BB962C8B-B14F-4D97-AF65-F5344CB8AC3E}">
        <p14:creationId xmlns:p14="http://schemas.microsoft.com/office/powerpoint/2010/main" val="1905798818"/>
      </p:ext>
    </p:extLst>
  </p:cSld>
  <p:clrMapOvr>
    <a:masterClrMapping/>
  </p:clrMapOvr>
  <p:extLst>
    <p:ext uri="{DCECCB84-F9BA-43D5-87BE-67443E8EF086}">
      <p15:sldGuideLst xmlns:p15="http://schemas.microsoft.com/office/powerpoint/2012/main">
        <p15:guide id="1" pos="3840">
          <p15:clr>
            <a:srgbClr val="FBAE40"/>
          </p15:clr>
        </p15:guide>
        <p15:guide id="2" pos="483">
          <p15:clr>
            <a:srgbClr val="FBAE40"/>
          </p15:clr>
        </p15:guide>
        <p15:guide id="3" pos="7197">
          <p15:clr>
            <a:srgbClr val="FBAE40"/>
          </p15:clr>
        </p15:guide>
        <p15:guide id="5" orient="horz" pos="3997">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CBBE6-CCBD-A34C-AD87-2967EED6C248}"/>
              </a:ext>
            </a:extLst>
          </p:cNvPr>
          <p:cNvSpPr>
            <a:spLocks noGrp="1"/>
          </p:cNvSpPr>
          <p:nvPr>
            <p:ph type="title" hasCustomPrompt="1"/>
          </p:nvPr>
        </p:nvSpPr>
        <p:spPr>
          <a:xfrm>
            <a:off x="766763" y="414555"/>
            <a:ext cx="10670605" cy="791003"/>
          </a:xfrm>
        </p:spPr>
        <p:txBody>
          <a:bodyPr lIns="0" tIns="0" rIns="0" bIns="0">
            <a:noAutofit/>
          </a:bodyPr>
          <a:lstStyle>
            <a:lvl1pPr>
              <a:defRPr sz="3400" b="1">
                <a:solidFill>
                  <a:schemeClr val="accent2"/>
                </a:solidFill>
              </a:defRPr>
            </a:lvl1pPr>
          </a:lstStyle>
          <a:p>
            <a:r>
              <a:rPr lang="en-GB"/>
              <a:t>CLICK TO EDIT MASTER TITLE STYLE</a:t>
            </a:r>
            <a:endParaRPr lang="en-US"/>
          </a:p>
        </p:txBody>
      </p:sp>
    </p:spTree>
    <p:extLst>
      <p:ext uri="{BB962C8B-B14F-4D97-AF65-F5344CB8AC3E}">
        <p14:creationId xmlns:p14="http://schemas.microsoft.com/office/powerpoint/2010/main" val="1841121585"/>
      </p:ext>
    </p:extLst>
  </p:cSld>
  <p:clrMapOvr>
    <a:masterClrMapping/>
  </p:clrMapOvr>
  <p:extLst>
    <p:ext uri="{DCECCB84-F9BA-43D5-87BE-67443E8EF086}">
      <p15:sldGuideLst xmlns:p15="http://schemas.microsoft.com/office/powerpoint/2012/main">
        <p15:guide id="1" pos="3840">
          <p15:clr>
            <a:srgbClr val="FBAE40"/>
          </p15:clr>
        </p15:guide>
        <p15:guide id="2" pos="483">
          <p15:clr>
            <a:srgbClr val="FBAE40"/>
          </p15:clr>
        </p15:guide>
        <p15:guide id="3" pos="7197">
          <p15:clr>
            <a:srgbClr val="FBAE40"/>
          </p15:clr>
        </p15:guide>
        <p15:guide id="5" orient="horz" pos="3997">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 Conten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696000" y="1449390"/>
            <a:ext cx="10800000" cy="4535486"/>
          </a:xfrm>
        </p:spPr>
        <p:txBody>
          <a:bodyPr/>
          <a:lstStyle>
            <a:lvl2pPr marL="893763" indent="-436563">
              <a:defRPr/>
            </a:lvl2pPr>
            <a:lvl3pPr marL="1252538" indent="-358775">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200252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ntent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696000" y="1449391"/>
            <a:ext cx="10800000" cy="3911741"/>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p:txBody>
          <a:bodyPr/>
          <a:lstStyle/>
          <a:p>
            <a:endParaRPr lang="en-GB"/>
          </a:p>
        </p:txBody>
      </p:sp>
      <p:sp>
        <p:nvSpPr>
          <p:cNvPr id="7" name="Content Placeholder 7">
            <a:extLst>
              <a:ext uri="{FF2B5EF4-FFF2-40B4-BE49-F238E27FC236}">
                <a16:creationId xmlns:a16="http://schemas.microsoft.com/office/drawing/2014/main" id="{7C46DB12-5896-4D87-924C-B84C8C9A8E9C}"/>
              </a:ext>
            </a:extLst>
          </p:cNvPr>
          <p:cNvSpPr>
            <a:spLocks noGrp="1"/>
          </p:cNvSpPr>
          <p:nvPr>
            <p:ph sz="quarter" idx="12" hasCustomPrompt="1"/>
          </p:nvPr>
        </p:nvSpPr>
        <p:spPr>
          <a:xfrm>
            <a:off x="0" y="5387968"/>
            <a:ext cx="12192000" cy="584876"/>
          </a:xfrm>
          <a:solidFill>
            <a:schemeClr val="accent4"/>
          </a:solidFill>
          <a:ln>
            <a:noFill/>
          </a:ln>
        </p:spPr>
        <p:txBody>
          <a:bodyPr anchor="ctr"/>
          <a:lstStyle>
            <a:lvl1pPr marL="630238" indent="0" algn="ctr">
              <a:buNone/>
              <a:defRPr sz="1800" b="1">
                <a:solidFill>
                  <a:schemeClr val="bg1"/>
                </a:solidFill>
              </a:defRPr>
            </a:lvl1pPr>
            <a:lvl3pPr marL="914400" indent="0">
              <a:buNone/>
              <a:defRPr/>
            </a:lvl3pPr>
          </a:lstStyle>
          <a:p>
            <a:pPr algn="ctr">
              <a:lnSpc>
                <a:spcPts val="1760"/>
              </a:lnSpc>
            </a:pPr>
            <a:r>
              <a:rPr lang="en-US" dirty="0"/>
              <a:t>Call-out box (18 </a:t>
            </a:r>
            <a:r>
              <a:rPr lang="en-US" dirty="0" err="1"/>
              <a:t>pt</a:t>
            </a:r>
            <a:r>
              <a:rPr lang="en-US" dirty="0"/>
              <a:t>)</a:t>
            </a:r>
          </a:p>
        </p:txBody>
      </p:sp>
    </p:spTree>
    <p:extLst>
      <p:ext uri="{BB962C8B-B14F-4D97-AF65-F5344CB8AC3E}">
        <p14:creationId xmlns:p14="http://schemas.microsoft.com/office/powerpoint/2010/main" val="16353197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 Visual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5" name="Footer Placeholder 4"/>
          <p:cNvSpPr>
            <a:spLocks noGrp="1"/>
          </p:cNvSpPr>
          <p:nvPr>
            <p:ph type="ftr" sz="quarter" idx="11"/>
          </p:nvPr>
        </p:nvSpPr>
        <p:spPr/>
        <p:txBody>
          <a:bodyPr/>
          <a:lstStyle/>
          <a:p>
            <a:endParaRPr lang="en-GB"/>
          </a:p>
        </p:txBody>
      </p:sp>
      <p:sp>
        <p:nvSpPr>
          <p:cNvPr id="8" name="Content Placeholder 7">
            <a:extLst>
              <a:ext uri="{FF2B5EF4-FFF2-40B4-BE49-F238E27FC236}">
                <a16:creationId xmlns:a16="http://schemas.microsoft.com/office/drawing/2014/main" id="{49553609-11BB-4B19-B7C9-98E308E9106D}"/>
              </a:ext>
            </a:extLst>
          </p:cNvPr>
          <p:cNvSpPr>
            <a:spLocks noGrp="1"/>
          </p:cNvSpPr>
          <p:nvPr>
            <p:ph sz="quarter" idx="12" hasCustomPrompt="1"/>
          </p:nvPr>
        </p:nvSpPr>
        <p:spPr>
          <a:xfrm>
            <a:off x="0" y="5387968"/>
            <a:ext cx="12192000" cy="584876"/>
          </a:xfrm>
          <a:solidFill>
            <a:schemeClr val="accent4"/>
          </a:solidFill>
          <a:ln>
            <a:noFill/>
          </a:ln>
        </p:spPr>
        <p:txBody>
          <a:bodyPr anchor="ctr"/>
          <a:lstStyle>
            <a:lvl1pPr marL="627063" indent="0" algn="ctr">
              <a:buNone/>
              <a:defRPr sz="1800" b="1">
                <a:solidFill>
                  <a:schemeClr val="bg1"/>
                </a:solidFill>
              </a:defRPr>
            </a:lvl1pPr>
            <a:lvl3pPr marL="914400" indent="0">
              <a:buNone/>
              <a:defRPr/>
            </a:lvl3pPr>
          </a:lstStyle>
          <a:p>
            <a:pPr algn="ctr">
              <a:lnSpc>
                <a:spcPts val="1760"/>
              </a:lnSpc>
            </a:pPr>
            <a:r>
              <a:rPr lang="en-US" dirty="0"/>
              <a:t>Call-out box (18 </a:t>
            </a:r>
            <a:r>
              <a:rPr lang="en-US" dirty="0" err="1"/>
              <a:t>pt</a:t>
            </a:r>
            <a:r>
              <a:rPr lang="en-US" dirty="0"/>
              <a:t>)</a:t>
            </a:r>
          </a:p>
        </p:txBody>
      </p:sp>
    </p:spTree>
    <p:extLst>
      <p:ext uri="{BB962C8B-B14F-4D97-AF65-F5344CB8AC3E}">
        <p14:creationId xmlns:p14="http://schemas.microsoft.com/office/powerpoint/2010/main" val="11951419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4: Offset content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3395711" y="1449388"/>
            <a:ext cx="8100000" cy="4535487"/>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916688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 Offset content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694800" y="1449388"/>
            <a:ext cx="8100000" cy="4535487"/>
          </a:xfrm>
        </p:spPr>
        <p:txBody>
          <a:bodyPr/>
          <a:lstStyle>
            <a:lvl1pPr marL="357188" indent="-357188">
              <a:buClr>
                <a:schemeClr val="accent3"/>
              </a:buClr>
              <a:buFont typeface="Arial" panose="020B0604020202020204" pitchFamily="34" charset="0"/>
              <a:buChar char="►"/>
              <a:defRPr/>
            </a:lvl1pPr>
            <a:lvl2pPr marL="893763" indent="-436563">
              <a:buClr>
                <a:schemeClr val="accent3"/>
              </a:buClr>
              <a:buFont typeface="Arial" panose="020B0604020202020204" pitchFamily="34" charset="0"/>
              <a:buChar char="ꟷ"/>
              <a:defRPr/>
            </a:lvl2pPr>
            <a:lvl3pPr marL="1252538" indent="-338138">
              <a:buClr>
                <a:schemeClr val="accent3"/>
              </a:buClr>
              <a:buFont typeface="Arial" panose="020B0604020202020204" pitchFamily="34" charset="0"/>
              <a:buChar char="ꟷ"/>
              <a:defRPr/>
            </a:lvl3pPr>
            <a:lvl4pPr marL="1789113" indent="-417513">
              <a:buClr>
                <a:schemeClr val="accent3"/>
              </a:buClr>
              <a:buFont typeface="Arial" panose="020B0604020202020204" pitchFamily="34" charset="0"/>
              <a:buChar char="ꟷ"/>
              <a:defRPr/>
            </a:lvl4pPr>
            <a:lvl5pPr marL="2157413" indent="-328613">
              <a:buClr>
                <a:schemeClr val="accent3"/>
              </a:buClr>
              <a:buFont typeface="Arial" panose="020B0604020202020204" pitchFamily="34" charset="0"/>
              <a:buChar char="ꟷ"/>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a:xfrm>
            <a:off x="704849" y="6311901"/>
            <a:ext cx="8522617" cy="352850"/>
          </a:xfrm>
        </p:spPr>
        <p:txBody>
          <a:bodyPr/>
          <a:lstStyle/>
          <a:p>
            <a:endParaRPr lang="en-GB"/>
          </a:p>
        </p:txBody>
      </p:sp>
    </p:spTree>
    <p:extLst>
      <p:ext uri="{BB962C8B-B14F-4D97-AF65-F5344CB8AC3E}">
        <p14:creationId xmlns:p14="http://schemas.microsoft.com/office/powerpoint/2010/main" val="2716718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6: Chapter break">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solidFill>
                  <a:schemeClr val="accent3"/>
                </a:solidFill>
              </a:defRPr>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6915220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7: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694800" y="1449388"/>
            <a:ext cx="5315303" cy="45354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9" y="1449388"/>
            <a:ext cx="5315303" cy="4535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5"/>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8207816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8: Two content unequal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694800" y="1449388"/>
            <a:ext cx="8100000" cy="453548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4" name="Content Placeholder 3"/>
          <p:cNvSpPr>
            <a:spLocks noGrp="1"/>
          </p:cNvSpPr>
          <p:nvPr>
            <p:ph sz="half" idx="2"/>
          </p:nvPr>
        </p:nvSpPr>
        <p:spPr>
          <a:xfrm>
            <a:off x="8975270" y="1449388"/>
            <a:ext cx="2520000" cy="4535487"/>
          </a:xfrm>
        </p:spPr>
        <p:txBody>
          <a:bodyPr/>
          <a:lstStyle>
            <a:lvl3pPr>
              <a:defRPr/>
            </a:lvl3pPr>
            <a:lvl5pPr marL="1828800" indent="0">
              <a:buNone/>
              <a:defRPr/>
            </a:lvl5pPr>
          </a:lstStyle>
          <a:p>
            <a:pPr lvl="0"/>
            <a:r>
              <a:rPr lang="en-US" noProof="0"/>
              <a:t>Click to edit Master text styles</a:t>
            </a:r>
          </a:p>
          <a:p>
            <a:pPr lvl="1"/>
            <a:r>
              <a:rPr lang="en-US" noProof="0"/>
              <a:t>Second level</a:t>
            </a:r>
          </a:p>
          <a:p>
            <a:pPr lvl="2"/>
            <a:r>
              <a:rPr lang="en-US" noProof="0"/>
              <a:t>Third level</a:t>
            </a:r>
          </a:p>
        </p:txBody>
      </p:sp>
      <p:sp>
        <p:nvSpPr>
          <p:cNvPr id="6" name="Footer Placeholder 5"/>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4143322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theme" Target="../theme/theme2.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Top Corners Rounded 3">
            <a:extLst>
              <a:ext uri="{FF2B5EF4-FFF2-40B4-BE49-F238E27FC236}">
                <a16:creationId xmlns:a16="http://schemas.microsoft.com/office/drawing/2014/main" id="{8A203C68-0475-491F-B992-E8F4B142ACA1}"/>
              </a:ext>
            </a:extLst>
          </p:cNvPr>
          <p:cNvSpPr/>
          <p:nvPr userDrawn="1"/>
        </p:nvSpPr>
        <p:spPr>
          <a:xfrm rot="16200000">
            <a:off x="5240156" y="-4880156"/>
            <a:ext cx="1016363" cy="11496676"/>
          </a:xfrm>
          <a:prstGeom prst="round2SameRect">
            <a:avLst>
              <a:gd name="adj1" fmla="val 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p:cNvSpPr>
            <a:spLocks noGrp="1"/>
          </p:cNvSpPr>
          <p:nvPr>
            <p:ph type="title"/>
          </p:nvPr>
        </p:nvSpPr>
        <p:spPr>
          <a:xfrm>
            <a:off x="696000" y="360000"/>
            <a:ext cx="1080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3" name="Text Placeholder 2"/>
          <p:cNvSpPr>
            <a:spLocks noGrp="1"/>
          </p:cNvSpPr>
          <p:nvPr>
            <p:ph type="body" idx="1"/>
          </p:nvPr>
        </p:nvSpPr>
        <p:spPr>
          <a:xfrm>
            <a:off x="696000" y="1449389"/>
            <a:ext cx="10800000" cy="4535485"/>
          </a:xfrm>
          <a:prstGeom prst="rect">
            <a:avLst/>
          </a:prstGeom>
        </p:spPr>
        <p:txBody>
          <a:bodyPr vert="horz" lIns="91440" tIns="45720" rIns="91440" bIns="4572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3"/>
          </p:nvPr>
        </p:nvSpPr>
        <p:spPr>
          <a:xfrm>
            <a:off x="704497" y="6131861"/>
            <a:ext cx="9031665" cy="581635"/>
          </a:xfrm>
          <a:prstGeom prst="rect">
            <a:avLst/>
          </a:prstGeom>
        </p:spPr>
        <p:txBody>
          <a:bodyPr vert="horz" lIns="91440" tIns="45720" rIns="91440" bIns="45720" rtlCol="0" anchor="b"/>
          <a:lstStyle>
            <a:lvl1pPr algn="l">
              <a:defRPr sz="1000">
                <a:solidFill>
                  <a:schemeClr val="tx2"/>
                </a:solidFill>
              </a:defRPr>
            </a:lvl1pPr>
          </a:lstStyle>
          <a:p>
            <a:endParaRPr lang="en-GB" dirty="0"/>
          </a:p>
        </p:txBody>
      </p:sp>
      <p:sp>
        <p:nvSpPr>
          <p:cNvPr id="6" name="Rectangle 5">
            <a:extLst>
              <a:ext uri="{FF2B5EF4-FFF2-40B4-BE49-F238E27FC236}">
                <a16:creationId xmlns:a16="http://schemas.microsoft.com/office/drawing/2014/main" id="{92125D1A-1993-403F-9F42-9CE20DB5C8B0}"/>
              </a:ext>
            </a:extLst>
          </p:cNvPr>
          <p:cNvSpPr/>
          <p:nvPr userDrawn="1"/>
        </p:nvSpPr>
        <p:spPr>
          <a:xfrm>
            <a:off x="-1" y="243741"/>
            <a:ext cx="10352763" cy="1240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descr="Logo&#10;&#10;Description automatically generated">
            <a:extLst>
              <a:ext uri="{FF2B5EF4-FFF2-40B4-BE49-F238E27FC236}">
                <a16:creationId xmlns:a16="http://schemas.microsoft.com/office/drawing/2014/main" id="{0CEBB8A9-47B4-425D-81D2-94A32DD652F0}"/>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9736162" y="6262255"/>
            <a:ext cx="1759838" cy="451241"/>
          </a:xfrm>
          <a:prstGeom prst="rect">
            <a:avLst/>
          </a:prstGeom>
        </p:spPr>
      </p:pic>
    </p:spTree>
    <p:extLst>
      <p:ext uri="{BB962C8B-B14F-4D97-AF65-F5344CB8AC3E}">
        <p14:creationId xmlns:p14="http://schemas.microsoft.com/office/powerpoint/2010/main" val="13298485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6" r:id="rId3"/>
    <p:sldLayoutId id="2147483677" r:id="rId4"/>
    <p:sldLayoutId id="2147483663" r:id="rId5"/>
    <p:sldLayoutId id="2147483664" r:id="rId6"/>
    <p:sldLayoutId id="2147483666" r:id="rId7"/>
    <p:sldLayoutId id="2147483667" r:id="rId8"/>
    <p:sldLayoutId id="2147483668" r:id="rId9"/>
    <p:sldLayoutId id="2147483669" r:id="rId10"/>
    <p:sldLayoutId id="2147483670" r:id="rId11"/>
    <p:sldLayoutId id="2147483671" r:id="rId12"/>
    <p:sldLayoutId id="2147483672" r:id="rId13"/>
    <p:sldLayoutId id="2147483675" r:id="rId14"/>
  </p:sldLayoutIdLst>
  <p:hf sldNum="0" hdr="0" dt="0"/>
  <p:txStyles>
    <p:titleStyle>
      <a:lvl1pPr algn="l" defTabSz="914400" rtl="0" eaLnBrk="1" latinLnBrk="0" hangingPunct="1">
        <a:lnSpc>
          <a:spcPct val="90000"/>
        </a:lnSpc>
        <a:spcBef>
          <a:spcPct val="0"/>
        </a:spcBef>
        <a:buNone/>
        <a:defRPr lang="en-GB" sz="3600" b="1" kern="1200" dirty="0">
          <a:solidFill>
            <a:schemeClr val="bg2"/>
          </a:solidFill>
          <a:latin typeface="+mj-lt"/>
          <a:ea typeface="MS PGothic" panose="020B0600070205080204" pitchFamily="34" charset="-128"/>
          <a:cs typeface="+mj-cs"/>
        </a:defRPr>
      </a:lvl1pPr>
    </p:titleStyle>
    <p:bodyStyle>
      <a:lvl1pPr marL="357188" indent="-357188" algn="l" defTabSz="914400" rtl="0" eaLnBrk="1" latinLnBrk="0" hangingPunct="1">
        <a:lnSpc>
          <a:spcPct val="100000"/>
        </a:lnSpc>
        <a:spcBef>
          <a:spcPts val="1000"/>
        </a:spcBef>
        <a:buClr>
          <a:schemeClr val="accent3"/>
        </a:buClr>
        <a:buFont typeface="Arial" panose="020B0604020202020204" pitchFamily="34" charset="0"/>
        <a:buChar char="►"/>
        <a:defRPr sz="2000" kern="1200">
          <a:solidFill>
            <a:schemeClr val="tx2"/>
          </a:solidFill>
          <a:latin typeface="+mn-lt"/>
          <a:ea typeface="+mn-ea"/>
          <a:cs typeface="+mn-cs"/>
        </a:defRPr>
      </a:lvl1pPr>
      <a:lvl2pPr marL="893763" indent="-436563" algn="l" defTabSz="914400" rtl="0" eaLnBrk="1" latinLnBrk="0" hangingPunct="1">
        <a:lnSpc>
          <a:spcPct val="100000"/>
        </a:lnSpc>
        <a:spcBef>
          <a:spcPts val="500"/>
        </a:spcBef>
        <a:buClr>
          <a:schemeClr val="accent3"/>
        </a:buClr>
        <a:buFont typeface="Arial" panose="020B0604020202020204" pitchFamily="34" charset="0"/>
        <a:buChar char="ꟷ"/>
        <a:defRPr sz="1800" kern="1200">
          <a:solidFill>
            <a:schemeClr val="tx2"/>
          </a:solidFill>
          <a:latin typeface="+mn-lt"/>
          <a:ea typeface="+mn-ea"/>
          <a:cs typeface="+mn-cs"/>
        </a:defRPr>
      </a:lvl2pPr>
      <a:lvl3pPr marL="1252538" indent="-338138" algn="l" defTabSz="914400" rtl="0" eaLnBrk="1" latinLnBrk="0" hangingPunct="1">
        <a:lnSpc>
          <a:spcPct val="100000"/>
        </a:lnSpc>
        <a:spcBef>
          <a:spcPts val="500"/>
        </a:spcBef>
        <a:buClr>
          <a:schemeClr val="accent3"/>
        </a:buClr>
        <a:buFont typeface="Arial" panose="020B0604020202020204" pitchFamily="34" charset="0"/>
        <a:buChar char="ꟷ"/>
        <a:defRPr sz="1600" kern="1200">
          <a:solidFill>
            <a:schemeClr val="tx2"/>
          </a:solidFill>
          <a:latin typeface="+mn-lt"/>
          <a:ea typeface="+mn-ea"/>
          <a:cs typeface="+mn-cs"/>
        </a:defRPr>
      </a:lvl3pPr>
      <a:lvl4pPr marL="1609725" indent="-357188"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4pPr>
      <a:lvl5pPr marL="2157413" indent="-328613"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78" userDrawn="1">
          <p15:clr>
            <a:srgbClr val="F26B43"/>
          </p15:clr>
        </p15:guide>
        <p15:guide id="2" pos="3840" userDrawn="1">
          <p15:clr>
            <a:srgbClr val="F26B43"/>
          </p15:clr>
        </p15:guide>
        <p15:guide id="3" pos="438" userDrawn="1">
          <p15:clr>
            <a:srgbClr val="F26B43"/>
          </p15:clr>
        </p15:guide>
        <p15:guide id="4" pos="7242" userDrawn="1">
          <p15:clr>
            <a:srgbClr val="F26B43"/>
          </p15:clr>
        </p15:guide>
        <p15:guide id="5" orient="horz" pos="913" userDrawn="1">
          <p15:clr>
            <a:srgbClr val="F26B43"/>
          </p15:clr>
        </p15:guide>
        <p15:guide id="6" orient="horz" pos="232" userDrawn="1">
          <p15:clr>
            <a:srgbClr val="F26B43"/>
          </p15:clr>
        </p15:guide>
        <p15:guide id="7" orient="horz" pos="3770" userDrawn="1">
          <p15:clr>
            <a:srgbClr val="F26B43"/>
          </p15:clr>
        </p15:guide>
        <p15:guide id="8" orient="horz" pos="867"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394D85-CF52-B548-8565-5EDAD9AFB962}"/>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401BBC6-479B-754C-A6E1-017B45601A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0E35DBD-DE82-8F48-949A-0754E6C85823}"/>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2"/>
                </a:solidFill>
              </a:defRPr>
            </a:lvl1pPr>
          </a:lstStyle>
          <a:p>
            <a:fld id="{03211083-9BE0-E642-854C-98A64B6EEDBE}" type="datetimeFigureOut">
              <a:rPr lang="en-US" smtClean="0"/>
              <a:pPr/>
              <a:t>12/13/2021</a:t>
            </a:fld>
            <a:endParaRPr lang="en-US"/>
          </a:p>
        </p:txBody>
      </p:sp>
      <p:sp>
        <p:nvSpPr>
          <p:cNvPr id="5" name="Footer Placeholder 4">
            <a:extLst>
              <a:ext uri="{FF2B5EF4-FFF2-40B4-BE49-F238E27FC236}">
                <a16:creationId xmlns:a16="http://schemas.microsoft.com/office/drawing/2014/main" id="{B20E8C8D-BC8D-BA44-B09E-6278D4EE289D}"/>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a:extLst>
              <a:ext uri="{FF2B5EF4-FFF2-40B4-BE49-F238E27FC236}">
                <a16:creationId xmlns:a16="http://schemas.microsoft.com/office/drawing/2014/main" id="{55957B1A-A781-4441-A9F4-8F62A2AA2E0D}"/>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2"/>
                </a:solidFill>
              </a:defRPr>
            </a:lvl1pPr>
          </a:lstStyle>
          <a:p>
            <a:fld id="{384640D6-A5F7-D644-8ACB-6291A34BF2CA}" type="slidenum">
              <a:rPr lang="en-US" smtClean="0"/>
              <a:pPr/>
              <a:t>‹#›</a:t>
            </a:fld>
            <a:endParaRPr lang="en-US"/>
          </a:p>
        </p:txBody>
      </p:sp>
    </p:spTree>
    <p:extLst>
      <p:ext uri="{BB962C8B-B14F-4D97-AF65-F5344CB8AC3E}">
        <p14:creationId xmlns:p14="http://schemas.microsoft.com/office/powerpoint/2010/main" val="4223958855"/>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Lst>
  <p:txStyles>
    <p:titleStyle>
      <a:lvl1pPr algn="l" defTabSz="914377"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www.achondroplasia.expert/terms-of-use" TargetMode="External"/><Relationship Id="rId2" Type="http://schemas.openxmlformats.org/officeDocument/2006/relationships/hyperlink" Target="https://www.achondroplasia.expert/prescribing-information"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5325" y="1122363"/>
            <a:ext cx="10801350" cy="1580933"/>
          </a:xfrm>
        </p:spPr>
        <p:txBody>
          <a:bodyPr>
            <a:normAutofit fontScale="90000"/>
          </a:bodyPr>
          <a:lstStyle/>
          <a:p>
            <a:r>
              <a:rPr lang="en-GB" dirty="0"/>
              <a:t>Once-daily, Subcutaneous Vosoritide</a:t>
            </a:r>
            <a:r>
              <a:rPr lang="en-GB" b="0" i="0" dirty="0">
                <a:solidFill>
                  <a:srgbClr val="303030"/>
                </a:solidFill>
                <a:effectLst/>
                <a:latin typeface="Arial" panose="020B0604020202020204" pitchFamily="34" charset="0"/>
              </a:rPr>
              <a:t>▼</a:t>
            </a:r>
            <a:r>
              <a:rPr lang="en-GB" dirty="0"/>
              <a:t> Therapy in Children</a:t>
            </a:r>
            <a:br>
              <a:rPr lang="en-GB" dirty="0"/>
            </a:br>
            <a:r>
              <a:rPr lang="en-GB" dirty="0"/>
              <a:t>with Achondroplasia: A Randomised, Double-Blind, Phase 3,</a:t>
            </a:r>
            <a:br>
              <a:rPr lang="en-GB" dirty="0"/>
            </a:br>
            <a:r>
              <a:rPr lang="en-GB" dirty="0"/>
              <a:t>Placebo-controlled, Multicentre Trial</a:t>
            </a:r>
            <a:endParaRPr lang="en-US" dirty="0"/>
          </a:p>
        </p:txBody>
      </p:sp>
      <p:sp>
        <p:nvSpPr>
          <p:cNvPr id="8194" name="Subtitle 2"/>
          <p:cNvSpPr>
            <a:spLocks noGrp="1"/>
          </p:cNvSpPr>
          <p:nvPr>
            <p:ph type="subTitle" idx="1"/>
          </p:nvPr>
        </p:nvSpPr>
        <p:spPr>
          <a:xfrm>
            <a:off x="695325" y="2956142"/>
            <a:ext cx="10801350" cy="2301658"/>
          </a:xfrm>
        </p:spPr>
        <p:txBody>
          <a:bodyPr>
            <a:normAutofit fontScale="92500" lnSpcReduction="10000"/>
          </a:bodyPr>
          <a:lstStyle/>
          <a:p>
            <a:r>
              <a:rPr lang="en-GB" dirty="0"/>
              <a:t>Adapted from Savarirayan R, Tofts L, Irving M, Wilcox W, </a:t>
            </a:r>
            <a:r>
              <a:rPr lang="en-GB" dirty="0" err="1"/>
              <a:t>Bacino</a:t>
            </a:r>
            <a:r>
              <a:rPr lang="en-GB" dirty="0"/>
              <a:t> CA, Hoover-Fong J, </a:t>
            </a:r>
            <a:r>
              <a:rPr lang="en-GB" dirty="0" err="1"/>
              <a:t>Ullot</a:t>
            </a:r>
            <a:r>
              <a:rPr lang="en-GB" dirty="0"/>
              <a:t> Font R, Harmatz P, Rutsch F, </a:t>
            </a:r>
            <a:r>
              <a:rPr lang="en-GB" dirty="0" err="1"/>
              <a:t>Bober</a:t>
            </a:r>
            <a:r>
              <a:rPr lang="en-GB" dirty="0"/>
              <a:t> MB, </a:t>
            </a:r>
            <a:r>
              <a:rPr lang="en-GB" dirty="0" err="1"/>
              <a:t>Polgreen</a:t>
            </a:r>
            <a:r>
              <a:rPr lang="en-GB" dirty="0"/>
              <a:t> LE, </a:t>
            </a:r>
            <a:r>
              <a:rPr lang="en-GB" dirty="0" err="1"/>
              <a:t>Ginebreda</a:t>
            </a:r>
            <a:r>
              <a:rPr lang="en-GB" dirty="0"/>
              <a:t> I, Mohnike K, </a:t>
            </a:r>
            <a:r>
              <a:rPr lang="en-GB" dirty="0" err="1"/>
              <a:t>Charrow</a:t>
            </a:r>
            <a:r>
              <a:rPr lang="en-GB" dirty="0"/>
              <a:t> J, </a:t>
            </a:r>
            <a:r>
              <a:rPr lang="en-GB" dirty="0" err="1"/>
              <a:t>Hoernschmeyer</a:t>
            </a:r>
            <a:r>
              <a:rPr lang="en-GB" dirty="0"/>
              <a:t> D, </a:t>
            </a:r>
            <a:r>
              <a:rPr lang="en-GB" dirty="0" err="1"/>
              <a:t>Ozono</a:t>
            </a:r>
            <a:r>
              <a:rPr lang="en-GB" dirty="0"/>
              <a:t> K, </a:t>
            </a:r>
            <a:r>
              <a:rPr lang="en-GB" dirty="0" err="1"/>
              <a:t>Alanay</a:t>
            </a:r>
            <a:r>
              <a:rPr lang="en-GB" dirty="0"/>
              <a:t> Y, Arundel P, </a:t>
            </a:r>
            <a:r>
              <a:rPr lang="en-GB" dirty="0" err="1"/>
              <a:t>Kagami</a:t>
            </a:r>
            <a:r>
              <a:rPr lang="en-GB" dirty="0"/>
              <a:t> S, </a:t>
            </a:r>
            <a:r>
              <a:rPr lang="en-GB" dirty="0" err="1"/>
              <a:t>Yasui</a:t>
            </a:r>
            <a:r>
              <a:rPr lang="en-GB" dirty="0"/>
              <a:t> N, White KK, Saal HM, </a:t>
            </a:r>
            <a:r>
              <a:rPr lang="en-GB" dirty="0" err="1"/>
              <a:t>Leiva-Gea</a:t>
            </a:r>
            <a:r>
              <a:rPr lang="en-GB" dirty="0"/>
              <a:t> A, Luna-González F, </a:t>
            </a:r>
            <a:br>
              <a:rPr lang="en-GB" dirty="0"/>
            </a:br>
            <a:r>
              <a:rPr lang="en-GB" dirty="0"/>
              <a:t>Mochizuki H, Basel D, </a:t>
            </a:r>
            <a:r>
              <a:rPr lang="en-GB" dirty="0" err="1"/>
              <a:t>Porco</a:t>
            </a:r>
            <a:r>
              <a:rPr lang="en-GB" dirty="0"/>
              <a:t> DM, Jayaram K, </a:t>
            </a:r>
            <a:r>
              <a:rPr lang="en-GB" dirty="0" err="1"/>
              <a:t>Fisheleva</a:t>
            </a:r>
            <a:r>
              <a:rPr lang="en-GB" dirty="0"/>
              <a:t> E, Huntsman-</a:t>
            </a:r>
            <a:r>
              <a:rPr lang="en-GB" dirty="0" err="1"/>
              <a:t>Labed</a:t>
            </a:r>
            <a:r>
              <a:rPr lang="en-GB" dirty="0"/>
              <a:t> A, Day J</a:t>
            </a:r>
          </a:p>
          <a:p>
            <a:r>
              <a:rPr lang="is-IS" dirty="0"/>
              <a:t>Lancet 2020;</a:t>
            </a:r>
            <a:r>
              <a:rPr lang="pt-BR" dirty="0"/>
              <a:t>396(10252):684</a:t>
            </a:r>
            <a:r>
              <a:rPr lang="is-IS" dirty="0"/>
              <a:t>–</a:t>
            </a:r>
            <a:r>
              <a:rPr lang="pt-BR" dirty="0"/>
              <a:t>92</a:t>
            </a:r>
          </a:p>
          <a:p>
            <a:r>
              <a:rPr lang="pt-BR" dirty="0"/>
              <a:t>doi: 10.1016/S0140-6736(20)31541-5</a:t>
            </a:r>
          </a:p>
        </p:txBody>
      </p:sp>
      <p:sp>
        <p:nvSpPr>
          <p:cNvPr id="4" name="TextBox 3">
            <a:extLst>
              <a:ext uri="{FF2B5EF4-FFF2-40B4-BE49-F238E27FC236}">
                <a16:creationId xmlns:a16="http://schemas.microsoft.com/office/drawing/2014/main" id="{A3CBE1AB-8FC6-4419-A3D8-9EA226BAC6C1}"/>
              </a:ext>
            </a:extLst>
          </p:cNvPr>
          <p:cNvSpPr txBox="1"/>
          <p:nvPr/>
        </p:nvSpPr>
        <p:spPr>
          <a:xfrm>
            <a:off x="2527143" y="6134044"/>
            <a:ext cx="4127657" cy="600164"/>
          </a:xfrm>
          <a:prstGeom prst="rect">
            <a:avLst/>
          </a:prstGeom>
          <a:noFill/>
        </p:spPr>
        <p:txBody>
          <a:bodyPr wrap="square" rtlCol="0">
            <a:spAutoFit/>
          </a:bodyPr>
          <a:lstStyle/>
          <a:p>
            <a:pPr lvl="0" defTabSz="457200">
              <a:defRPr/>
            </a:pPr>
            <a:r>
              <a:rPr lang="en-GB" sz="1100" b="0" i="0" dirty="0">
                <a:solidFill>
                  <a:srgbClr val="303030"/>
                </a:solidFill>
                <a:effectLst/>
                <a:latin typeface="Arial" panose="020B0604020202020204" pitchFamily="34" charset="0"/>
              </a:rPr>
              <a:t>Achondroplasia.expert is organized and funded by BioMarin. This material has been developed in conjunction with the Achondroplasia.expert Editorial Committee.</a:t>
            </a:r>
            <a:endParaRPr kumimoji="0" lang="en-US" sz="1100" b="0" i="0" u="none" strike="noStrike" kern="1200" cap="none" spc="0" normalizeH="0" baseline="0" noProof="0" dirty="0">
              <a:ln>
                <a:noFill/>
              </a:ln>
              <a:solidFill>
                <a:schemeClr val="accent2">
                  <a:lumMod val="50000"/>
                </a:schemeClr>
              </a:solidFill>
              <a:effectLst/>
              <a:uLnTx/>
              <a:uFillTx/>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4A5142AE-CEE9-4717-B05C-D5FF5B872F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325" y="6312114"/>
            <a:ext cx="1669349" cy="244024"/>
          </a:xfrm>
          <a:prstGeom prst="rect">
            <a:avLst/>
          </a:prstGeom>
        </p:spPr>
      </p:pic>
      <p:sp>
        <p:nvSpPr>
          <p:cNvPr id="6" name="TextBox 5">
            <a:extLst>
              <a:ext uri="{FF2B5EF4-FFF2-40B4-BE49-F238E27FC236}">
                <a16:creationId xmlns:a16="http://schemas.microsoft.com/office/drawing/2014/main" id="{2E58D368-CE70-4EE3-9556-C3790D563902}"/>
              </a:ext>
            </a:extLst>
          </p:cNvPr>
          <p:cNvSpPr txBox="1"/>
          <p:nvPr/>
        </p:nvSpPr>
        <p:spPr>
          <a:xfrm>
            <a:off x="5537200" y="6105637"/>
            <a:ext cx="4127657" cy="646331"/>
          </a:xfrm>
          <a:prstGeom prst="rect">
            <a:avLst/>
          </a:prstGeom>
          <a:noFill/>
        </p:spPr>
        <p:txBody>
          <a:bodyPr wrap="square" rtlCol="0">
            <a:spAutoFit/>
          </a:bodyPr>
          <a:lstStyle/>
          <a:p>
            <a:pPr lvl="0" algn="r" defTabSz="457200">
              <a:defRPr/>
            </a:pPr>
            <a:r>
              <a:rPr kumimoji="0" lang="en-US" sz="1200" b="0" i="0" u="none" strike="noStrike" kern="1200" cap="none" spc="0" normalizeH="0" baseline="0" noProof="0" dirty="0">
                <a:ln>
                  <a:noFill/>
                </a:ln>
                <a:solidFill>
                  <a:schemeClr val="accent2">
                    <a:lumMod val="50000"/>
                  </a:schemeClr>
                </a:solidFill>
                <a:effectLst/>
                <a:uLnTx/>
                <a:uFillTx/>
                <a:latin typeface="Arial" panose="020B0604020202020204" pitchFamily="34" charset="0"/>
                <a:ea typeface="+mn-ea"/>
                <a:cs typeface="Arial" panose="020B0604020202020204" pitchFamily="34" charset="0"/>
              </a:rPr>
              <a:t>For Healthcare Professionals Only</a:t>
            </a:r>
            <a:br>
              <a:rPr kumimoji="0" lang="en-US" sz="1200" b="0" i="0" u="none" strike="noStrike" kern="1200" cap="none" spc="0" normalizeH="0" baseline="0" noProof="0" dirty="0">
                <a:ln>
                  <a:noFill/>
                </a:ln>
                <a:solidFill>
                  <a:schemeClr val="accent2">
                    <a:lumMod val="50000"/>
                  </a:schemeClr>
                </a:solidFill>
                <a:effectLst/>
                <a:uLnTx/>
                <a:uFillTx/>
                <a:latin typeface="Arial" panose="020B0604020202020204" pitchFamily="34" charset="0"/>
                <a:ea typeface="+mn-ea"/>
                <a:cs typeface="Arial" panose="020B0604020202020204" pitchFamily="34" charset="0"/>
              </a:rPr>
            </a:br>
            <a:r>
              <a:rPr kumimoji="0" lang="en-US" sz="1200" b="0" i="0" u="none" strike="noStrike" kern="1200" cap="none" spc="0" normalizeH="0" baseline="0" noProof="0" dirty="0">
                <a:ln>
                  <a:noFill/>
                </a:ln>
                <a:solidFill>
                  <a:schemeClr val="accent2">
                    <a:lumMod val="50000"/>
                  </a:schemeClr>
                </a:solidFill>
                <a:effectLst/>
                <a:uLnTx/>
                <a:uFillTx/>
                <a:latin typeface="Arial" panose="020B0604020202020204" pitchFamily="34" charset="0"/>
                <a:ea typeface="+mn-ea"/>
                <a:cs typeface="Arial" panose="020B0604020202020204" pitchFamily="34" charset="0"/>
              </a:rPr>
              <a:t>© 2021 BioMarin International Ltd.</a:t>
            </a:r>
            <a:br>
              <a:rPr kumimoji="0" lang="en-US" sz="1200" b="0" i="0" u="none" strike="noStrike" kern="1200" cap="none" spc="0" normalizeH="0" baseline="0" noProof="0" dirty="0">
                <a:ln>
                  <a:noFill/>
                </a:ln>
                <a:solidFill>
                  <a:schemeClr val="accent2">
                    <a:lumMod val="50000"/>
                  </a:schemeClr>
                </a:solidFill>
                <a:effectLst/>
                <a:uLnTx/>
                <a:uFillTx/>
                <a:latin typeface="Arial" panose="020B0604020202020204" pitchFamily="34" charset="0"/>
                <a:ea typeface="+mn-ea"/>
                <a:cs typeface="Arial" panose="020B0604020202020204" pitchFamily="34" charset="0"/>
              </a:rPr>
            </a:br>
            <a:r>
              <a:rPr kumimoji="0" lang="en-US" sz="1200" b="0" i="0" u="none" strike="noStrike" kern="1200" cap="none" spc="0" normalizeH="0" baseline="0" noProof="0" dirty="0">
                <a:ln>
                  <a:noFill/>
                </a:ln>
                <a:solidFill>
                  <a:schemeClr val="accent2">
                    <a:lumMod val="50000"/>
                  </a:schemeClr>
                </a:solidFill>
                <a:effectLst/>
                <a:uLnTx/>
                <a:uFillTx/>
                <a:latin typeface="Arial" panose="020B0604020202020204" pitchFamily="34" charset="0"/>
                <a:ea typeface="+mn-ea"/>
                <a:cs typeface="Arial" panose="020B0604020202020204" pitchFamily="34" charset="0"/>
              </a:rPr>
              <a:t>All Rights Reserved. EU-VOX-00243 12</a:t>
            </a:r>
            <a:r>
              <a:rPr lang="en-US" sz="1200" dirty="0">
                <a:solidFill>
                  <a:schemeClr val="accent2">
                    <a:lumMod val="50000"/>
                  </a:schemeClr>
                </a:solidFill>
              </a:rPr>
              <a:t>/21</a:t>
            </a:r>
            <a:endParaRPr kumimoji="0" lang="en-US" sz="1200" b="0" i="0" u="none" strike="noStrike" kern="1200" cap="none" spc="0" normalizeH="0" baseline="0" noProof="0" dirty="0">
              <a:ln>
                <a:noFill/>
              </a:ln>
              <a:solidFill>
                <a:schemeClr val="accent2">
                  <a:lumMod val="50000"/>
                </a:schemeClr>
              </a:solidFill>
              <a:effectLst/>
              <a:uLnTx/>
              <a:uFillTx/>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E5BE8-0236-4B7A-AECB-2F678FF2EE91}"/>
              </a:ext>
            </a:extLst>
          </p:cNvPr>
          <p:cNvSpPr>
            <a:spLocks noGrp="1"/>
          </p:cNvSpPr>
          <p:nvPr>
            <p:ph type="title"/>
          </p:nvPr>
        </p:nvSpPr>
        <p:spPr>
          <a:xfrm>
            <a:off x="696000" y="360000"/>
            <a:ext cx="10800000" cy="1008000"/>
          </a:xfrm>
        </p:spPr>
        <p:txBody>
          <a:bodyPr>
            <a:normAutofit/>
          </a:bodyPr>
          <a:lstStyle/>
          <a:p>
            <a:r>
              <a:rPr lang="en-GB" dirty="0"/>
              <a:t>Conclusion</a:t>
            </a:r>
          </a:p>
        </p:txBody>
      </p:sp>
      <p:sp>
        <p:nvSpPr>
          <p:cNvPr id="3" name="Content Placeholder 2">
            <a:extLst>
              <a:ext uri="{FF2B5EF4-FFF2-40B4-BE49-F238E27FC236}">
                <a16:creationId xmlns:a16="http://schemas.microsoft.com/office/drawing/2014/main" id="{55A8D9C7-D325-4FCA-9F3C-8337D630B399}"/>
              </a:ext>
            </a:extLst>
          </p:cNvPr>
          <p:cNvSpPr>
            <a:spLocks noGrp="1"/>
          </p:cNvSpPr>
          <p:nvPr>
            <p:ph idx="1"/>
          </p:nvPr>
        </p:nvSpPr>
        <p:spPr>
          <a:xfrm>
            <a:off x="696000" y="1449390"/>
            <a:ext cx="10800000" cy="4535486"/>
          </a:xfrm>
        </p:spPr>
        <p:txBody>
          <a:bodyPr>
            <a:normAutofit/>
          </a:bodyPr>
          <a:lstStyle/>
          <a:p>
            <a:r>
              <a:rPr lang="en-GB" dirty="0"/>
              <a:t>Vosoritide 15.0 </a:t>
            </a:r>
            <a:r>
              <a:rPr lang="en-GB" dirty="0" err="1"/>
              <a:t>μg</a:t>
            </a:r>
            <a:r>
              <a:rPr lang="en-GB" dirty="0"/>
              <a:t>/kg per day resulted in a highly significant increase in annualised growth velocity and height Z scores after 52 weeks of treatment compared with placebo</a:t>
            </a:r>
          </a:p>
          <a:p>
            <a:r>
              <a:rPr lang="en-GB" dirty="0"/>
              <a:t>First study to provide efficacy of a precision therapy for achondroplasia</a:t>
            </a:r>
          </a:p>
          <a:p>
            <a:r>
              <a:rPr lang="en-GB" dirty="0"/>
              <a:t>It is not known whether final adult height will be increased, or what the harms of long-term therapy might be</a:t>
            </a:r>
          </a:p>
        </p:txBody>
      </p:sp>
      <p:sp>
        <p:nvSpPr>
          <p:cNvPr id="6" name="Footer Placeholder 5">
            <a:extLst>
              <a:ext uri="{FF2B5EF4-FFF2-40B4-BE49-F238E27FC236}">
                <a16:creationId xmlns:a16="http://schemas.microsoft.com/office/drawing/2014/main" id="{3F558242-2F7B-440C-A913-EDA6D3EC0EA7}"/>
              </a:ext>
            </a:extLst>
          </p:cNvPr>
          <p:cNvSpPr>
            <a:spLocks noGrp="1"/>
          </p:cNvSpPr>
          <p:nvPr>
            <p:ph type="ftr" sz="quarter" idx="11"/>
          </p:nvPr>
        </p:nvSpPr>
        <p:spPr>
          <a:xfrm>
            <a:off x="704497" y="6131861"/>
            <a:ext cx="9031665" cy="581635"/>
          </a:xfrm>
        </p:spPr>
        <p:txBody>
          <a:bodyPr/>
          <a:lstStyle/>
          <a:p>
            <a:r>
              <a:rPr lang="en-GB" dirty="0" err="1"/>
              <a:t>Savarirayan</a:t>
            </a:r>
            <a:r>
              <a:rPr lang="en-GB" dirty="0"/>
              <a:t> R, et al. </a:t>
            </a:r>
            <a:r>
              <a:rPr lang="is-IS" dirty="0"/>
              <a:t>Lancet 2020;</a:t>
            </a:r>
            <a:r>
              <a:rPr lang="pt-BR" dirty="0"/>
              <a:t>396(10252):684</a:t>
            </a:r>
            <a:r>
              <a:rPr lang="is-IS" dirty="0"/>
              <a:t>–</a:t>
            </a:r>
            <a:r>
              <a:rPr lang="pt-BR" dirty="0"/>
              <a:t>92.</a:t>
            </a:r>
          </a:p>
        </p:txBody>
      </p:sp>
    </p:spTree>
    <p:extLst>
      <p:ext uri="{BB962C8B-B14F-4D97-AF65-F5344CB8AC3E}">
        <p14:creationId xmlns:p14="http://schemas.microsoft.com/office/powerpoint/2010/main" val="23287181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F0F6D51-D6BE-4DDA-9685-6AB8FD9E6AF0}"/>
              </a:ext>
            </a:extLst>
          </p:cNvPr>
          <p:cNvSpPr>
            <a:spLocks noGrp="1"/>
          </p:cNvSpPr>
          <p:nvPr>
            <p:ph type="ctrTitle"/>
          </p:nvPr>
        </p:nvSpPr>
        <p:spPr/>
        <p:txBody>
          <a:bodyPr/>
          <a:lstStyle/>
          <a:p>
            <a:r>
              <a:rPr lang="en-GB" dirty="0"/>
              <a:t>ACH.expert VOXZOGO</a:t>
            </a:r>
            <a:r>
              <a:rPr lang="en-GB" dirty="0">
                <a:sym typeface="Symbol" panose="05050102010706020507" pitchFamily="18" charset="2"/>
              </a:rPr>
              <a:t></a:t>
            </a:r>
            <a:r>
              <a:rPr lang="en-GB" dirty="0">
                <a:solidFill>
                  <a:srgbClr val="1A1919"/>
                </a:solidFill>
              </a:rPr>
              <a:t>▼ </a:t>
            </a:r>
            <a:r>
              <a:rPr lang="en-GB" dirty="0"/>
              <a:t>(vosoritide) </a:t>
            </a:r>
            <a:br>
              <a:rPr lang="en-GB" b="0" i="0" dirty="0">
                <a:solidFill>
                  <a:srgbClr val="1A1919"/>
                </a:solidFill>
                <a:effectLst/>
              </a:rPr>
            </a:br>
            <a:r>
              <a:rPr lang="en-GB" dirty="0"/>
              <a:t> Prescribing Information Slide</a:t>
            </a:r>
          </a:p>
        </p:txBody>
      </p:sp>
    </p:spTree>
    <p:extLst>
      <p:ext uri="{BB962C8B-B14F-4D97-AF65-F5344CB8AC3E}">
        <p14:creationId xmlns:p14="http://schemas.microsoft.com/office/powerpoint/2010/main" val="31420270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C3AFB-E3EE-46B3-BABB-4CB138A34CDE}"/>
              </a:ext>
            </a:extLst>
          </p:cNvPr>
          <p:cNvSpPr>
            <a:spLocks noGrp="1"/>
          </p:cNvSpPr>
          <p:nvPr>
            <p:ph type="title"/>
          </p:nvPr>
        </p:nvSpPr>
        <p:spPr/>
        <p:txBody>
          <a:bodyPr>
            <a:normAutofit/>
          </a:bodyPr>
          <a:lstStyle/>
          <a:p>
            <a:r>
              <a:rPr lang="en-GB" dirty="0"/>
              <a:t>VOXZOGO</a:t>
            </a:r>
            <a:r>
              <a:rPr lang="en-GB" b="1" dirty="0">
                <a:solidFill>
                  <a:schemeClr val="bg1"/>
                </a:solidFill>
                <a:effectLst/>
                <a:latin typeface="Symbol" panose="05050102010706020507" pitchFamily="18" charset="2"/>
                <a:ea typeface="Calibri" panose="020F0502020204030204" pitchFamily="34" charset="0"/>
                <a:cs typeface="Calibri" panose="020F0502020204030204" pitchFamily="34" charset="0"/>
              </a:rPr>
              <a:t>Ò</a:t>
            </a:r>
            <a:r>
              <a:rPr lang="en-GB" dirty="0">
                <a:solidFill>
                  <a:schemeClr val="tx1"/>
                </a:solidFill>
              </a:rPr>
              <a:t>▼</a:t>
            </a:r>
            <a:r>
              <a:rPr lang="en-GB" dirty="0"/>
              <a:t> (vosoritide) Prescribing Information</a:t>
            </a:r>
          </a:p>
        </p:txBody>
      </p:sp>
      <p:sp>
        <p:nvSpPr>
          <p:cNvPr id="3" name="Content Placeholder 2">
            <a:extLst>
              <a:ext uri="{FF2B5EF4-FFF2-40B4-BE49-F238E27FC236}">
                <a16:creationId xmlns:a16="http://schemas.microsoft.com/office/drawing/2014/main" id="{3A0F3E3E-845D-41D8-B215-E643D2B399BD}"/>
              </a:ext>
            </a:extLst>
          </p:cNvPr>
          <p:cNvSpPr>
            <a:spLocks noGrp="1"/>
          </p:cNvSpPr>
          <p:nvPr>
            <p:ph idx="1"/>
          </p:nvPr>
        </p:nvSpPr>
        <p:spPr/>
        <p:txBody>
          <a:bodyPr>
            <a:normAutofit/>
          </a:bodyPr>
          <a:lstStyle/>
          <a:p>
            <a:r>
              <a:rPr lang="en-GB" b="0" i="0" dirty="0">
                <a:solidFill>
                  <a:srgbClr val="1A1919"/>
                </a:solidFill>
                <a:effectLst/>
              </a:rPr>
              <a:t>Achondroplasia.expert may contain promotional material on BioMarin products, which is displayed based on the prescribing information approved by the European Medicines Agency – EMA</a:t>
            </a:r>
          </a:p>
          <a:p>
            <a:pPr marL="0" indent="0">
              <a:buNone/>
            </a:pPr>
            <a:endParaRPr lang="en-GB" b="0" i="0" dirty="0">
              <a:solidFill>
                <a:srgbClr val="1A1919"/>
              </a:solidFill>
              <a:effectLst/>
            </a:endParaRPr>
          </a:p>
          <a:p>
            <a:pPr marL="0" indent="0">
              <a:buNone/>
            </a:pPr>
            <a:r>
              <a:rPr lang="en-GB" dirty="0">
                <a:solidFill>
                  <a:srgbClr val="1A1919"/>
                </a:solidFill>
              </a:rPr>
              <a:t>Access the latest API: VOXZOGO</a:t>
            </a:r>
            <a:r>
              <a:rPr lang="en-GB" dirty="0">
                <a:solidFill>
                  <a:schemeClr val="tx1"/>
                </a:solidFill>
                <a:effectLst/>
                <a:latin typeface="Symbol" panose="05050102010706020507" pitchFamily="18" charset="2"/>
                <a:ea typeface="Calibri" panose="020F0502020204030204" pitchFamily="34" charset="0"/>
                <a:cs typeface="Calibri" panose="020F0502020204030204" pitchFamily="34" charset="0"/>
              </a:rPr>
              <a:t>Ò</a:t>
            </a:r>
            <a:r>
              <a:rPr lang="en-GB" dirty="0">
                <a:solidFill>
                  <a:srgbClr val="1A1919"/>
                </a:solidFill>
              </a:rPr>
              <a:t>▼ (vosoritide) </a:t>
            </a:r>
            <a:endParaRPr lang="en-GB" b="0" i="0" dirty="0">
              <a:solidFill>
                <a:srgbClr val="1A1919"/>
              </a:solidFill>
              <a:effectLst/>
            </a:endParaRPr>
          </a:p>
          <a:p>
            <a:r>
              <a:rPr lang="en-GB" dirty="0"/>
              <a:t>Within your downloaded Zip File, you will find a copy of the latest Prescribing Information </a:t>
            </a:r>
          </a:p>
          <a:p>
            <a:pPr lvl="1"/>
            <a:r>
              <a:rPr lang="en-GB" dirty="0">
                <a:solidFill>
                  <a:schemeClr val="tx1"/>
                </a:solidFill>
              </a:rPr>
              <a:t>The latest API can also be accessed on </a:t>
            </a:r>
            <a:r>
              <a:rPr lang="en-GB" b="1" dirty="0">
                <a:solidFill>
                  <a:srgbClr val="FFC000"/>
                </a:solidFill>
                <a:hlinkClick r:id="rId2">
                  <a:extLst>
                    <a:ext uri="{A12FA001-AC4F-418D-AE19-62706E023703}">
                      <ahyp:hlinkClr xmlns:ahyp="http://schemas.microsoft.com/office/drawing/2018/hyperlinkcolor" val="tx"/>
                    </a:ext>
                  </a:extLst>
                </a:hlinkClick>
              </a:rPr>
              <a:t>Achondroplasia.expert – Prescribing Information</a:t>
            </a:r>
            <a:endParaRPr lang="en-GB" b="1" dirty="0">
              <a:solidFill>
                <a:srgbClr val="FFC000"/>
              </a:solidFill>
            </a:endParaRPr>
          </a:p>
          <a:p>
            <a:pPr lvl="1"/>
            <a:r>
              <a:rPr lang="en-GB" dirty="0">
                <a:solidFill>
                  <a:schemeClr val="tx1"/>
                </a:solidFill>
              </a:rPr>
              <a:t>The prescribing information must form part of the promotional material and must not be separate from it</a:t>
            </a:r>
          </a:p>
          <a:p>
            <a:r>
              <a:rPr lang="en-GB" dirty="0"/>
              <a:t>Achondroplasia.expert </a:t>
            </a:r>
            <a:r>
              <a:rPr lang="en-GB" b="1" dirty="0">
                <a:solidFill>
                  <a:srgbClr val="FFC000"/>
                </a:solidFill>
                <a:hlinkClick r:id="rId3">
                  <a:extLst>
                    <a:ext uri="{A12FA001-AC4F-418D-AE19-62706E023703}">
                      <ahyp:hlinkClr xmlns:ahyp="http://schemas.microsoft.com/office/drawing/2018/hyperlinkcolor" val="tx"/>
                    </a:ext>
                  </a:extLst>
                </a:hlinkClick>
              </a:rPr>
              <a:t>Terms and Conditions</a:t>
            </a:r>
            <a:endParaRPr lang="en-GB" b="1" dirty="0">
              <a:solidFill>
                <a:srgbClr val="FFC000"/>
              </a:solidFill>
            </a:endParaRPr>
          </a:p>
          <a:p>
            <a:endParaRPr lang="en-GB" dirty="0"/>
          </a:p>
        </p:txBody>
      </p:sp>
    </p:spTree>
    <p:extLst>
      <p:ext uri="{BB962C8B-B14F-4D97-AF65-F5344CB8AC3E}">
        <p14:creationId xmlns:p14="http://schemas.microsoft.com/office/powerpoint/2010/main" val="3279965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E5BE8-0236-4B7A-AECB-2F678FF2EE91}"/>
              </a:ext>
            </a:extLst>
          </p:cNvPr>
          <p:cNvSpPr>
            <a:spLocks noGrp="1"/>
          </p:cNvSpPr>
          <p:nvPr>
            <p:ph type="title"/>
          </p:nvPr>
        </p:nvSpPr>
        <p:spPr>
          <a:xfrm>
            <a:off x="696000" y="360000"/>
            <a:ext cx="10800000" cy="1008000"/>
          </a:xfrm>
        </p:spPr>
        <p:txBody>
          <a:bodyPr>
            <a:normAutofit/>
          </a:bodyPr>
          <a:lstStyle/>
          <a:p>
            <a:r>
              <a:rPr lang="en-GB" dirty="0"/>
              <a:t>Background</a:t>
            </a:r>
          </a:p>
        </p:txBody>
      </p:sp>
      <p:sp>
        <p:nvSpPr>
          <p:cNvPr id="3" name="Content Placeholder 2">
            <a:extLst>
              <a:ext uri="{FF2B5EF4-FFF2-40B4-BE49-F238E27FC236}">
                <a16:creationId xmlns:a16="http://schemas.microsoft.com/office/drawing/2014/main" id="{55A8D9C7-D325-4FCA-9F3C-8337D630B399}"/>
              </a:ext>
            </a:extLst>
          </p:cNvPr>
          <p:cNvSpPr>
            <a:spLocks noGrp="1"/>
          </p:cNvSpPr>
          <p:nvPr>
            <p:ph idx="1"/>
          </p:nvPr>
        </p:nvSpPr>
        <p:spPr>
          <a:xfrm>
            <a:off x="696000" y="1449390"/>
            <a:ext cx="10800000" cy="4535486"/>
          </a:xfrm>
        </p:spPr>
        <p:txBody>
          <a:bodyPr>
            <a:normAutofit/>
          </a:bodyPr>
          <a:lstStyle/>
          <a:p>
            <a:r>
              <a:rPr lang="en-GB" dirty="0"/>
              <a:t>Achondroplasia is the most common form of disproportionate short stature in humans</a:t>
            </a:r>
          </a:p>
          <a:p>
            <a:pPr lvl="1"/>
            <a:r>
              <a:rPr lang="en-GB" dirty="0"/>
              <a:t>Affecting approximately 250,000 people worldwide</a:t>
            </a:r>
          </a:p>
          <a:p>
            <a:r>
              <a:rPr lang="en-GB" dirty="0"/>
              <a:t>Approved therapies that address the underlying pathophysiology are currently lacking</a:t>
            </a:r>
          </a:p>
          <a:p>
            <a:r>
              <a:rPr lang="en-GB" dirty="0"/>
              <a:t>Vosoritide is a CNP analogue derived from natural human peptide; CNP is a known negative regulator of </a:t>
            </a:r>
            <a:r>
              <a:rPr lang="en-GB" i="1" dirty="0"/>
              <a:t>FGFR3</a:t>
            </a:r>
            <a:r>
              <a:rPr lang="en-GB" dirty="0"/>
              <a:t> </a:t>
            </a:r>
          </a:p>
          <a:p>
            <a:r>
              <a:rPr lang="en-GB" dirty="0"/>
              <a:t>A previous open-label study suggested vosoritide might increase growth velocity </a:t>
            </a:r>
            <a:br>
              <a:rPr lang="en-GB" dirty="0"/>
            </a:br>
            <a:r>
              <a:rPr lang="en-GB" dirty="0"/>
              <a:t>in children with achondroplasia</a:t>
            </a:r>
          </a:p>
        </p:txBody>
      </p:sp>
      <p:sp>
        <p:nvSpPr>
          <p:cNvPr id="6" name="Footer Placeholder 5">
            <a:extLst>
              <a:ext uri="{FF2B5EF4-FFF2-40B4-BE49-F238E27FC236}">
                <a16:creationId xmlns:a16="http://schemas.microsoft.com/office/drawing/2014/main" id="{3F558242-2F7B-440C-A913-EDA6D3EC0EA7}"/>
              </a:ext>
            </a:extLst>
          </p:cNvPr>
          <p:cNvSpPr>
            <a:spLocks noGrp="1"/>
          </p:cNvSpPr>
          <p:nvPr>
            <p:ph type="ftr" sz="quarter" idx="11"/>
          </p:nvPr>
        </p:nvSpPr>
        <p:spPr>
          <a:xfrm>
            <a:off x="704497" y="6131861"/>
            <a:ext cx="9031665" cy="581635"/>
          </a:xfrm>
        </p:spPr>
        <p:txBody>
          <a:bodyPr/>
          <a:lstStyle/>
          <a:p>
            <a:r>
              <a:rPr lang="en-GB" dirty="0"/>
              <a:t>CNP, C-type natriuretic peptide </a:t>
            </a:r>
          </a:p>
          <a:p>
            <a:r>
              <a:rPr lang="en-GB" dirty="0" err="1"/>
              <a:t>Savarirayan</a:t>
            </a:r>
            <a:r>
              <a:rPr lang="en-GB" dirty="0"/>
              <a:t> R, et al. </a:t>
            </a:r>
            <a:r>
              <a:rPr lang="is-IS" dirty="0"/>
              <a:t>Lancet 2020;</a:t>
            </a:r>
            <a:r>
              <a:rPr lang="pt-BR" dirty="0"/>
              <a:t>396(10252):684</a:t>
            </a:r>
            <a:r>
              <a:rPr lang="is-IS" dirty="0"/>
              <a:t>–</a:t>
            </a:r>
            <a:r>
              <a:rPr lang="pt-BR" dirty="0"/>
              <a:t>92.</a:t>
            </a:r>
          </a:p>
        </p:txBody>
      </p:sp>
    </p:spTree>
    <p:extLst>
      <p:ext uri="{BB962C8B-B14F-4D97-AF65-F5344CB8AC3E}">
        <p14:creationId xmlns:p14="http://schemas.microsoft.com/office/powerpoint/2010/main" val="3296023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E5BE8-0236-4B7A-AECB-2F678FF2EE91}"/>
              </a:ext>
            </a:extLst>
          </p:cNvPr>
          <p:cNvSpPr>
            <a:spLocks noGrp="1"/>
          </p:cNvSpPr>
          <p:nvPr>
            <p:ph type="title"/>
          </p:nvPr>
        </p:nvSpPr>
        <p:spPr>
          <a:xfrm>
            <a:off x="696000" y="360000"/>
            <a:ext cx="10800000" cy="1008000"/>
          </a:xfrm>
        </p:spPr>
        <p:txBody>
          <a:bodyPr>
            <a:normAutofit/>
          </a:bodyPr>
          <a:lstStyle/>
          <a:p>
            <a:r>
              <a:rPr lang="en-GB" dirty="0"/>
              <a:t>Study Design</a:t>
            </a:r>
          </a:p>
        </p:txBody>
      </p:sp>
      <p:sp>
        <p:nvSpPr>
          <p:cNvPr id="3" name="Content Placeholder 2">
            <a:extLst>
              <a:ext uri="{FF2B5EF4-FFF2-40B4-BE49-F238E27FC236}">
                <a16:creationId xmlns:a16="http://schemas.microsoft.com/office/drawing/2014/main" id="{55A8D9C7-D325-4FCA-9F3C-8337D630B399}"/>
              </a:ext>
            </a:extLst>
          </p:cNvPr>
          <p:cNvSpPr>
            <a:spLocks noGrp="1"/>
          </p:cNvSpPr>
          <p:nvPr>
            <p:ph idx="1"/>
          </p:nvPr>
        </p:nvSpPr>
        <p:spPr>
          <a:xfrm>
            <a:off x="696000" y="1449390"/>
            <a:ext cx="10800000" cy="4535486"/>
          </a:xfrm>
        </p:spPr>
        <p:txBody>
          <a:bodyPr>
            <a:normAutofit fontScale="92500"/>
          </a:bodyPr>
          <a:lstStyle/>
          <a:p>
            <a:r>
              <a:rPr lang="en-GB" dirty="0"/>
              <a:t>This was a randomised, double-blind, Phase 3, placebo-controlled, multicentre trial of vosoritide </a:t>
            </a:r>
          </a:p>
          <a:p>
            <a:r>
              <a:rPr lang="en-GB" dirty="0"/>
              <a:t>Eligibility criteria: </a:t>
            </a:r>
          </a:p>
          <a:p>
            <a:pPr lvl="1"/>
            <a:r>
              <a:rPr lang="en-GB" dirty="0"/>
              <a:t>Clinical diagnosis of achondroplasia by genetic testing</a:t>
            </a:r>
          </a:p>
          <a:p>
            <a:pPr lvl="1"/>
            <a:r>
              <a:rPr lang="en-GB" dirty="0"/>
              <a:t>Ambulatory</a:t>
            </a:r>
          </a:p>
          <a:p>
            <a:pPr lvl="1"/>
            <a:r>
              <a:rPr lang="en-GB" dirty="0"/>
              <a:t>Had completed 6 months of a lead-in observational growth study</a:t>
            </a:r>
          </a:p>
          <a:p>
            <a:pPr lvl="1"/>
            <a:r>
              <a:rPr lang="en-GB" dirty="0"/>
              <a:t>Aged 5 to &lt;18 years at enrolment </a:t>
            </a:r>
          </a:p>
          <a:p>
            <a:r>
              <a:rPr lang="en-GB" dirty="0"/>
              <a:t>Participants were randomised 1:1 to vosoritide 15.0 </a:t>
            </a:r>
            <a:r>
              <a:rPr lang="en-GB" dirty="0" err="1"/>
              <a:t>μg</a:t>
            </a:r>
            <a:r>
              <a:rPr lang="en-GB" dirty="0"/>
              <a:t>/kg or matched placebo for 52 weeks </a:t>
            </a:r>
          </a:p>
          <a:p>
            <a:r>
              <a:rPr lang="en-GB" dirty="0"/>
              <a:t>Primary endpoint: change from baseline in mean annualised growth velocity at 52 weeks </a:t>
            </a:r>
            <a:br>
              <a:rPr lang="en-GB" dirty="0"/>
            </a:br>
            <a:r>
              <a:rPr lang="en-GB" dirty="0"/>
              <a:t>in patients treated with vosoritide compared with those receiving placebo</a:t>
            </a:r>
          </a:p>
          <a:p>
            <a:r>
              <a:rPr lang="en-GB" dirty="0"/>
              <a:t>Key secondary outcomes: change from baseline in height Z score and upper to lower </a:t>
            </a:r>
            <a:br>
              <a:rPr lang="en-GB" dirty="0"/>
            </a:br>
            <a:r>
              <a:rPr lang="en-GB" dirty="0"/>
              <a:t>segment body ratio</a:t>
            </a:r>
          </a:p>
          <a:p>
            <a:r>
              <a:rPr lang="en-GB" dirty="0"/>
              <a:t>All patients who received one dose of vosoritide or placebo were included in safety analyses</a:t>
            </a:r>
          </a:p>
          <a:p>
            <a:endParaRPr lang="en-GB" dirty="0"/>
          </a:p>
        </p:txBody>
      </p:sp>
      <p:sp>
        <p:nvSpPr>
          <p:cNvPr id="6" name="Footer Placeholder 5">
            <a:extLst>
              <a:ext uri="{FF2B5EF4-FFF2-40B4-BE49-F238E27FC236}">
                <a16:creationId xmlns:a16="http://schemas.microsoft.com/office/drawing/2014/main" id="{3F558242-2F7B-440C-A913-EDA6D3EC0EA7}"/>
              </a:ext>
            </a:extLst>
          </p:cNvPr>
          <p:cNvSpPr>
            <a:spLocks noGrp="1"/>
          </p:cNvSpPr>
          <p:nvPr>
            <p:ph type="ftr" sz="quarter" idx="11"/>
          </p:nvPr>
        </p:nvSpPr>
        <p:spPr>
          <a:xfrm>
            <a:off x="704497" y="6131861"/>
            <a:ext cx="9031665" cy="581635"/>
          </a:xfrm>
        </p:spPr>
        <p:txBody>
          <a:bodyPr/>
          <a:lstStyle/>
          <a:p>
            <a:r>
              <a:rPr lang="en-GB" dirty="0" err="1"/>
              <a:t>Savarirayan</a:t>
            </a:r>
            <a:r>
              <a:rPr lang="en-GB" dirty="0"/>
              <a:t> R, et al. </a:t>
            </a:r>
            <a:r>
              <a:rPr lang="is-IS" dirty="0"/>
              <a:t>Lancet 2020;</a:t>
            </a:r>
            <a:r>
              <a:rPr lang="pt-BR" dirty="0"/>
              <a:t>396(10252):684</a:t>
            </a:r>
            <a:r>
              <a:rPr lang="is-IS" dirty="0"/>
              <a:t>–</a:t>
            </a:r>
            <a:r>
              <a:rPr lang="pt-BR" dirty="0"/>
              <a:t>92.</a:t>
            </a:r>
          </a:p>
        </p:txBody>
      </p:sp>
    </p:spTree>
    <p:extLst>
      <p:ext uri="{BB962C8B-B14F-4D97-AF65-F5344CB8AC3E}">
        <p14:creationId xmlns:p14="http://schemas.microsoft.com/office/powerpoint/2010/main" val="33416633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E5BE8-0236-4B7A-AECB-2F678FF2EE91}"/>
              </a:ext>
            </a:extLst>
          </p:cNvPr>
          <p:cNvSpPr>
            <a:spLocks noGrp="1"/>
          </p:cNvSpPr>
          <p:nvPr>
            <p:ph type="title"/>
          </p:nvPr>
        </p:nvSpPr>
        <p:spPr/>
        <p:txBody>
          <a:bodyPr>
            <a:normAutofit/>
          </a:bodyPr>
          <a:lstStyle/>
          <a:p>
            <a:r>
              <a:rPr lang="en-GB" dirty="0"/>
              <a:t>Baseline Characteristics (Full Analysis Set) </a:t>
            </a:r>
          </a:p>
        </p:txBody>
      </p:sp>
      <p:sp>
        <p:nvSpPr>
          <p:cNvPr id="6" name="Footer Placeholder 5">
            <a:extLst>
              <a:ext uri="{FF2B5EF4-FFF2-40B4-BE49-F238E27FC236}">
                <a16:creationId xmlns:a16="http://schemas.microsoft.com/office/drawing/2014/main" id="{3F558242-2F7B-440C-A913-EDA6D3EC0EA7}"/>
              </a:ext>
            </a:extLst>
          </p:cNvPr>
          <p:cNvSpPr>
            <a:spLocks noGrp="1"/>
          </p:cNvSpPr>
          <p:nvPr>
            <p:ph type="ftr" sz="quarter" idx="11"/>
          </p:nvPr>
        </p:nvSpPr>
        <p:spPr/>
        <p:txBody>
          <a:bodyPr/>
          <a:lstStyle/>
          <a:p>
            <a:r>
              <a:rPr lang="en-GB" dirty="0"/>
              <a:t>Data are n (%) or mean (standard deviation). *Percentages were calculated using total number of patients in the full analysis set (n for each treatment group) as the denominator. No missing data for any variables.</a:t>
            </a:r>
            <a:br>
              <a:rPr lang="en-GB" dirty="0"/>
            </a:br>
            <a:r>
              <a:rPr lang="en-GB" dirty="0" err="1"/>
              <a:t>Savarirayan</a:t>
            </a:r>
            <a:r>
              <a:rPr lang="en-GB" dirty="0"/>
              <a:t> R, et al. </a:t>
            </a:r>
            <a:r>
              <a:rPr lang="is-IS" dirty="0"/>
              <a:t>Lancet 2020;</a:t>
            </a:r>
            <a:r>
              <a:rPr lang="pt-BR" dirty="0"/>
              <a:t>396(10252):684</a:t>
            </a:r>
            <a:r>
              <a:rPr lang="is-IS" dirty="0"/>
              <a:t>–</a:t>
            </a:r>
            <a:r>
              <a:rPr lang="pt-BR" dirty="0"/>
              <a:t>92.</a:t>
            </a:r>
          </a:p>
        </p:txBody>
      </p:sp>
      <p:sp>
        <p:nvSpPr>
          <p:cNvPr id="4" name="Content Placeholder 3">
            <a:extLst>
              <a:ext uri="{FF2B5EF4-FFF2-40B4-BE49-F238E27FC236}">
                <a16:creationId xmlns:a16="http://schemas.microsoft.com/office/drawing/2014/main" id="{6DA40936-05E2-4992-ADB5-660EDD412075}"/>
              </a:ext>
            </a:extLst>
          </p:cNvPr>
          <p:cNvSpPr>
            <a:spLocks noGrp="1"/>
          </p:cNvSpPr>
          <p:nvPr>
            <p:ph sz="quarter" idx="12"/>
          </p:nvPr>
        </p:nvSpPr>
        <p:spPr/>
        <p:txBody>
          <a:bodyPr>
            <a:normAutofit/>
          </a:bodyPr>
          <a:lstStyle/>
          <a:p>
            <a:r>
              <a:rPr lang="en-GB" dirty="0"/>
              <a:t>The baseline characteristics were similar between the two groups</a:t>
            </a:r>
          </a:p>
        </p:txBody>
      </p:sp>
      <p:graphicFrame>
        <p:nvGraphicFramePr>
          <p:cNvPr id="8" name="Content Placeholder 3">
            <a:extLst>
              <a:ext uri="{FF2B5EF4-FFF2-40B4-BE49-F238E27FC236}">
                <a16:creationId xmlns:a16="http://schemas.microsoft.com/office/drawing/2014/main" id="{37FF3D34-80A6-4CF1-83DB-7F4B3EAA74E4}"/>
              </a:ext>
            </a:extLst>
          </p:cNvPr>
          <p:cNvGraphicFramePr>
            <a:graphicFrameLocks/>
          </p:cNvGraphicFramePr>
          <p:nvPr>
            <p:extLst>
              <p:ext uri="{D42A27DB-BD31-4B8C-83A1-F6EECF244321}">
                <p14:modId xmlns:p14="http://schemas.microsoft.com/office/powerpoint/2010/main" val="2114230318"/>
              </p:ext>
            </p:extLst>
          </p:nvPr>
        </p:nvGraphicFramePr>
        <p:xfrm>
          <a:off x="1776549" y="1449388"/>
          <a:ext cx="8640000" cy="3852007"/>
        </p:xfrm>
        <a:graphic>
          <a:graphicData uri="http://schemas.openxmlformats.org/drawingml/2006/table">
            <a:tbl>
              <a:tblPr firstRow="1" bandRow="1">
                <a:tableStyleId>{5C22544A-7EE6-4342-B048-85BDC9FD1C3A}</a:tableStyleId>
              </a:tblPr>
              <a:tblGrid>
                <a:gridCol w="2499360">
                  <a:extLst>
                    <a:ext uri="{9D8B030D-6E8A-4147-A177-3AD203B41FA5}">
                      <a16:colId xmlns:a16="http://schemas.microsoft.com/office/drawing/2014/main" val="3131965676"/>
                    </a:ext>
                  </a:extLst>
                </a:gridCol>
                <a:gridCol w="1820640">
                  <a:extLst>
                    <a:ext uri="{9D8B030D-6E8A-4147-A177-3AD203B41FA5}">
                      <a16:colId xmlns:a16="http://schemas.microsoft.com/office/drawing/2014/main" val="2184929024"/>
                    </a:ext>
                  </a:extLst>
                </a:gridCol>
                <a:gridCol w="2160000">
                  <a:extLst>
                    <a:ext uri="{9D8B030D-6E8A-4147-A177-3AD203B41FA5}">
                      <a16:colId xmlns:a16="http://schemas.microsoft.com/office/drawing/2014/main" val="949718079"/>
                    </a:ext>
                  </a:extLst>
                </a:gridCol>
                <a:gridCol w="2160000">
                  <a:extLst>
                    <a:ext uri="{9D8B030D-6E8A-4147-A177-3AD203B41FA5}">
                      <a16:colId xmlns:a16="http://schemas.microsoft.com/office/drawing/2014/main" val="3673445087"/>
                    </a:ext>
                  </a:extLst>
                </a:gridCol>
              </a:tblGrid>
              <a:tr h="37308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s-IS" sz="1400" b="1" kern="1200" dirty="0">
                        <a:solidFill>
                          <a:schemeClr val="bg1"/>
                        </a:solidFill>
                        <a:effectLst/>
                        <a:latin typeface="+mj-lt"/>
                        <a:ea typeface="+mn-ea"/>
                        <a:cs typeface="+mn-cs"/>
                      </a:endParaRPr>
                    </a:p>
                  </a:txBody>
                  <a:tcPr marL="120440" marR="120440" marT="0" marB="0" anchor="ctr">
                    <a:solidFill>
                      <a:schemeClr val="accent4"/>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s-IS" sz="1100" b="1" kern="1200" dirty="0">
                        <a:solidFill>
                          <a:schemeClr val="bg1"/>
                        </a:solidFill>
                        <a:effectLst/>
                        <a:latin typeface="+mj-lt"/>
                        <a:ea typeface="+mn-ea"/>
                        <a:cs typeface="+mn-cs"/>
                      </a:endParaRPr>
                    </a:p>
                  </a:txBody>
                  <a:tcPr marL="120440" marR="12044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bg1"/>
                          </a:solidFill>
                          <a:effectLst/>
                          <a:latin typeface="+mj-lt"/>
                          <a:ea typeface="+mn-ea"/>
                          <a:cs typeface="+mn-cs"/>
                        </a:rPr>
                        <a:t>Placebo (n=61)</a:t>
                      </a:r>
                      <a:endParaRPr lang="is-IS" sz="1400" b="1" kern="1200" dirty="0">
                        <a:solidFill>
                          <a:schemeClr val="bg1"/>
                        </a:solidFill>
                        <a:effectLst/>
                        <a:latin typeface="+mj-lt"/>
                        <a:ea typeface="+mn-ea"/>
                        <a:cs typeface="+mn-cs"/>
                      </a:endParaRPr>
                    </a:p>
                  </a:txBody>
                  <a:tcPr marL="120440" marR="120440" marT="0" marB="0" anchor="ctr">
                    <a:solidFill>
                      <a:schemeClr val="accent4"/>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bg1"/>
                          </a:solidFill>
                          <a:effectLst/>
                          <a:latin typeface="+mj-lt"/>
                          <a:ea typeface="+mn-ea"/>
                          <a:cs typeface="+mn-cs"/>
                        </a:rPr>
                        <a:t>15 </a:t>
                      </a:r>
                      <a:r>
                        <a:rPr lang="el-GR" sz="1400" b="1" kern="1200" dirty="0">
                          <a:solidFill>
                            <a:schemeClr val="bg1"/>
                          </a:solidFill>
                          <a:effectLst/>
                          <a:latin typeface="+mj-lt"/>
                          <a:ea typeface="+mn-ea"/>
                          <a:cs typeface="+mn-cs"/>
                        </a:rPr>
                        <a:t>μ</a:t>
                      </a:r>
                      <a:r>
                        <a:rPr lang="en-GB" sz="1400" b="1" kern="1200" dirty="0">
                          <a:solidFill>
                            <a:schemeClr val="bg1"/>
                          </a:solidFill>
                          <a:effectLst/>
                          <a:latin typeface="+mj-lt"/>
                          <a:ea typeface="+mn-ea"/>
                          <a:cs typeface="+mn-cs"/>
                        </a:rPr>
                        <a:t>g/kg vosoritide (n=60)</a:t>
                      </a:r>
                      <a:endParaRPr lang="is-IS" sz="1400" b="1" kern="1200" dirty="0">
                        <a:solidFill>
                          <a:schemeClr val="bg1"/>
                        </a:solidFill>
                        <a:effectLst/>
                        <a:latin typeface="+mj-lt"/>
                        <a:ea typeface="+mn-ea"/>
                        <a:cs typeface="+mn-cs"/>
                      </a:endParaRPr>
                    </a:p>
                  </a:txBody>
                  <a:tcPr marL="120440" marR="120440" marT="0" marB="0" anchor="ctr">
                    <a:solidFill>
                      <a:schemeClr val="accent4"/>
                    </a:solidFill>
                  </a:tcPr>
                </a:tc>
                <a:extLst>
                  <a:ext uri="{0D108BD9-81ED-4DB2-BD59-A6C34878D82A}">
                    <a16:rowId xmlns:a16="http://schemas.microsoft.com/office/drawing/2014/main" val="1517186444"/>
                  </a:ext>
                </a:extLst>
              </a:tr>
              <a:tr h="216586">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Age at Day 1 (years)</a:t>
                      </a:r>
                    </a:p>
                  </a:txBody>
                  <a:tcPr marL="120440" marR="120440" marT="0" marB="0" anchor="ctr">
                    <a:solidFill>
                      <a:srgbClr val="E7E7E8"/>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000" dirty="0">
                        <a:solidFill>
                          <a:schemeClr val="tx2"/>
                        </a:solidFill>
                        <a:latin typeface="+mn-lt"/>
                      </a:endParaRPr>
                    </a:p>
                  </a:txBody>
                  <a:tcPr marL="120440" marR="120440" marT="0" marB="0" anchor="ctr">
                    <a:solidFill>
                      <a:srgbClr val="CCCCC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9.06 (2.47)</a:t>
                      </a:r>
                    </a:p>
                  </a:txBody>
                  <a:tcPr marL="120440" marR="120440" marT="0" marB="0" anchor="ctr">
                    <a:solidFill>
                      <a:srgbClr val="E7E7E8"/>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8.35 (2.43)</a:t>
                      </a:r>
                    </a:p>
                  </a:txBody>
                  <a:tcPr marL="120440" marR="120440" marT="0" marB="0" anchor="ctr">
                    <a:solidFill>
                      <a:srgbClr val="E7E7E8"/>
                    </a:solidFill>
                  </a:tcPr>
                </a:tc>
                <a:extLst>
                  <a:ext uri="{0D108BD9-81ED-4DB2-BD59-A6C34878D82A}">
                    <a16:rowId xmlns:a16="http://schemas.microsoft.com/office/drawing/2014/main" val="2721764607"/>
                  </a:ext>
                </a:extLst>
              </a:tr>
              <a:tr h="2165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Sex*</a:t>
                      </a:r>
                    </a:p>
                  </a:txBody>
                  <a:tcPr marL="120440" marR="120440" marT="0" marB="0" anchor="ctr">
                    <a:solidFill>
                      <a:srgbClr val="CCCCCD"/>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Female / Male</a:t>
                      </a:r>
                    </a:p>
                  </a:txBody>
                  <a:tcPr marL="120440" marR="120440" marT="0" marB="0" anchor="ctr">
                    <a:solidFill>
                      <a:srgbClr val="CCCCC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28 (46%) / 33 (54%)</a:t>
                      </a:r>
                    </a:p>
                  </a:txBody>
                  <a:tcPr marL="120440" marR="120440" marT="0" marB="0" anchor="ctr">
                    <a:solidFill>
                      <a:srgbClr val="CCCCC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29 (48%) / 31 (52%)</a:t>
                      </a:r>
                    </a:p>
                  </a:txBody>
                  <a:tcPr marL="120440" marR="120440" marT="0" marB="0" anchor="ctr">
                    <a:solidFill>
                      <a:srgbClr val="CCCCCD"/>
                    </a:solidFill>
                  </a:tcPr>
                </a:tc>
                <a:extLst>
                  <a:ext uri="{0D108BD9-81ED-4DB2-BD59-A6C34878D82A}">
                    <a16:rowId xmlns:a16="http://schemas.microsoft.com/office/drawing/2014/main" val="2261710943"/>
                  </a:ext>
                </a:extLst>
              </a:tr>
              <a:tr h="2165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Race*</a:t>
                      </a:r>
                    </a:p>
                  </a:txBody>
                  <a:tcPr marL="120440" marR="120440" marT="0" marB="0" anchor="ctr">
                    <a:solidFill>
                      <a:srgbClr val="E7E7E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White</a:t>
                      </a:r>
                    </a:p>
                  </a:txBody>
                  <a:tcPr marL="120440" marR="120440" marT="0" marB="0" anchor="ctr">
                    <a:solidFill>
                      <a:srgbClr val="E7E7E8"/>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41 (67%)</a:t>
                      </a:r>
                    </a:p>
                  </a:txBody>
                  <a:tcPr marL="120440" marR="120440" marT="0" marB="0" anchor="ctr">
                    <a:solidFill>
                      <a:srgbClr val="E7E7E8"/>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45 (75%)</a:t>
                      </a:r>
                    </a:p>
                  </a:txBody>
                  <a:tcPr marL="120440" marR="120440" marT="0" marB="0" anchor="ctr">
                    <a:solidFill>
                      <a:srgbClr val="E7E7E8"/>
                    </a:solidFill>
                  </a:tcPr>
                </a:tc>
                <a:extLst>
                  <a:ext uri="{0D108BD9-81ED-4DB2-BD59-A6C34878D82A}">
                    <a16:rowId xmlns:a16="http://schemas.microsoft.com/office/drawing/2014/main" val="1827986679"/>
                  </a:ext>
                </a:extLst>
              </a:tr>
              <a:tr h="2165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Ethnicity*</a:t>
                      </a:r>
                    </a:p>
                  </a:txBody>
                  <a:tcPr marL="120440" marR="120440" marT="0" marB="0" anchor="ctr">
                    <a:solidFill>
                      <a:srgbClr val="CCCCCD"/>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Not Hispanic or Latino</a:t>
                      </a:r>
                    </a:p>
                  </a:txBody>
                  <a:tcPr marL="120440" marR="120440" marT="0" marB="0" anchor="ctr">
                    <a:solidFill>
                      <a:srgbClr val="CCCCC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55 (90%)</a:t>
                      </a:r>
                    </a:p>
                  </a:txBody>
                  <a:tcPr marL="120440" marR="120440" marT="0" marB="0" anchor="ctr">
                    <a:solidFill>
                      <a:srgbClr val="CCCCC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59 (98%)</a:t>
                      </a:r>
                    </a:p>
                  </a:txBody>
                  <a:tcPr marL="120440" marR="120440" marT="0" marB="0" anchor="ctr">
                    <a:solidFill>
                      <a:srgbClr val="CCCCCD"/>
                    </a:solidFill>
                  </a:tcPr>
                </a:tc>
                <a:extLst>
                  <a:ext uri="{0D108BD9-81ED-4DB2-BD59-A6C34878D82A}">
                    <a16:rowId xmlns:a16="http://schemas.microsoft.com/office/drawing/2014/main" val="3428303191"/>
                  </a:ext>
                </a:extLst>
              </a:tr>
              <a:tr h="216586">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Annualised growth velocity, cm/year</a:t>
                      </a:r>
                    </a:p>
                  </a:txBody>
                  <a:tcPr marL="120440" marR="120440" marT="0" marB="0" anchor="ctr">
                    <a:solidFill>
                      <a:srgbClr val="E7E7E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Mean (SD) / Median</a:t>
                      </a:r>
                    </a:p>
                  </a:txBody>
                  <a:tcPr marL="120440" marR="120440" marT="0" marB="0" anchor="ctr">
                    <a:solidFill>
                      <a:srgbClr val="E7E7E8"/>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4.06 (1.20) / 4.13</a:t>
                      </a:r>
                    </a:p>
                  </a:txBody>
                  <a:tcPr marL="120440" marR="120440" marT="0" marB="0" anchor="ctr">
                    <a:solidFill>
                      <a:srgbClr val="E7E7E8"/>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4.26 (1.53) / 4.14</a:t>
                      </a:r>
                    </a:p>
                  </a:txBody>
                  <a:tcPr marL="120440" marR="120440" marT="0" marB="0" anchor="ctr">
                    <a:solidFill>
                      <a:srgbClr val="E7E7E8"/>
                    </a:solidFill>
                  </a:tcPr>
                </a:tc>
                <a:extLst>
                  <a:ext uri="{0D108BD9-81ED-4DB2-BD59-A6C34878D82A}">
                    <a16:rowId xmlns:a16="http://schemas.microsoft.com/office/drawing/2014/main" val="3795574451"/>
                  </a:ext>
                </a:extLst>
              </a:tr>
              <a:tr h="225361">
                <a:tc vMerge="1">
                  <a:txBody>
                    <a:bodyPr/>
                    <a:lstStyle/>
                    <a:p>
                      <a:endParaRPr lang="en-GB"/>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25th, 75th percentile</a:t>
                      </a:r>
                    </a:p>
                  </a:txBody>
                  <a:tcPr marL="120440" marR="120440" marT="0" marB="0" anchor="ctr">
                    <a:solidFill>
                      <a:srgbClr val="E7E7E8"/>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3.40, 4.86</a:t>
                      </a:r>
                    </a:p>
                  </a:txBody>
                  <a:tcPr marL="120440" marR="120440" marT="0" marB="0" anchor="ctr">
                    <a:solidFill>
                      <a:srgbClr val="E7E7E8"/>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3.10, 5.47</a:t>
                      </a:r>
                    </a:p>
                  </a:txBody>
                  <a:tcPr marL="120440" marR="120440" marT="0" marB="0" anchor="ctr">
                    <a:solidFill>
                      <a:srgbClr val="E7E7E8"/>
                    </a:solidFill>
                  </a:tcPr>
                </a:tc>
                <a:extLst>
                  <a:ext uri="{0D108BD9-81ED-4DB2-BD59-A6C34878D82A}">
                    <a16:rowId xmlns:a16="http://schemas.microsoft.com/office/drawing/2014/main" val="2692517040"/>
                  </a:ext>
                </a:extLst>
              </a:tr>
              <a:tr h="216586">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000" dirty="0">
                        <a:solidFill>
                          <a:schemeClr val="tx2"/>
                        </a:solidFill>
                        <a:latin typeface="+mn-lt"/>
                      </a:endParaRPr>
                    </a:p>
                  </a:txBody>
                  <a:tcPr marL="120440" marR="120440" marT="36000" marB="360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Minimum, maximum</a:t>
                      </a:r>
                    </a:p>
                  </a:txBody>
                  <a:tcPr marL="120440" marR="120440" marT="0" marB="0" anchor="ctr">
                    <a:solidFill>
                      <a:srgbClr val="E7E7E8"/>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1.5, 6.7</a:t>
                      </a:r>
                    </a:p>
                  </a:txBody>
                  <a:tcPr marL="120440" marR="120440" marT="0" marB="0" anchor="ctr">
                    <a:solidFill>
                      <a:srgbClr val="E7E7E8"/>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−0.1, 6.9</a:t>
                      </a:r>
                    </a:p>
                  </a:txBody>
                  <a:tcPr marL="120440" marR="120440" marT="0" marB="0" anchor="ctr">
                    <a:solidFill>
                      <a:srgbClr val="E7E7E8"/>
                    </a:solidFill>
                  </a:tcPr>
                </a:tc>
                <a:extLst>
                  <a:ext uri="{0D108BD9-81ED-4DB2-BD59-A6C34878D82A}">
                    <a16:rowId xmlns:a16="http://schemas.microsoft.com/office/drawing/2014/main" val="2192027412"/>
                  </a:ext>
                </a:extLst>
              </a:tr>
              <a:tr h="221357">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Height Z score</a:t>
                      </a:r>
                    </a:p>
                  </a:txBody>
                  <a:tcPr marL="120440" marR="120440" marT="0" marB="0" anchor="ctr">
                    <a:solidFill>
                      <a:srgbClr val="CCCCCD"/>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Mean (SD) / Median</a:t>
                      </a:r>
                    </a:p>
                  </a:txBody>
                  <a:tcPr marL="120440" marR="120440" marT="0" marB="0" anchor="ctr">
                    <a:solidFill>
                      <a:srgbClr val="CCCCC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−5.14 (1.07) / −5.15</a:t>
                      </a:r>
                    </a:p>
                  </a:txBody>
                  <a:tcPr marL="120440" marR="120440" marT="0" marB="0" anchor="ctr">
                    <a:solidFill>
                      <a:srgbClr val="CCCCC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−5.13 (1.11) / −5.27</a:t>
                      </a:r>
                    </a:p>
                  </a:txBody>
                  <a:tcPr marL="120440" marR="120440" marT="0" marB="0" anchor="ctr">
                    <a:solidFill>
                      <a:srgbClr val="CCCCCD"/>
                    </a:solidFill>
                  </a:tcPr>
                </a:tc>
                <a:extLst>
                  <a:ext uri="{0D108BD9-81ED-4DB2-BD59-A6C34878D82A}">
                    <a16:rowId xmlns:a16="http://schemas.microsoft.com/office/drawing/2014/main" val="1707255871"/>
                  </a:ext>
                </a:extLst>
              </a:tr>
              <a:tr h="216586">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000" dirty="0">
                        <a:solidFill>
                          <a:schemeClr val="tx2"/>
                        </a:solidFill>
                        <a:latin typeface="+mn-lt"/>
                      </a:endParaRPr>
                    </a:p>
                  </a:txBody>
                  <a:tcPr marL="120440" marR="120440" marT="36000" marB="360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25th, 75th percentile</a:t>
                      </a:r>
                    </a:p>
                  </a:txBody>
                  <a:tcPr marL="120440" marR="120440" marT="0" marB="0" anchor="ctr">
                    <a:solidFill>
                      <a:srgbClr val="CCCCC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−5.78, −4.44</a:t>
                      </a:r>
                    </a:p>
                  </a:txBody>
                  <a:tcPr marL="120440" marR="120440" marT="0" marB="0" anchor="ctr">
                    <a:solidFill>
                      <a:srgbClr val="CCCCC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−5.93, −4.39</a:t>
                      </a:r>
                    </a:p>
                  </a:txBody>
                  <a:tcPr marL="120440" marR="120440" marT="0" marB="0" anchor="ctr">
                    <a:solidFill>
                      <a:srgbClr val="CCCCCD"/>
                    </a:solidFill>
                  </a:tcPr>
                </a:tc>
                <a:extLst>
                  <a:ext uri="{0D108BD9-81ED-4DB2-BD59-A6C34878D82A}">
                    <a16:rowId xmlns:a16="http://schemas.microsoft.com/office/drawing/2014/main" val="3516531571"/>
                  </a:ext>
                </a:extLst>
              </a:tr>
              <a:tr h="216586">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000" dirty="0">
                        <a:solidFill>
                          <a:schemeClr val="tx2"/>
                        </a:solidFill>
                        <a:latin typeface="+mn-lt"/>
                      </a:endParaRPr>
                    </a:p>
                  </a:txBody>
                  <a:tcPr marL="120440" marR="120440" marT="36000" marB="360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Minimum, maximum</a:t>
                      </a:r>
                    </a:p>
                  </a:txBody>
                  <a:tcPr marL="120440" marR="120440" marT="0" marB="0" anchor="ctr">
                    <a:solidFill>
                      <a:srgbClr val="CCCCC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−7.9, −2.7</a:t>
                      </a:r>
                    </a:p>
                  </a:txBody>
                  <a:tcPr marL="120440" marR="120440" marT="0" marB="0" anchor="ctr">
                    <a:solidFill>
                      <a:srgbClr val="CCCCC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−7.7, −1.1</a:t>
                      </a:r>
                    </a:p>
                  </a:txBody>
                  <a:tcPr marL="120440" marR="120440" marT="0" marB="0" anchor="ctr">
                    <a:solidFill>
                      <a:srgbClr val="CCCCCD"/>
                    </a:solidFill>
                  </a:tcPr>
                </a:tc>
                <a:extLst>
                  <a:ext uri="{0D108BD9-81ED-4DB2-BD59-A6C34878D82A}">
                    <a16:rowId xmlns:a16="http://schemas.microsoft.com/office/drawing/2014/main" val="656302081"/>
                  </a:ext>
                </a:extLst>
              </a:tr>
              <a:tr h="216586">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Upper to lower body segment ratio</a:t>
                      </a:r>
                    </a:p>
                  </a:txBody>
                  <a:tcPr marL="120440" marR="120440" marT="0" marB="0" anchor="ctr">
                    <a:solidFill>
                      <a:srgbClr val="E7E7E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Mean (SD) / Median</a:t>
                      </a:r>
                    </a:p>
                  </a:txBody>
                  <a:tcPr marL="120440" marR="120440" marT="0" marB="0" anchor="ctr">
                    <a:solidFill>
                      <a:srgbClr val="E7E7E8"/>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2.01 (0.21) / 1.99</a:t>
                      </a:r>
                    </a:p>
                  </a:txBody>
                  <a:tcPr marL="120440" marR="120440" marT="0" marB="0" anchor="ctr">
                    <a:solidFill>
                      <a:srgbClr val="E7E7E8"/>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1.98 (0.20) / 2.01</a:t>
                      </a:r>
                    </a:p>
                  </a:txBody>
                  <a:tcPr marL="120440" marR="120440" marT="0" marB="0" anchor="ctr">
                    <a:solidFill>
                      <a:srgbClr val="E7E7E8"/>
                    </a:solidFill>
                  </a:tcPr>
                </a:tc>
                <a:extLst>
                  <a:ext uri="{0D108BD9-81ED-4DB2-BD59-A6C34878D82A}">
                    <a16:rowId xmlns:a16="http://schemas.microsoft.com/office/drawing/2014/main" val="1448393804"/>
                  </a:ext>
                </a:extLst>
              </a:tr>
              <a:tr h="216586">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000" dirty="0">
                        <a:solidFill>
                          <a:schemeClr val="tx2"/>
                        </a:solidFill>
                        <a:latin typeface="+mn-lt"/>
                      </a:endParaRPr>
                    </a:p>
                  </a:txBody>
                  <a:tcPr marL="120440" marR="120440" marT="36000" marB="360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25th, 75th percentile</a:t>
                      </a:r>
                    </a:p>
                  </a:txBody>
                  <a:tcPr marL="120440" marR="120440" marT="0" marB="0" anchor="ctr">
                    <a:solidFill>
                      <a:srgbClr val="E7E7E8"/>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1.90, 2.12</a:t>
                      </a:r>
                    </a:p>
                  </a:txBody>
                  <a:tcPr marL="120440" marR="120440" marT="0" marB="0" anchor="ctr">
                    <a:solidFill>
                      <a:srgbClr val="E7E7E8"/>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1.89, 2.13</a:t>
                      </a:r>
                    </a:p>
                  </a:txBody>
                  <a:tcPr marL="120440" marR="120440" marT="0" marB="0" anchor="ctr">
                    <a:solidFill>
                      <a:srgbClr val="E7E7E8"/>
                    </a:solidFill>
                  </a:tcPr>
                </a:tc>
                <a:extLst>
                  <a:ext uri="{0D108BD9-81ED-4DB2-BD59-A6C34878D82A}">
                    <a16:rowId xmlns:a16="http://schemas.microsoft.com/office/drawing/2014/main" val="337906058"/>
                  </a:ext>
                </a:extLst>
              </a:tr>
              <a:tr h="216586">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000" dirty="0">
                        <a:solidFill>
                          <a:schemeClr val="tx2"/>
                        </a:solidFill>
                        <a:latin typeface="+mn-lt"/>
                      </a:endParaRPr>
                    </a:p>
                  </a:txBody>
                  <a:tcPr marL="120440" marR="120440" marT="36000" marB="360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Minimum, maximum</a:t>
                      </a:r>
                    </a:p>
                  </a:txBody>
                  <a:tcPr marL="120440" marR="120440" marT="0" marB="0" anchor="ctr">
                    <a:solidFill>
                      <a:srgbClr val="E7E7E8"/>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1.5, 2.6</a:t>
                      </a:r>
                    </a:p>
                  </a:txBody>
                  <a:tcPr marL="120440" marR="120440" marT="0" marB="0" anchor="ctr">
                    <a:solidFill>
                      <a:srgbClr val="E7E7E8"/>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1.3, 2.3</a:t>
                      </a:r>
                    </a:p>
                  </a:txBody>
                  <a:tcPr marL="120440" marR="120440" marT="0" marB="0" anchor="ctr">
                    <a:solidFill>
                      <a:srgbClr val="E7E7E8"/>
                    </a:solidFill>
                  </a:tcPr>
                </a:tc>
                <a:extLst>
                  <a:ext uri="{0D108BD9-81ED-4DB2-BD59-A6C34878D82A}">
                    <a16:rowId xmlns:a16="http://schemas.microsoft.com/office/drawing/2014/main" val="2337671726"/>
                  </a:ext>
                </a:extLst>
              </a:tr>
              <a:tr h="216586">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Standing height</a:t>
                      </a:r>
                    </a:p>
                  </a:txBody>
                  <a:tcPr marL="120440" marR="120440" marT="0" marB="0" anchor="ctr">
                    <a:solidFill>
                      <a:srgbClr val="CCCCCD"/>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Mean (SD) / Median</a:t>
                      </a:r>
                    </a:p>
                  </a:txBody>
                  <a:tcPr marL="120440" marR="120440" marT="0" marB="0" anchor="ctr">
                    <a:solidFill>
                      <a:srgbClr val="CCCCC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102.94 (10.98) / 104.63</a:t>
                      </a:r>
                    </a:p>
                  </a:txBody>
                  <a:tcPr marL="120440" marR="120440" marT="0" marB="0" anchor="ctr">
                    <a:solidFill>
                      <a:srgbClr val="CCCCC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100.20 (11.90) / 98.58</a:t>
                      </a:r>
                    </a:p>
                  </a:txBody>
                  <a:tcPr marL="120440" marR="120440" marT="0" marB="0" anchor="ctr">
                    <a:solidFill>
                      <a:srgbClr val="CCCCCD"/>
                    </a:solidFill>
                  </a:tcPr>
                </a:tc>
                <a:extLst>
                  <a:ext uri="{0D108BD9-81ED-4DB2-BD59-A6C34878D82A}">
                    <a16:rowId xmlns:a16="http://schemas.microsoft.com/office/drawing/2014/main" val="3698603487"/>
                  </a:ext>
                </a:extLst>
              </a:tr>
              <a:tr h="216586">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000" dirty="0">
                        <a:solidFill>
                          <a:schemeClr val="tx2"/>
                        </a:solidFill>
                        <a:latin typeface="+mn-lt"/>
                      </a:endParaRPr>
                    </a:p>
                  </a:txBody>
                  <a:tcPr marL="120440" marR="120440" marT="0" marB="0" anchor="ctr">
                    <a:solidFill>
                      <a:srgbClr val="E7E7E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25th, 75th percentile</a:t>
                      </a:r>
                    </a:p>
                  </a:txBody>
                  <a:tcPr marL="120440" marR="120440" marT="0" marB="0" anchor="ctr">
                    <a:solidFill>
                      <a:srgbClr val="CCCCC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94.10, 111.47</a:t>
                      </a:r>
                    </a:p>
                  </a:txBody>
                  <a:tcPr marL="120440" marR="120440" marT="0" marB="0" anchor="ctr">
                    <a:solidFill>
                      <a:srgbClr val="CCCCC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90.82, 105.68</a:t>
                      </a:r>
                    </a:p>
                  </a:txBody>
                  <a:tcPr marL="120440" marR="120440" marT="0" marB="0" anchor="ctr">
                    <a:solidFill>
                      <a:srgbClr val="CCCCCD"/>
                    </a:solidFill>
                  </a:tcPr>
                </a:tc>
                <a:extLst>
                  <a:ext uri="{0D108BD9-81ED-4DB2-BD59-A6C34878D82A}">
                    <a16:rowId xmlns:a16="http://schemas.microsoft.com/office/drawing/2014/main" val="2261585581"/>
                  </a:ext>
                </a:extLst>
              </a:tr>
              <a:tr h="216586">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000" dirty="0">
                        <a:solidFill>
                          <a:schemeClr val="tx2"/>
                        </a:solidFill>
                        <a:latin typeface="+mn-lt"/>
                      </a:endParaRPr>
                    </a:p>
                  </a:txBody>
                  <a:tcPr marL="120440" marR="120440" marT="0" marB="0" anchor="ctr">
                    <a:solidFill>
                      <a:srgbClr val="E7E7E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Minimum, maximum</a:t>
                      </a:r>
                    </a:p>
                  </a:txBody>
                  <a:tcPr marL="120440" marR="120440" marT="0" marB="0" anchor="ctr">
                    <a:solidFill>
                      <a:srgbClr val="CCCCC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79.9, 129.3</a:t>
                      </a:r>
                    </a:p>
                  </a:txBody>
                  <a:tcPr marL="120440" marR="120440" marT="0" marB="0" anchor="ctr">
                    <a:solidFill>
                      <a:srgbClr val="CCCCC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dirty="0">
                          <a:solidFill>
                            <a:schemeClr val="tx2"/>
                          </a:solidFill>
                          <a:latin typeface="+mn-lt"/>
                        </a:rPr>
                        <a:t>80.1, 136.8</a:t>
                      </a:r>
                    </a:p>
                  </a:txBody>
                  <a:tcPr marL="120440" marR="120440" marT="0" marB="0" anchor="ctr">
                    <a:solidFill>
                      <a:srgbClr val="CCCCCD"/>
                    </a:solidFill>
                  </a:tcPr>
                </a:tc>
                <a:extLst>
                  <a:ext uri="{0D108BD9-81ED-4DB2-BD59-A6C34878D82A}">
                    <a16:rowId xmlns:a16="http://schemas.microsoft.com/office/drawing/2014/main" val="3628219688"/>
                  </a:ext>
                </a:extLst>
              </a:tr>
            </a:tbl>
          </a:graphicData>
        </a:graphic>
      </p:graphicFrame>
    </p:spTree>
    <p:extLst>
      <p:ext uri="{BB962C8B-B14F-4D97-AF65-F5344CB8AC3E}">
        <p14:creationId xmlns:p14="http://schemas.microsoft.com/office/powerpoint/2010/main" val="2913654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E5BE8-0236-4B7A-AECB-2F678FF2EE91}"/>
              </a:ext>
            </a:extLst>
          </p:cNvPr>
          <p:cNvSpPr>
            <a:spLocks noGrp="1"/>
          </p:cNvSpPr>
          <p:nvPr>
            <p:ph type="title"/>
          </p:nvPr>
        </p:nvSpPr>
        <p:spPr/>
        <p:txBody>
          <a:bodyPr>
            <a:normAutofit fontScale="90000"/>
          </a:bodyPr>
          <a:lstStyle/>
          <a:p>
            <a:r>
              <a:rPr lang="en-GB" dirty="0"/>
              <a:t>Result: Annualised Growth Velocity at Baseline and</a:t>
            </a:r>
            <a:br>
              <a:rPr lang="en-GB" dirty="0"/>
            </a:br>
            <a:r>
              <a:rPr lang="en-GB" dirty="0"/>
              <a:t>52 Weeks by Treatment Arm </a:t>
            </a:r>
          </a:p>
        </p:txBody>
      </p:sp>
      <p:sp>
        <p:nvSpPr>
          <p:cNvPr id="6" name="Footer Placeholder 5">
            <a:extLst>
              <a:ext uri="{FF2B5EF4-FFF2-40B4-BE49-F238E27FC236}">
                <a16:creationId xmlns:a16="http://schemas.microsoft.com/office/drawing/2014/main" id="{3F558242-2F7B-440C-A913-EDA6D3EC0EA7}"/>
              </a:ext>
            </a:extLst>
          </p:cNvPr>
          <p:cNvSpPr>
            <a:spLocks noGrp="1"/>
          </p:cNvSpPr>
          <p:nvPr>
            <p:ph type="ftr" sz="quarter" idx="11"/>
          </p:nvPr>
        </p:nvSpPr>
        <p:spPr/>
        <p:txBody>
          <a:bodyPr/>
          <a:lstStyle/>
          <a:p>
            <a:r>
              <a:rPr lang="en-GB" dirty="0"/>
              <a:t>Baseline annualised growth velocity established using data from last 6 months of the observational run-in study before the screening visit. Annualised growth velocity at Week 52 visit based on standing height calculated as [(height at week 52 − height at baseline) / (date at week 52 − baseline date)] × 365.25. Each box plot displays 25th and 75th quartiles (box edges), median (midline), t mean (diamond symbol) and 2.5th and 97.5th percentiles (whiskers). *Outliers.</a:t>
            </a:r>
          </a:p>
          <a:p>
            <a:r>
              <a:rPr lang="en-GB" dirty="0" err="1"/>
              <a:t>Savarirayan</a:t>
            </a:r>
            <a:r>
              <a:rPr lang="en-GB" dirty="0"/>
              <a:t> R, et al. </a:t>
            </a:r>
            <a:r>
              <a:rPr lang="is-IS" dirty="0"/>
              <a:t>Lancet 2020;</a:t>
            </a:r>
            <a:r>
              <a:rPr lang="pt-BR" dirty="0"/>
              <a:t>396(10252):684</a:t>
            </a:r>
            <a:r>
              <a:rPr lang="is-IS" dirty="0"/>
              <a:t>–</a:t>
            </a:r>
            <a:r>
              <a:rPr lang="pt-BR" dirty="0"/>
              <a:t>92.</a:t>
            </a:r>
          </a:p>
        </p:txBody>
      </p:sp>
      <p:sp>
        <p:nvSpPr>
          <p:cNvPr id="4" name="Content Placeholder 3">
            <a:extLst>
              <a:ext uri="{FF2B5EF4-FFF2-40B4-BE49-F238E27FC236}">
                <a16:creationId xmlns:a16="http://schemas.microsoft.com/office/drawing/2014/main" id="{6DA40936-05E2-4992-ADB5-660EDD412075}"/>
              </a:ext>
            </a:extLst>
          </p:cNvPr>
          <p:cNvSpPr>
            <a:spLocks noGrp="1"/>
          </p:cNvSpPr>
          <p:nvPr>
            <p:ph sz="quarter" idx="12"/>
          </p:nvPr>
        </p:nvSpPr>
        <p:spPr/>
        <p:txBody>
          <a:bodyPr>
            <a:normAutofit fontScale="92500" lnSpcReduction="10000"/>
          </a:bodyPr>
          <a:lstStyle/>
          <a:p>
            <a:r>
              <a:rPr lang="en-GB" dirty="0"/>
              <a:t>After 52 weeks, there was an increase in annualised growth velocity with vosoritide versus placebo </a:t>
            </a:r>
            <a:br>
              <a:rPr lang="en-GB" dirty="0"/>
            </a:br>
            <a:r>
              <a:rPr lang="en-GB" dirty="0"/>
              <a:t>of 1.57 cm/year (</a:t>
            </a:r>
            <a:r>
              <a:rPr lang="en-GB" i="1" dirty="0"/>
              <a:t>P</a:t>
            </a:r>
            <a:r>
              <a:rPr lang="en-GB" dirty="0"/>
              <a:t>&lt;0.0001)</a:t>
            </a:r>
          </a:p>
        </p:txBody>
      </p:sp>
      <p:pic>
        <p:nvPicPr>
          <p:cNvPr id="11" name="Content Placeholder 10">
            <a:extLst>
              <a:ext uri="{FF2B5EF4-FFF2-40B4-BE49-F238E27FC236}">
                <a16:creationId xmlns:a16="http://schemas.microsoft.com/office/drawing/2014/main" id="{6DD7D44B-D3D5-48AB-AD34-C4047D723CE7}"/>
              </a:ext>
            </a:extLst>
          </p:cNvPr>
          <p:cNvPicPr>
            <a:picLocks noGrp="1" noChangeAspect="1"/>
          </p:cNvPicPr>
          <p:nvPr>
            <p:ph idx="1"/>
          </p:nvPr>
        </p:nvPicPr>
        <p:blipFill rotWithShape="1">
          <a:blip r:embed="rId2"/>
          <a:srcRect b="13375"/>
          <a:stretch/>
        </p:blipFill>
        <p:spPr>
          <a:xfrm>
            <a:off x="3346189" y="1449388"/>
            <a:ext cx="5499621" cy="3388426"/>
          </a:xfrm>
        </p:spPr>
      </p:pic>
      <p:grpSp>
        <p:nvGrpSpPr>
          <p:cNvPr id="16" name="Group 15">
            <a:extLst>
              <a:ext uri="{FF2B5EF4-FFF2-40B4-BE49-F238E27FC236}">
                <a16:creationId xmlns:a16="http://schemas.microsoft.com/office/drawing/2014/main" id="{C6BF4683-F80D-4324-94B6-484C36F44EC6}"/>
              </a:ext>
            </a:extLst>
          </p:cNvPr>
          <p:cNvGrpSpPr/>
          <p:nvPr/>
        </p:nvGrpSpPr>
        <p:grpSpPr>
          <a:xfrm>
            <a:off x="3346188" y="4825892"/>
            <a:ext cx="5499622" cy="359020"/>
            <a:chOff x="3346188" y="4825892"/>
            <a:chExt cx="5499622" cy="359020"/>
          </a:xfrm>
        </p:grpSpPr>
        <p:pic>
          <p:nvPicPr>
            <p:cNvPr id="14" name="Content Placeholder 10">
              <a:extLst>
                <a:ext uri="{FF2B5EF4-FFF2-40B4-BE49-F238E27FC236}">
                  <a16:creationId xmlns:a16="http://schemas.microsoft.com/office/drawing/2014/main" id="{2B15EE6A-A6FD-40AF-8A98-C007C86E5DDC}"/>
                </a:ext>
              </a:extLst>
            </p:cNvPr>
            <p:cNvPicPr>
              <a:picLocks noChangeAspect="1"/>
            </p:cNvPicPr>
            <p:nvPr/>
          </p:nvPicPr>
          <p:blipFill rotWithShape="1">
            <a:blip r:embed="rId2"/>
            <a:srcRect t="95658"/>
            <a:stretch/>
          </p:blipFill>
          <p:spPr>
            <a:xfrm>
              <a:off x="3346188" y="5015048"/>
              <a:ext cx="5499621" cy="169864"/>
            </a:xfrm>
            <a:prstGeom prst="rect">
              <a:avLst/>
            </a:prstGeom>
          </p:spPr>
        </p:pic>
        <p:pic>
          <p:nvPicPr>
            <p:cNvPr id="12" name="Content Placeholder 10">
              <a:extLst>
                <a:ext uri="{FF2B5EF4-FFF2-40B4-BE49-F238E27FC236}">
                  <a16:creationId xmlns:a16="http://schemas.microsoft.com/office/drawing/2014/main" id="{DD2EEAD0-5B82-4BC9-B44C-81B8F3537B1B}"/>
                </a:ext>
              </a:extLst>
            </p:cNvPr>
            <p:cNvPicPr>
              <a:picLocks noChangeAspect="1"/>
            </p:cNvPicPr>
            <p:nvPr/>
          </p:nvPicPr>
          <p:blipFill rotWithShape="1">
            <a:blip r:embed="rId2"/>
            <a:srcRect t="88706" b="6226"/>
            <a:stretch/>
          </p:blipFill>
          <p:spPr>
            <a:xfrm>
              <a:off x="3346189" y="4825892"/>
              <a:ext cx="5499621" cy="198222"/>
            </a:xfrm>
            <a:prstGeom prst="rect">
              <a:avLst/>
            </a:prstGeom>
          </p:spPr>
        </p:pic>
      </p:grpSp>
    </p:spTree>
    <p:extLst>
      <p:ext uri="{BB962C8B-B14F-4D97-AF65-F5344CB8AC3E}">
        <p14:creationId xmlns:p14="http://schemas.microsoft.com/office/powerpoint/2010/main" val="38270171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E5BE8-0236-4B7A-AECB-2F678FF2EE91}"/>
              </a:ext>
            </a:extLst>
          </p:cNvPr>
          <p:cNvSpPr>
            <a:spLocks noGrp="1"/>
          </p:cNvSpPr>
          <p:nvPr>
            <p:ph type="title"/>
          </p:nvPr>
        </p:nvSpPr>
        <p:spPr/>
        <p:txBody>
          <a:bodyPr>
            <a:normAutofit fontScale="90000"/>
          </a:bodyPr>
          <a:lstStyle/>
          <a:p>
            <a:r>
              <a:rPr lang="en-GB" dirty="0"/>
              <a:t>Result: Analysis of Covariance of Primary and Key Secondary Endpoints (Full Analysis Set)</a:t>
            </a:r>
          </a:p>
        </p:txBody>
      </p:sp>
      <p:graphicFrame>
        <p:nvGraphicFramePr>
          <p:cNvPr id="5" name="Table 6">
            <a:extLst>
              <a:ext uri="{FF2B5EF4-FFF2-40B4-BE49-F238E27FC236}">
                <a16:creationId xmlns:a16="http://schemas.microsoft.com/office/drawing/2014/main" id="{E9722E47-53CF-41C6-A230-64BE7EB73370}"/>
              </a:ext>
            </a:extLst>
          </p:cNvPr>
          <p:cNvGraphicFramePr>
            <a:graphicFrameLocks noGrp="1"/>
          </p:cNvGraphicFramePr>
          <p:nvPr>
            <p:ph idx="1"/>
            <p:extLst>
              <p:ext uri="{D42A27DB-BD31-4B8C-83A1-F6EECF244321}">
                <p14:modId xmlns:p14="http://schemas.microsoft.com/office/powerpoint/2010/main" val="1176515626"/>
              </p:ext>
            </p:extLst>
          </p:nvPr>
        </p:nvGraphicFramePr>
        <p:xfrm>
          <a:off x="695325" y="1449388"/>
          <a:ext cx="10801350" cy="3429000"/>
        </p:xfrm>
        <a:graphic>
          <a:graphicData uri="http://schemas.openxmlformats.org/drawingml/2006/table">
            <a:tbl>
              <a:tblPr firstRow="1" bandRow="1">
                <a:tableStyleId>{5C22544A-7EE6-4342-B048-85BDC9FD1C3A}</a:tableStyleId>
              </a:tblPr>
              <a:tblGrid>
                <a:gridCol w="2160270">
                  <a:extLst>
                    <a:ext uri="{9D8B030D-6E8A-4147-A177-3AD203B41FA5}">
                      <a16:colId xmlns:a16="http://schemas.microsoft.com/office/drawing/2014/main" val="3929044298"/>
                    </a:ext>
                  </a:extLst>
                </a:gridCol>
                <a:gridCol w="2160270">
                  <a:extLst>
                    <a:ext uri="{9D8B030D-6E8A-4147-A177-3AD203B41FA5}">
                      <a16:colId xmlns:a16="http://schemas.microsoft.com/office/drawing/2014/main" val="423366641"/>
                    </a:ext>
                  </a:extLst>
                </a:gridCol>
                <a:gridCol w="2160270">
                  <a:extLst>
                    <a:ext uri="{9D8B030D-6E8A-4147-A177-3AD203B41FA5}">
                      <a16:colId xmlns:a16="http://schemas.microsoft.com/office/drawing/2014/main" val="3620833279"/>
                    </a:ext>
                  </a:extLst>
                </a:gridCol>
                <a:gridCol w="2160270">
                  <a:extLst>
                    <a:ext uri="{9D8B030D-6E8A-4147-A177-3AD203B41FA5}">
                      <a16:colId xmlns:a16="http://schemas.microsoft.com/office/drawing/2014/main" val="1065281282"/>
                    </a:ext>
                  </a:extLst>
                </a:gridCol>
                <a:gridCol w="2160270">
                  <a:extLst>
                    <a:ext uri="{9D8B030D-6E8A-4147-A177-3AD203B41FA5}">
                      <a16:colId xmlns:a16="http://schemas.microsoft.com/office/drawing/2014/main" val="974776797"/>
                    </a:ext>
                  </a:extLst>
                </a:gridCol>
              </a:tblGrid>
              <a:tr h="370840">
                <a:tc>
                  <a:txBody>
                    <a:bodyPr/>
                    <a:lstStyle/>
                    <a:p>
                      <a:endParaRPr lang="en-GB" sz="1600" dirty="0">
                        <a:latin typeface="+mj-lt"/>
                      </a:endParaRPr>
                    </a:p>
                  </a:txBody>
                  <a:tcPr anchor="ctr">
                    <a:solidFill>
                      <a:schemeClr val="accent4"/>
                    </a:solidFill>
                  </a:tcPr>
                </a:tc>
                <a:tc>
                  <a:txBody>
                    <a:bodyPr/>
                    <a:lstStyle/>
                    <a:p>
                      <a:pPr algn="ctr"/>
                      <a:r>
                        <a:rPr lang="en-GB" sz="1600" dirty="0">
                          <a:latin typeface="+mj-lt"/>
                        </a:rPr>
                        <a:t>Placebo (n=61)</a:t>
                      </a:r>
                    </a:p>
                  </a:txBody>
                  <a:tcPr anchor="ctr">
                    <a:solidFill>
                      <a:schemeClr val="accent4"/>
                    </a:solidFill>
                  </a:tcPr>
                </a:tc>
                <a:tc>
                  <a:txBody>
                    <a:bodyPr/>
                    <a:lstStyle/>
                    <a:p>
                      <a:pPr algn="ctr"/>
                      <a:r>
                        <a:rPr lang="en-GB" sz="1600" dirty="0">
                          <a:latin typeface="+mj-lt"/>
                        </a:rPr>
                        <a:t>Vosoritide (n=60)</a:t>
                      </a:r>
                    </a:p>
                  </a:txBody>
                  <a:tcPr anchor="ctr">
                    <a:solidFill>
                      <a:schemeClr val="accent4"/>
                    </a:solidFill>
                  </a:tcPr>
                </a:tc>
                <a:tc>
                  <a:txBody>
                    <a:bodyPr/>
                    <a:lstStyle/>
                    <a:p>
                      <a:pPr algn="ctr"/>
                      <a:r>
                        <a:rPr lang="en-GB" sz="1600" dirty="0">
                          <a:latin typeface="+mj-lt"/>
                        </a:rPr>
                        <a:t>Difference in </a:t>
                      </a:r>
                      <a:br>
                        <a:rPr lang="en-GB" sz="1600" dirty="0">
                          <a:latin typeface="+mj-lt"/>
                        </a:rPr>
                      </a:br>
                      <a:r>
                        <a:rPr lang="en-GB" sz="1600" dirty="0">
                          <a:latin typeface="+mj-lt"/>
                        </a:rPr>
                        <a:t>least-squares means*</a:t>
                      </a:r>
                    </a:p>
                  </a:txBody>
                  <a:tcPr anchor="ctr">
                    <a:solidFill>
                      <a:schemeClr val="accent4"/>
                    </a:solidFill>
                  </a:tcPr>
                </a:tc>
                <a:tc>
                  <a:txBody>
                    <a:bodyPr/>
                    <a:lstStyle/>
                    <a:p>
                      <a:pPr algn="ctr"/>
                      <a:r>
                        <a:rPr lang="en-GB" sz="1600" dirty="0">
                          <a:latin typeface="+mj-lt"/>
                        </a:rPr>
                        <a:t>Two-sided </a:t>
                      </a:r>
                      <a:r>
                        <a:rPr lang="en-GB" sz="1600" i="1" dirty="0">
                          <a:latin typeface="+mj-lt"/>
                        </a:rPr>
                        <a:t>P-</a:t>
                      </a:r>
                      <a:r>
                        <a:rPr lang="en-GB" sz="1600" dirty="0">
                          <a:latin typeface="+mj-lt"/>
                        </a:rPr>
                        <a:t>value</a:t>
                      </a:r>
                    </a:p>
                  </a:txBody>
                  <a:tcPr anchor="ctr">
                    <a:solidFill>
                      <a:schemeClr val="accent4"/>
                    </a:solidFill>
                  </a:tcPr>
                </a:tc>
                <a:extLst>
                  <a:ext uri="{0D108BD9-81ED-4DB2-BD59-A6C34878D82A}">
                    <a16:rowId xmlns:a16="http://schemas.microsoft.com/office/drawing/2014/main" val="586073333"/>
                  </a:ext>
                </a:extLst>
              </a:tr>
              <a:tr h="370840">
                <a:tc gridSpan="5">
                  <a:txBody>
                    <a:bodyPr/>
                    <a:lstStyle/>
                    <a:p>
                      <a:r>
                        <a:rPr lang="en-GB" sz="1600" b="1" dirty="0"/>
                        <a:t>Primary endpoint change from baseline in annualised growth velocity</a:t>
                      </a:r>
                    </a:p>
                  </a:txBody>
                  <a:tcPr anchor="ctr"/>
                </a:tc>
                <a:tc hMerge="1">
                  <a:txBody>
                    <a:bodyPr/>
                    <a:lstStyle/>
                    <a:p>
                      <a:pPr algn="ctr"/>
                      <a:endParaRPr lang="en-GB"/>
                    </a:p>
                  </a:txBody>
                  <a:tcPr/>
                </a:tc>
                <a:tc hMerge="1">
                  <a:txBody>
                    <a:bodyPr/>
                    <a:lstStyle/>
                    <a:p>
                      <a:pPr algn="ctr"/>
                      <a:endParaRPr lang="en-GB"/>
                    </a:p>
                  </a:txBody>
                  <a:tcPr/>
                </a:tc>
                <a:tc hMerge="1">
                  <a:txBody>
                    <a:bodyPr/>
                    <a:lstStyle/>
                    <a:p>
                      <a:pPr algn="ctr"/>
                      <a:endParaRPr lang="en-GB" dirty="0"/>
                    </a:p>
                  </a:txBody>
                  <a:tcPr/>
                </a:tc>
                <a:tc hMerge="1">
                  <a:txBody>
                    <a:bodyPr/>
                    <a:lstStyle/>
                    <a:p>
                      <a:pPr algn="ctr"/>
                      <a:endParaRPr lang="en-GB" dirty="0"/>
                    </a:p>
                  </a:txBody>
                  <a:tcPr/>
                </a:tc>
                <a:extLst>
                  <a:ext uri="{0D108BD9-81ED-4DB2-BD59-A6C34878D82A}">
                    <a16:rowId xmlns:a16="http://schemas.microsoft.com/office/drawing/2014/main" val="2113045607"/>
                  </a:ext>
                </a:extLst>
              </a:tr>
              <a:tr h="370840">
                <a:tc>
                  <a:txBody>
                    <a:bodyPr/>
                    <a:lstStyle/>
                    <a:p>
                      <a:r>
                        <a:rPr lang="en-GB" sz="1600" dirty="0"/>
                        <a:t>Least-squares mean change from baseline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0.13 (−0.18 to 0.45)</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1.71 (1.40 to 2.01)</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1.57 (1.22 to 1.93)</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&lt;0.0001</a:t>
                      </a:r>
                    </a:p>
                  </a:txBody>
                  <a:tcPr anchor="ctr"/>
                </a:tc>
                <a:extLst>
                  <a:ext uri="{0D108BD9-81ED-4DB2-BD59-A6C34878D82A}">
                    <a16:rowId xmlns:a16="http://schemas.microsoft.com/office/drawing/2014/main" val="2040238066"/>
                  </a:ext>
                </a:extLst>
              </a:tr>
              <a:tr h="370840">
                <a:tc gridSpan="5">
                  <a:txBody>
                    <a:bodyPr/>
                    <a:lstStyle/>
                    <a:p>
                      <a:r>
                        <a:rPr lang="en-GB" sz="1600" b="1" dirty="0"/>
                        <a:t>Key secondary endpoint change from baseline in height Z score</a:t>
                      </a:r>
                    </a:p>
                  </a:txBody>
                  <a:tcPr anchor="ctr"/>
                </a:tc>
                <a:tc hMerge="1">
                  <a:txBody>
                    <a:bodyPr/>
                    <a:lstStyle/>
                    <a:p>
                      <a:pPr algn="ctr"/>
                      <a:endParaRPr lang="en-GB"/>
                    </a:p>
                  </a:txBody>
                  <a:tcPr/>
                </a:tc>
                <a:tc hMerge="1">
                  <a:txBody>
                    <a:bodyPr/>
                    <a:lstStyle/>
                    <a:p>
                      <a:pPr algn="ctr"/>
                      <a:endParaRPr lang="en-GB"/>
                    </a:p>
                  </a:txBody>
                  <a:tcPr/>
                </a:tc>
                <a:tc hMerge="1">
                  <a:txBody>
                    <a:bodyPr/>
                    <a:lstStyle/>
                    <a:p>
                      <a:pPr algn="ctr"/>
                      <a:endParaRPr lang="en-GB" dirty="0"/>
                    </a:p>
                  </a:txBody>
                  <a:tcPr/>
                </a:tc>
                <a:tc hMerge="1">
                  <a:txBody>
                    <a:bodyPr/>
                    <a:lstStyle/>
                    <a:p>
                      <a:pPr algn="ctr"/>
                      <a:endParaRPr lang="en-GB" dirty="0"/>
                    </a:p>
                  </a:txBody>
                  <a:tcPr/>
                </a:tc>
                <a:extLst>
                  <a:ext uri="{0D108BD9-81ED-4DB2-BD59-A6C34878D82A}">
                    <a16:rowId xmlns:a16="http://schemas.microsoft.com/office/drawing/2014/main" val="4156308853"/>
                  </a:ext>
                </a:extLst>
              </a:tr>
              <a:tr h="370840">
                <a:tc>
                  <a:txBody>
                    <a:bodyPr/>
                    <a:lstStyle/>
                    <a:p>
                      <a:r>
                        <a:rPr lang="en-GB" sz="1600" dirty="0"/>
                        <a:t>Least-squares mean change from baseline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−0.01 (−0.10 to 0.09)</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0.27 (0.18 to 0.36)</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0.28 (0.17 to 0.39)</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&lt;0.0001</a:t>
                      </a:r>
                    </a:p>
                  </a:txBody>
                  <a:tcPr anchor="ctr"/>
                </a:tc>
                <a:extLst>
                  <a:ext uri="{0D108BD9-81ED-4DB2-BD59-A6C34878D82A}">
                    <a16:rowId xmlns:a16="http://schemas.microsoft.com/office/drawing/2014/main" val="1950756283"/>
                  </a:ext>
                </a:extLst>
              </a:tr>
              <a:tr h="370840">
                <a:tc gridSpan="5">
                  <a:txBody>
                    <a:bodyPr/>
                    <a:lstStyle/>
                    <a:p>
                      <a:r>
                        <a:rPr lang="en-GB" sz="1600" b="1" dirty="0"/>
                        <a:t>Key secondary change from baseline in upper to lower body segment ratio</a:t>
                      </a:r>
                    </a:p>
                  </a:txBody>
                  <a:tcPr anchor="ctr"/>
                </a:tc>
                <a:tc hMerge="1">
                  <a:txBody>
                    <a:bodyPr/>
                    <a:lstStyle/>
                    <a:p>
                      <a:pPr algn="ctr"/>
                      <a:endParaRPr lang="en-GB" sz="1600" dirty="0"/>
                    </a:p>
                  </a:txBody>
                  <a:tcPr anchor="ctr"/>
                </a:tc>
                <a:tc hMerge="1">
                  <a:txBody>
                    <a:bodyPr/>
                    <a:lstStyle/>
                    <a:p>
                      <a:pPr algn="ctr"/>
                      <a:endParaRPr lang="en-GB" sz="1600" dirty="0"/>
                    </a:p>
                  </a:txBody>
                  <a:tcPr anchor="ctr"/>
                </a:tc>
                <a:tc hMerge="1">
                  <a:txBody>
                    <a:bodyPr/>
                    <a:lstStyle/>
                    <a:p>
                      <a:pPr algn="ctr"/>
                      <a:endParaRPr lang="en-GB" sz="1600" dirty="0"/>
                    </a:p>
                  </a:txBody>
                  <a:tcPr anchor="ctr"/>
                </a:tc>
                <a:tc hMerge="1">
                  <a:txBody>
                    <a:bodyPr/>
                    <a:lstStyle/>
                    <a:p>
                      <a:pPr algn="ctr"/>
                      <a:endParaRPr lang="en-GB" sz="1600" dirty="0"/>
                    </a:p>
                  </a:txBody>
                  <a:tcPr anchor="ctr"/>
                </a:tc>
                <a:extLst>
                  <a:ext uri="{0D108BD9-81ED-4DB2-BD59-A6C34878D82A}">
                    <a16:rowId xmlns:a16="http://schemas.microsoft.com/office/drawing/2014/main" val="3116814965"/>
                  </a:ext>
                </a:extLst>
              </a:tr>
              <a:tr h="370840">
                <a:tc>
                  <a:txBody>
                    <a:bodyPr/>
                    <a:lstStyle/>
                    <a:p>
                      <a:r>
                        <a:rPr lang="en-GB" sz="1600" dirty="0"/>
                        <a:t>Least-squares mean</a:t>
                      </a:r>
                    </a:p>
                    <a:p>
                      <a:r>
                        <a:rPr lang="en-GB" sz="1600" dirty="0"/>
                        <a:t>change from baseline</a:t>
                      </a:r>
                    </a:p>
                  </a:txBody>
                  <a:tcPr anchor="ctr"/>
                </a:tc>
                <a:tc>
                  <a:txBody>
                    <a:bodyPr/>
                    <a:lstStyle/>
                    <a:p>
                      <a:r>
                        <a:rPr lang="en-GB" sz="1600" dirty="0"/>
                        <a:t>−0.02 (−0.05 to 0.01)</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−0.03 (−0.06 to 0.00)</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−0.01 (−0.05 to 0.02)</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=0.51</a:t>
                      </a:r>
                    </a:p>
                  </a:txBody>
                  <a:tcPr anchor="ctr"/>
                </a:tc>
                <a:extLst>
                  <a:ext uri="{0D108BD9-81ED-4DB2-BD59-A6C34878D82A}">
                    <a16:rowId xmlns:a16="http://schemas.microsoft.com/office/drawing/2014/main" val="3582689661"/>
                  </a:ext>
                </a:extLst>
              </a:tr>
            </a:tbl>
          </a:graphicData>
        </a:graphic>
      </p:graphicFrame>
      <p:sp>
        <p:nvSpPr>
          <p:cNvPr id="6" name="Footer Placeholder 5">
            <a:extLst>
              <a:ext uri="{FF2B5EF4-FFF2-40B4-BE49-F238E27FC236}">
                <a16:creationId xmlns:a16="http://schemas.microsoft.com/office/drawing/2014/main" id="{3F558242-2F7B-440C-A913-EDA6D3EC0EA7}"/>
              </a:ext>
            </a:extLst>
          </p:cNvPr>
          <p:cNvSpPr>
            <a:spLocks noGrp="1"/>
          </p:cNvSpPr>
          <p:nvPr>
            <p:ph type="ftr" sz="quarter" idx="11"/>
          </p:nvPr>
        </p:nvSpPr>
        <p:spPr>
          <a:xfrm>
            <a:off x="704497" y="6131861"/>
            <a:ext cx="9627503" cy="581635"/>
          </a:xfrm>
        </p:spPr>
        <p:txBody>
          <a:bodyPr/>
          <a:lstStyle/>
          <a:p>
            <a:r>
              <a:rPr lang="en-GB" sz="800" dirty="0"/>
              <a:t>Data are least-squares means (95% confidence interval). *Difference is 15 </a:t>
            </a:r>
            <a:r>
              <a:rPr lang="en-GB" sz="800" dirty="0" err="1"/>
              <a:t>μg</a:t>
            </a:r>
            <a:r>
              <a:rPr lang="en-GB" sz="800" dirty="0"/>
              <a:t>/kg vosoritide minus placebo. Missing standing height at Week 52 (Day 365) will be imputed by applying baseline annualised growth velocity (cm/year) to last available height. Least-squares means and difference in least-squares means obtained from an ANCOVA model. Model terms included stratum defined by sex and </a:t>
            </a:r>
            <a:br>
              <a:rPr lang="en-GB" sz="800" dirty="0"/>
            </a:br>
            <a:r>
              <a:rPr lang="en-GB" sz="800" dirty="0"/>
              <a:t>Tanner stage, treatment, baseline age, baseline annualised growth velocity, baseline height Z score (and in the case of upper to lower body segment ratio, baseline body ratio was also included). </a:t>
            </a:r>
            <a:br>
              <a:rPr lang="en-GB" sz="800" dirty="0"/>
            </a:br>
            <a:r>
              <a:rPr lang="en-GB" sz="800" dirty="0"/>
              <a:t>Annualised growth velocity at a post-baseline visit is defined as [(height at post-baseline visit − height at baseline) / (date post-baseline − date of baseline assessment)] × 365.25.</a:t>
            </a:r>
          </a:p>
          <a:p>
            <a:r>
              <a:rPr lang="en-GB" dirty="0" err="1"/>
              <a:t>Savarirayan</a:t>
            </a:r>
            <a:r>
              <a:rPr lang="en-GB" dirty="0"/>
              <a:t> R, et al. </a:t>
            </a:r>
            <a:r>
              <a:rPr lang="is-IS" dirty="0"/>
              <a:t>Lancet 2020;</a:t>
            </a:r>
            <a:r>
              <a:rPr lang="pt-BR" dirty="0"/>
              <a:t>396(10252):684</a:t>
            </a:r>
            <a:r>
              <a:rPr lang="is-IS" dirty="0"/>
              <a:t>–</a:t>
            </a:r>
            <a:r>
              <a:rPr lang="pt-BR" dirty="0"/>
              <a:t>92.</a:t>
            </a:r>
          </a:p>
        </p:txBody>
      </p:sp>
      <p:sp>
        <p:nvSpPr>
          <p:cNvPr id="4" name="Content Placeholder 3">
            <a:extLst>
              <a:ext uri="{FF2B5EF4-FFF2-40B4-BE49-F238E27FC236}">
                <a16:creationId xmlns:a16="http://schemas.microsoft.com/office/drawing/2014/main" id="{6DA40936-05E2-4992-ADB5-660EDD412075}"/>
              </a:ext>
            </a:extLst>
          </p:cNvPr>
          <p:cNvSpPr>
            <a:spLocks noGrp="1"/>
          </p:cNvSpPr>
          <p:nvPr>
            <p:ph sz="quarter" idx="12"/>
          </p:nvPr>
        </p:nvSpPr>
        <p:spPr/>
        <p:txBody>
          <a:bodyPr>
            <a:normAutofit fontScale="92500" lnSpcReduction="10000"/>
          </a:bodyPr>
          <a:lstStyle/>
          <a:p>
            <a:r>
              <a:rPr lang="en-GB" dirty="0"/>
              <a:t>There were no significant improvements in upper to lower body segment proportionality, suggesting that either a longer treatment period or earlier treatment initiation might be required to detect these changes</a:t>
            </a:r>
          </a:p>
        </p:txBody>
      </p:sp>
    </p:spTree>
    <p:extLst>
      <p:ext uri="{BB962C8B-B14F-4D97-AF65-F5344CB8AC3E}">
        <p14:creationId xmlns:p14="http://schemas.microsoft.com/office/powerpoint/2010/main" val="19768210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E5BE8-0236-4B7A-AECB-2F678FF2EE91}"/>
              </a:ext>
            </a:extLst>
          </p:cNvPr>
          <p:cNvSpPr>
            <a:spLocks noGrp="1"/>
          </p:cNvSpPr>
          <p:nvPr>
            <p:ph type="title"/>
          </p:nvPr>
        </p:nvSpPr>
        <p:spPr/>
        <p:txBody>
          <a:bodyPr>
            <a:normAutofit/>
          </a:bodyPr>
          <a:lstStyle/>
          <a:p>
            <a:r>
              <a:rPr lang="en-GB" sz="3200" dirty="0"/>
              <a:t>Result: Forest Plot of LSM Difference in Mean Change From Baseline in Annualised Growth Velocity at Week 52 by Subgroup </a:t>
            </a:r>
          </a:p>
        </p:txBody>
      </p:sp>
      <p:sp>
        <p:nvSpPr>
          <p:cNvPr id="6" name="Footer Placeholder 5">
            <a:extLst>
              <a:ext uri="{FF2B5EF4-FFF2-40B4-BE49-F238E27FC236}">
                <a16:creationId xmlns:a16="http://schemas.microsoft.com/office/drawing/2014/main" id="{3F558242-2F7B-440C-A913-EDA6D3EC0EA7}"/>
              </a:ext>
            </a:extLst>
          </p:cNvPr>
          <p:cNvSpPr>
            <a:spLocks noGrp="1"/>
          </p:cNvSpPr>
          <p:nvPr>
            <p:ph type="ftr" sz="quarter" idx="11"/>
          </p:nvPr>
        </p:nvSpPr>
        <p:spPr/>
        <p:txBody>
          <a:bodyPr/>
          <a:lstStyle/>
          <a:p>
            <a:r>
              <a:rPr lang="en-GB" sz="900" dirty="0"/>
              <a:t>ANCOVA models were applied to determine LSM change from baseline treatment difference at 52 weeks and 95% CIs. All models provide the treatment difference adjusted for baseline covariates: strata: (male Tanner stage I, female Tanner stage I, male Tanner stage &gt;I, female Tanner Stage &gt;I); age; annualised growth velocity; and height Z score. Subgroup analyses done by applying the ANCOVA model for the primary analysis to each subgroup category. Vertical dashed line represents change from baseline difference of 1.75 cm/year for which the study was powered. CI, confidence interval; LSM, least-squares mean.</a:t>
            </a:r>
            <a:br>
              <a:rPr lang="en-GB" dirty="0"/>
            </a:br>
            <a:r>
              <a:rPr lang="en-GB" dirty="0" err="1"/>
              <a:t>Savarirayan</a:t>
            </a:r>
            <a:r>
              <a:rPr lang="en-GB" dirty="0"/>
              <a:t> R, et al. </a:t>
            </a:r>
            <a:r>
              <a:rPr lang="is-IS" dirty="0"/>
              <a:t>Lancet 2020;</a:t>
            </a:r>
            <a:r>
              <a:rPr lang="pt-BR" dirty="0"/>
              <a:t>396(10252):684</a:t>
            </a:r>
            <a:r>
              <a:rPr lang="is-IS" dirty="0"/>
              <a:t>–</a:t>
            </a:r>
            <a:r>
              <a:rPr lang="pt-BR" dirty="0"/>
              <a:t>92.</a:t>
            </a:r>
          </a:p>
        </p:txBody>
      </p:sp>
      <p:sp>
        <p:nvSpPr>
          <p:cNvPr id="4" name="Content Placeholder 3">
            <a:extLst>
              <a:ext uri="{FF2B5EF4-FFF2-40B4-BE49-F238E27FC236}">
                <a16:creationId xmlns:a16="http://schemas.microsoft.com/office/drawing/2014/main" id="{6DA40936-05E2-4992-ADB5-660EDD412075}"/>
              </a:ext>
            </a:extLst>
          </p:cNvPr>
          <p:cNvSpPr>
            <a:spLocks noGrp="1"/>
          </p:cNvSpPr>
          <p:nvPr>
            <p:ph sz="quarter" idx="12"/>
          </p:nvPr>
        </p:nvSpPr>
        <p:spPr/>
        <p:txBody>
          <a:bodyPr>
            <a:normAutofit fontScale="92500" lnSpcReduction="10000"/>
          </a:bodyPr>
          <a:lstStyle/>
          <a:p>
            <a:r>
              <a:rPr lang="en-GB" dirty="0"/>
              <a:t>All estimates of the mean difference between treatment groups are in favour of vosoritide </a:t>
            </a:r>
            <a:br>
              <a:rPr lang="en-GB" dirty="0"/>
            </a:br>
            <a:r>
              <a:rPr lang="en-GB" dirty="0"/>
              <a:t>and all 95% CIs are overlapping</a:t>
            </a:r>
          </a:p>
        </p:txBody>
      </p:sp>
      <p:pic>
        <p:nvPicPr>
          <p:cNvPr id="12" name="Content Placeholder 11">
            <a:extLst>
              <a:ext uri="{FF2B5EF4-FFF2-40B4-BE49-F238E27FC236}">
                <a16:creationId xmlns:a16="http://schemas.microsoft.com/office/drawing/2014/main" id="{F43313F3-7E7E-405B-901B-A570999D7357}"/>
              </a:ext>
            </a:extLst>
          </p:cNvPr>
          <p:cNvPicPr>
            <a:picLocks noGrp="1" noChangeAspect="1"/>
          </p:cNvPicPr>
          <p:nvPr>
            <p:ph idx="1"/>
          </p:nvPr>
        </p:nvPicPr>
        <p:blipFill>
          <a:blip r:embed="rId2"/>
          <a:stretch>
            <a:fillRect/>
          </a:stretch>
        </p:blipFill>
        <p:spPr>
          <a:xfrm>
            <a:off x="3409558" y="1387250"/>
            <a:ext cx="5372884" cy="3983752"/>
          </a:xfrm>
          <a:prstGeom prst="rect">
            <a:avLst/>
          </a:prstGeom>
        </p:spPr>
      </p:pic>
    </p:spTree>
    <p:extLst>
      <p:ext uri="{BB962C8B-B14F-4D97-AF65-F5344CB8AC3E}">
        <p14:creationId xmlns:p14="http://schemas.microsoft.com/office/powerpoint/2010/main" val="1396644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E5BE8-0236-4B7A-AECB-2F678FF2EE91}"/>
              </a:ext>
            </a:extLst>
          </p:cNvPr>
          <p:cNvSpPr>
            <a:spLocks noGrp="1"/>
          </p:cNvSpPr>
          <p:nvPr>
            <p:ph type="title"/>
          </p:nvPr>
        </p:nvSpPr>
        <p:spPr/>
        <p:txBody>
          <a:bodyPr>
            <a:normAutofit fontScale="90000"/>
          </a:bodyPr>
          <a:lstStyle/>
          <a:p>
            <a:r>
              <a:rPr lang="en-GB" dirty="0"/>
              <a:t>Result: Serious AEs and Events of Special Interest </a:t>
            </a:r>
            <a:br>
              <a:rPr lang="en-GB" dirty="0"/>
            </a:br>
            <a:r>
              <a:rPr lang="en-GB" dirty="0"/>
              <a:t>(Full Safety Population) </a:t>
            </a:r>
          </a:p>
        </p:txBody>
      </p:sp>
      <p:sp>
        <p:nvSpPr>
          <p:cNvPr id="6" name="Footer Placeholder 5">
            <a:extLst>
              <a:ext uri="{FF2B5EF4-FFF2-40B4-BE49-F238E27FC236}">
                <a16:creationId xmlns:a16="http://schemas.microsoft.com/office/drawing/2014/main" id="{3F558242-2F7B-440C-A913-EDA6D3EC0EA7}"/>
              </a:ext>
            </a:extLst>
          </p:cNvPr>
          <p:cNvSpPr>
            <a:spLocks noGrp="1"/>
          </p:cNvSpPr>
          <p:nvPr>
            <p:ph type="ftr" sz="quarter" idx="11"/>
          </p:nvPr>
        </p:nvSpPr>
        <p:spPr>
          <a:xfrm>
            <a:off x="704497" y="6131861"/>
            <a:ext cx="9245903" cy="581635"/>
          </a:xfrm>
        </p:spPr>
        <p:txBody>
          <a:bodyPr/>
          <a:lstStyle/>
          <a:p>
            <a:r>
              <a:rPr lang="en-GB" sz="800" dirty="0"/>
              <a:t>Data are n (%) or m (rate). AEs with onset or worsening after the initiation of study drug and up to 30 days after study drug discontinuation were included. AEs coded using Medical Dictionary for Regulatory Activities version 22.0. *Percentages calculated using total number of patients in the safety population (n for each treatment group) as denominator. Patients with more than one AE of the same preferred term were counted only once for that preferred term. †Exposure-adjusted event rates calculated by dividing total number of events (m) by total treatment exposure in each group. Multiple occurrences of an AE with the same preferred term for a patient were counted for each occurrence for that preferred term. AE, adverse event; TEAE, treatment-emergent adverse event.</a:t>
            </a:r>
          </a:p>
          <a:p>
            <a:r>
              <a:rPr lang="en-GB" dirty="0" err="1"/>
              <a:t>Savarirayan</a:t>
            </a:r>
            <a:r>
              <a:rPr lang="en-GB" dirty="0"/>
              <a:t> R, et al. </a:t>
            </a:r>
            <a:r>
              <a:rPr lang="is-IS" dirty="0"/>
              <a:t>Lancet 2020;</a:t>
            </a:r>
            <a:r>
              <a:rPr lang="pt-BR" dirty="0"/>
              <a:t>396(10252):684</a:t>
            </a:r>
            <a:r>
              <a:rPr lang="is-IS" dirty="0"/>
              <a:t>–</a:t>
            </a:r>
            <a:r>
              <a:rPr lang="pt-BR" dirty="0"/>
              <a:t>92.</a:t>
            </a:r>
          </a:p>
        </p:txBody>
      </p:sp>
      <p:sp>
        <p:nvSpPr>
          <p:cNvPr id="4" name="Content Placeholder 3">
            <a:extLst>
              <a:ext uri="{FF2B5EF4-FFF2-40B4-BE49-F238E27FC236}">
                <a16:creationId xmlns:a16="http://schemas.microsoft.com/office/drawing/2014/main" id="{6DA40936-05E2-4992-ADB5-660EDD412075}"/>
              </a:ext>
            </a:extLst>
          </p:cNvPr>
          <p:cNvSpPr>
            <a:spLocks noGrp="1"/>
          </p:cNvSpPr>
          <p:nvPr>
            <p:ph sz="quarter" idx="12"/>
          </p:nvPr>
        </p:nvSpPr>
        <p:spPr/>
        <p:txBody>
          <a:bodyPr>
            <a:normAutofit fontScale="92500" lnSpcReduction="10000"/>
          </a:bodyPr>
          <a:lstStyle/>
          <a:p>
            <a:r>
              <a:rPr lang="en-GB" dirty="0"/>
              <a:t>None of the serious AEs were considered by the investigator to be related to study drug </a:t>
            </a:r>
            <a:br>
              <a:rPr lang="en-GB" dirty="0"/>
            </a:br>
            <a:r>
              <a:rPr lang="en-GB" dirty="0"/>
              <a:t>and no deaths occurred</a:t>
            </a:r>
          </a:p>
        </p:txBody>
      </p:sp>
      <p:graphicFrame>
        <p:nvGraphicFramePr>
          <p:cNvPr id="8" name="Table 6">
            <a:extLst>
              <a:ext uri="{FF2B5EF4-FFF2-40B4-BE49-F238E27FC236}">
                <a16:creationId xmlns:a16="http://schemas.microsoft.com/office/drawing/2014/main" id="{033FE71B-2BF3-4E2A-B23D-0F1ECA2FCF95}"/>
              </a:ext>
            </a:extLst>
          </p:cNvPr>
          <p:cNvGraphicFramePr>
            <a:graphicFrameLocks noGrp="1"/>
          </p:cNvGraphicFramePr>
          <p:nvPr>
            <p:ph idx="1"/>
            <p:extLst>
              <p:ext uri="{D42A27DB-BD31-4B8C-83A1-F6EECF244321}">
                <p14:modId xmlns:p14="http://schemas.microsoft.com/office/powerpoint/2010/main" val="976807604"/>
              </p:ext>
            </p:extLst>
          </p:nvPr>
        </p:nvGraphicFramePr>
        <p:xfrm>
          <a:off x="697239" y="1449388"/>
          <a:ext cx="10792176" cy="3858416"/>
        </p:xfrm>
        <a:graphic>
          <a:graphicData uri="http://schemas.openxmlformats.org/drawingml/2006/table">
            <a:tbl>
              <a:tblPr firstRow="1" bandRow="1">
                <a:tableStyleId>{5C22544A-7EE6-4342-B048-85BDC9FD1C3A}</a:tableStyleId>
              </a:tblPr>
              <a:tblGrid>
                <a:gridCol w="3367008">
                  <a:extLst>
                    <a:ext uri="{9D8B030D-6E8A-4147-A177-3AD203B41FA5}">
                      <a16:colId xmlns:a16="http://schemas.microsoft.com/office/drawing/2014/main" val="3929044298"/>
                    </a:ext>
                  </a:extLst>
                </a:gridCol>
                <a:gridCol w="1856292">
                  <a:extLst>
                    <a:ext uri="{9D8B030D-6E8A-4147-A177-3AD203B41FA5}">
                      <a16:colId xmlns:a16="http://schemas.microsoft.com/office/drawing/2014/main" val="423366641"/>
                    </a:ext>
                  </a:extLst>
                </a:gridCol>
                <a:gridCol w="1856292">
                  <a:extLst>
                    <a:ext uri="{9D8B030D-6E8A-4147-A177-3AD203B41FA5}">
                      <a16:colId xmlns:a16="http://schemas.microsoft.com/office/drawing/2014/main" val="3620833279"/>
                    </a:ext>
                  </a:extLst>
                </a:gridCol>
                <a:gridCol w="1856292">
                  <a:extLst>
                    <a:ext uri="{9D8B030D-6E8A-4147-A177-3AD203B41FA5}">
                      <a16:colId xmlns:a16="http://schemas.microsoft.com/office/drawing/2014/main" val="1065281282"/>
                    </a:ext>
                  </a:extLst>
                </a:gridCol>
                <a:gridCol w="1856292">
                  <a:extLst>
                    <a:ext uri="{9D8B030D-6E8A-4147-A177-3AD203B41FA5}">
                      <a16:colId xmlns:a16="http://schemas.microsoft.com/office/drawing/2014/main" val="974776797"/>
                    </a:ext>
                  </a:extLst>
                </a:gridCol>
              </a:tblGrid>
              <a:tr h="241151">
                <a:tc>
                  <a:txBody>
                    <a:bodyPr/>
                    <a:lstStyle/>
                    <a:p>
                      <a:endParaRPr lang="en-GB" sz="1200" dirty="0">
                        <a:latin typeface="+mj-lt"/>
                      </a:endParaRPr>
                    </a:p>
                  </a:txBody>
                  <a:tcPr marT="0" marB="0" anchor="ctr">
                    <a:lnB w="12700" cap="flat" cmpd="sng" algn="ctr">
                      <a:solidFill>
                        <a:schemeClr val="bg1"/>
                      </a:solidFill>
                      <a:prstDash val="solid"/>
                      <a:round/>
                      <a:headEnd type="none" w="med" len="med"/>
                      <a:tailEnd type="none" w="med" len="med"/>
                    </a:lnB>
                    <a:solidFill>
                      <a:schemeClr val="accent4"/>
                    </a:solidFill>
                  </a:tcPr>
                </a:tc>
                <a:tc gridSpan="2">
                  <a:txBody>
                    <a:bodyPr/>
                    <a:lstStyle/>
                    <a:p>
                      <a:pPr algn="ctr"/>
                      <a:r>
                        <a:rPr lang="en-GB" sz="1200" dirty="0">
                          <a:latin typeface="+mj-lt"/>
                        </a:rPr>
                        <a:t>Placebo (n=61)</a:t>
                      </a:r>
                    </a:p>
                  </a:txBody>
                  <a:tcPr marT="0" marB="0" anchor="ctr">
                    <a:lnB w="12700" cap="flat" cmpd="sng" algn="ctr">
                      <a:solidFill>
                        <a:schemeClr val="bg1"/>
                      </a:solidFill>
                      <a:prstDash val="solid"/>
                      <a:round/>
                      <a:headEnd type="none" w="med" len="med"/>
                      <a:tailEnd type="none" w="med" len="med"/>
                    </a:lnB>
                    <a:solidFill>
                      <a:schemeClr val="accent4"/>
                    </a:solidFill>
                  </a:tcPr>
                </a:tc>
                <a:tc hMerge="1">
                  <a:txBody>
                    <a:bodyPr/>
                    <a:lstStyle/>
                    <a:p>
                      <a:pPr algn="ctr"/>
                      <a:endParaRPr lang="en-GB" sz="1600" dirty="0">
                        <a:latin typeface="+mj-lt"/>
                      </a:endParaRPr>
                    </a:p>
                  </a:txBody>
                  <a:tcPr anchor="ctr">
                    <a:lnB w="12700" cap="flat" cmpd="sng" algn="ctr">
                      <a:solidFill>
                        <a:schemeClr val="bg1"/>
                      </a:solidFill>
                      <a:prstDash val="solid"/>
                      <a:round/>
                      <a:headEnd type="none" w="med" len="med"/>
                      <a:tailEnd type="none" w="med" len="med"/>
                    </a:lnB>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BR" sz="1200" b="1" kern="1200" dirty="0">
                          <a:solidFill>
                            <a:schemeClr val="lt1"/>
                          </a:solidFill>
                          <a:latin typeface="+mj-lt"/>
                          <a:ea typeface="+mn-ea"/>
                          <a:cs typeface="+mn-cs"/>
                        </a:rPr>
                        <a:t>15 μg/kg vosoritide (n=60)</a:t>
                      </a:r>
                      <a:endParaRPr lang="en-GB" sz="1200" b="1" kern="1200" dirty="0">
                        <a:solidFill>
                          <a:schemeClr val="lt1"/>
                        </a:solidFill>
                        <a:latin typeface="+mj-lt"/>
                        <a:ea typeface="+mn-ea"/>
                        <a:cs typeface="+mn-cs"/>
                      </a:endParaRPr>
                    </a:p>
                  </a:txBody>
                  <a:tcPr marT="0" marB="0" anchor="ctr">
                    <a:lnB w="12700" cap="flat" cmpd="sng" algn="ctr">
                      <a:solidFill>
                        <a:schemeClr val="bg1"/>
                      </a:solidFill>
                      <a:prstDash val="solid"/>
                      <a:round/>
                      <a:headEnd type="none" w="med" len="med"/>
                      <a:tailEnd type="none" w="med" len="med"/>
                    </a:lnB>
                    <a:solidFill>
                      <a:schemeClr val="accent4"/>
                    </a:solidFill>
                  </a:tcPr>
                </a:tc>
                <a:tc hMerge="1">
                  <a:txBody>
                    <a:bodyPr/>
                    <a:lstStyle/>
                    <a:p>
                      <a:pPr algn="ctr"/>
                      <a:endParaRPr lang="en-GB" sz="1600" dirty="0">
                        <a:latin typeface="+mj-lt"/>
                      </a:endParaRPr>
                    </a:p>
                  </a:txBody>
                  <a:tcPr anchor="ct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86073333"/>
                  </a:ext>
                </a:extLst>
              </a:tr>
              <a:tr h="241151">
                <a:tc>
                  <a:txBody>
                    <a:bodyPr/>
                    <a:lstStyle/>
                    <a:p>
                      <a:endParaRPr lang="en-GB" sz="1200" dirty="0">
                        <a:solidFill>
                          <a:schemeClr val="bg1"/>
                        </a:solidFill>
                        <a:latin typeface="+mj-lt"/>
                      </a:endParaRPr>
                    </a:p>
                  </a:txBody>
                  <a:tcPr marT="0" marB="0" anchor="ct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3"/>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latin typeface="+mj-lt"/>
                        </a:rPr>
                        <a:t>Incidence*</a:t>
                      </a:r>
                    </a:p>
                  </a:txBody>
                  <a:tcPr marT="0" marB="0" anchor="ct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3"/>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latin typeface="+mj-lt"/>
                        </a:rPr>
                        <a:t>Event rate</a:t>
                      </a:r>
                      <a:r>
                        <a:rPr lang="en-GB" sz="1200" baseline="30000" dirty="0">
                          <a:solidFill>
                            <a:schemeClr val="bg1"/>
                          </a:solidFill>
                          <a:latin typeface="+mj-lt"/>
                        </a:rPr>
                        <a:t>†</a:t>
                      </a:r>
                    </a:p>
                  </a:txBody>
                  <a:tcPr marT="0" marB="0" anchor="ct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3"/>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latin typeface="+mj-lt"/>
                        </a:rPr>
                        <a:t>Incidence*</a:t>
                      </a:r>
                    </a:p>
                  </a:txBody>
                  <a:tcPr marT="0" marB="0" anchor="ct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3"/>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latin typeface="+mj-lt"/>
                        </a:rPr>
                        <a:t>Event rate</a:t>
                      </a:r>
                      <a:r>
                        <a:rPr lang="en-GB" sz="1200" baseline="30000" dirty="0">
                          <a:solidFill>
                            <a:schemeClr val="bg1"/>
                          </a:solidFill>
                          <a:latin typeface="+mj-lt"/>
                        </a:rPr>
                        <a:t>†</a:t>
                      </a:r>
                    </a:p>
                  </a:txBody>
                  <a:tcPr marT="0" marB="0" anchor="ct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3"/>
                    </a:solidFill>
                  </a:tcPr>
                </a:tc>
                <a:extLst>
                  <a:ext uri="{0D108BD9-81ED-4DB2-BD59-A6C34878D82A}">
                    <a16:rowId xmlns:a16="http://schemas.microsoft.com/office/drawing/2014/main" val="2040238066"/>
                  </a:ext>
                </a:extLst>
              </a:tr>
              <a:tr h="241151">
                <a:tc>
                  <a:txBody>
                    <a:bodyPr/>
                    <a:lstStyle/>
                    <a:p>
                      <a:r>
                        <a:rPr lang="en-GB" sz="1200" dirty="0"/>
                        <a:t>Total treatment exposure, person-years</a:t>
                      </a:r>
                    </a:p>
                  </a:txBody>
                  <a:tcPr marT="0" marB="0" anchor="ctr">
                    <a:lnT w="3810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 –</a:t>
                      </a:r>
                    </a:p>
                  </a:txBody>
                  <a:tcPr marT="0" marB="0" anchor="ctr">
                    <a:lnT w="3810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60.93</a:t>
                      </a:r>
                    </a:p>
                  </a:txBody>
                  <a:tcPr marT="0" marB="0" anchor="ctr">
                    <a:lnT w="3810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 –</a:t>
                      </a:r>
                    </a:p>
                  </a:txBody>
                  <a:tcPr marT="0" marB="0" anchor="ctr">
                    <a:lnT w="3810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57.99</a:t>
                      </a:r>
                    </a:p>
                  </a:txBody>
                  <a:tcPr marT="0" marB="0" anchor="ctr">
                    <a:lnT w="381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950756283"/>
                  </a:ext>
                </a:extLst>
              </a:tr>
              <a:tr h="241151">
                <a:tc>
                  <a:txBody>
                    <a:bodyPr/>
                    <a:lstStyle/>
                    <a:p>
                      <a:r>
                        <a:rPr lang="en-GB" sz="1200" b="1" dirty="0"/>
                        <a:t>Patients with event of special interest</a:t>
                      </a:r>
                    </a:p>
                  </a:txBody>
                  <a:tcPr marT="0" marB="0" anchor="ctr"/>
                </a:tc>
                <a:tc>
                  <a:txBody>
                    <a:bodyPr/>
                    <a:lstStyle/>
                    <a:p>
                      <a:pPr algn="ctr"/>
                      <a:endParaRPr lang="en-GB" sz="1200" b="1"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b="1"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b="1"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b="1" dirty="0"/>
                    </a:p>
                  </a:txBody>
                  <a:tcPr marT="0" marB="0" anchor="ctr"/>
                </a:tc>
                <a:extLst>
                  <a:ext uri="{0D108BD9-81ED-4DB2-BD59-A6C34878D82A}">
                    <a16:rowId xmlns:a16="http://schemas.microsoft.com/office/drawing/2014/main" val="3582689661"/>
                  </a:ext>
                </a:extLst>
              </a:tr>
              <a:tr h="241151">
                <a:tc>
                  <a:txBody>
                    <a:bodyPr/>
                    <a:lstStyle/>
                    <a:p>
                      <a:r>
                        <a:rPr lang="fr-FR" sz="1200" dirty="0"/>
                        <a:t>Fractures</a:t>
                      </a:r>
                      <a:endParaRPr lang="en-GB" sz="1200" dirty="0"/>
                    </a:p>
                  </a:txBody>
                  <a:tcPr marT="0" marB="0" anchor="ctr"/>
                </a:tc>
                <a:tc>
                  <a:txBody>
                    <a:bodyPr/>
                    <a:lstStyle/>
                    <a:p>
                      <a:pPr algn="ctr"/>
                      <a:r>
                        <a:rPr lang="fr-FR" sz="1200" dirty="0"/>
                        <a:t>0</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a:t>0</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a:t>1 (2%)</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a:t>1 (0.02)</a:t>
                      </a:r>
                      <a:endParaRPr lang="en-GB" sz="1200" dirty="0"/>
                    </a:p>
                  </a:txBody>
                  <a:tcPr marT="0" marB="0" anchor="ctr"/>
                </a:tc>
                <a:extLst>
                  <a:ext uri="{0D108BD9-81ED-4DB2-BD59-A6C34878D82A}">
                    <a16:rowId xmlns:a16="http://schemas.microsoft.com/office/drawing/2014/main" val="1065367220"/>
                  </a:ext>
                </a:extLst>
              </a:tr>
              <a:tr h="241151">
                <a:tc>
                  <a:txBody>
                    <a:bodyPr/>
                    <a:lstStyle/>
                    <a:p>
                      <a:r>
                        <a:rPr lang="en-GB" sz="1200" dirty="0"/>
                        <a:t>Slipped capital femoral epiphysis</a:t>
                      </a:r>
                    </a:p>
                  </a:txBody>
                  <a:tcPr marT="0" marB="0" anchor="ctr"/>
                </a:tc>
                <a:tc>
                  <a:txBody>
                    <a:bodyPr/>
                    <a:lstStyle/>
                    <a:p>
                      <a:pPr algn="ctr"/>
                      <a:r>
                        <a:rPr lang="en-GB" sz="1200" dirty="0"/>
                        <a:t>0</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0</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0</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0</a:t>
                      </a:r>
                    </a:p>
                  </a:txBody>
                  <a:tcPr marT="0" marB="0" anchor="ctr"/>
                </a:tc>
                <a:extLst>
                  <a:ext uri="{0D108BD9-81ED-4DB2-BD59-A6C34878D82A}">
                    <a16:rowId xmlns:a16="http://schemas.microsoft.com/office/drawing/2014/main" val="812731174"/>
                  </a:ext>
                </a:extLst>
              </a:tr>
              <a:tr h="241151">
                <a:tc>
                  <a:txBody>
                    <a:bodyPr/>
                    <a:lstStyle/>
                    <a:p>
                      <a:r>
                        <a:rPr lang="en-GB" sz="1200" dirty="0"/>
                        <a:t>Avascular necrosis or osteonecrosis</a:t>
                      </a:r>
                    </a:p>
                  </a:txBody>
                  <a:tcPr marT="0" marB="0" anchor="ctr"/>
                </a:tc>
                <a:tc>
                  <a:txBody>
                    <a:bodyPr/>
                    <a:lstStyle/>
                    <a:p>
                      <a:pPr algn="ctr"/>
                      <a:r>
                        <a:rPr lang="en-GB" sz="1200" dirty="0"/>
                        <a:t>0</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0</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0</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0</a:t>
                      </a:r>
                    </a:p>
                  </a:txBody>
                  <a:tcPr marT="0" marB="0" anchor="ctr"/>
                </a:tc>
                <a:extLst>
                  <a:ext uri="{0D108BD9-81ED-4DB2-BD59-A6C34878D82A}">
                    <a16:rowId xmlns:a16="http://schemas.microsoft.com/office/drawing/2014/main" val="900064105"/>
                  </a:ext>
                </a:extLst>
              </a:tr>
              <a:tr h="241151">
                <a:tc>
                  <a:txBody>
                    <a:bodyPr/>
                    <a:lstStyle/>
                    <a:p>
                      <a:r>
                        <a:rPr lang="en-GB" sz="1200" b="1" dirty="0"/>
                        <a:t>Patients with any serious AE</a:t>
                      </a:r>
                    </a:p>
                  </a:txBody>
                  <a:tcPr marT="0" marB="0" anchor="ctr"/>
                </a:tc>
                <a:tc>
                  <a:txBody>
                    <a:bodyPr/>
                    <a:lstStyle/>
                    <a:p>
                      <a:pPr algn="ctr"/>
                      <a:r>
                        <a:rPr lang="en-GB" sz="1200" b="1" dirty="0"/>
                        <a:t>4 (7%)</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t>5 (0.1)</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t>3 (5%)</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t>4 (0.1)</a:t>
                      </a:r>
                    </a:p>
                  </a:txBody>
                  <a:tcPr marT="0" marB="0" anchor="ctr"/>
                </a:tc>
                <a:extLst>
                  <a:ext uri="{0D108BD9-81ED-4DB2-BD59-A6C34878D82A}">
                    <a16:rowId xmlns:a16="http://schemas.microsoft.com/office/drawing/2014/main" val="812971404"/>
                  </a:ext>
                </a:extLst>
              </a:tr>
              <a:tr h="241151">
                <a:tc>
                  <a:txBody>
                    <a:bodyPr/>
                    <a:lstStyle/>
                    <a:p>
                      <a:r>
                        <a:rPr lang="it-IT" sz="1200" dirty="0"/>
                        <a:t>Influenza</a:t>
                      </a:r>
                      <a:endParaRPr lang="en-GB" sz="1200" dirty="0"/>
                    </a:p>
                  </a:txBody>
                  <a:tcPr marT="0" marB="0" anchor="ctr"/>
                </a:tc>
                <a:tc>
                  <a:txBody>
                    <a:bodyPr/>
                    <a:lstStyle/>
                    <a:p>
                      <a:pPr algn="ctr"/>
                      <a:r>
                        <a:rPr lang="it-IT" sz="1200" dirty="0"/>
                        <a:t>0</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200" dirty="0"/>
                        <a:t>0</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200" dirty="0"/>
                        <a:t>1 (2%)</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200" dirty="0"/>
                        <a:t>1 (0.02)</a:t>
                      </a:r>
                      <a:endParaRPr lang="en-GB" sz="1200" dirty="0"/>
                    </a:p>
                  </a:txBody>
                  <a:tcPr marT="0" marB="0" anchor="ctr"/>
                </a:tc>
                <a:extLst>
                  <a:ext uri="{0D108BD9-81ED-4DB2-BD59-A6C34878D82A}">
                    <a16:rowId xmlns:a16="http://schemas.microsoft.com/office/drawing/2014/main" val="888894364"/>
                  </a:ext>
                </a:extLst>
              </a:tr>
              <a:tr h="241151">
                <a:tc>
                  <a:txBody>
                    <a:bodyPr/>
                    <a:lstStyle/>
                    <a:p>
                      <a:r>
                        <a:rPr lang="en-GB" sz="1200" dirty="0"/>
                        <a:t>Appendicitis</a:t>
                      </a:r>
                    </a:p>
                  </a:txBody>
                  <a:tcPr marT="0" marB="0" anchor="ctr"/>
                </a:tc>
                <a:tc>
                  <a:txBody>
                    <a:bodyPr/>
                    <a:lstStyle/>
                    <a:p>
                      <a:pPr algn="ctr"/>
                      <a:r>
                        <a:rPr lang="en-GB" sz="1200" dirty="0"/>
                        <a:t>1 (2%)</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 (0.02)</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0</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0</a:t>
                      </a:r>
                    </a:p>
                  </a:txBody>
                  <a:tcPr marT="0" marB="0" anchor="ctr"/>
                </a:tc>
                <a:extLst>
                  <a:ext uri="{0D108BD9-81ED-4DB2-BD59-A6C34878D82A}">
                    <a16:rowId xmlns:a16="http://schemas.microsoft.com/office/drawing/2014/main" val="589467308"/>
                  </a:ext>
                </a:extLst>
              </a:tr>
              <a:tr h="241151">
                <a:tc>
                  <a:txBody>
                    <a:bodyPr/>
                    <a:lstStyle/>
                    <a:p>
                      <a:r>
                        <a:rPr lang="fr-FR" sz="1200" dirty="0"/>
                        <a:t>Radius fracture</a:t>
                      </a:r>
                      <a:endParaRPr lang="en-GB" sz="1200" dirty="0"/>
                    </a:p>
                  </a:txBody>
                  <a:tcPr marT="0" marB="0" anchor="ctr"/>
                </a:tc>
                <a:tc>
                  <a:txBody>
                    <a:bodyPr/>
                    <a:lstStyle/>
                    <a:p>
                      <a:pPr algn="ctr"/>
                      <a:r>
                        <a:rPr lang="fr-FR" sz="1200" dirty="0"/>
                        <a:t>0</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a:t>0</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a:t>1 (2%)</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dirty="0"/>
                        <a:t>1 (0.02)</a:t>
                      </a:r>
                      <a:endParaRPr lang="en-GB" sz="1200" dirty="0"/>
                    </a:p>
                  </a:txBody>
                  <a:tcPr marT="0" marB="0" anchor="ctr"/>
                </a:tc>
                <a:extLst>
                  <a:ext uri="{0D108BD9-81ED-4DB2-BD59-A6C34878D82A}">
                    <a16:rowId xmlns:a16="http://schemas.microsoft.com/office/drawing/2014/main" val="3436915211"/>
                  </a:ext>
                </a:extLst>
              </a:tr>
              <a:tr h="241151">
                <a:tc>
                  <a:txBody>
                    <a:bodyPr/>
                    <a:lstStyle/>
                    <a:p>
                      <a:r>
                        <a:rPr lang="en-GB" sz="1200" dirty="0"/>
                        <a:t>Adenoidal hypertrophy</a:t>
                      </a:r>
                    </a:p>
                  </a:txBody>
                  <a:tcPr marT="0" marB="0" anchor="ctr"/>
                </a:tc>
                <a:tc>
                  <a:txBody>
                    <a:bodyPr/>
                    <a:lstStyle/>
                    <a:p>
                      <a:pPr algn="ctr"/>
                      <a:r>
                        <a:rPr lang="en-GB" sz="1200" dirty="0"/>
                        <a:t>1 (2%)</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 (0.02)</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 (2%)</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 (0.02)</a:t>
                      </a:r>
                    </a:p>
                  </a:txBody>
                  <a:tcPr marT="0" marB="0" anchor="ctr"/>
                </a:tc>
                <a:extLst>
                  <a:ext uri="{0D108BD9-81ED-4DB2-BD59-A6C34878D82A}">
                    <a16:rowId xmlns:a16="http://schemas.microsoft.com/office/drawing/2014/main" val="2729822662"/>
                  </a:ext>
                </a:extLst>
              </a:tr>
              <a:tr h="241151">
                <a:tc>
                  <a:txBody>
                    <a:bodyPr/>
                    <a:lstStyle/>
                    <a:p>
                      <a:r>
                        <a:rPr lang="sv-SE" sz="1200" dirty="0"/>
                        <a:t>Sleep apnoea syndrome</a:t>
                      </a:r>
                      <a:endParaRPr lang="en-GB" sz="1200" dirty="0"/>
                    </a:p>
                  </a:txBody>
                  <a:tcPr marT="0" marB="0" anchor="ctr"/>
                </a:tc>
                <a:tc>
                  <a:txBody>
                    <a:bodyPr/>
                    <a:lstStyle/>
                    <a:p>
                      <a:pPr algn="ctr"/>
                      <a:r>
                        <a:rPr lang="sv-SE" sz="1200" dirty="0"/>
                        <a:t>0</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sz="1200" dirty="0"/>
                        <a:t>0</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sz="1200" dirty="0"/>
                        <a:t>1 (2%)</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sz="1200" dirty="0"/>
                        <a:t>1 (0.02)</a:t>
                      </a:r>
                      <a:endParaRPr lang="en-GB" sz="1200" dirty="0"/>
                    </a:p>
                  </a:txBody>
                  <a:tcPr marT="0" marB="0" anchor="ctr"/>
                </a:tc>
                <a:extLst>
                  <a:ext uri="{0D108BD9-81ED-4DB2-BD59-A6C34878D82A}">
                    <a16:rowId xmlns:a16="http://schemas.microsoft.com/office/drawing/2014/main" val="1981493633"/>
                  </a:ext>
                </a:extLst>
              </a:tr>
              <a:tr h="241151">
                <a:tc>
                  <a:txBody>
                    <a:bodyPr/>
                    <a:lstStyle/>
                    <a:p>
                      <a:r>
                        <a:rPr lang="pl-PL" sz="1200" dirty="0"/>
                        <a:t>Dyspnoea</a:t>
                      </a:r>
                      <a:endParaRPr lang="en-GB" sz="1200" dirty="0"/>
                    </a:p>
                  </a:txBody>
                  <a:tcPr marT="0" marB="0" anchor="ctr"/>
                </a:tc>
                <a:tc>
                  <a:txBody>
                    <a:bodyPr/>
                    <a:lstStyle/>
                    <a:p>
                      <a:pPr algn="ctr"/>
                      <a:r>
                        <a:rPr lang="pl-PL" sz="1200" dirty="0"/>
                        <a:t>1 (2%)</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1200" dirty="0"/>
                        <a:t>1 (0.02)</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0</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0</a:t>
                      </a:r>
                    </a:p>
                  </a:txBody>
                  <a:tcPr marT="0" marB="0" anchor="ctr"/>
                </a:tc>
                <a:extLst>
                  <a:ext uri="{0D108BD9-81ED-4DB2-BD59-A6C34878D82A}">
                    <a16:rowId xmlns:a16="http://schemas.microsoft.com/office/drawing/2014/main" val="3675418112"/>
                  </a:ext>
                </a:extLst>
              </a:tr>
              <a:tr h="241151">
                <a:tc>
                  <a:txBody>
                    <a:bodyPr/>
                    <a:lstStyle/>
                    <a:p>
                      <a:r>
                        <a:rPr lang="en-GB" sz="1200" dirty="0"/>
                        <a:t>Intracranial pressure increased</a:t>
                      </a:r>
                    </a:p>
                  </a:txBody>
                  <a:tcPr marT="0" marB="0" anchor="ctr"/>
                </a:tc>
                <a:tc>
                  <a:txBody>
                    <a:bodyPr/>
                    <a:lstStyle/>
                    <a:p>
                      <a:pPr algn="ctr"/>
                      <a:r>
                        <a:rPr lang="en-GB" sz="1200" dirty="0"/>
                        <a:t>1 (2%)</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 (0.02)</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0</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0</a:t>
                      </a:r>
                    </a:p>
                  </a:txBody>
                  <a:tcPr marT="0" marB="0" anchor="ctr"/>
                </a:tc>
                <a:extLst>
                  <a:ext uri="{0D108BD9-81ED-4DB2-BD59-A6C34878D82A}">
                    <a16:rowId xmlns:a16="http://schemas.microsoft.com/office/drawing/2014/main" val="3057820070"/>
                  </a:ext>
                </a:extLst>
              </a:tr>
              <a:tr h="241151">
                <a:tc>
                  <a:txBody>
                    <a:bodyPr/>
                    <a:lstStyle/>
                    <a:p>
                      <a:r>
                        <a:rPr lang="it-IT" sz="1200" dirty="0"/>
                        <a:t>Spinal cord compression</a:t>
                      </a:r>
                      <a:endParaRPr lang="en-GB" sz="1200" dirty="0"/>
                    </a:p>
                  </a:txBody>
                  <a:tcPr marT="0" marB="0" anchor="ctr"/>
                </a:tc>
                <a:tc>
                  <a:txBody>
                    <a:bodyPr/>
                    <a:lstStyle/>
                    <a:p>
                      <a:pPr algn="ctr"/>
                      <a:r>
                        <a:rPr lang="it-IT" sz="1200" dirty="0"/>
                        <a:t>1 (2%)</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200" dirty="0"/>
                        <a:t>1 (0.02)</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0</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0</a:t>
                      </a:r>
                    </a:p>
                  </a:txBody>
                  <a:tcPr marT="0" marB="0" anchor="ctr"/>
                </a:tc>
                <a:extLst>
                  <a:ext uri="{0D108BD9-81ED-4DB2-BD59-A6C34878D82A}">
                    <a16:rowId xmlns:a16="http://schemas.microsoft.com/office/drawing/2014/main" val="1562107244"/>
                  </a:ext>
                </a:extLst>
              </a:tr>
            </a:tbl>
          </a:graphicData>
        </a:graphic>
      </p:graphicFrame>
    </p:spTree>
    <p:extLst>
      <p:ext uri="{BB962C8B-B14F-4D97-AF65-F5344CB8AC3E}">
        <p14:creationId xmlns:p14="http://schemas.microsoft.com/office/powerpoint/2010/main" val="3739613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E5BE8-0236-4B7A-AECB-2F678FF2EE91}"/>
              </a:ext>
            </a:extLst>
          </p:cNvPr>
          <p:cNvSpPr>
            <a:spLocks noGrp="1"/>
          </p:cNvSpPr>
          <p:nvPr>
            <p:ph type="title"/>
          </p:nvPr>
        </p:nvSpPr>
        <p:spPr>
          <a:xfrm>
            <a:off x="696000" y="360000"/>
            <a:ext cx="10800000" cy="1008000"/>
          </a:xfrm>
        </p:spPr>
        <p:txBody>
          <a:bodyPr>
            <a:normAutofit/>
          </a:bodyPr>
          <a:lstStyle/>
          <a:p>
            <a:r>
              <a:rPr lang="en-GB" dirty="0"/>
              <a:t>Result: Common (≥10%) TEAEs (Full Safety Population) </a:t>
            </a:r>
          </a:p>
        </p:txBody>
      </p:sp>
      <p:graphicFrame>
        <p:nvGraphicFramePr>
          <p:cNvPr id="8" name="Table 6">
            <a:extLst>
              <a:ext uri="{FF2B5EF4-FFF2-40B4-BE49-F238E27FC236}">
                <a16:creationId xmlns:a16="http://schemas.microsoft.com/office/drawing/2014/main" id="{033FE71B-2BF3-4E2A-B23D-0F1ECA2FCF95}"/>
              </a:ext>
            </a:extLst>
          </p:cNvPr>
          <p:cNvGraphicFramePr>
            <a:graphicFrameLocks noGrp="1"/>
          </p:cNvGraphicFramePr>
          <p:nvPr>
            <p:ph idx="1"/>
          </p:nvPr>
        </p:nvGraphicFramePr>
        <p:xfrm>
          <a:off x="695325" y="1449388"/>
          <a:ext cx="10792176" cy="3840480"/>
        </p:xfrm>
        <a:graphic>
          <a:graphicData uri="http://schemas.openxmlformats.org/drawingml/2006/table">
            <a:tbl>
              <a:tblPr firstRow="1" bandRow="1">
                <a:tableStyleId>{5C22544A-7EE6-4342-B048-85BDC9FD1C3A}</a:tableStyleId>
              </a:tblPr>
              <a:tblGrid>
                <a:gridCol w="3367008">
                  <a:extLst>
                    <a:ext uri="{9D8B030D-6E8A-4147-A177-3AD203B41FA5}">
                      <a16:colId xmlns:a16="http://schemas.microsoft.com/office/drawing/2014/main" val="3929044298"/>
                    </a:ext>
                  </a:extLst>
                </a:gridCol>
                <a:gridCol w="1856292">
                  <a:extLst>
                    <a:ext uri="{9D8B030D-6E8A-4147-A177-3AD203B41FA5}">
                      <a16:colId xmlns:a16="http://schemas.microsoft.com/office/drawing/2014/main" val="423366641"/>
                    </a:ext>
                  </a:extLst>
                </a:gridCol>
                <a:gridCol w="1856292">
                  <a:extLst>
                    <a:ext uri="{9D8B030D-6E8A-4147-A177-3AD203B41FA5}">
                      <a16:colId xmlns:a16="http://schemas.microsoft.com/office/drawing/2014/main" val="3620833279"/>
                    </a:ext>
                  </a:extLst>
                </a:gridCol>
                <a:gridCol w="1856292">
                  <a:extLst>
                    <a:ext uri="{9D8B030D-6E8A-4147-A177-3AD203B41FA5}">
                      <a16:colId xmlns:a16="http://schemas.microsoft.com/office/drawing/2014/main" val="1065281282"/>
                    </a:ext>
                  </a:extLst>
                </a:gridCol>
                <a:gridCol w="1856292">
                  <a:extLst>
                    <a:ext uri="{9D8B030D-6E8A-4147-A177-3AD203B41FA5}">
                      <a16:colId xmlns:a16="http://schemas.microsoft.com/office/drawing/2014/main" val="974776797"/>
                    </a:ext>
                  </a:extLst>
                </a:gridCol>
              </a:tblGrid>
              <a:tr h="146655">
                <a:tc>
                  <a:txBody>
                    <a:bodyPr/>
                    <a:lstStyle/>
                    <a:p>
                      <a:endParaRPr lang="en-GB" sz="1200" dirty="0">
                        <a:latin typeface="+mj-lt"/>
                      </a:endParaRPr>
                    </a:p>
                  </a:txBody>
                  <a:tcPr marT="0" marB="0" anchor="ctr">
                    <a:lnB w="12700" cap="flat" cmpd="sng" algn="ctr">
                      <a:solidFill>
                        <a:schemeClr val="bg1"/>
                      </a:solidFill>
                      <a:prstDash val="solid"/>
                      <a:round/>
                      <a:headEnd type="none" w="med" len="med"/>
                      <a:tailEnd type="none" w="med" len="med"/>
                    </a:lnB>
                    <a:solidFill>
                      <a:schemeClr val="accent4"/>
                    </a:solidFill>
                  </a:tcPr>
                </a:tc>
                <a:tc gridSpan="2">
                  <a:txBody>
                    <a:bodyPr/>
                    <a:lstStyle/>
                    <a:p>
                      <a:pPr algn="ctr"/>
                      <a:r>
                        <a:rPr lang="en-GB" sz="1200" dirty="0">
                          <a:latin typeface="+mj-lt"/>
                        </a:rPr>
                        <a:t>Placebo (n=61)</a:t>
                      </a:r>
                    </a:p>
                  </a:txBody>
                  <a:tcPr marT="0" marB="0" anchor="ctr">
                    <a:lnB w="12700" cap="flat" cmpd="sng" algn="ctr">
                      <a:solidFill>
                        <a:schemeClr val="bg1"/>
                      </a:solidFill>
                      <a:prstDash val="solid"/>
                      <a:round/>
                      <a:headEnd type="none" w="med" len="med"/>
                      <a:tailEnd type="none" w="med" len="med"/>
                    </a:lnB>
                    <a:solidFill>
                      <a:schemeClr val="accent4"/>
                    </a:solidFill>
                  </a:tcPr>
                </a:tc>
                <a:tc hMerge="1">
                  <a:txBody>
                    <a:bodyPr/>
                    <a:lstStyle/>
                    <a:p>
                      <a:pPr algn="ctr"/>
                      <a:endParaRPr lang="en-GB" sz="1600" dirty="0">
                        <a:latin typeface="+mj-lt"/>
                      </a:endParaRPr>
                    </a:p>
                  </a:txBody>
                  <a:tcPr anchor="ctr">
                    <a:lnB w="12700" cap="flat" cmpd="sng" algn="ctr">
                      <a:solidFill>
                        <a:schemeClr val="bg1"/>
                      </a:solidFill>
                      <a:prstDash val="solid"/>
                      <a:round/>
                      <a:headEnd type="none" w="med" len="med"/>
                      <a:tailEnd type="none" w="med" len="med"/>
                    </a:lnB>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t-BR" sz="1200" b="1" kern="1200" dirty="0">
                          <a:solidFill>
                            <a:schemeClr val="lt1"/>
                          </a:solidFill>
                          <a:latin typeface="+mj-lt"/>
                          <a:ea typeface="+mn-ea"/>
                          <a:cs typeface="+mn-cs"/>
                        </a:rPr>
                        <a:t>15 μg/kg vosoritide (n=60)</a:t>
                      </a:r>
                      <a:endParaRPr lang="en-GB" sz="1200" b="1" kern="1200" dirty="0">
                        <a:solidFill>
                          <a:schemeClr val="lt1"/>
                        </a:solidFill>
                        <a:latin typeface="+mj-lt"/>
                        <a:ea typeface="+mn-ea"/>
                        <a:cs typeface="+mn-cs"/>
                      </a:endParaRPr>
                    </a:p>
                  </a:txBody>
                  <a:tcPr marT="0" marB="0" anchor="ctr">
                    <a:lnB w="12700" cap="flat" cmpd="sng" algn="ctr">
                      <a:solidFill>
                        <a:schemeClr val="bg1"/>
                      </a:solidFill>
                      <a:prstDash val="solid"/>
                      <a:round/>
                      <a:headEnd type="none" w="med" len="med"/>
                      <a:tailEnd type="none" w="med" len="med"/>
                    </a:lnB>
                    <a:solidFill>
                      <a:schemeClr val="accent4"/>
                    </a:solidFill>
                  </a:tcPr>
                </a:tc>
                <a:tc hMerge="1">
                  <a:txBody>
                    <a:bodyPr/>
                    <a:lstStyle/>
                    <a:p>
                      <a:pPr algn="ctr"/>
                      <a:endParaRPr lang="en-GB" sz="1600" dirty="0">
                        <a:latin typeface="+mj-lt"/>
                      </a:endParaRPr>
                    </a:p>
                  </a:txBody>
                  <a:tcPr anchor="ct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86073333"/>
                  </a:ext>
                </a:extLst>
              </a:tr>
              <a:tr h="146655">
                <a:tc>
                  <a:txBody>
                    <a:bodyPr/>
                    <a:lstStyle/>
                    <a:p>
                      <a:endParaRPr lang="en-GB" sz="1200" dirty="0">
                        <a:solidFill>
                          <a:schemeClr val="bg1"/>
                        </a:solidFill>
                        <a:latin typeface="+mj-lt"/>
                      </a:endParaRPr>
                    </a:p>
                  </a:txBody>
                  <a:tcPr marT="0" marB="0" anchor="ct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3"/>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latin typeface="+mj-lt"/>
                        </a:rPr>
                        <a:t>Incidence*</a:t>
                      </a:r>
                    </a:p>
                  </a:txBody>
                  <a:tcPr marT="0" marB="0" anchor="ct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3"/>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latin typeface="+mj-lt"/>
                        </a:rPr>
                        <a:t>Event rate</a:t>
                      </a:r>
                      <a:r>
                        <a:rPr lang="en-GB" sz="1200" baseline="30000" dirty="0">
                          <a:solidFill>
                            <a:schemeClr val="bg1"/>
                          </a:solidFill>
                          <a:latin typeface="+mj-lt"/>
                        </a:rPr>
                        <a:t>†</a:t>
                      </a:r>
                    </a:p>
                  </a:txBody>
                  <a:tcPr marT="0" marB="0" anchor="ct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3"/>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latin typeface="+mj-lt"/>
                        </a:rPr>
                        <a:t>Incidence*</a:t>
                      </a:r>
                    </a:p>
                  </a:txBody>
                  <a:tcPr marT="0" marB="0" anchor="ct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3"/>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latin typeface="+mj-lt"/>
                        </a:rPr>
                        <a:t>Event rate</a:t>
                      </a:r>
                      <a:r>
                        <a:rPr lang="en-GB" sz="1200" baseline="30000" dirty="0">
                          <a:solidFill>
                            <a:schemeClr val="bg1"/>
                          </a:solidFill>
                          <a:latin typeface="+mj-lt"/>
                        </a:rPr>
                        <a:t>†</a:t>
                      </a:r>
                    </a:p>
                  </a:txBody>
                  <a:tcPr marT="0" marB="0" anchor="ct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3"/>
                    </a:solidFill>
                  </a:tcPr>
                </a:tc>
                <a:extLst>
                  <a:ext uri="{0D108BD9-81ED-4DB2-BD59-A6C34878D82A}">
                    <a16:rowId xmlns:a16="http://schemas.microsoft.com/office/drawing/2014/main" val="2040238066"/>
                  </a:ext>
                </a:extLst>
              </a:tr>
              <a:tr h="146655">
                <a:tc>
                  <a:txBody>
                    <a:bodyPr/>
                    <a:lstStyle/>
                    <a:p>
                      <a:r>
                        <a:rPr lang="en-GB" sz="1200" b="1" dirty="0"/>
                        <a:t>Patients with any AE</a:t>
                      </a:r>
                    </a:p>
                  </a:txBody>
                  <a:tcPr marT="0" marB="0" anchor="ctr">
                    <a:lnT w="3810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t>60 (98%)</a:t>
                      </a:r>
                    </a:p>
                  </a:txBody>
                  <a:tcPr marT="0" marB="0" anchor="ctr">
                    <a:lnT w="3810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t>2121 (34.8)</a:t>
                      </a:r>
                    </a:p>
                  </a:txBody>
                  <a:tcPr marT="0" marB="0" anchor="ctr">
                    <a:lnT w="3810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t>59 (98%)</a:t>
                      </a:r>
                    </a:p>
                  </a:txBody>
                  <a:tcPr marT="0" marB="0" anchor="ctr">
                    <a:lnT w="3810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t>7345 (126.7)</a:t>
                      </a:r>
                    </a:p>
                  </a:txBody>
                  <a:tcPr marT="0" marB="0" anchor="ctr">
                    <a:lnT w="381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950756283"/>
                  </a:ext>
                </a:extLst>
              </a:tr>
              <a:tr h="146655">
                <a:tc>
                  <a:txBody>
                    <a:bodyPr/>
                    <a:lstStyle/>
                    <a:p>
                      <a:r>
                        <a:rPr lang="en-GB" sz="1200" b="0" dirty="0"/>
                        <a:t>Injection site reaction</a:t>
                      </a:r>
                    </a:p>
                  </a:txBody>
                  <a:tcPr marT="0" marB="0" anchor="ctr"/>
                </a:tc>
                <a:tc>
                  <a:txBody>
                    <a:bodyPr/>
                    <a:lstStyle/>
                    <a:p>
                      <a:pPr algn="ctr"/>
                      <a:r>
                        <a:rPr lang="en-GB" sz="1200" b="0" dirty="0"/>
                        <a:t>29 (48%)</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t>229 (3.8)</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t>44 (73%)</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t>2280 (39.3)</a:t>
                      </a:r>
                    </a:p>
                  </a:txBody>
                  <a:tcPr marT="0" marB="0" anchor="ctr"/>
                </a:tc>
                <a:extLst>
                  <a:ext uri="{0D108BD9-81ED-4DB2-BD59-A6C34878D82A}">
                    <a16:rowId xmlns:a16="http://schemas.microsoft.com/office/drawing/2014/main" val="3582689661"/>
                  </a:ext>
                </a:extLst>
              </a:tr>
              <a:tr h="146655">
                <a:tc>
                  <a:txBody>
                    <a:bodyPr/>
                    <a:lstStyle/>
                    <a:p>
                      <a:r>
                        <a:rPr lang="en-GB" sz="1200" dirty="0"/>
                        <a:t>Injection site erythema</a:t>
                      </a:r>
                    </a:p>
                  </a:txBody>
                  <a:tcPr marT="0" marB="0" anchor="ctr"/>
                </a:tc>
                <a:tc>
                  <a:txBody>
                    <a:bodyPr/>
                    <a:lstStyle/>
                    <a:p>
                      <a:pPr algn="ctr"/>
                      <a:r>
                        <a:rPr lang="en-GB" sz="1200" dirty="0"/>
                        <a:t>40 (66%)</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1215 (19.9)</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41 (68%)</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3987 (68.7)</a:t>
                      </a:r>
                    </a:p>
                  </a:txBody>
                  <a:tcPr marT="0" marB="0" anchor="ctr"/>
                </a:tc>
                <a:extLst>
                  <a:ext uri="{0D108BD9-81ED-4DB2-BD59-A6C34878D82A}">
                    <a16:rowId xmlns:a16="http://schemas.microsoft.com/office/drawing/2014/main" val="1065367220"/>
                  </a:ext>
                </a:extLst>
              </a:tr>
              <a:tr h="146655">
                <a:tc>
                  <a:txBody>
                    <a:bodyPr/>
                    <a:lstStyle/>
                    <a:p>
                      <a:r>
                        <a:rPr lang="en-GB" sz="1200" dirty="0"/>
                        <a:t>Injection site swelling</a:t>
                      </a:r>
                    </a:p>
                  </a:txBody>
                  <a:tcPr marT="0" marB="0" anchor="ctr"/>
                </a:tc>
                <a:tc>
                  <a:txBody>
                    <a:bodyPr/>
                    <a:lstStyle/>
                    <a:p>
                      <a:pPr algn="ctr"/>
                      <a:r>
                        <a:rPr lang="en-GB" sz="1200" dirty="0"/>
                        <a:t>6 (10%)</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53 (0.9)</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23 (38%)</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322 (5.6)</a:t>
                      </a:r>
                    </a:p>
                  </a:txBody>
                  <a:tcPr marT="0" marB="0" anchor="ctr"/>
                </a:tc>
                <a:extLst>
                  <a:ext uri="{0D108BD9-81ED-4DB2-BD59-A6C34878D82A}">
                    <a16:rowId xmlns:a16="http://schemas.microsoft.com/office/drawing/2014/main" val="812731174"/>
                  </a:ext>
                </a:extLst>
              </a:tr>
              <a:tr h="146655">
                <a:tc>
                  <a:txBody>
                    <a:bodyPr/>
                    <a:lstStyle/>
                    <a:p>
                      <a:r>
                        <a:rPr lang="en-GB" sz="1200" dirty="0"/>
                        <a:t>Nasopharyngitis</a:t>
                      </a:r>
                    </a:p>
                  </a:txBody>
                  <a:tcPr marT="0" marB="0" anchor="ctr"/>
                </a:tc>
                <a:tc>
                  <a:txBody>
                    <a:bodyPr/>
                    <a:lstStyle/>
                    <a:p>
                      <a:pPr algn="ctr"/>
                      <a:r>
                        <a:rPr lang="en-GB" sz="1200" dirty="0"/>
                        <a:t>18 (30%)</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29 (0.5)</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16 (27%)</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26 (0.4)</a:t>
                      </a:r>
                    </a:p>
                  </a:txBody>
                  <a:tcPr marT="0" marB="0" anchor="ctr"/>
                </a:tc>
                <a:extLst>
                  <a:ext uri="{0D108BD9-81ED-4DB2-BD59-A6C34878D82A}">
                    <a16:rowId xmlns:a16="http://schemas.microsoft.com/office/drawing/2014/main" val="900064105"/>
                  </a:ext>
                </a:extLst>
              </a:tr>
              <a:tr h="146655">
                <a:tc>
                  <a:txBody>
                    <a:bodyPr/>
                    <a:lstStyle/>
                    <a:p>
                      <a:r>
                        <a:rPr lang="en-GB" sz="1200" b="0" dirty="0"/>
                        <a:t>Vomiting</a:t>
                      </a:r>
                    </a:p>
                  </a:txBody>
                  <a:tcPr marT="0" marB="0" anchor="ctr"/>
                </a:tc>
                <a:tc>
                  <a:txBody>
                    <a:bodyPr/>
                    <a:lstStyle/>
                    <a:p>
                      <a:pPr algn="ctr"/>
                      <a:r>
                        <a:rPr lang="en-GB" sz="1200" b="0" dirty="0"/>
                        <a:t>12 (20%)</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t>16 (0.3)</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t>16 (27%)</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t>25 (0.4)</a:t>
                      </a:r>
                    </a:p>
                  </a:txBody>
                  <a:tcPr marT="0" marB="0" anchor="ctr"/>
                </a:tc>
                <a:extLst>
                  <a:ext uri="{0D108BD9-81ED-4DB2-BD59-A6C34878D82A}">
                    <a16:rowId xmlns:a16="http://schemas.microsoft.com/office/drawing/2014/main" val="812971404"/>
                  </a:ext>
                </a:extLst>
              </a:tr>
              <a:tr h="146655">
                <a:tc>
                  <a:txBody>
                    <a:bodyPr/>
                    <a:lstStyle/>
                    <a:p>
                      <a:r>
                        <a:rPr lang="en-GB" sz="1200" dirty="0"/>
                        <a:t>Headache</a:t>
                      </a:r>
                    </a:p>
                  </a:txBody>
                  <a:tcPr marT="0" marB="0" anchor="ctr"/>
                </a:tc>
                <a:tc>
                  <a:txBody>
                    <a:bodyPr/>
                    <a:lstStyle/>
                    <a:p>
                      <a:pPr algn="ctr"/>
                      <a:r>
                        <a:rPr lang="en-GB" sz="1200" dirty="0"/>
                        <a:t>16 (26%)</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30 (0.5)</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14 (23%)</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23 (0.4)</a:t>
                      </a:r>
                    </a:p>
                  </a:txBody>
                  <a:tcPr marT="0" marB="0" anchor="ctr"/>
                </a:tc>
                <a:extLst>
                  <a:ext uri="{0D108BD9-81ED-4DB2-BD59-A6C34878D82A}">
                    <a16:rowId xmlns:a16="http://schemas.microsoft.com/office/drawing/2014/main" val="888894364"/>
                  </a:ext>
                </a:extLst>
              </a:tr>
              <a:tr h="146655">
                <a:tc>
                  <a:txBody>
                    <a:bodyPr/>
                    <a:lstStyle/>
                    <a:p>
                      <a:r>
                        <a:rPr lang="fi-FI" sz="1200" dirty="0"/>
                        <a:t>Pyrexia</a:t>
                      </a:r>
                      <a:endParaRPr lang="en-GB" sz="1200" dirty="0"/>
                    </a:p>
                  </a:txBody>
                  <a:tcPr marT="0" marB="0" anchor="ctr"/>
                </a:tc>
                <a:tc>
                  <a:txBody>
                    <a:bodyPr/>
                    <a:lstStyle/>
                    <a:p>
                      <a:pPr algn="ctr"/>
                      <a:r>
                        <a:rPr lang="fi-FI" sz="1200" dirty="0"/>
                        <a:t>13 (21%)</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1200" dirty="0"/>
                        <a:t>22 (0.4)</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1200" dirty="0"/>
                        <a:t>10 (17%)</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i-FI" sz="1200" dirty="0"/>
                        <a:t>11 (0.2)</a:t>
                      </a:r>
                      <a:endParaRPr lang="en-GB" sz="1200" dirty="0"/>
                    </a:p>
                  </a:txBody>
                  <a:tcPr marT="0" marB="0" anchor="ctr"/>
                </a:tc>
                <a:extLst>
                  <a:ext uri="{0D108BD9-81ED-4DB2-BD59-A6C34878D82A}">
                    <a16:rowId xmlns:a16="http://schemas.microsoft.com/office/drawing/2014/main" val="589467308"/>
                  </a:ext>
                </a:extLst>
              </a:tr>
              <a:tr h="146655">
                <a:tc>
                  <a:txBody>
                    <a:bodyPr/>
                    <a:lstStyle/>
                    <a:p>
                      <a:r>
                        <a:rPr lang="en-GB" sz="1200" dirty="0"/>
                        <a:t>Arthralgia</a:t>
                      </a:r>
                    </a:p>
                  </a:txBody>
                  <a:tcPr marT="0" marB="0" anchor="ctr"/>
                </a:tc>
                <a:tc>
                  <a:txBody>
                    <a:bodyPr/>
                    <a:lstStyle/>
                    <a:p>
                      <a:pPr algn="ctr"/>
                      <a:r>
                        <a:rPr lang="en-GB" sz="1200" dirty="0"/>
                        <a:t>4 (7%)</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7 (0.1)</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9 (15%)</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11 (0.2)</a:t>
                      </a:r>
                    </a:p>
                  </a:txBody>
                  <a:tcPr marT="0" marB="0" anchor="ctr"/>
                </a:tc>
                <a:extLst>
                  <a:ext uri="{0D108BD9-81ED-4DB2-BD59-A6C34878D82A}">
                    <a16:rowId xmlns:a16="http://schemas.microsoft.com/office/drawing/2014/main" val="3436915211"/>
                  </a:ext>
                </a:extLst>
              </a:tr>
              <a:tr h="146655">
                <a:tc>
                  <a:txBody>
                    <a:bodyPr/>
                    <a:lstStyle/>
                    <a:p>
                      <a:r>
                        <a:rPr lang="en-GB" sz="1200" dirty="0"/>
                        <a:t>Injection site urticaria</a:t>
                      </a:r>
                    </a:p>
                  </a:txBody>
                  <a:tcPr marT="0" marB="0" anchor="ctr"/>
                </a:tc>
                <a:tc>
                  <a:txBody>
                    <a:bodyPr/>
                    <a:lstStyle/>
                    <a:p>
                      <a:pPr algn="ctr"/>
                      <a:r>
                        <a:rPr lang="en-GB" sz="1200" dirty="0"/>
                        <a:t>2 (3%)</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5 (0.1)</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8 (13%)</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71 (1.2)</a:t>
                      </a:r>
                    </a:p>
                  </a:txBody>
                  <a:tcPr marT="0" marB="0" anchor="ctr"/>
                </a:tc>
                <a:extLst>
                  <a:ext uri="{0D108BD9-81ED-4DB2-BD59-A6C34878D82A}">
                    <a16:rowId xmlns:a16="http://schemas.microsoft.com/office/drawing/2014/main" val="2729822662"/>
                  </a:ext>
                </a:extLst>
              </a:tr>
              <a:tr h="146655">
                <a:tc>
                  <a:txBody>
                    <a:bodyPr/>
                    <a:lstStyle/>
                    <a:p>
                      <a:r>
                        <a:rPr lang="en-GB" sz="1200" dirty="0"/>
                        <a:t>Upper respiratory tract infection</a:t>
                      </a:r>
                    </a:p>
                  </a:txBody>
                  <a:tcPr marT="0" marB="0" anchor="ctr"/>
                </a:tc>
                <a:tc>
                  <a:txBody>
                    <a:bodyPr/>
                    <a:lstStyle/>
                    <a:p>
                      <a:pPr algn="ctr"/>
                      <a:r>
                        <a:rPr lang="en-GB" sz="1200" dirty="0"/>
                        <a:t>10 (16%)</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12 (0.2)</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8 (13%)</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8 (0.1)</a:t>
                      </a:r>
                    </a:p>
                  </a:txBody>
                  <a:tcPr marT="0" marB="0" anchor="ctr"/>
                </a:tc>
                <a:extLst>
                  <a:ext uri="{0D108BD9-81ED-4DB2-BD59-A6C34878D82A}">
                    <a16:rowId xmlns:a16="http://schemas.microsoft.com/office/drawing/2014/main" val="1981493633"/>
                  </a:ext>
                </a:extLst>
              </a:tr>
              <a:tr h="146655">
                <a:tc>
                  <a:txBody>
                    <a:bodyPr/>
                    <a:lstStyle/>
                    <a:p>
                      <a:r>
                        <a:rPr lang="en-GB" sz="1200" dirty="0"/>
                        <a:t>Blood pressure decreased</a:t>
                      </a:r>
                    </a:p>
                  </a:txBody>
                  <a:tcPr marT="0" marB="0" anchor="ctr"/>
                </a:tc>
                <a:tc>
                  <a:txBody>
                    <a:bodyPr/>
                    <a:lstStyle/>
                    <a:p>
                      <a:pPr algn="ctr"/>
                      <a:r>
                        <a:rPr lang="en-GB" sz="1200" dirty="0"/>
                        <a:t>3 (5%)</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3 (0.05)</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7 (12%)</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10 (0.2)</a:t>
                      </a:r>
                    </a:p>
                  </a:txBody>
                  <a:tcPr marT="0" marB="0" anchor="ctr"/>
                </a:tc>
                <a:extLst>
                  <a:ext uri="{0D108BD9-81ED-4DB2-BD59-A6C34878D82A}">
                    <a16:rowId xmlns:a16="http://schemas.microsoft.com/office/drawing/2014/main" val="3675418112"/>
                  </a:ext>
                </a:extLst>
              </a:tr>
              <a:tr h="146655">
                <a:tc>
                  <a:txBody>
                    <a:bodyPr/>
                    <a:lstStyle/>
                    <a:p>
                      <a:r>
                        <a:rPr lang="en-GB" sz="1200" dirty="0"/>
                        <a:t>Cough</a:t>
                      </a:r>
                    </a:p>
                  </a:txBody>
                  <a:tcPr marT="0" marB="0" anchor="ctr"/>
                </a:tc>
                <a:tc>
                  <a:txBody>
                    <a:bodyPr/>
                    <a:lstStyle/>
                    <a:p>
                      <a:pPr algn="ctr"/>
                      <a:r>
                        <a:rPr lang="en-GB" sz="1200" dirty="0"/>
                        <a:t>8 (13%)</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10 (0.2)</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7 (12%)</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8 (0.1)</a:t>
                      </a:r>
                    </a:p>
                  </a:txBody>
                  <a:tcPr marT="0" marB="0" anchor="ctr"/>
                </a:tc>
                <a:extLst>
                  <a:ext uri="{0D108BD9-81ED-4DB2-BD59-A6C34878D82A}">
                    <a16:rowId xmlns:a16="http://schemas.microsoft.com/office/drawing/2014/main" val="3057820070"/>
                  </a:ext>
                </a:extLst>
              </a:tr>
              <a:tr h="146655">
                <a:tc>
                  <a:txBody>
                    <a:bodyPr/>
                    <a:lstStyle/>
                    <a:p>
                      <a:r>
                        <a:rPr lang="nn-NO" sz="1200" dirty="0"/>
                        <a:t>Diarrhoea</a:t>
                      </a:r>
                      <a:endParaRPr lang="en-GB" sz="1200" dirty="0"/>
                    </a:p>
                  </a:txBody>
                  <a:tcPr marT="0" marB="0" anchor="ctr"/>
                </a:tc>
                <a:tc>
                  <a:txBody>
                    <a:bodyPr/>
                    <a:lstStyle/>
                    <a:p>
                      <a:pPr algn="ctr"/>
                      <a:r>
                        <a:rPr lang="nn-NO" sz="1200" dirty="0"/>
                        <a:t>2 (3%)</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n-NO" sz="1200" dirty="0"/>
                        <a:t>2 (0.03)</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n-NO" sz="1200" dirty="0"/>
                        <a:t>6 (10%)</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n-NO" sz="1200" dirty="0"/>
                        <a:t>8 (0.1)</a:t>
                      </a:r>
                      <a:endParaRPr lang="en-GB" sz="1200" dirty="0"/>
                    </a:p>
                  </a:txBody>
                  <a:tcPr marT="0" marB="0" anchor="ctr"/>
                </a:tc>
                <a:extLst>
                  <a:ext uri="{0D108BD9-81ED-4DB2-BD59-A6C34878D82A}">
                    <a16:rowId xmlns:a16="http://schemas.microsoft.com/office/drawing/2014/main" val="1562107244"/>
                  </a:ext>
                </a:extLst>
              </a:tr>
              <a:tr h="146655">
                <a:tc>
                  <a:txBody>
                    <a:bodyPr/>
                    <a:lstStyle/>
                    <a:p>
                      <a:r>
                        <a:rPr lang="en-GB" sz="1200" dirty="0"/>
                        <a:t>Ear infection</a:t>
                      </a:r>
                    </a:p>
                  </a:txBody>
                  <a:tcPr marT="0" marB="0" anchor="ctr"/>
                </a:tc>
                <a:tc>
                  <a:txBody>
                    <a:bodyPr/>
                    <a:lstStyle/>
                    <a:p>
                      <a:pPr algn="ctr"/>
                      <a:r>
                        <a:rPr lang="en-GB" sz="1200" dirty="0"/>
                        <a:t>6 (10%)</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6 (0.1)</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6 (10%)</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8 (0.1)</a:t>
                      </a:r>
                    </a:p>
                  </a:txBody>
                  <a:tcPr marT="0" marB="0" anchor="ctr"/>
                </a:tc>
                <a:extLst>
                  <a:ext uri="{0D108BD9-81ED-4DB2-BD59-A6C34878D82A}">
                    <a16:rowId xmlns:a16="http://schemas.microsoft.com/office/drawing/2014/main" val="3092251326"/>
                  </a:ext>
                </a:extLst>
              </a:tr>
              <a:tr h="146655">
                <a:tc>
                  <a:txBody>
                    <a:bodyPr/>
                    <a:lstStyle/>
                    <a:p>
                      <a:r>
                        <a:rPr lang="en-GB" sz="1200" dirty="0"/>
                        <a:t>Ear pain</a:t>
                      </a:r>
                    </a:p>
                  </a:txBody>
                  <a:tcPr marT="0" marB="0" anchor="ctr"/>
                </a:tc>
                <a:tc>
                  <a:txBody>
                    <a:bodyPr/>
                    <a:lstStyle/>
                    <a:p>
                      <a:pPr algn="ctr"/>
                      <a:r>
                        <a:rPr lang="en-GB" sz="1200" dirty="0"/>
                        <a:t>3 (5%)</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3 (0.05)</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6 (10%)</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11 (0.2)</a:t>
                      </a:r>
                    </a:p>
                  </a:txBody>
                  <a:tcPr marT="0" marB="0" anchor="ctr"/>
                </a:tc>
                <a:extLst>
                  <a:ext uri="{0D108BD9-81ED-4DB2-BD59-A6C34878D82A}">
                    <a16:rowId xmlns:a16="http://schemas.microsoft.com/office/drawing/2014/main" val="3502812760"/>
                  </a:ext>
                </a:extLst>
              </a:tr>
              <a:tr h="146655">
                <a:tc>
                  <a:txBody>
                    <a:bodyPr/>
                    <a:lstStyle/>
                    <a:p>
                      <a:r>
                        <a:rPr lang="it-IT" sz="1200" dirty="0"/>
                        <a:t>Influenza</a:t>
                      </a:r>
                      <a:endParaRPr lang="en-GB" sz="1200" dirty="0"/>
                    </a:p>
                  </a:txBody>
                  <a:tcPr marT="0" marB="0" anchor="ctr"/>
                </a:tc>
                <a:tc>
                  <a:txBody>
                    <a:bodyPr/>
                    <a:lstStyle/>
                    <a:p>
                      <a:pPr algn="ctr"/>
                      <a:r>
                        <a:rPr lang="it-IT" sz="1200" dirty="0"/>
                        <a:t>3 (5%)</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200" dirty="0"/>
                        <a:t>3 (0.05)</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200" dirty="0"/>
                        <a:t>6 (10%)</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200" dirty="0"/>
                        <a:t>8 (0.1)</a:t>
                      </a:r>
                      <a:endParaRPr lang="en-GB" sz="1200" dirty="0"/>
                    </a:p>
                  </a:txBody>
                  <a:tcPr marT="0" marB="0" anchor="ctr"/>
                </a:tc>
                <a:extLst>
                  <a:ext uri="{0D108BD9-81ED-4DB2-BD59-A6C34878D82A}">
                    <a16:rowId xmlns:a16="http://schemas.microsoft.com/office/drawing/2014/main" val="790462148"/>
                  </a:ext>
                </a:extLst>
              </a:tr>
              <a:tr h="146655">
                <a:tc>
                  <a:txBody>
                    <a:bodyPr/>
                    <a:lstStyle/>
                    <a:p>
                      <a:r>
                        <a:rPr lang="en-GB" sz="1200" dirty="0"/>
                        <a:t>Oropharyngeal pain</a:t>
                      </a:r>
                    </a:p>
                  </a:txBody>
                  <a:tcPr marT="0" marB="0" anchor="ctr"/>
                </a:tc>
                <a:tc>
                  <a:txBody>
                    <a:bodyPr/>
                    <a:lstStyle/>
                    <a:p>
                      <a:pPr algn="ctr"/>
                      <a:r>
                        <a:rPr lang="en-GB" sz="1200" dirty="0"/>
                        <a:t>4 (7%)</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4 (0.1)</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6 (10%)</a:t>
                      </a:r>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13 (0.2)</a:t>
                      </a:r>
                    </a:p>
                  </a:txBody>
                  <a:tcPr marT="0" marB="0" anchor="ctr"/>
                </a:tc>
                <a:extLst>
                  <a:ext uri="{0D108BD9-81ED-4DB2-BD59-A6C34878D82A}">
                    <a16:rowId xmlns:a16="http://schemas.microsoft.com/office/drawing/2014/main" val="76286040"/>
                  </a:ext>
                </a:extLst>
              </a:tr>
              <a:tr h="78867">
                <a:tc>
                  <a:txBody>
                    <a:bodyPr/>
                    <a:lstStyle/>
                    <a:p>
                      <a:r>
                        <a:rPr lang="es-ES" sz="1200" dirty="0"/>
                        <a:t>Otitis media</a:t>
                      </a:r>
                      <a:endParaRPr lang="en-GB" sz="1200" dirty="0"/>
                    </a:p>
                  </a:txBody>
                  <a:tcPr marT="0" marB="0" anchor="ctr"/>
                </a:tc>
                <a:tc>
                  <a:txBody>
                    <a:bodyPr/>
                    <a:lstStyle/>
                    <a:p>
                      <a:pPr algn="ctr"/>
                      <a:r>
                        <a:rPr lang="es-ES" sz="1200" dirty="0"/>
                        <a:t>6 (10%)</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a:t>9 (0.1)</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a:t>6 (10%)</a:t>
                      </a:r>
                      <a:endParaRPr lang="en-GB" sz="1200" dirty="0"/>
                    </a:p>
                  </a:txBody>
                  <a:tcPr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a:t>7 (0.1)</a:t>
                      </a:r>
                      <a:endParaRPr lang="en-GB" sz="1200" dirty="0"/>
                    </a:p>
                  </a:txBody>
                  <a:tcPr marT="0" marB="0" anchor="ctr"/>
                </a:tc>
                <a:extLst>
                  <a:ext uri="{0D108BD9-81ED-4DB2-BD59-A6C34878D82A}">
                    <a16:rowId xmlns:a16="http://schemas.microsoft.com/office/drawing/2014/main" val="2891554995"/>
                  </a:ext>
                </a:extLst>
              </a:tr>
            </a:tbl>
          </a:graphicData>
        </a:graphic>
      </p:graphicFrame>
      <p:sp>
        <p:nvSpPr>
          <p:cNvPr id="6" name="Footer Placeholder 5">
            <a:extLst>
              <a:ext uri="{FF2B5EF4-FFF2-40B4-BE49-F238E27FC236}">
                <a16:creationId xmlns:a16="http://schemas.microsoft.com/office/drawing/2014/main" id="{3F558242-2F7B-440C-A913-EDA6D3EC0EA7}"/>
              </a:ext>
            </a:extLst>
          </p:cNvPr>
          <p:cNvSpPr>
            <a:spLocks noGrp="1"/>
          </p:cNvSpPr>
          <p:nvPr>
            <p:ph type="ftr" sz="quarter" idx="11"/>
          </p:nvPr>
        </p:nvSpPr>
        <p:spPr>
          <a:xfrm>
            <a:off x="704497" y="6131861"/>
            <a:ext cx="9031665" cy="581635"/>
          </a:xfrm>
        </p:spPr>
        <p:txBody>
          <a:bodyPr/>
          <a:lstStyle/>
          <a:p>
            <a:r>
              <a:rPr lang="en-GB" sz="900" dirty="0"/>
              <a:t>Data are n (%) or m (rate). AEs with onset or worsening after the initiation of study drug and up to 30 days after study drug discontinuation were included. AEs coded using Medical Dictionary for Regulatory Activities version 22.0. *Percentages calculated using total number of patients in the safety population (n for each treatment group) as denominator. Patients with more than one AE of the same preferred term were counted only once for that preferred term. †Exposure-adjusted event rates calculated by dividing total number of events (m) by total treatment exposure in each treatment group. Multiple occurrences of an AE with the same preferred term for a patient were counted for each occurrence for that preferred term. AE, adverse event; TEAE, treatment-emergent adverse event.</a:t>
            </a:r>
          </a:p>
          <a:p>
            <a:r>
              <a:rPr lang="en-GB" dirty="0" err="1"/>
              <a:t>Savarirayan</a:t>
            </a:r>
            <a:r>
              <a:rPr lang="en-GB" dirty="0"/>
              <a:t> R, et al. </a:t>
            </a:r>
            <a:r>
              <a:rPr lang="is-IS" dirty="0"/>
              <a:t>Lancet 2020;</a:t>
            </a:r>
            <a:r>
              <a:rPr lang="pt-BR" dirty="0"/>
              <a:t>396(10252):684</a:t>
            </a:r>
            <a:r>
              <a:rPr lang="is-IS" dirty="0"/>
              <a:t>–</a:t>
            </a:r>
            <a:r>
              <a:rPr lang="pt-BR" dirty="0"/>
              <a:t>92.</a:t>
            </a:r>
          </a:p>
        </p:txBody>
      </p:sp>
      <p:sp>
        <p:nvSpPr>
          <p:cNvPr id="4" name="Content Placeholder 3">
            <a:extLst>
              <a:ext uri="{FF2B5EF4-FFF2-40B4-BE49-F238E27FC236}">
                <a16:creationId xmlns:a16="http://schemas.microsoft.com/office/drawing/2014/main" id="{6DA40936-05E2-4992-ADB5-660EDD412075}"/>
              </a:ext>
            </a:extLst>
          </p:cNvPr>
          <p:cNvSpPr>
            <a:spLocks noGrp="1"/>
          </p:cNvSpPr>
          <p:nvPr>
            <p:ph sz="quarter" idx="12"/>
          </p:nvPr>
        </p:nvSpPr>
        <p:spPr>
          <a:xfrm>
            <a:off x="0" y="5387968"/>
            <a:ext cx="12192000" cy="584876"/>
          </a:xfrm>
        </p:spPr>
        <p:txBody>
          <a:bodyPr>
            <a:normAutofit/>
          </a:bodyPr>
          <a:lstStyle/>
          <a:p>
            <a:r>
              <a:rPr lang="en-GB" dirty="0"/>
              <a:t>Most adverse events were mild; there were no new safety findings</a:t>
            </a:r>
          </a:p>
        </p:txBody>
      </p:sp>
    </p:spTree>
    <p:extLst>
      <p:ext uri="{BB962C8B-B14F-4D97-AF65-F5344CB8AC3E}">
        <p14:creationId xmlns:p14="http://schemas.microsoft.com/office/powerpoint/2010/main" val="3242137443"/>
      </p:ext>
    </p:extLst>
  </p:cSld>
  <p:clrMapOvr>
    <a:masterClrMapping/>
  </p:clrMapOvr>
</p:sld>
</file>

<file path=ppt/theme/theme1.xml><?xml version="1.0" encoding="utf-8"?>
<a:theme xmlns:a="http://schemas.openxmlformats.org/drawingml/2006/main" name="1_Office Theme">
  <a:themeElements>
    <a:clrScheme name="Achondroplasia forum">
      <a:dk1>
        <a:srgbClr val="051C2C"/>
      </a:dk1>
      <a:lt1>
        <a:sysClr val="window" lastClr="FFFFFF"/>
      </a:lt1>
      <a:dk2>
        <a:srgbClr val="051C2C"/>
      </a:dk2>
      <a:lt2>
        <a:srgbClr val="FFFFFF"/>
      </a:lt2>
      <a:accent1>
        <a:srgbClr val="051C2C"/>
      </a:accent1>
      <a:accent2>
        <a:srgbClr val="274554"/>
      </a:accent2>
      <a:accent3>
        <a:srgbClr val="DFAA40"/>
      </a:accent3>
      <a:accent4>
        <a:srgbClr val="368BAB"/>
      </a:accent4>
      <a:accent5>
        <a:srgbClr val="AACDD8"/>
      </a:accent5>
      <a:accent6>
        <a:srgbClr val="FEDD00"/>
      </a:accent6>
      <a:hlink>
        <a:srgbClr val="051C2C"/>
      </a:hlink>
      <a:folHlink>
        <a:srgbClr val="051C2C"/>
      </a:folHlink>
    </a:clrScheme>
    <a:fontScheme name="Custom 4">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GSL Template" id="{E707C889-FBD3-4C5E-8378-C29BDCD68AAB}" vid="{6E1DB9CE-A05A-435F-BD63-176DE3EF4DE6}"/>
    </a:ext>
  </a:extLst>
</a:theme>
</file>

<file path=ppt/theme/theme2.xml><?xml version="1.0" encoding="utf-8"?>
<a:theme xmlns:a="http://schemas.openxmlformats.org/drawingml/2006/main" name="Custom Design">
  <a:themeElements>
    <a:clrScheme name="VOXZOGO">
      <a:dk1>
        <a:srgbClr val="000000"/>
      </a:dk1>
      <a:lt1>
        <a:srgbClr val="FFFFFF"/>
      </a:lt1>
      <a:dk2>
        <a:srgbClr val="464646"/>
      </a:dk2>
      <a:lt2>
        <a:srgbClr val="E7E6E6"/>
      </a:lt2>
      <a:accent1>
        <a:srgbClr val="FF4438"/>
      </a:accent1>
      <a:accent2>
        <a:srgbClr val="76236C"/>
      </a:accent2>
      <a:accent3>
        <a:srgbClr val="CB007B"/>
      </a:accent3>
      <a:accent4>
        <a:srgbClr val="655DC6"/>
      </a:accent4>
      <a:accent5>
        <a:srgbClr val="00794C"/>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EGSL Template</Template>
  <TotalTime>1064</TotalTime>
  <Words>2501</Words>
  <Application>Microsoft Office PowerPoint</Application>
  <PresentationFormat>Widescreen</PresentationFormat>
  <Paragraphs>315</Paragraphs>
  <Slides>12</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Arial</vt:lpstr>
      <vt:lpstr>Arial Narrow</vt:lpstr>
      <vt:lpstr>Calibri</vt:lpstr>
      <vt:lpstr>Calibri Light</vt:lpstr>
      <vt:lpstr>Symbol</vt:lpstr>
      <vt:lpstr>1_Office Theme</vt:lpstr>
      <vt:lpstr>Custom Design</vt:lpstr>
      <vt:lpstr>Once-daily, Subcutaneous Vosoritide▼ Therapy in Children with Achondroplasia: A Randomised, Double-Blind, Phase 3, Placebo-controlled, Multicentre Trial</vt:lpstr>
      <vt:lpstr>Background</vt:lpstr>
      <vt:lpstr>Study Design</vt:lpstr>
      <vt:lpstr>Baseline Characteristics (Full Analysis Set) </vt:lpstr>
      <vt:lpstr>Result: Annualised Growth Velocity at Baseline and 52 Weeks by Treatment Arm </vt:lpstr>
      <vt:lpstr>Result: Analysis of Covariance of Primary and Key Secondary Endpoints (Full Analysis Set)</vt:lpstr>
      <vt:lpstr>Result: Forest Plot of LSM Difference in Mean Change From Baseline in Annualised Growth Velocity at Week 52 by Subgroup </vt:lpstr>
      <vt:lpstr>Result: Serious AEs and Events of Special Interest  (Full Safety Population) </vt:lpstr>
      <vt:lpstr>Result: Common (≥10%) TEAEs (Full Safety Population) </vt:lpstr>
      <vt:lpstr>Conclusion</vt:lpstr>
      <vt:lpstr>ACH.expert VOXZOGO▼ (vosoritide)   Prescribing Information Slide</vt:lpstr>
      <vt:lpstr>VOXZOGOÒ▼ (vosoritide) Prescribing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Once-daily, Subcutaneous Vosoritide Therapy in Children</dc:title>
  <dc:creator>Marie Farrow</dc:creator>
  <cp:lastModifiedBy>Praveen Abraham</cp:lastModifiedBy>
  <cp:revision>102</cp:revision>
  <dcterms:created xsi:type="dcterms:W3CDTF">2021-02-15T10:08:17Z</dcterms:created>
  <dcterms:modified xsi:type="dcterms:W3CDTF">2021-12-13T12:30:26Z</dcterms:modified>
</cp:coreProperties>
</file>