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71" r:id="rId7"/>
    <p:sldId id="264" r:id="rId8"/>
    <p:sldId id="267" r:id="rId9"/>
    <p:sldId id="266" r:id="rId10"/>
    <p:sldId id="275" r:id="rId11"/>
    <p:sldId id="260" r:id="rId12"/>
    <p:sldId id="274"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06" userDrawn="1">
          <p15:clr>
            <a:srgbClr val="A4A3A4"/>
          </p15:clr>
        </p15:guide>
        <p15:guide id="2" pos="4248" userDrawn="1">
          <p15:clr>
            <a:srgbClr val="A4A3A4"/>
          </p15:clr>
        </p15:guide>
        <p15:guide id="3" orient="horz" pos="21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29413A-4934-0280-200B-1D7D329410DA}" name="Praveen Abraham" initials="PA" userId="S::Praveen.Abraham@elmgroupltd.com::ec62dcbb-7d88-417f-a160-6b5909159534" providerId="AD"/>
  <p188:author id="{3CCFB29E-2070-7790-00A7-E11B2D7CE010}" name="Marie Farrow" initials="MF" userId="395651ff28d4452c" providerId="Windows Live"/>
  <p188:author id="{D49824B8-C00F-5861-E6C6-EDE78474F7F9}" name="Alex Hutchings" initials="AH" userId="S::alex.hutchings@elmgroupltd.com::874b0824-c527-4ba1-95a2-1b05436ce1ef" providerId="AD"/>
  <p188:author id="{2C6881F9-48E8-FFB9-2D5F-1A973C795183}" name="Martin Lennon" initials="ML" userId="Martin Lennon"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im Venables" initials="TV" lastIdx="10" clrIdx="0">
    <p:extLst>
      <p:ext uri="{19B8F6BF-5375-455C-9EA6-DF929625EA0E}">
        <p15:presenceInfo xmlns:p15="http://schemas.microsoft.com/office/powerpoint/2012/main" userId="S::Tim.Venables@elmgroupltd.com::4da54266-e6ed-48f9-86fc-5a09902e13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BAB"/>
    <a:srgbClr val="051C2C"/>
    <a:srgbClr val="10455B"/>
    <a:srgbClr val="DFAA40"/>
    <a:srgbClr val="FFFFFF"/>
    <a:srgbClr val="2E75B6"/>
    <a:srgbClr val="9DC3E6"/>
    <a:srgbClr val="002060"/>
    <a:srgbClr val="7F8FAF"/>
    <a:srgbClr val="CEE0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4660"/>
  </p:normalViewPr>
  <p:slideViewPr>
    <p:cSldViewPr snapToGrid="0">
      <p:cViewPr varScale="1">
        <p:scale>
          <a:sx n="108" d="100"/>
          <a:sy n="108" d="100"/>
        </p:scale>
        <p:origin x="798" y="102"/>
      </p:cViewPr>
      <p:guideLst>
        <p:guide orient="horz" pos="3906"/>
        <p:guide pos="4248"/>
        <p:guide orient="horz" pos="216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3271908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700062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8457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569741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374673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438456230"/>
      </p:ext>
    </p:extLst>
  </p:cSld>
  <p:clrMapOvr>
    <a:masterClrMapping/>
  </p:clrMapOvr>
  <p:extLst>
    <p:ext uri="{DCECCB84-F9BA-43D5-87BE-67443E8EF086}">
      <p15:sldGuideLst xmlns:p15="http://schemas.microsoft.com/office/powerpoint/2012/main">
        <p15:guide id="1" orient="horz" pos="3906" userDrawn="1">
          <p15:clr>
            <a:srgbClr val="FBAE40"/>
          </p15:clr>
        </p15:guide>
        <p15:guide id="2" orient="horz" pos="3498"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172294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37278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46311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950378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082198037"/>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38708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457749"/>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648946"/>
            <a:ext cx="5316493" cy="1630775"/>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32923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15523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266196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53800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a:p>
        </p:txBody>
      </p:sp>
    </p:spTree>
    <p:extLst>
      <p:ext uri="{BB962C8B-B14F-4D97-AF65-F5344CB8AC3E}">
        <p14:creationId xmlns:p14="http://schemas.microsoft.com/office/powerpoint/2010/main" val="141883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1615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3772783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37664984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6" r:id="rId10"/>
    <p:sldLayoutId id="2147483670" r:id="rId11"/>
    <p:sldLayoutId id="2147483671" r:id="rId12"/>
    <p:sldLayoutId id="2147483672" r:id="rId13"/>
    <p:sldLayoutId id="2147483677" r:id="rId14"/>
    <p:sldLayoutId id="2147483673" r:id="rId15"/>
    <p:sldLayoutId id="2147483674" r:id="rId16"/>
    <p:sldLayoutId id="2147483675" r:id="rId17"/>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achondroplasia.expert/terms-of-use" TargetMode="External"/><Relationship Id="rId2" Type="http://schemas.openxmlformats.org/officeDocument/2006/relationships/hyperlink" Target="https://www.achondroplasia.expert/prescribing-informatio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65E5-9D3D-45A1-A7DF-644CC2872323}"/>
              </a:ext>
            </a:extLst>
          </p:cNvPr>
          <p:cNvSpPr>
            <a:spLocks noGrp="1"/>
          </p:cNvSpPr>
          <p:nvPr>
            <p:ph type="ctrTitle"/>
          </p:nvPr>
        </p:nvSpPr>
        <p:spPr/>
        <p:txBody>
          <a:bodyPr/>
          <a:lstStyle/>
          <a:p>
            <a:r>
              <a:rPr lang="en-GB" dirty="0"/>
              <a:t>Parents’ Experience of Administering Vosoritide</a:t>
            </a:r>
            <a:r>
              <a:rPr lang="en-GB" dirty="0">
                <a:solidFill>
                  <a:schemeClr val="tx1"/>
                </a:solidFill>
              </a:rPr>
              <a:t>▼</a:t>
            </a:r>
            <a:r>
              <a:rPr lang="en-GB" dirty="0"/>
              <a:t>:</a:t>
            </a:r>
            <a:br>
              <a:rPr lang="en-GB" dirty="0"/>
            </a:br>
            <a:r>
              <a:rPr lang="en-GB" dirty="0"/>
              <a:t>A Daily Injectable for Children with Achondroplasia</a:t>
            </a:r>
          </a:p>
        </p:txBody>
      </p:sp>
      <p:sp>
        <p:nvSpPr>
          <p:cNvPr id="3" name="Subtitle 2">
            <a:extLst>
              <a:ext uri="{FF2B5EF4-FFF2-40B4-BE49-F238E27FC236}">
                <a16:creationId xmlns:a16="http://schemas.microsoft.com/office/drawing/2014/main" id="{40958E0A-BFCC-409A-BD11-1BD268BB0C17}"/>
              </a:ext>
            </a:extLst>
          </p:cNvPr>
          <p:cNvSpPr>
            <a:spLocks noGrp="1"/>
          </p:cNvSpPr>
          <p:nvPr>
            <p:ph type="subTitle" idx="1"/>
          </p:nvPr>
        </p:nvSpPr>
        <p:spPr/>
        <p:txBody>
          <a:bodyPr/>
          <a:lstStyle/>
          <a:p>
            <a:r>
              <a:rPr lang="en-GB" dirty="0"/>
              <a:t>Adapted from: </a:t>
            </a:r>
            <a:r>
              <a:rPr lang="en-GB" dirty="0" err="1"/>
              <a:t>NiMhurchadha</a:t>
            </a:r>
            <a:r>
              <a:rPr lang="en-GB" dirty="0"/>
              <a:t> S, Butler K, Argent R, Palm K, </a:t>
            </a:r>
            <a:r>
              <a:rPr lang="en-GB" dirty="0" err="1"/>
              <a:t>Baujat</a:t>
            </a:r>
            <a:r>
              <a:rPr lang="en-GB" dirty="0"/>
              <a:t> G, </a:t>
            </a:r>
            <a:br>
              <a:rPr lang="en-GB" dirty="0"/>
            </a:br>
            <a:r>
              <a:rPr lang="en-GB" dirty="0"/>
              <a:t>Cormier-Daire V, Mohnike K</a:t>
            </a:r>
          </a:p>
          <a:p>
            <a:r>
              <a:rPr lang="en-GB" dirty="0"/>
              <a:t>Adv </a:t>
            </a:r>
            <a:r>
              <a:rPr lang="en-GB" dirty="0" err="1"/>
              <a:t>Ther</a:t>
            </a:r>
            <a:r>
              <a:rPr lang="en-GB" dirty="0"/>
              <a:t> 2023;</a:t>
            </a:r>
          </a:p>
          <a:p>
            <a:r>
              <a:rPr lang="en-GB" dirty="0"/>
              <a:t>DOI: 10.1007/s12325-023-02496-z</a:t>
            </a:r>
          </a:p>
          <a:p>
            <a:r>
              <a:rPr lang="en-GB" dirty="0"/>
              <a:t>Epub ahead of print</a:t>
            </a:r>
          </a:p>
        </p:txBody>
      </p:sp>
      <p:sp>
        <p:nvSpPr>
          <p:cNvPr id="4" name="TextBox 3">
            <a:extLst>
              <a:ext uri="{FF2B5EF4-FFF2-40B4-BE49-F238E27FC236}">
                <a16:creationId xmlns:a16="http://schemas.microsoft.com/office/drawing/2014/main" id="{4FDB55CB-A992-82AA-8B5F-C23E1634B171}"/>
              </a:ext>
            </a:extLst>
          </p:cNvPr>
          <p:cNvSpPr txBox="1"/>
          <p:nvPr/>
        </p:nvSpPr>
        <p:spPr>
          <a:xfrm>
            <a:off x="5537188" y="6145953"/>
            <a:ext cx="4127657" cy="600164"/>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For Healthcare Professionals Only</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 2022 BioMarin International Ltd.</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All Rights Reserved. EU-VOX-00875 06</a:t>
            </a:r>
            <a:r>
              <a:rPr kumimoji="0" lang="en-US" sz="1100" b="0" i="0" u="none" strike="noStrike" kern="1200" cap="none" spc="0" normalizeH="0" baseline="0" noProof="0" dirty="0">
                <a:ln>
                  <a:noFill/>
                </a:ln>
                <a:solidFill>
                  <a:srgbClr val="274554">
                    <a:lumMod val="50000"/>
                  </a:srgbClr>
                </a:solidFill>
                <a:effectLst/>
                <a:uLnTx/>
                <a:uFillTx/>
                <a:latin typeface="Arial"/>
                <a:ea typeface="+mn-ea"/>
                <a:cs typeface="+mn-cs"/>
              </a:rPr>
              <a:t>/23</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430A013F-E28F-9D64-9F97-EAA599BD44C4}"/>
              </a:ext>
            </a:extLst>
          </p:cNvPr>
          <p:cNvSpPr txBox="1"/>
          <p:nvPr/>
        </p:nvSpPr>
        <p:spPr>
          <a:xfrm>
            <a:off x="2527143" y="6134044"/>
            <a:ext cx="4127657" cy="6001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303030"/>
                </a:solidFill>
                <a:effectLst/>
                <a:uLnTx/>
                <a:uFillTx/>
                <a:latin typeface="Arial" panose="020B0604020202020204" pitchFamily="34" charset="0"/>
                <a:ea typeface="+mn-ea"/>
                <a:cs typeface="+mn-cs"/>
              </a:rPr>
              <a:t>Achondroplasia.expert is organized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pic>
        <p:nvPicPr>
          <p:cNvPr id="6" name="Picture 5">
            <a:extLst>
              <a:ext uri="{FF2B5EF4-FFF2-40B4-BE49-F238E27FC236}">
                <a16:creationId xmlns:a16="http://schemas.microsoft.com/office/drawing/2014/main" id="{3FBA1CBC-5A09-1611-56C1-65F0FB106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25" y="6312114"/>
            <a:ext cx="1669349" cy="244024"/>
          </a:xfrm>
          <a:prstGeom prst="rect">
            <a:avLst/>
          </a:prstGeom>
        </p:spPr>
      </p:pic>
      <p:sp>
        <p:nvSpPr>
          <p:cNvPr id="7" name="TextBox 6">
            <a:extLst>
              <a:ext uri="{FF2B5EF4-FFF2-40B4-BE49-F238E27FC236}">
                <a16:creationId xmlns:a16="http://schemas.microsoft.com/office/drawing/2014/main" id="{E7CAE8AB-57EE-152E-7CE3-2E13CDEE20DE}"/>
              </a:ext>
            </a:extLst>
          </p:cNvPr>
          <p:cNvSpPr txBox="1"/>
          <p:nvPr/>
        </p:nvSpPr>
        <p:spPr>
          <a:xfrm>
            <a:off x="0" y="5551176"/>
            <a:ext cx="11496675" cy="461665"/>
          </a:xfrm>
          <a:prstGeom prst="rect">
            <a:avLst/>
          </a:prstGeom>
          <a:noFill/>
        </p:spPr>
        <p:txBody>
          <a:bodyPr wrap="square" rtlCol="0">
            <a:spAutoFit/>
          </a:bodyPr>
          <a:lstStyle/>
          <a:p>
            <a:pPr lvl="0" algn="ctr" defTabSz="457200">
              <a:defRPr/>
            </a:pPr>
            <a:r>
              <a:rPr lang="en-GB" sz="1200" b="0" i="0" dirty="0">
                <a:effectLst/>
                <a:latin typeface="Arial" panose="020B0604020202020204" pitchFamily="34" charset="0"/>
              </a:rPr>
              <a:t>▼</a:t>
            </a:r>
            <a:r>
              <a:rPr lang="en-GB" sz="1200" b="0" i="0" dirty="0">
                <a:solidFill>
                  <a:schemeClr val="bg1"/>
                </a:solidFill>
                <a:effectLst/>
                <a:latin typeface="Arial" panose="020B0604020202020204" pitchFamily="34" charset="0"/>
              </a:rPr>
              <a:t> This medicinal product is subject to additional monitoring. This will allow quick identification of new safety information. </a:t>
            </a:r>
            <a:br>
              <a:rPr lang="en-GB" sz="1200" b="0" i="0" dirty="0">
                <a:solidFill>
                  <a:schemeClr val="bg1"/>
                </a:solidFill>
                <a:effectLst/>
                <a:latin typeface="Arial" panose="020B0604020202020204" pitchFamily="34" charset="0"/>
              </a:rPr>
            </a:br>
            <a:r>
              <a:rPr lang="en-GB" sz="1200" b="0" i="0" dirty="0">
                <a:solidFill>
                  <a:schemeClr val="bg1"/>
                </a:solidFill>
                <a:effectLst/>
                <a:latin typeface="Arial" panose="020B0604020202020204" pitchFamily="34" charset="0"/>
              </a:rPr>
              <a:t>Healthcare professionals are asked to report any suspected adverse reactions. The PI and AE reporting are available at the end of this slide deck.</a:t>
            </a:r>
            <a:endParaRPr kumimoji="0" lang="en-US" sz="12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1390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9FC6C-F0FA-AD3F-5EA4-9EB66EE90C74}"/>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B5AB2A79-B5C3-57D5-DCCB-FE01BEC2F02A}"/>
              </a:ext>
            </a:extLst>
          </p:cNvPr>
          <p:cNvSpPr>
            <a:spLocks noGrp="1"/>
          </p:cNvSpPr>
          <p:nvPr>
            <p:ph idx="1"/>
          </p:nvPr>
        </p:nvSpPr>
        <p:spPr/>
        <p:txBody>
          <a:bodyPr/>
          <a:lstStyle/>
          <a:p>
            <a:r>
              <a:rPr lang="en-GB" dirty="0"/>
              <a:t>There are psychological and administration challenges with a daily injectable</a:t>
            </a:r>
          </a:p>
          <a:p>
            <a:pPr lvl="1"/>
            <a:r>
              <a:rPr lang="en-GB" dirty="0"/>
              <a:t>But both parents and children are resilient, and highly motivated to improve their quality of life</a:t>
            </a:r>
          </a:p>
          <a:p>
            <a:pPr lvl="1"/>
            <a:r>
              <a:rPr lang="en-GB" dirty="0"/>
              <a:t>Parents are prepared to overcome short-term treatment challenges for future gains in terms of health and functional independence for their children</a:t>
            </a:r>
          </a:p>
          <a:p>
            <a:r>
              <a:rPr lang="en-GB" dirty="0"/>
              <a:t>Ensuring parents have the right information to initiate and manage vosoritide would improve the treatment experience</a:t>
            </a:r>
          </a:p>
          <a:p>
            <a:r>
              <a:rPr lang="en-GB" dirty="0"/>
              <a:t>Standardising the required training and support available to families will improve their confidence in managing vosoritide treatment at home</a:t>
            </a:r>
          </a:p>
          <a:p>
            <a:r>
              <a:rPr lang="en-GB" dirty="0"/>
              <a:t>Addressing challenges at an early stage will help to ensure existing care pathways and support can be improved to mitigate obstacles and reduce the risk of non-adherence</a:t>
            </a:r>
          </a:p>
        </p:txBody>
      </p:sp>
      <p:sp>
        <p:nvSpPr>
          <p:cNvPr id="4" name="Footer Placeholder 3">
            <a:extLst>
              <a:ext uri="{FF2B5EF4-FFF2-40B4-BE49-F238E27FC236}">
                <a16:creationId xmlns:a16="http://schemas.microsoft.com/office/drawing/2014/main" id="{AFCD3FC3-7243-CE5A-044F-8A9EF437E756}"/>
              </a:ext>
            </a:extLst>
          </p:cNvPr>
          <p:cNvSpPr>
            <a:spLocks noGrp="1"/>
          </p:cNvSpPr>
          <p:nvPr>
            <p:ph type="ftr" sz="quarter" idx="11"/>
          </p:nvPr>
        </p:nvSpPr>
        <p:spPr/>
        <p:txBody>
          <a:bodyPr/>
          <a:lstStyle/>
          <a:p>
            <a:r>
              <a:rPr lang="en-GB" dirty="0" err="1"/>
              <a:t>NiMhurchadha</a:t>
            </a:r>
            <a:r>
              <a:rPr lang="en-GB" dirty="0"/>
              <a:t> S, et al. Adv Ther 2023; DOI: 10.1007/s12325-023-02496-z. Epub ahead of print.</a:t>
            </a:r>
          </a:p>
        </p:txBody>
      </p:sp>
    </p:spTree>
    <p:extLst>
      <p:ext uri="{BB962C8B-B14F-4D97-AF65-F5344CB8AC3E}">
        <p14:creationId xmlns:p14="http://schemas.microsoft.com/office/powerpoint/2010/main" val="3582513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31596DA0-5E6F-8434-EF08-D7F4EC364577}"/>
              </a:ext>
            </a:extLst>
          </p:cNvPr>
          <p:cNvSpPr>
            <a:spLocks noGrp="1"/>
          </p:cNvSpPr>
          <p:nvPr>
            <p:ph type="title"/>
          </p:nvPr>
        </p:nvSpPr>
        <p:spPr/>
        <p:txBody>
          <a:bodyPr/>
          <a:lstStyle/>
          <a:p>
            <a:r>
              <a:rPr lang="en-GB" dirty="0"/>
              <a:t>Parent Quotes</a:t>
            </a:r>
          </a:p>
        </p:txBody>
      </p:sp>
      <p:sp>
        <p:nvSpPr>
          <p:cNvPr id="4" name="Footer Placeholder 3">
            <a:extLst>
              <a:ext uri="{FF2B5EF4-FFF2-40B4-BE49-F238E27FC236}">
                <a16:creationId xmlns:a16="http://schemas.microsoft.com/office/drawing/2014/main" id="{AFCD3FC3-7243-CE5A-044F-8A9EF437E756}"/>
              </a:ext>
            </a:extLst>
          </p:cNvPr>
          <p:cNvSpPr>
            <a:spLocks noGrp="1"/>
          </p:cNvSpPr>
          <p:nvPr>
            <p:ph type="ftr" sz="quarter" idx="11"/>
          </p:nvPr>
        </p:nvSpPr>
        <p:spPr/>
        <p:txBody>
          <a:bodyPr/>
          <a:lstStyle/>
          <a:p>
            <a:r>
              <a:rPr lang="en-GB" dirty="0" err="1"/>
              <a:t>NiMhurchadha</a:t>
            </a:r>
            <a:r>
              <a:rPr lang="en-GB" dirty="0"/>
              <a:t> S, et al. Adv Ther 2023; DOI: 10.1007/s12325-023-02496-z. Epub ahead of print.</a:t>
            </a:r>
          </a:p>
        </p:txBody>
      </p:sp>
      <p:sp>
        <p:nvSpPr>
          <p:cNvPr id="7" name="Speech Bubble: Rectangle with Corners Rounded 6">
            <a:extLst>
              <a:ext uri="{FF2B5EF4-FFF2-40B4-BE49-F238E27FC236}">
                <a16:creationId xmlns:a16="http://schemas.microsoft.com/office/drawing/2014/main" id="{55BA0D51-FC2E-B279-3EE2-18B75C0B308C}"/>
              </a:ext>
            </a:extLst>
          </p:cNvPr>
          <p:cNvSpPr/>
          <p:nvPr/>
        </p:nvSpPr>
        <p:spPr>
          <a:xfrm>
            <a:off x="3160302" y="1663104"/>
            <a:ext cx="3865787" cy="2908895"/>
          </a:xfrm>
          <a:prstGeom prst="wedgeRoundRectCallout">
            <a:avLst>
              <a:gd name="adj1" fmla="val 21330"/>
              <a:gd name="adj2" fmla="val -61329"/>
              <a:gd name="adj3" fmla="val 16667"/>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‘‘During the phase III of the study, scientific publications of the results of the phase II of the study came out. They were very interesting to read, and then the approval came at some point, and I know that if something is approved, then it’s something that I trust. People who are more familiar with the matter than I have dealt with it intensively before it is approved.’’ </a:t>
            </a:r>
            <a:br>
              <a:rPr lang="en-GB" sz="1400" dirty="0"/>
            </a:br>
            <a:r>
              <a:rPr lang="en-GB" sz="1400" b="1" dirty="0"/>
              <a:t>(Parent of a 7-year-old, Germany)</a:t>
            </a:r>
          </a:p>
        </p:txBody>
      </p:sp>
      <p:sp>
        <p:nvSpPr>
          <p:cNvPr id="8" name="Speech Bubble: Rectangle with Corners Rounded 7">
            <a:extLst>
              <a:ext uri="{FF2B5EF4-FFF2-40B4-BE49-F238E27FC236}">
                <a16:creationId xmlns:a16="http://schemas.microsoft.com/office/drawing/2014/main" id="{FBE5B795-EC9C-7F40-004F-B42F2D1EAAB2}"/>
              </a:ext>
            </a:extLst>
          </p:cNvPr>
          <p:cNvSpPr/>
          <p:nvPr/>
        </p:nvSpPr>
        <p:spPr>
          <a:xfrm>
            <a:off x="228887" y="1432177"/>
            <a:ext cx="2792725" cy="1469414"/>
          </a:xfrm>
          <a:prstGeom prst="wedgeRoundRectCallout">
            <a:avLst>
              <a:gd name="adj1" fmla="val -21595"/>
              <a:gd name="adj2" fmla="val 65635"/>
              <a:gd name="adj3" fmla="val 16667"/>
            </a:avLst>
          </a:prstGeom>
          <a:solidFill>
            <a:srgbClr val="DFA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“It involved him directly so, in any case, if he had doubts or if he hesitated…it was his decision to make. He is not 5 so….’’ </a:t>
            </a:r>
            <a:br>
              <a:rPr lang="en-GB" sz="1200" dirty="0"/>
            </a:br>
            <a:r>
              <a:rPr lang="en-GB" sz="1200" b="1" dirty="0"/>
              <a:t>(Parent of an 11-year-old, France)</a:t>
            </a:r>
          </a:p>
        </p:txBody>
      </p:sp>
      <p:sp>
        <p:nvSpPr>
          <p:cNvPr id="9" name="Speech Bubble: Rectangle with Corners Rounded 8">
            <a:extLst>
              <a:ext uri="{FF2B5EF4-FFF2-40B4-BE49-F238E27FC236}">
                <a16:creationId xmlns:a16="http://schemas.microsoft.com/office/drawing/2014/main" id="{F578B116-E346-AED0-CEF3-D08CB80F59F3}"/>
              </a:ext>
            </a:extLst>
          </p:cNvPr>
          <p:cNvSpPr/>
          <p:nvPr/>
        </p:nvSpPr>
        <p:spPr>
          <a:xfrm>
            <a:off x="7164779" y="1432178"/>
            <a:ext cx="4212955" cy="1101028"/>
          </a:xfrm>
          <a:prstGeom prst="wedgeRoundRectCallout">
            <a:avLst>
              <a:gd name="adj1" fmla="val -23323"/>
              <a:gd name="adj2" fmla="val 57684"/>
              <a:gd name="adj3" fmla="val 16667"/>
            </a:avLst>
          </a:prstGeom>
          <a:solidFill>
            <a:srgbClr val="368B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 need someone who can inject and show me how to hold the needle (syringe). I know some parents locally, just had the nurse come in for the first two weeks.’’ </a:t>
            </a:r>
            <a:br>
              <a:rPr lang="en-GB" sz="1200" dirty="0"/>
            </a:br>
            <a:r>
              <a:rPr lang="en-GB" sz="1200" b="1" dirty="0"/>
              <a:t>(Parent of a 6-year-old, Germany)</a:t>
            </a:r>
          </a:p>
        </p:txBody>
      </p:sp>
      <p:sp>
        <p:nvSpPr>
          <p:cNvPr id="21" name="Speech Bubble: Rectangle with Corners Rounded 20">
            <a:extLst>
              <a:ext uri="{FF2B5EF4-FFF2-40B4-BE49-F238E27FC236}">
                <a16:creationId xmlns:a16="http://schemas.microsoft.com/office/drawing/2014/main" id="{8C5DC569-6DC3-5B72-D199-0575F9049236}"/>
              </a:ext>
            </a:extLst>
          </p:cNvPr>
          <p:cNvSpPr/>
          <p:nvPr/>
        </p:nvSpPr>
        <p:spPr>
          <a:xfrm>
            <a:off x="457201" y="3262634"/>
            <a:ext cx="2564412" cy="1469414"/>
          </a:xfrm>
          <a:prstGeom prst="wedgeRoundRectCallout">
            <a:avLst>
              <a:gd name="adj1" fmla="val -60883"/>
              <a:gd name="adj2" fmla="val -2528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“After two or three weeks, you’ve got a total lock on it. It’s very difficult at first, with these air bubbles. Knocking them out. But you get better at all that over”</a:t>
            </a:r>
          </a:p>
        </p:txBody>
      </p:sp>
      <p:sp>
        <p:nvSpPr>
          <p:cNvPr id="22" name="Speech Bubble: Rectangle with Corners Rounded 21">
            <a:extLst>
              <a:ext uri="{FF2B5EF4-FFF2-40B4-BE49-F238E27FC236}">
                <a16:creationId xmlns:a16="http://schemas.microsoft.com/office/drawing/2014/main" id="{2B36806E-0949-BF3C-2E56-56C2698506CD}"/>
              </a:ext>
            </a:extLst>
          </p:cNvPr>
          <p:cNvSpPr/>
          <p:nvPr/>
        </p:nvSpPr>
        <p:spPr>
          <a:xfrm>
            <a:off x="228887" y="4907961"/>
            <a:ext cx="5759263" cy="1206156"/>
          </a:xfrm>
          <a:prstGeom prst="wedgeRoundRectCallout">
            <a:avLst>
              <a:gd name="adj1" fmla="val 19016"/>
              <a:gd name="adj2" fmla="val -63854"/>
              <a:gd name="adj3" fmla="val 16667"/>
            </a:avLst>
          </a:prstGeom>
          <a:solidFill>
            <a:srgbClr val="368B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 think the path there is far more important, so that she is deciding—self-determinedly—how... and when we’re going to do it... I notice that her acceptance to receive the injection is much greater when I let her </a:t>
            </a:r>
            <a:br>
              <a:rPr lang="en-GB" sz="1200" dirty="0"/>
            </a:br>
            <a:r>
              <a:rPr lang="en-GB" sz="1200" dirty="0"/>
              <a:t>co-determine this whole procedure from the beginning. That helps enormously’’ </a:t>
            </a:r>
            <a:br>
              <a:rPr lang="en-GB" sz="1200" dirty="0"/>
            </a:br>
            <a:r>
              <a:rPr lang="en-GB" sz="1200" b="1" dirty="0"/>
              <a:t>(Parent of a 3-year-old, Germany)</a:t>
            </a:r>
          </a:p>
        </p:txBody>
      </p:sp>
      <p:sp>
        <p:nvSpPr>
          <p:cNvPr id="23" name="Speech Bubble: Rectangle with Corners Rounded 22">
            <a:extLst>
              <a:ext uri="{FF2B5EF4-FFF2-40B4-BE49-F238E27FC236}">
                <a16:creationId xmlns:a16="http://schemas.microsoft.com/office/drawing/2014/main" id="{4CAAF492-5F8A-755E-40EA-22970B79EC3A}"/>
              </a:ext>
            </a:extLst>
          </p:cNvPr>
          <p:cNvSpPr/>
          <p:nvPr/>
        </p:nvSpPr>
        <p:spPr>
          <a:xfrm>
            <a:off x="6203852" y="5018585"/>
            <a:ext cx="4454623" cy="1101028"/>
          </a:xfrm>
          <a:prstGeom prst="wedgeRoundRectCallout">
            <a:avLst>
              <a:gd name="adj1" fmla="val -23323"/>
              <a:gd name="adj2" fmla="val 65594"/>
              <a:gd name="adj3" fmla="val 16667"/>
            </a:avLst>
          </a:prstGeom>
          <a:solidFill>
            <a:srgbClr val="051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‘‘When she’s walking and holding my hand, I don’t have to stretch my arm down so much, but it’s a little easier. So, something certainly has happened.’’ </a:t>
            </a:r>
            <a:br>
              <a:rPr lang="en-GB" sz="1400" dirty="0"/>
            </a:br>
            <a:r>
              <a:rPr lang="en-GB" sz="1400" b="1" dirty="0"/>
              <a:t>(Parent of a 13-year-old, Germany)</a:t>
            </a:r>
          </a:p>
        </p:txBody>
      </p:sp>
      <p:sp>
        <p:nvSpPr>
          <p:cNvPr id="31" name="Speech Bubble: Rectangle with Corners Rounded 30">
            <a:extLst>
              <a:ext uri="{FF2B5EF4-FFF2-40B4-BE49-F238E27FC236}">
                <a16:creationId xmlns:a16="http://schemas.microsoft.com/office/drawing/2014/main" id="{203BA3A0-7836-0B2C-CEEA-BC8F8FC2AA7C}"/>
              </a:ext>
            </a:extLst>
          </p:cNvPr>
          <p:cNvSpPr/>
          <p:nvPr/>
        </p:nvSpPr>
        <p:spPr>
          <a:xfrm>
            <a:off x="7465497" y="2755065"/>
            <a:ext cx="3912237" cy="2192428"/>
          </a:xfrm>
          <a:prstGeom prst="wedgeRoundRectCallout">
            <a:avLst>
              <a:gd name="adj1" fmla="val -56014"/>
              <a:gd name="adj2" fmla="val -23594"/>
              <a:gd name="adj3" fmla="val 16667"/>
            </a:avLst>
          </a:prstGeom>
          <a:solidFill>
            <a:srgbClr val="DFA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‘‘It’s always been totally dedicated to providing data and information about the study. We had numerous calls, and exchange opportunities regarding the children, and the families who participated in the study spoke, and there was even a ten-year-old who injected himself, and we could watch all that. They’re totally engaged and really also totally neutral.’’</a:t>
            </a:r>
            <a:br>
              <a:rPr lang="en-GB" sz="1200" dirty="0"/>
            </a:br>
            <a:r>
              <a:rPr lang="en-GB" sz="1200" b="1" dirty="0"/>
              <a:t>(Parent of a 3-year-old, Germany)</a:t>
            </a:r>
          </a:p>
        </p:txBody>
      </p:sp>
    </p:spTree>
    <p:extLst>
      <p:ext uri="{BB962C8B-B14F-4D97-AF65-F5344CB8AC3E}">
        <p14:creationId xmlns:p14="http://schemas.microsoft.com/office/powerpoint/2010/main" val="1335684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dirty="0">
                <a:sym typeface="Symbol" panose="05050102010706020507" pitchFamily="18" charset="2"/>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Tree>
    <p:extLst>
      <p:ext uri="{BB962C8B-B14F-4D97-AF65-F5344CB8AC3E}">
        <p14:creationId xmlns:p14="http://schemas.microsoft.com/office/powerpoint/2010/main" val="314202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C3AFB-E3EE-46B3-BABB-4CB138A34CDE}"/>
              </a:ext>
            </a:extLst>
          </p:cNvPr>
          <p:cNvSpPr>
            <a:spLocks noGrp="1"/>
          </p:cNvSpPr>
          <p:nvPr>
            <p:ph type="title"/>
          </p:nvPr>
        </p:nvSpPr>
        <p:spPr/>
        <p:txBody>
          <a:bodyPr>
            <a:normAutofit/>
          </a:bodyPr>
          <a:lstStyle/>
          <a:p>
            <a:r>
              <a:rPr lang="en-GB" dirty="0"/>
              <a:t>VOXZOGO</a:t>
            </a:r>
            <a:r>
              <a:rPr lang="en-GB" b="1"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3A0F3E3E-845D-41D8-B215-E643D2B399BD}"/>
              </a:ext>
            </a:extLst>
          </p:cNvPr>
          <p:cNvSpPr>
            <a:spLocks noGrp="1"/>
          </p:cNvSpPr>
          <p:nvPr>
            <p:ph idx="1"/>
          </p:nvPr>
        </p:nvSpPr>
        <p:spPr/>
        <p:txBody>
          <a:bodyPr>
            <a:normAutofit/>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pPr marL="0" indent="0">
              <a:buNone/>
            </a:pPr>
            <a:endParaRPr lang="en-GB" b="0" i="0" dirty="0">
              <a:solidFill>
                <a:srgbClr val="1A1919"/>
              </a:solidFill>
              <a:effectLst/>
            </a:endParaRPr>
          </a:p>
          <a:p>
            <a:pPr marL="0" indent="0">
              <a:buNone/>
            </a:pPr>
            <a:r>
              <a:rPr lang="en-GB" dirty="0">
                <a:solidFill>
                  <a:srgbClr val="1A1919"/>
                </a:solidFill>
              </a:rPr>
              <a:t>Access the latest API: VOXZOGO</a:t>
            </a:r>
            <a:r>
              <a:rPr lang="en-GB"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dirty="0">
                <a:solidFill>
                  <a:srgbClr val="1A1919"/>
                </a:solidFill>
              </a:rPr>
              <a:t>▼ (vosoritide)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2">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3">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Tree>
    <p:extLst>
      <p:ext uri="{BB962C8B-B14F-4D97-AF65-F5344CB8AC3E}">
        <p14:creationId xmlns:p14="http://schemas.microsoft.com/office/powerpoint/2010/main" val="3279965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9FC6C-F0FA-AD3F-5EA4-9EB66EE90C74}"/>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B5AB2A79-B5C3-57D5-DCCB-FE01BEC2F02A}"/>
              </a:ext>
            </a:extLst>
          </p:cNvPr>
          <p:cNvSpPr>
            <a:spLocks noGrp="1"/>
          </p:cNvSpPr>
          <p:nvPr>
            <p:ph idx="1"/>
          </p:nvPr>
        </p:nvSpPr>
        <p:spPr/>
        <p:txBody>
          <a:bodyPr>
            <a:normAutofit/>
          </a:bodyPr>
          <a:lstStyle/>
          <a:p>
            <a:r>
              <a:rPr lang="en-GB" dirty="0"/>
              <a:t>VOXZOGO is indicated for the treatment of achondroplasia in patients 2 years of age and older whose epiphyses are not closed. The diagnosis of achondroplasia should be confirmed by appropriate genetic testing</a:t>
            </a:r>
          </a:p>
          <a:p>
            <a:r>
              <a:rPr lang="en-GB" dirty="0"/>
              <a:t>Vosoritide is the first approved pharmacological treatment for achondroplasia</a:t>
            </a:r>
          </a:p>
          <a:p>
            <a:r>
              <a:rPr lang="en-GB" dirty="0"/>
              <a:t>It is indicated for at-home injectable administration by a trained caregiver</a:t>
            </a:r>
          </a:p>
          <a:p>
            <a:r>
              <a:rPr lang="en-GB" dirty="0"/>
              <a:t>Research in other paediatric conditions that involve at-home injections has demonstrated that parents face challenges with the administration process</a:t>
            </a:r>
          </a:p>
          <a:p>
            <a:pPr lvl="1"/>
            <a:r>
              <a:rPr lang="en-GB" dirty="0"/>
              <a:t>Parents worry about the fear and pain associated with an injection</a:t>
            </a:r>
          </a:p>
          <a:p>
            <a:r>
              <a:rPr lang="en-GB" dirty="0"/>
              <a:t>Daily injection can also interfere with routine activities and travel plans</a:t>
            </a:r>
          </a:p>
          <a:p>
            <a:r>
              <a:rPr lang="en-GB" dirty="0"/>
              <a:t>This research aimed to explore parent and patient experience of initiating vosoritide and administering this treatment at home</a:t>
            </a:r>
          </a:p>
        </p:txBody>
      </p:sp>
      <p:sp>
        <p:nvSpPr>
          <p:cNvPr id="4" name="Footer Placeholder 3">
            <a:extLst>
              <a:ext uri="{FF2B5EF4-FFF2-40B4-BE49-F238E27FC236}">
                <a16:creationId xmlns:a16="http://schemas.microsoft.com/office/drawing/2014/main" id="{AFCD3FC3-7243-CE5A-044F-8A9EF437E756}"/>
              </a:ext>
            </a:extLst>
          </p:cNvPr>
          <p:cNvSpPr>
            <a:spLocks noGrp="1"/>
          </p:cNvSpPr>
          <p:nvPr>
            <p:ph type="ftr" sz="quarter" idx="11"/>
          </p:nvPr>
        </p:nvSpPr>
        <p:spPr/>
        <p:txBody>
          <a:bodyPr/>
          <a:lstStyle/>
          <a:p>
            <a:r>
              <a:rPr lang="en-GB" dirty="0" err="1"/>
              <a:t>NiMhurchadha</a:t>
            </a:r>
            <a:r>
              <a:rPr lang="en-GB" dirty="0"/>
              <a:t> S, et al. Adv Ther 2023; DOI: 10.1007/s12325-023-02496-z. Epub ahead of print.</a:t>
            </a:r>
          </a:p>
        </p:txBody>
      </p:sp>
    </p:spTree>
    <p:extLst>
      <p:ext uri="{BB962C8B-B14F-4D97-AF65-F5344CB8AC3E}">
        <p14:creationId xmlns:p14="http://schemas.microsoft.com/office/powerpoint/2010/main" val="2387832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9FC6C-F0FA-AD3F-5EA4-9EB66EE90C74}"/>
              </a:ext>
            </a:extLst>
          </p:cNvPr>
          <p:cNvSpPr>
            <a:spLocks noGrp="1"/>
          </p:cNvSpPr>
          <p:nvPr>
            <p:ph type="title"/>
          </p:nvPr>
        </p:nvSpPr>
        <p:spPr/>
        <p:txBody>
          <a:bodyPr/>
          <a:lstStyle/>
          <a:p>
            <a:r>
              <a:rPr lang="en-GB" dirty="0"/>
              <a:t>Methods</a:t>
            </a:r>
          </a:p>
        </p:txBody>
      </p:sp>
      <p:sp>
        <p:nvSpPr>
          <p:cNvPr id="3" name="Content Placeholder 2">
            <a:extLst>
              <a:ext uri="{FF2B5EF4-FFF2-40B4-BE49-F238E27FC236}">
                <a16:creationId xmlns:a16="http://schemas.microsoft.com/office/drawing/2014/main" id="{B5AB2A79-B5C3-57D5-DCCB-FE01BEC2F02A}"/>
              </a:ext>
            </a:extLst>
          </p:cNvPr>
          <p:cNvSpPr>
            <a:spLocks noGrp="1"/>
          </p:cNvSpPr>
          <p:nvPr>
            <p:ph idx="1"/>
          </p:nvPr>
        </p:nvSpPr>
        <p:spPr/>
        <p:txBody>
          <a:bodyPr>
            <a:normAutofit lnSpcReduction="10000"/>
          </a:bodyPr>
          <a:lstStyle/>
          <a:p>
            <a:r>
              <a:rPr lang="en-GB" dirty="0"/>
              <a:t>Qualitative telephone interviews conducted with parents of children receiving vosoritide </a:t>
            </a:r>
          </a:p>
          <a:p>
            <a:r>
              <a:rPr lang="en-GB" dirty="0"/>
              <a:t>Included 15 parents in France and Germany</a:t>
            </a:r>
          </a:p>
          <a:p>
            <a:pPr lvl="1"/>
            <a:r>
              <a:rPr lang="en-GB" dirty="0"/>
              <a:t>Recruited through patient advocacy groups who emailed a brief description of the </a:t>
            </a:r>
            <a:br>
              <a:rPr lang="en-GB" dirty="0"/>
            </a:br>
            <a:r>
              <a:rPr lang="en-GB" dirty="0"/>
              <a:t>study to their members</a:t>
            </a:r>
          </a:p>
          <a:p>
            <a:pPr lvl="1"/>
            <a:r>
              <a:rPr lang="en-GB" dirty="0"/>
              <a:t>All had experience of injecting their child with vosoritide for ≥1 month</a:t>
            </a:r>
          </a:p>
          <a:p>
            <a:pPr lvl="1"/>
            <a:r>
              <a:rPr lang="en-GB" dirty="0"/>
              <a:t>Children ranged from 3–13 years and had been on treatment for a median of 12 months</a:t>
            </a:r>
          </a:p>
          <a:p>
            <a:r>
              <a:rPr lang="en-GB" dirty="0"/>
              <a:t>Interviews were transcribed and analysed using thematic analysis</a:t>
            </a:r>
          </a:p>
          <a:p>
            <a:r>
              <a:rPr lang="en-GB" dirty="0"/>
              <a:t>The aim was to understand:</a:t>
            </a:r>
          </a:p>
          <a:p>
            <a:pPr lvl="1"/>
            <a:r>
              <a:rPr lang="en-GB" dirty="0"/>
              <a:t>What led to the decision to start vosoritide, including facilitators and barriers </a:t>
            </a:r>
          </a:p>
          <a:p>
            <a:pPr lvl="1"/>
            <a:r>
              <a:rPr lang="en-GB" dirty="0"/>
              <a:t>Communication strategies between parent and child regarding treatment</a:t>
            </a:r>
          </a:p>
          <a:p>
            <a:pPr lvl="1"/>
            <a:r>
              <a:rPr lang="en-GB" dirty="0"/>
              <a:t>Experience of learning to administer treatment</a:t>
            </a:r>
          </a:p>
          <a:p>
            <a:pPr lvl="1"/>
            <a:r>
              <a:rPr lang="en-GB" dirty="0"/>
              <a:t>Day-to-day experiences and challenges of administering treatment at home, </a:t>
            </a:r>
            <a:br>
              <a:rPr lang="en-GB" dirty="0"/>
            </a:br>
            <a:r>
              <a:rPr lang="en-GB" dirty="0"/>
              <a:t>and how these are overcome</a:t>
            </a:r>
          </a:p>
        </p:txBody>
      </p:sp>
      <p:sp>
        <p:nvSpPr>
          <p:cNvPr id="4" name="Footer Placeholder 3">
            <a:extLst>
              <a:ext uri="{FF2B5EF4-FFF2-40B4-BE49-F238E27FC236}">
                <a16:creationId xmlns:a16="http://schemas.microsoft.com/office/drawing/2014/main" id="{AFCD3FC3-7243-CE5A-044F-8A9EF437E756}"/>
              </a:ext>
            </a:extLst>
          </p:cNvPr>
          <p:cNvSpPr>
            <a:spLocks noGrp="1"/>
          </p:cNvSpPr>
          <p:nvPr>
            <p:ph type="ftr" sz="quarter" idx="11"/>
          </p:nvPr>
        </p:nvSpPr>
        <p:spPr/>
        <p:txBody>
          <a:bodyPr/>
          <a:lstStyle/>
          <a:p>
            <a:r>
              <a:rPr lang="en-GB" dirty="0" err="1"/>
              <a:t>NiMhurchadha</a:t>
            </a:r>
            <a:r>
              <a:rPr lang="en-GB" dirty="0"/>
              <a:t> S, et al. Adv Ther 2023; DOI: 10.1007/s12325-023-02496-z. Epub ahead of print.</a:t>
            </a:r>
          </a:p>
        </p:txBody>
      </p:sp>
    </p:spTree>
    <p:extLst>
      <p:ext uri="{BB962C8B-B14F-4D97-AF65-F5344CB8AC3E}">
        <p14:creationId xmlns:p14="http://schemas.microsoft.com/office/powerpoint/2010/main" val="1135189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E61589-B2AA-E02C-4AC5-12F8BFEC8DDB}"/>
              </a:ext>
            </a:extLst>
          </p:cNvPr>
          <p:cNvSpPr>
            <a:spLocks noGrp="1"/>
          </p:cNvSpPr>
          <p:nvPr>
            <p:ph type="title"/>
          </p:nvPr>
        </p:nvSpPr>
        <p:spPr/>
        <p:txBody>
          <a:bodyPr/>
          <a:lstStyle/>
          <a:p>
            <a:r>
              <a:rPr lang="en-GB" dirty="0"/>
              <a:t>Awareness of Vosoritide</a:t>
            </a:r>
          </a:p>
        </p:txBody>
      </p:sp>
      <p:sp>
        <p:nvSpPr>
          <p:cNvPr id="6" name="Content Placeholder 5">
            <a:extLst>
              <a:ext uri="{FF2B5EF4-FFF2-40B4-BE49-F238E27FC236}">
                <a16:creationId xmlns:a16="http://schemas.microsoft.com/office/drawing/2014/main" id="{5EC367A3-21C4-8349-98CC-0B625F3483F2}"/>
              </a:ext>
            </a:extLst>
          </p:cNvPr>
          <p:cNvSpPr>
            <a:spLocks noGrp="1"/>
          </p:cNvSpPr>
          <p:nvPr>
            <p:ph idx="1"/>
          </p:nvPr>
        </p:nvSpPr>
        <p:spPr/>
        <p:txBody>
          <a:bodyPr/>
          <a:lstStyle/>
          <a:p>
            <a:r>
              <a:rPr lang="en-GB" dirty="0"/>
              <a:t>Parents of children with achondroplasia are proactive in searching for innovative treatment</a:t>
            </a:r>
          </a:p>
          <a:p>
            <a:r>
              <a:rPr lang="en-GB" dirty="0"/>
              <a:t>20% of respondents had become aware of vosoritide when it was in development, and had monitored progress through clinical trials</a:t>
            </a:r>
          </a:p>
          <a:p>
            <a:r>
              <a:rPr lang="en-GB" dirty="0"/>
              <a:t>Physicians, PAGs, and online research are a leading source of information</a:t>
            </a:r>
          </a:p>
        </p:txBody>
      </p:sp>
      <p:sp>
        <p:nvSpPr>
          <p:cNvPr id="4" name="Footer Placeholder 3">
            <a:extLst>
              <a:ext uri="{FF2B5EF4-FFF2-40B4-BE49-F238E27FC236}">
                <a16:creationId xmlns:a16="http://schemas.microsoft.com/office/drawing/2014/main" id="{1AC5E191-F0DB-AD11-E9B5-97C5D2A7CC37}"/>
              </a:ext>
            </a:extLst>
          </p:cNvPr>
          <p:cNvSpPr>
            <a:spLocks noGrp="1"/>
          </p:cNvSpPr>
          <p:nvPr>
            <p:ph type="ftr" sz="quarter" idx="11"/>
          </p:nvPr>
        </p:nvSpPr>
        <p:spPr/>
        <p:txBody>
          <a:bodyPr/>
          <a:lstStyle/>
          <a:p>
            <a:r>
              <a:rPr lang="en-GB" dirty="0"/>
              <a:t>PAG, patient advocacy group.</a:t>
            </a:r>
          </a:p>
          <a:p>
            <a:r>
              <a:rPr lang="en-GB" dirty="0" err="1"/>
              <a:t>NiMhurchadha</a:t>
            </a:r>
            <a:r>
              <a:rPr lang="en-GB" dirty="0"/>
              <a:t> S, et al. Adv Ther 2023; DOI: 10.1007/s12325-023-02496-z. Epub ahead of print.</a:t>
            </a:r>
          </a:p>
        </p:txBody>
      </p:sp>
      <p:sp>
        <p:nvSpPr>
          <p:cNvPr id="7" name="Content Placeholder 6">
            <a:extLst>
              <a:ext uri="{FF2B5EF4-FFF2-40B4-BE49-F238E27FC236}">
                <a16:creationId xmlns:a16="http://schemas.microsoft.com/office/drawing/2014/main" id="{AB9E97E9-06FC-03FF-9398-EB11812204C3}"/>
              </a:ext>
            </a:extLst>
          </p:cNvPr>
          <p:cNvSpPr>
            <a:spLocks noGrp="1"/>
          </p:cNvSpPr>
          <p:nvPr>
            <p:ph sz="quarter" idx="12"/>
          </p:nvPr>
        </p:nvSpPr>
        <p:spPr/>
        <p:txBody>
          <a:bodyPr>
            <a:normAutofit/>
          </a:bodyPr>
          <a:lstStyle/>
          <a:p>
            <a:r>
              <a:rPr lang="en-GB" sz="1800" dirty="0"/>
              <a:t>Parents first heard of vosoritide through their own online research, PAGs, or through their physician</a:t>
            </a:r>
          </a:p>
        </p:txBody>
      </p:sp>
    </p:spTree>
    <p:extLst>
      <p:ext uri="{BB962C8B-B14F-4D97-AF65-F5344CB8AC3E}">
        <p14:creationId xmlns:p14="http://schemas.microsoft.com/office/powerpoint/2010/main" val="842032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E61589-B2AA-E02C-4AC5-12F8BFEC8DDB}"/>
              </a:ext>
            </a:extLst>
          </p:cNvPr>
          <p:cNvSpPr>
            <a:spLocks noGrp="1"/>
          </p:cNvSpPr>
          <p:nvPr>
            <p:ph type="title"/>
          </p:nvPr>
        </p:nvSpPr>
        <p:spPr/>
        <p:txBody>
          <a:bodyPr>
            <a:normAutofit/>
          </a:bodyPr>
          <a:lstStyle/>
          <a:p>
            <a:r>
              <a:rPr lang="en-GB" dirty="0"/>
              <a:t>Treatment Understanding and Decision-Making</a:t>
            </a:r>
          </a:p>
        </p:txBody>
      </p:sp>
      <p:sp>
        <p:nvSpPr>
          <p:cNvPr id="6" name="Content Placeholder 5">
            <a:extLst>
              <a:ext uri="{FF2B5EF4-FFF2-40B4-BE49-F238E27FC236}">
                <a16:creationId xmlns:a16="http://schemas.microsoft.com/office/drawing/2014/main" id="{5EC367A3-21C4-8349-98CC-0B625F3483F2}"/>
              </a:ext>
            </a:extLst>
          </p:cNvPr>
          <p:cNvSpPr>
            <a:spLocks noGrp="1"/>
          </p:cNvSpPr>
          <p:nvPr>
            <p:ph idx="1"/>
          </p:nvPr>
        </p:nvSpPr>
        <p:spPr/>
        <p:txBody>
          <a:bodyPr>
            <a:normAutofit/>
          </a:bodyPr>
          <a:lstStyle/>
          <a:p>
            <a:r>
              <a:rPr lang="en-GB" dirty="0"/>
              <a:t>Child involvement varies, depending on age and understanding</a:t>
            </a:r>
          </a:p>
          <a:p>
            <a:pPr lvl="1"/>
            <a:r>
              <a:rPr lang="en-GB" dirty="0"/>
              <a:t>For children aged 6 to 13, parents often led discussions </a:t>
            </a:r>
          </a:p>
          <a:p>
            <a:pPr lvl="1"/>
            <a:r>
              <a:rPr lang="en-GB" dirty="0"/>
              <a:t>Parents sometimes shaped information according to what was important or would resonate with the child, and alleviated concerns </a:t>
            </a:r>
          </a:p>
          <a:p>
            <a:r>
              <a:rPr lang="en-GB" dirty="0"/>
              <a:t>In some cases, parents who had known about the treatment for several years had considered whether they would initiate treatment before approval</a:t>
            </a:r>
          </a:p>
          <a:p>
            <a:pPr lvl="1"/>
            <a:r>
              <a:rPr lang="en-GB" dirty="0"/>
              <a:t>For the majority, this meant the decision to initiate was made before consulting a physician</a:t>
            </a:r>
          </a:p>
          <a:p>
            <a:r>
              <a:rPr lang="en-GB" dirty="0"/>
              <a:t>Sometimes physicians or psychologists talked to parents and children about treatment before a decision was made, but this is not available for every family*</a:t>
            </a:r>
          </a:p>
        </p:txBody>
      </p:sp>
      <p:sp>
        <p:nvSpPr>
          <p:cNvPr id="4" name="Footer Placeholder 3">
            <a:extLst>
              <a:ext uri="{FF2B5EF4-FFF2-40B4-BE49-F238E27FC236}">
                <a16:creationId xmlns:a16="http://schemas.microsoft.com/office/drawing/2014/main" id="{1AC5E191-F0DB-AD11-E9B5-97C5D2A7CC37}"/>
              </a:ext>
            </a:extLst>
          </p:cNvPr>
          <p:cNvSpPr>
            <a:spLocks noGrp="1"/>
          </p:cNvSpPr>
          <p:nvPr>
            <p:ph type="ftr" sz="quarter" idx="11"/>
          </p:nvPr>
        </p:nvSpPr>
        <p:spPr/>
        <p:txBody>
          <a:bodyPr/>
          <a:lstStyle/>
          <a:p>
            <a:r>
              <a:rPr lang="en-GB" dirty="0"/>
              <a:t>*Standard of care in France. </a:t>
            </a:r>
          </a:p>
          <a:p>
            <a:r>
              <a:rPr lang="en-GB" dirty="0" err="1"/>
              <a:t>NiMhurchadha</a:t>
            </a:r>
            <a:r>
              <a:rPr lang="en-GB" dirty="0"/>
              <a:t> S, et al. Adv Ther 2023; DOI: 10.1007/s12325-023-02496-z. Epub ahead of print.</a:t>
            </a:r>
          </a:p>
        </p:txBody>
      </p:sp>
      <p:sp>
        <p:nvSpPr>
          <p:cNvPr id="7" name="Content Placeholder 6">
            <a:extLst>
              <a:ext uri="{FF2B5EF4-FFF2-40B4-BE49-F238E27FC236}">
                <a16:creationId xmlns:a16="http://schemas.microsoft.com/office/drawing/2014/main" id="{AB9E97E9-06FC-03FF-9398-EB11812204C3}"/>
              </a:ext>
            </a:extLst>
          </p:cNvPr>
          <p:cNvSpPr>
            <a:spLocks noGrp="1"/>
          </p:cNvSpPr>
          <p:nvPr>
            <p:ph sz="quarter" idx="12"/>
          </p:nvPr>
        </p:nvSpPr>
        <p:spPr/>
        <p:txBody>
          <a:bodyPr>
            <a:normAutofit/>
          </a:bodyPr>
          <a:lstStyle/>
          <a:p>
            <a:r>
              <a:rPr lang="en-GB" sz="1800" dirty="0"/>
              <a:t>Parents take primary responsibility for the decision to initiate treatment, </a:t>
            </a:r>
            <a:br>
              <a:rPr lang="en-GB" sz="1800" dirty="0"/>
            </a:br>
            <a:r>
              <a:rPr lang="en-GB" sz="1800" dirty="0"/>
              <a:t>but where the child was involved they often had the final say</a:t>
            </a:r>
          </a:p>
        </p:txBody>
      </p:sp>
    </p:spTree>
    <p:extLst>
      <p:ext uri="{BB962C8B-B14F-4D97-AF65-F5344CB8AC3E}">
        <p14:creationId xmlns:p14="http://schemas.microsoft.com/office/powerpoint/2010/main" val="2634685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E61589-B2AA-E02C-4AC5-12F8BFEC8DDB}"/>
              </a:ext>
            </a:extLst>
          </p:cNvPr>
          <p:cNvSpPr>
            <a:spLocks noGrp="1"/>
          </p:cNvSpPr>
          <p:nvPr>
            <p:ph type="title"/>
          </p:nvPr>
        </p:nvSpPr>
        <p:spPr/>
        <p:txBody>
          <a:bodyPr/>
          <a:lstStyle/>
          <a:p>
            <a:r>
              <a:rPr lang="en-GB" dirty="0"/>
              <a:t>Decision-Making: Facilitators and Barriers</a:t>
            </a:r>
          </a:p>
        </p:txBody>
      </p:sp>
      <p:graphicFrame>
        <p:nvGraphicFramePr>
          <p:cNvPr id="50" name="Table 50">
            <a:extLst>
              <a:ext uri="{FF2B5EF4-FFF2-40B4-BE49-F238E27FC236}">
                <a16:creationId xmlns:a16="http://schemas.microsoft.com/office/drawing/2014/main" id="{45148935-DB2F-19BE-4D71-B7B00EF51B91}"/>
              </a:ext>
            </a:extLst>
          </p:cNvPr>
          <p:cNvGraphicFramePr>
            <a:graphicFrameLocks noGrp="1"/>
          </p:cNvGraphicFramePr>
          <p:nvPr>
            <p:ph idx="1"/>
            <p:extLst>
              <p:ext uri="{D42A27DB-BD31-4B8C-83A1-F6EECF244321}">
                <p14:modId xmlns:p14="http://schemas.microsoft.com/office/powerpoint/2010/main" val="2860584583"/>
              </p:ext>
            </p:extLst>
          </p:nvPr>
        </p:nvGraphicFramePr>
        <p:xfrm>
          <a:off x="695325" y="1449387"/>
          <a:ext cx="10799999" cy="3513138"/>
        </p:xfrm>
        <a:graphic>
          <a:graphicData uri="http://schemas.openxmlformats.org/drawingml/2006/table">
            <a:tbl>
              <a:tblPr firstRow="1" bandRow="1">
                <a:tableStyleId>{5C22544A-7EE6-4342-B048-85BDC9FD1C3A}</a:tableStyleId>
              </a:tblPr>
              <a:tblGrid>
                <a:gridCol w="469903">
                  <a:extLst>
                    <a:ext uri="{9D8B030D-6E8A-4147-A177-3AD203B41FA5}">
                      <a16:colId xmlns:a16="http://schemas.microsoft.com/office/drawing/2014/main" val="1269745591"/>
                    </a:ext>
                  </a:extLst>
                </a:gridCol>
                <a:gridCol w="5165048">
                  <a:extLst>
                    <a:ext uri="{9D8B030D-6E8A-4147-A177-3AD203B41FA5}">
                      <a16:colId xmlns:a16="http://schemas.microsoft.com/office/drawing/2014/main" val="2074111595"/>
                    </a:ext>
                  </a:extLst>
                </a:gridCol>
                <a:gridCol w="5165048">
                  <a:extLst>
                    <a:ext uri="{9D8B030D-6E8A-4147-A177-3AD203B41FA5}">
                      <a16:colId xmlns:a16="http://schemas.microsoft.com/office/drawing/2014/main" val="4248422416"/>
                    </a:ext>
                  </a:extLst>
                </a:gridCol>
              </a:tblGrid>
              <a:tr h="474047">
                <a:tc>
                  <a:txBody>
                    <a:bodyPr/>
                    <a:lstStyle/>
                    <a:p>
                      <a:endParaRPr lang="en-GB" dirty="0"/>
                    </a:p>
                  </a:txBody>
                  <a:tcPr/>
                </a:tc>
                <a:tc>
                  <a:txBody>
                    <a:bodyPr/>
                    <a:lstStyle/>
                    <a:p>
                      <a:pPr algn="ctr"/>
                      <a:r>
                        <a:rPr lang="en-GB" sz="2000" dirty="0"/>
                        <a:t>Parents</a:t>
                      </a:r>
                    </a:p>
                  </a:txBody>
                  <a:tcPr/>
                </a:tc>
                <a:tc>
                  <a:txBody>
                    <a:bodyPr/>
                    <a:lstStyle/>
                    <a:p>
                      <a:pPr algn="ctr"/>
                      <a:r>
                        <a:rPr lang="en-GB" sz="2000" dirty="0"/>
                        <a:t>Children</a:t>
                      </a:r>
                    </a:p>
                  </a:txBody>
                  <a:tcPr/>
                </a:tc>
                <a:extLst>
                  <a:ext uri="{0D108BD9-81ED-4DB2-BD59-A6C34878D82A}">
                    <a16:rowId xmlns:a16="http://schemas.microsoft.com/office/drawing/2014/main" val="4018731047"/>
                  </a:ext>
                </a:extLst>
              </a:tr>
              <a:tr h="1675396">
                <a:tc>
                  <a:txBody>
                    <a:bodyPr/>
                    <a:lstStyle/>
                    <a:p>
                      <a:pPr marL="0" indent="0" algn="ctr">
                        <a:buFont typeface="Arial" panose="020B0604020202020204" pitchFamily="34" charset="0"/>
                        <a:buNone/>
                      </a:pPr>
                      <a:r>
                        <a:rPr lang="en-GB" sz="2000" b="1" kern="1200" dirty="0">
                          <a:solidFill>
                            <a:schemeClr val="lt1"/>
                          </a:solidFill>
                          <a:latin typeface="+mn-lt"/>
                          <a:ea typeface="+mn-ea"/>
                          <a:cs typeface="+mn-cs"/>
                        </a:rPr>
                        <a:t>Facilitators</a:t>
                      </a:r>
                    </a:p>
                  </a:txBody>
                  <a:tcPr vert="vert270" anchor="ctr">
                    <a:solidFill>
                      <a:srgbClr val="051C2C"/>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Reduction in health-related complications and need for surgery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Gain in height and functional independence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Not wanting to miss an opportunity</a:t>
                      </a:r>
                    </a:p>
                  </a:txBody>
                  <a:tcPr/>
                </a:tc>
                <a:tc>
                  <a:txBody>
                    <a:bodyPr/>
                    <a:lstStyle/>
                    <a:p>
                      <a:pPr marL="285750" indent="-285750">
                        <a:buFont typeface="Arial" panose="020B0604020202020204" pitchFamily="34" charset="0"/>
                        <a:buChar char="•"/>
                      </a:pPr>
                      <a:r>
                        <a:rPr lang="en-GB" sz="1800" b="0" dirty="0"/>
                        <a:t>Drivers were linked to increased height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Ability to participate in valued activities</a:t>
                      </a:r>
                    </a:p>
                  </a:txBody>
                  <a:tcPr/>
                </a:tc>
                <a:extLst>
                  <a:ext uri="{0D108BD9-81ED-4DB2-BD59-A6C34878D82A}">
                    <a16:rowId xmlns:a16="http://schemas.microsoft.com/office/drawing/2014/main" val="3196153159"/>
                  </a:ext>
                </a:extLst>
              </a:tr>
              <a:tr h="1363695">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2000" b="1" kern="1200" dirty="0">
                          <a:solidFill>
                            <a:schemeClr val="lt1"/>
                          </a:solidFill>
                          <a:latin typeface="+mn-lt"/>
                          <a:ea typeface="+mn-ea"/>
                          <a:cs typeface="+mn-cs"/>
                        </a:rPr>
                        <a:t>Barriers</a:t>
                      </a:r>
                    </a:p>
                  </a:txBody>
                  <a:tcPr vert="vert270" anchor="ctr">
                    <a:solidFill>
                      <a:srgbClr val="051C2C"/>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Perceived side effects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Concerns about how their child might feel about the decision in later life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Whether child understands the treatment</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Concerns related to needle phobia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t>2 children expressed concern about losing their identity as a little person</a:t>
                      </a:r>
                    </a:p>
                  </a:txBody>
                  <a:tcPr/>
                </a:tc>
                <a:extLst>
                  <a:ext uri="{0D108BD9-81ED-4DB2-BD59-A6C34878D82A}">
                    <a16:rowId xmlns:a16="http://schemas.microsoft.com/office/drawing/2014/main" val="1111131235"/>
                  </a:ext>
                </a:extLst>
              </a:tr>
            </a:tbl>
          </a:graphicData>
        </a:graphic>
      </p:graphicFrame>
      <p:sp>
        <p:nvSpPr>
          <p:cNvPr id="4" name="Footer Placeholder 3">
            <a:extLst>
              <a:ext uri="{FF2B5EF4-FFF2-40B4-BE49-F238E27FC236}">
                <a16:creationId xmlns:a16="http://schemas.microsoft.com/office/drawing/2014/main" id="{1AC5E191-F0DB-AD11-E9B5-97C5D2A7CC37}"/>
              </a:ext>
            </a:extLst>
          </p:cNvPr>
          <p:cNvSpPr>
            <a:spLocks noGrp="1"/>
          </p:cNvSpPr>
          <p:nvPr>
            <p:ph type="ftr" sz="quarter" idx="11"/>
          </p:nvPr>
        </p:nvSpPr>
        <p:spPr/>
        <p:txBody>
          <a:bodyPr/>
          <a:lstStyle/>
          <a:p>
            <a:r>
              <a:rPr lang="en-GB" dirty="0"/>
              <a:t>Adapted from: </a:t>
            </a:r>
            <a:r>
              <a:rPr lang="en-GB" dirty="0" err="1"/>
              <a:t>NiMhurchadha</a:t>
            </a:r>
            <a:r>
              <a:rPr lang="en-GB" dirty="0"/>
              <a:t> S, et al. Adv Ther 2023; DOI: 10.1007/s12325-023-02496-z. Epub ahead of print.</a:t>
            </a:r>
          </a:p>
        </p:txBody>
      </p:sp>
      <p:sp>
        <p:nvSpPr>
          <p:cNvPr id="49" name="Content Placeholder 48">
            <a:extLst>
              <a:ext uri="{FF2B5EF4-FFF2-40B4-BE49-F238E27FC236}">
                <a16:creationId xmlns:a16="http://schemas.microsoft.com/office/drawing/2014/main" id="{95FC35EB-5F13-1FD3-B862-4708323EB764}"/>
              </a:ext>
            </a:extLst>
          </p:cNvPr>
          <p:cNvSpPr>
            <a:spLocks noGrp="1"/>
          </p:cNvSpPr>
          <p:nvPr>
            <p:ph sz="quarter" idx="12"/>
          </p:nvPr>
        </p:nvSpPr>
        <p:spPr/>
        <p:txBody>
          <a:bodyPr>
            <a:normAutofit/>
          </a:bodyPr>
          <a:lstStyle/>
          <a:p>
            <a:r>
              <a:rPr lang="en-GB" sz="1800" dirty="0"/>
              <a:t>Parents are prepared to overcome short-term treatment challenges in return for future gains</a:t>
            </a:r>
          </a:p>
        </p:txBody>
      </p:sp>
    </p:spTree>
    <p:extLst>
      <p:ext uri="{BB962C8B-B14F-4D97-AF65-F5344CB8AC3E}">
        <p14:creationId xmlns:p14="http://schemas.microsoft.com/office/powerpoint/2010/main" val="2477411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E61589-B2AA-E02C-4AC5-12F8BFEC8DDB}"/>
              </a:ext>
            </a:extLst>
          </p:cNvPr>
          <p:cNvSpPr>
            <a:spLocks noGrp="1"/>
          </p:cNvSpPr>
          <p:nvPr>
            <p:ph type="title"/>
          </p:nvPr>
        </p:nvSpPr>
        <p:spPr/>
        <p:txBody>
          <a:bodyPr/>
          <a:lstStyle/>
          <a:p>
            <a:r>
              <a:rPr lang="en-GB" dirty="0"/>
              <a:t>Training and Initiation</a:t>
            </a:r>
          </a:p>
        </p:txBody>
      </p:sp>
      <p:sp>
        <p:nvSpPr>
          <p:cNvPr id="6" name="Content Placeholder 5">
            <a:extLst>
              <a:ext uri="{FF2B5EF4-FFF2-40B4-BE49-F238E27FC236}">
                <a16:creationId xmlns:a16="http://schemas.microsoft.com/office/drawing/2014/main" id="{5EC367A3-21C4-8349-98CC-0B625F3483F2}"/>
              </a:ext>
            </a:extLst>
          </p:cNvPr>
          <p:cNvSpPr>
            <a:spLocks noGrp="1"/>
          </p:cNvSpPr>
          <p:nvPr>
            <p:ph idx="1"/>
          </p:nvPr>
        </p:nvSpPr>
        <p:spPr/>
        <p:txBody>
          <a:bodyPr>
            <a:normAutofit/>
          </a:bodyPr>
          <a:lstStyle/>
          <a:p>
            <a:r>
              <a:rPr lang="en-GB" dirty="0"/>
              <a:t>Initiation varied in terms of duration, tests, information format, and first injection delivery</a:t>
            </a:r>
          </a:p>
          <a:p>
            <a:r>
              <a:rPr lang="en-GB" dirty="0"/>
              <a:t>Baseline testing was typically done in the hospital, and included at least height, weight, </a:t>
            </a:r>
            <a:br>
              <a:rPr lang="en-GB" dirty="0"/>
            </a:br>
            <a:r>
              <a:rPr lang="en-GB" dirty="0"/>
              <a:t>X-ray, MRI, and blood tests</a:t>
            </a:r>
          </a:p>
          <a:p>
            <a:pPr lvl="1"/>
            <a:r>
              <a:rPr lang="en-GB" dirty="0"/>
              <a:t>However, 2 parents* reported tests occurring in a local clinic in advance</a:t>
            </a:r>
          </a:p>
          <a:p>
            <a:r>
              <a:rPr lang="en-GB" dirty="0"/>
              <a:t>Some initiation sessions were one-to-one, but the majority occurred alongside other parents and children</a:t>
            </a:r>
          </a:p>
          <a:p>
            <a:r>
              <a:rPr lang="en-GB" dirty="0"/>
              <a:t>Who delivered the session differed, ranging from nurses, physicians (endocrinologists, geneticists, paediatricians) or a pharmaceutical representative</a:t>
            </a:r>
          </a:p>
          <a:p>
            <a:r>
              <a:rPr lang="en-GB" dirty="0"/>
              <a:t>Some families did not have the opportunity for a personalised conversation about vosoritide</a:t>
            </a:r>
          </a:p>
        </p:txBody>
      </p:sp>
      <p:sp>
        <p:nvSpPr>
          <p:cNvPr id="4" name="Footer Placeholder 3">
            <a:extLst>
              <a:ext uri="{FF2B5EF4-FFF2-40B4-BE49-F238E27FC236}">
                <a16:creationId xmlns:a16="http://schemas.microsoft.com/office/drawing/2014/main" id="{1AC5E191-F0DB-AD11-E9B5-97C5D2A7CC37}"/>
              </a:ext>
            </a:extLst>
          </p:cNvPr>
          <p:cNvSpPr>
            <a:spLocks noGrp="1"/>
          </p:cNvSpPr>
          <p:nvPr>
            <p:ph type="ftr" sz="quarter" idx="11"/>
          </p:nvPr>
        </p:nvSpPr>
        <p:spPr/>
        <p:txBody>
          <a:bodyPr/>
          <a:lstStyle/>
          <a:p>
            <a:r>
              <a:rPr lang="en-GB" dirty="0"/>
              <a:t>*1 each in France and Germany. </a:t>
            </a:r>
          </a:p>
          <a:p>
            <a:r>
              <a:rPr lang="en-GB" dirty="0"/>
              <a:t>MRI, magnetic resonance imaging. </a:t>
            </a:r>
          </a:p>
          <a:p>
            <a:r>
              <a:rPr lang="en-GB" dirty="0" err="1"/>
              <a:t>NiMhurchadha</a:t>
            </a:r>
            <a:r>
              <a:rPr lang="en-GB" dirty="0"/>
              <a:t> S, et al. Adv Ther 2023; DOI: 10.1007/s12325-023-02496-z. Epub ahead of print.</a:t>
            </a:r>
          </a:p>
        </p:txBody>
      </p:sp>
      <p:sp>
        <p:nvSpPr>
          <p:cNvPr id="7" name="Content Placeholder 6">
            <a:extLst>
              <a:ext uri="{FF2B5EF4-FFF2-40B4-BE49-F238E27FC236}">
                <a16:creationId xmlns:a16="http://schemas.microsoft.com/office/drawing/2014/main" id="{AB9E97E9-06FC-03FF-9398-EB11812204C3}"/>
              </a:ext>
            </a:extLst>
          </p:cNvPr>
          <p:cNvSpPr>
            <a:spLocks noGrp="1"/>
          </p:cNvSpPr>
          <p:nvPr>
            <p:ph sz="quarter" idx="12"/>
          </p:nvPr>
        </p:nvSpPr>
        <p:spPr/>
        <p:txBody>
          <a:bodyPr>
            <a:normAutofit/>
          </a:bodyPr>
          <a:lstStyle/>
          <a:p>
            <a:r>
              <a:rPr lang="en-GB" sz="1800" dirty="0"/>
              <a:t>Treatment centres take different approaches to initiating vosoritide</a:t>
            </a:r>
          </a:p>
        </p:txBody>
      </p:sp>
    </p:spTree>
    <p:extLst>
      <p:ext uri="{BB962C8B-B14F-4D97-AF65-F5344CB8AC3E}">
        <p14:creationId xmlns:p14="http://schemas.microsoft.com/office/powerpoint/2010/main" val="640771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E61589-B2AA-E02C-4AC5-12F8BFEC8DDB}"/>
              </a:ext>
            </a:extLst>
          </p:cNvPr>
          <p:cNvSpPr>
            <a:spLocks noGrp="1"/>
          </p:cNvSpPr>
          <p:nvPr>
            <p:ph type="title"/>
          </p:nvPr>
        </p:nvSpPr>
        <p:spPr/>
        <p:txBody>
          <a:bodyPr/>
          <a:lstStyle/>
          <a:p>
            <a:r>
              <a:rPr lang="en-GB" dirty="0"/>
              <a:t>First Injection </a:t>
            </a:r>
          </a:p>
        </p:txBody>
      </p:sp>
      <p:sp>
        <p:nvSpPr>
          <p:cNvPr id="6" name="Content Placeholder 5">
            <a:extLst>
              <a:ext uri="{FF2B5EF4-FFF2-40B4-BE49-F238E27FC236}">
                <a16:creationId xmlns:a16="http://schemas.microsoft.com/office/drawing/2014/main" id="{5EC367A3-21C4-8349-98CC-0B625F3483F2}"/>
              </a:ext>
            </a:extLst>
          </p:cNvPr>
          <p:cNvSpPr>
            <a:spLocks noGrp="1"/>
          </p:cNvSpPr>
          <p:nvPr>
            <p:ph idx="1"/>
          </p:nvPr>
        </p:nvSpPr>
        <p:spPr/>
        <p:txBody>
          <a:bodyPr>
            <a:normAutofit/>
          </a:bodyPr>
          <a:lstStyle/>
          <a:p>
            <a:r>
              <a:rPr lang="en-GB" dirty="0"/>
              <a:t>Many children received the first injection in front of other families</a:t>
            </a:r>
          </a:p>
          <a:p>
            <a:pPr lvl="1"/>
            <a:r>
              <a:rPr lang="en-GB" dirty="0"/>
              <a:t>This was sometimes a cause for distress</a:t>
            </a:r>
          </a:p>
          <a:p>
            <a:r>
              <a:rPr lang="en-GB" dirty="0"/>
              <a:t>Parents were sometimes expected to give the first injection</a:t>
            </a:r>
          </a:p>
          <a:p>
            <a:endParaRPr lang="en-GB" dirty="0"/>
          </a:p>
        </p:txBody>
      </p:sp>
      <p:sp>
        <p:nvSpPr>
          <p:cNvPr id="4" name="Footer Placeholder 3">
            <a:extLst>
              <a:ext uri="{FF2B5EF4-FFF2-40B4-BE49-F238E27FC236}">
                <a16:creationId xmlns:a16="http://schemas.microsoft.com/office/drawing/2014/main" id="{1AC5E191-F0DB-AD11-E9B5-97C5D2A7CC37}"/>
              </a:ext>
            </a:extLst>
          </p:cNvPr>
          <p:cNvSpPr>
            <a:spLocks noGrp="1"/>
          </p:cNvSpPr>
          <p:nvPr>
            <p:ph type="ftr" sz="quarter" idx="11"/>
          </p:nvPr>
        </p:nvSpPr>
        <p:spPr/>
        <p:txBody>
          <a:bodyPr/>
          <a:lstStyle/>
          <a:p>
            <a:r>
              <a:rPr lang="en-GB" dirty="0" err="1"/>
              <a:t>NiMhurchadha</a:t>
            </a:r>
            <a:r>
              <a:rPr lang="en-GB" dirty="0"/>
              <a:t> S, et al. Adv Ther 2023; DOI: 10.1007/s12325-023-02496-z. Epub ahead of print.</a:t>
            </a:r>
          </a:p>
        </p:txBody>
      </p:sp>
      <p:sp>
        <p:nvSpPr>
          <p:cNvPr id="7" name="Content Placeholder 6">
            <a:extLst>
              <a:ext uri="{FF2B5EF4-FFF2-40B4-BE49-F238E27FC236}">
                <a16:creationId xmlns:a16="http://schemas.microsoft.com/office/drawing/2014/main" id="{AB9E97E9-06FC-03FF-9398-EB11812204C3}"/>
              </a:ext>
            </a:extLst>
          </p:cNvPr>
          <p:cNvSpPr>
            <a:spLocks noGrp="1"/>
          </p:cNvSpPr>
          <p:nvPr>
            <p:ph sz="quarter" idx="12"/>
          </p:nvPr>
        </p:nvSpPr>
        <p:spPr/>
        <p:txBody>
          <a:bodyPr>
            <a:normAutofit/>
          </a:bodyPr>
          <a:lstStyle/>
          <a:p>
            <a:r>
              <a:rPr lang="en-GB" sz="1800" dirty="0"/>
              <a:t>Hospital initiation and training sessions varied considerably both across and within countries</a:t>
            </a:r>
          </a:p>
        </p:txBody>
      </p:sp>
      <p:sp>
        <p:nvSpPr>
          <p:cNvPr id="2" name="Content Placeholder 5">
            <a:extLst>
              <a:ext uri="{FF2B5EF4-FFF2-40B4-BE49-F238E27FC236}">
                <a16:creationId xmlns:a16="http://schemas.microsoft.com/office/drawing/2014/main" id="{CB2803D9-198B-1B39-C127-B33D816FD108}"/>
              </a:ext>
            </a:extLst>
          </p:cNvPr>
          <p:cNvSpPr txBox="1">
            <a:spLocks/>
          </p:cNvSpPr>
          <p:nvPr/>
        </p:nvSpPr>
        <p:spPr>
          <a:xfrm>
            <a:off x="695325" y="2859110"/>
            <a:ext cx="5315303" cy="2482784"/>
          </a:xfrm>
          <a:prstGeom prst="rect">
            <a:avLst/>
          </a:prstGeom>
          <a:solidFill>
            <a:schemeClr val="bg1">
              <a:lumMod val="95000"/>
            </a:schemeClr>
          </a:solidFill>
        </p:spPr>
        <p:txBody>
          <a:bodyPr vert="horz" lIns="91440" tIns="45720" rIns="91440" bIns="45720" rtlCol="0">
            <a:noAutofit/>
          </a:bodyPr>
          <a:lst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b="1" dirty="0"/>
              <a:t>France</a:t>
            </a:r>
          </a:p>
          <a:p>
            <a:r>
              <a:rPr lang="en-GB" sz="1400" dirty="0"/>
              <a:t>Many parents simply observed the first injection</a:t>
            </a:r>
          </a:p>
          <a:p>
            <a:r>
              <a:rPr lang="en-GB" sz="1400" dirty="0"/>
              <a:t>It was anticipated they would receive hands-on training with a nurse at home</a:t>
            </a:r>
          </a:p>
          <a:p>
            <a:pPr lvl="1"/>
            <a:r>
              <a:rPr lang="en-GB" sz="1400" dirty="0"/>
              <a:t>State-funded service for up to 30 days</a:t>
            </a:r>
          </a:p>
          <a:p>
            <a:pPr lvl="1"/>
            <a:r>
              <a:rPr lang="en-GB" sz="1400" dirty="0"/>
              <a:t>Taught injection angle and how to hold the syringe</a:t>
            </a:r>
          </a:p>
          <a:p>
            <a:pPr lvl="1"/>
            <a:r>
              <a:rPr lang="en-GB" sz="1400" dirty="0"/>
              <a:t>Parents and children were reassured by the nurse support and guidance</a:t>
            </a:r>
          </a:p>
        </p:txBody>
      </p:sp>
      <p:sp>
        <p:nvSpPr>
          <p:cNvPr id="3" name="Content Placeholder 1">
            <a:extLst>
              <a:ext uri="{FF2B5EF4-FFF2-40B4-BE49-F238E27FC236}">
                <a16:creationId xmlns:a16="http://schemas.microsoft.com/office/drawing/2014/main" id="{E5E1919B-CE9F-5C39-E338-CD280460DA1B}"/>
              </a:ext>
            </a:extLst>
          </p:cNvPr>
          <p:cNvSpPr txBox="1">
            <a:spLocks/>
          </p:cNvSpPr>
          <p:nvPr/>
        </p:nvSpPr>
        <p:spPr>
          <a:xfrm>
            <a:off x="6172199" y="2859110"/>
            <a:ext cx="5315303" cy="2482784"/>
          </a:xfrm>
          <a:prstGeom prst="rect">
            <a:avLst/>
          </a:prstGeom>
          <a:solidFill>
            <a:schemeClr val="bg1">
              <a:lumMod val="95000"/>
            </a:schemeClr>
          </a:solidFill>
        </p:spPr>
        <p:txBody>
          <a:bodyPr vert="horz" lIns="91440" tIns="45720" rIns="91440" bIns="45720" rtlCol="0">
            <a:noAutofit/>
          </a:bodyPr>
          <a:lst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b="1" dirty="0"/>
              <a:t>Germany</a:t>
            </a:r>
          </a:p>
          <a:p>
            <a:r>
              <a:rPr lang="en-GB" sz="1400" dirty="0"/>
              <a:t>The initiation session typically provided parents with starter kits and the opportunity to practise with saline</a:t>
            </a:r>
          </a:p>
          <a:p>
            <a:pPr lvl="1"/>
            <a:r>
              <a:rPr lang="en-GB" sz="1400" dirty="0"/>
              <a:t>Children observed or practised on toys</a:t>
            </a:r>
          </a:p>
          <a:p>
            <a:r>
              <a:rPr lang="en-GB" sz="1400" dirty="0"/>
              <a:t>2 parents suggested the opportunity for at-home feedback and training would be beneficial</a:t>
            </a:r>
          </a:p>
          <a:p>
            <a:r>
              <a:rPr lang="en-GB" sz="1400" dirty="0"/>
              <a:t>Most adjusted to at-home injections without additional support from a nurse</a:t>
            </a:r>
          </a:p>
          <a:p>
            <a:endParaRPr lang="en-GB" sz="1400" dirty="0"/>
          </a:p>
        </p:txBody>
      </p:sp>
    </p:spTree>
    <p:extLst>
      <p:ext uri="{BB962C8B-B14F-4D97-AF65-F5344CB8AC3E}">
        <p14:creationId xmlns:p14="http://schemas.microsoft.com/office/powerpoint/2010/main" val="3042652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E61589-B2AA-E02C-4AC5-12F8BFEC8DDB}"/>
              </a:ext>
            </a:extLst>
          </p:cNvPr>
          <p:cNvSpPr>
            <a:spLocks noGrp="1"/>
          </p:cNvSpPr>
          <p:nvPr>
            <p:ph type="title"/>
          </p:nvPr>
        </p:nvSpPr>
        <p:spPr/>
        <p:txBody>
          <a:bodyPr/>
          <a:lstStyle/>
          <a:p>
            <a:r>
              <a:rPr lang="en-GB" dirty="0"/>
              <a:t>Managing Treatment At Home: Logistics</a:t>
            </a:r>
          </a:p>
        </p:txBody>
      </p:sp>
      <p:sp>
        <p:nvSpPr>
          <p:cNvPr id="6" name="Content Placeholder 5">
            <a:extLst>
              <a:ext uri="{FF2B5EF4-FFF2-40B4-BE49-F238E27FC236}">
                <a16:creationId xmlns:a16="http://schemas.microsoft.com/office/drawing/2014/main" id="{5EC367A3-21C4-8349-98CC-0B625F3483F2}"/>
              </a:ext>
            </a:extLst>
          </p:cNvPr>
          <p:cNvSpPr>
            <a:spLocks noGrp="1"/>
          </p:cNvSpPr>
          <p:nvPr>
            <p:ph idx="1"/>
          </p:nvPr>
        </p:nvSpPr>
        <p:spPr/>
        <p:txBody>
          <a:bodyPr>
            <a:normAutofit/>
          </a:bodyPr>
          <a:lstStyle/>
          <a:p>
            <a:r>
              <a:rPr lang="en-GB" dirty="0"/>
              <a:t>Vosoritide must be stored in a cool environment* and be administered at approximately the same time each day, or minimally within a 12-hour window</a:t>
            </a:r>
          </a:p>
          <a:p>
            <a:r>
              <a:rPr lang="en-GB" dirty="0"/>
              <a:t>Both short- and long-term travel requires considerable planning and organisation</a:t>
            </a:r>
          </a:p>
          <a:p>
            <a:pPr lvl="1"/>
            <a:r>
              <a:rPr lang="en-GB" dirty="0"/>
              <a:t>Having adequate injection supplies</a:t>
            </a:r>
          </a:p>
          <a:p>
            <a:pPr lvl="1"/>
            <a:r>
              <a:rPr lang="en-GB" dirty="0"/>
              <a:t>Ensuring correct temperature for storage</a:t>
            </a:r>
          </a:p>
          <a:p>
            <a:r>
              <a:rPr lang="en-GB" dirty="0"/>
              <a:t>Logistical issues are particularly difficult over holidays, or when children have activities</a:t>
            </a:r>
          </a:p>
        </p:txBody>
      </p:sp>
      <p:sp>
        <p:nvSpPr>
          <p:cNvPr id="4" name="Footer Placeholder 3">
            <a:extLst>
              <a:ext uri="{FF2B5EF4-FFF2-40B4-BE49-F238E27FC236}">
                <a16:creationId xmlns:a16="http://schemas.microsoft.com/office/drawing/2014/main" id="{1AC5E191-F0DB-AD11-E9B5-97C5D2A7CC37}"/>
              </a:ext>
            </a:extLst>
          </p:cNvPr>
          <p:cNvSpPr>
            <a:spLocks noGrp="1"/>
          </p:cNvSpPr>
          <p:nvPr>
            <p:ph type="ftr" sz="quarter" idx="11"/>
          </p:nvPr>
        </p:nvSpPr>
        <p:spPr/>
        <p:txBody>
          <a:bodyPr/>
          <a:lstStyle/>
          <a:p>
            <a:r>
              <a:rPr lang="en-GB" dirty="0"/>
              <a:t>*Below 30°C for a single period up to 90 days.</a:t>
            </a:r>
          </a:p>
          <a:p>
            <a:r>
              <a:rPr lang="en-GB" dirty="0" err="1"/>
              <a:t>NiMhurchadha</a:t>
            </a:r>
            <a:r>
              <a:rPr lang="en-GB" dirty="0"/>
              <a:t> S, et al. Adv Ther 2023; DOI: 10.1007/s12325-023-02496-z. Epub ahead of print.</a:t>
            </a:r>
          </a:p>
        </p:txBody>
      </p:sp>
      <p:sp>
        <p:nvSpPr>
          <p:cNvPr id="7" name="Content Placeholder 6">
            <a:extLst>
              <a:ext uri="{FF2B5EF4-FFF2-40B4-BE49-F238E27FC236}">
                <a16:creationId xmlns:a16="http://schemas.microsoft.com/office/drawing/2014/main" id="{AB9E97E9-06FC-03FF-9398-EB11812204C3}"/>
              </a:ext>
            </a:extLst>
          </p:cNvPr>
          <p:cNvSpPr>
            <a:spLocks noGrp="1"/>
          </p:cNvSpPr>
          <p:nvPr>
            <p:ph sz="quarter" idx="12"/>
          </p:nvPr>
        </p:nvSpPr>
        <p:spPr/>
        <p:txBody>
          <a:bodyPr>
            <a:normAutofit/>
          </a:bodyPr>
          <a:lstStyle/>
          <a:p>
            <a:r>
              <a:rPr lang="en-GB" sz="1800" dirty="0"/>
              <a:t>Although parents face difficulties with travel this did not appear to impact adherence</a:t>
            </a:r>
          </a:p>
        </p:txBody>
      </p:sp>
    </p:spTree>
    <p:extLst>
      <p:ext uri="{BB962C8B-B14F-4D97-AF65-F5344CB8AC3E}">
        <p14:creationId xmlns:p14="http://schemas.microsoft.com/office/powerpoint/2010/main" val="3706029073"/>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docProps/app.xml><?xml version="1.0" encoding="utf-8"?>
<Properties xmlns="http://schemas.openxmlformats.org/officeDocument/2006/extended-properties" xmlns:vt="http://schemas.openxmlformats.org/officeDocument/2006/docPropsVTypes">
  <TotalTime>8407</TotalTime>
  <Words>1866</Words>
  <Application>Microsoft Office PowerPoint</Application>
  <PresentationFormat>Widescreen</PresentationFormat>
  <Paragraphs>127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Arial Narrow</vt:lpstr>
      <vt:lpstr>Symbol</vt:lpstr>
      <vt:lpstr>1_Office Theme</vt:lpstr>
      <vt:lpstr>Parents’ Experience of Administering Vosoritide▼: A Daily Injectable for Children with Achondroplasia</vt:lpstr>
      <vt:lpstr>Background</vt:lpstr>
      <vt:lpstr>Methods</vt:lpstr>
      <vt:lpstr>Awareness of Vosoritide</vt:lpstr>
      <vt:lpstr>Treatment Understanding and Decision-Making</vt:lpstr>
      <vt:lpstr>Decision-Making: Facilitators and Barriers</vt:lpstr>
      <vt:lpstr>Training and Initiation</vt:lpstr>
      <vt:lpstr>First Injection </vt:lpstr>
      <vt:lpstr>Managing Treatment At Home: Logistics</vt:lpstr>
      <vt:lpstr>Conclusions</vt:lpstr>
      <vt:lpstr>Parent Quotes</vt:lpstr>
      <vt:lpstr>ACH.expert VOXZOGO▼ (vosoritide)   Prescribing Information Slide</vt:lpstr>
      <vt:lpstr>VOXZOGOÒ▼ (vosoritide) Prescribing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Patient’s Perspective</dc:title>
  <dc:creator>Tim Venables</dc:creator>
  <cp:lastModifiedBy>Praveen Abraham</cp:lastModifiedBy>
  <cp:revision>294</cp:revision>
  <dcterms:created xsi:type="dcterms:W3CDTF">2021-09-21T16:24:04Z</dcterms:created>
  <dcterms:modified xsi:type="dcterms:W3CDTF">2023-06-22T10:42:10Z</dcterms:modified>
</cp:coreProperties>
</file>