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  <p:sldId id="261" r:id="rId9"/>
    <p:sldId id="27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06" userDrawn="1">
          <p15:clr>
            <a:srgbClr val="A4A3A4"/>
          </p15:clr>
        </p15:guide>
        <p15:guide id="2" pos="4248" userDrawn="1">
          <p15:clr>
            <a:srgbClr val="A4A3A4"/>
          </p15:clr>
        </p15:guide>
        <p15:guide id="3" orient="horz" pos="263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29413A-4934-0280-200B-1D7D329410DA}" name="Praveen Abraham" initials="PA" userId="S::Praveen.Abraham@elmgroupltd.com::ec62dcbb-7d88-417f-a160-6b5909159534" providerId="AD"/>
  <p188:author id="{3CCFB29E-2070-7790-00A7-E11B2D7CE010}" name="Marie Farrow" initials="MF" userId="395651ff28d4452c" providerId="Windows Live"/>
  <p188:author id="{2C6881F9-48E8-FFB9-2D5F-1A973C795183}" name="Martin Lennon" initials="ML" userId="Martin Lenno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Venables" initials="TV" lastIdx="10" clrIdx="0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AE2"/>
    <a:srgbClr val="2E75B6"/>
    <a:srgbClr val="9DC3E6"/>
    <a:srgbClr val="002060"/>
    <a:srgbClr val="FFFFFF"/>
    <a:srgbClr val="7F8FAF"/>
    <a:srgbClr val="CEE0F2"/>
    <a:srgbClr val="E8EEF1"/>
    <a:srgbClr val="F0F0F0"/>
    <a:srgbClr val="368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98" y="102"/>
      </p:cViewPr>
      <p:guideLst>
        <p:guide orient="horz" pos="3906"/>
        <p:guide pos="4248"/>
        <p:guide orient="horz" pos="263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85851255325571E-2"/>
          <c:y val="8.7574610810154802E-3"/>
          <c:w val="0.96828297489348858"/>
          <c:h val="0.9509520368421865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FB-4CCE-AE4D-BF2EA4795F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EFB-4CCE-AE4D-BF2EA4795F91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FB-4CCE-AE4D-BF2EA4795F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FB-4CCE-AE4D-BF2EA4795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6145456"/>
        <c:axId val="116147376"/>
      </c:barChart>
      <c:catAx>
        <c:axId val="1161454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6147376"/>
        <c:crosses val="autoZero"/>
        <c:auto val="1"/>
        <c:lblAlgn val="ctr"/>
        <c:lblOffset val="100"/>
        <c:noMultiLvlLbl val="0"/>
      </c:catAx>
      <c:valAx>
        <c:axId val="116147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614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B4-40F1-BCE3-8F4C2ED0D54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B4-40F1-BCE3-8F4C2ED0D54C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CB4-40F1-BCE3-8F4C2ED0D54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Children</c:v>
                </c:pt>
                <c:pt idx="1">
                  <c:v>Adults</c:v>
                </c:pt>
                <c:pt idx="2">
                  <c:v>Mixed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3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B4-40F1-BCE3-8F4C2ED0D5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089727300859685"/>
          <c:y val="0.82890917041793111"/>
          <c:w val="0.6214015893262933"/>
          <c:h val="5.95833395322587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0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0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41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7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56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78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1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7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98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9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15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8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9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6" r:id="rId10"/>
    <p:sldLayoutId id="2147483670" r:id="rId11"/>
    <p:sldLayoutId id="2147483671" r:id="rId12"/>
    <p:sldLayoutId id="2147483672" r:id="rId13"/>
    <p:sldLayoutId id="2147483677" r:id="rId14"/>
    <p:sldLayoutId id="2147483673" r:id="rId15"/>
    <p:sldLayoutId id="2147483674" r:id="rId16"/>
    <p:sldLayoutId id="214748367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65E5-9D3D-45A1-A7DF-644CC28723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</p:spPr>
        <p:txBody>
          <a:bodyPr/>
          <a:lstStyle/>
          <a:p>
            <a:r>
              <a:rPr lang="en-GB" dirty="0"/>
              <a:t>Burden and Treatment of Achondroplasia:</a:t>
            </a:r>
            <a:br>
              <a:rPr lang="en-GB" dirty="0"/>
            </a:br>
            <a:r>
              <a:rPr lang="en-GB" dirty="0"/>
              <a:t>A Systematic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58E0A-BFCC-409A-BD11-1BD268BB0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</p:spPr>
        <p:txBody>
          <a:bodyPr/>
          <a:lstStyle/>
          <a:p>
            <a:r>
              <a:rPr lang="en-GB" dirty="0"/>
              <a:t>Adapted from: Murton MC, </a:t>
            </a:r>
            <a:r>
              <a:rPr lang="en-GB" dirty="0" err="1"/>
              <a:t>Drane</a:t>
            </a:r>
            <a:r>
              <a:rPr lang="en-GB" dirty="0"/>
              <a:t> ELA, Goff-Leggett DM, Shediac R, </a:t>
            </a:r>
            <a:br>
              <a:rPr lang="en-GB" dirty="0"/>
            </a:br>
            <a:r>
              <a:rPr lang="en-GB" dirty="0"/>
              <a:t>O’Hara J, Irving M, Butt TJ</a:t>
            </a:r>
          </a:p>
          <a:p>
            <a:r>
              <a:rPr lang="en-GB" dirty="0"/>
              <a:t>Adv </a:t>
            </a:r>
            <a:r>
              <a:rPr lang="en-GB" dirty="0" err="1"/>
              <a:t>Ther</a:t>
            </a:r>
            <a:r>
              <a:rPr lang="en-GB" dirty="0"/>
              <a:t> 2023;</a:t>
            </a:r>
            <a:br>
              <a:rPr lang="en-GB" dirty="0"/>
            </a:br>
            <a:r>
              <a:rPr lang="en-GB" dirty="0"/>
              <a:t>doi.org/10.1007/s12325-023-02549-3A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0D1A72-3098-E322-CCAB-948B379DC571}"/>
              </a:ext>
            </a:extLst>
          </p:cNvPr>
          <p:cNvSpPr txBox="1"/>
          <p:nvPr/>
        </p:nvSpPr>
        <p:spPr>
          <a:xfrm>
            <a:off x="5537188" y="6145953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2023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Reserved. </a:t>
            </a:r>
            <a:r>
              <a:rPr lang="en-GB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EU-VOX-00941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08/23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800319-9E87-6A27-6268-D11D86B6FDDF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FC7F4D-F7C7-41E6-B4B5-7491ACD279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312114"/>
            <a:ext cx="1669349" cy="2440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04C841-E9C5-D007-2CE3-6CEE8FEB4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37" y="6324023"/>
            <a:ext cx="1669349" cy="2440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EB129A-497D-CB36-15E8-E496D8B535C3}"/>
              </a:ext>
            </a:extLst>
          </p:cNvPr>
          <p:cNvSpPr txBox="1"/>
          <p:nvPr/>
        </p:nvSpPr>
        <p:spPr>
          <a:xfrm>
            <a:off x="864047" y="5520193"/>
            <a:ext cx="104639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0" i="0" dirty="0">
                <a:effectLst/>
                <a:latin typeface="Arial" panose="020B0604020202020204" pitchFamily="34" charset="0"/>
              </a:rPr>
              <a:t>▼</a:t>
            </a:r>
            <a:r>
              <a:rPr lang="en-GB" sz="11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This medicinal product is subject to additional monitoring. This will allow quick identification of new safety information. </a:t>
            </a:r>
            <a:br>
              <a:rPr lang="en-GB" sz="11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r>
              <a:rPr lang="en-GB" sz="11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90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1273-841A-78C5-01DF-FF3BEC92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7B84-1FC0-5457-D020-6E07FEC01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ACH is associated with detrimental impacts on physical and mental HRQoL</a:t>
            </a:r>
          </a:p>
          <a:p>
            <a:r>
              <a:rPr lang="en-GB" dirty="0"/>
              <a:t>Historically, management of ACH has been largely symptomatic, with surgical interventions to improve specific complications</a:t>
            </a:r>
          </a:p>
          <a:p>
            <a:r>
              <a:rPr lang="en-GB" dirty="0"/>
              <a:t>Recent treatment advances have highlighted the need to better understand the burden and treatment landscape </a:t>
            </a:r>
          </a:p>
          <a:p>
            <a:r>
              <a:rPr lang="en-GB" dirty="0"/>
              <a:t>This project aimed to identify </a:t>
            </a:r>
            <a:r>
              <a:rPr lang="en-GB" dirty="0" err="1"/>
              <a:t>HRQoL</a:t>
            </a:r>
            <a:r>
              <a:rPr lang="en-GB" dirty="0"/>
              <a:t> utilities, healthcare resource use, costs, efficacy, safety and economic evaluation data in ACH, and to identify gaps in the research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HRQoL</a:t>
            </a:r>
            <a:r>
              <a:rPr lang="en-GB" dirty="0"/>
              <a:t>, health-related quality of life.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</p:spTree>
    <p:extLst>
      <p:ext uri="{BB962C8B-B14F-4D97-AF65-F5344CB8AC3E}">
        <p14:creationId xmlns:p14="http://schemas.microsoft.com/office/powerpoint/2010/main" val="110761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1273-841A-78C5-01DF-FF3BEC92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7B84-1FC0-5457-D020-6E07FEC01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Searches of MEDLINE, Embase, the University of York Centre for Reviews and Dissemination, the Cochrane Library and grey literature </a:t>
            </a:r>
            <a:r>
              <a:rPr lang="en-GB"/>
              <a:t>were performed</a:t>
            </a:r>
            <a:endParaRPr lang="en-GB" dirty="0"/>
          </a:p>
          <a:p>
            <a:pPr lvl="1"/>
            <a:r>
              <a:rPr lang="en-GB" dirty="0"/>
              <a:t>Conducted in August 2020</a:t>
            </a:r>
          </a:p>
          <a:p>
            <a:pPr lvl="1"/>
            <a:r>
              <a:rPr lang="en-GB" dirty="0"/>
              <a:t>Updated in June 2021</a:t>
            </a:r>
          </a:p>
          <a:p>
            <a:r>
              <a:rPr lang="en-GB" dirty="0"/>
              <a:t>Conducted in line with the PRISMA Statement</a:t>
            </a:r>
          </a:p>
          <a:p>
            <a:r>
              <a:rPr lang="en-GB" dirty="0"/>
              <a:t>Articles were screened against pre-specified eligibility criteria by 2 individuals </a:t>
            </a:r>
          </a:p>
          <a:p>
            <a:r>
              <a:rPr lang="en-GB" dirty="0"/>
              <a:t>Study quality was assessed using published checklists</a:t>
            </a:r>
          </a:p>
          <a:p>
            <a:r>
              <a:rPr lang="en-GB" dirty="0"/>
              <a:t>Additional targeted searches were conducted to identify management guidelines</a:t>
            </a:r>
          </a:p>
          <a:p>
            <a:r>
              <a:rPr lang="en-GB" dirty="0"/>
              <a:t>59 unique studies were included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PRISMA, Preferred Reporting Items for Systematic reviews and Meta-Analyses. 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</p:spTree>
    <p:extLst>
      <p:ext uri="{BB962C8B-B14F-4D97-AF65-F5344CB8AC3E}">
        <p14:creationId xmlns:p14="http://schemas.microsoft.com/office/powerpoint/2010/main" val="557811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5D257-2A98-A452-0326-69EBF8779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4648" y="1588573"/>
            <a:ext cx="7521262" cy="4396302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19</a:t>
            </a:r>
            <a:r>
              <a:rPr lang="en-GB" dirty="0"/>
              <a:t> different instruments were used to elicit </a:t>
            </a:r>
            <a:r>
              <a:rPr lang="en-GB" dirty="0" err="1"/>
              <a:t>HRQoL</a:t>
            </a:r>
            <a:r>
              <a:rPr lang="en-GB" dirty="0"/>
              <a:t> data</a:t>
            </a:r>
          </a:p>
          <a:p>
            <a:pPr lvl="1"/>
            <a:r>
              <a:rPr lang="en-GB" dirty="0" err="1"/>
              <a:t>QoLISSY</a:t>
            </a:r>
            <a:r>
              <a:rPr lang="en-GB" dirty="0"/>
              <a:t> was the most commonly used (</a:t>
            </a:r>
            <a:r>
              <a:rPr lang="en-GB" b="1" dirty="0"/>
              <a:t>26.3%)</a:t>
            </a:r>
          </a:p>
          <a:p>
            <a:pPr lvl="1"/>
            <a:r>
              <a:rPr lang="en-GB" dirty="0" err="1"/>
              <a:t>PedsQL</a:t>
            </a:r>
            <a:r>
              <a:rPr lang="en-GB" dirty="0"/>
              <a:t> in 21.1%</a:t>
            </a:r>
          </a:p>
          <a:p>
            <a:pPr lvl="1"/>
            <a:r>
              <a:rPr lang="en-GB" dirty="0"/>
              <a:t>SF-36 in in 21.1%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r>
              <a:rPr lang="en-GB" b="1" dirty="0"/>
              <a:t>Utilities</a:t>
            </a:r>
            <a:r>
              <a:rPr lang="en-GB" dirty="0"/>
              <a:t> assessed in 2 studies</a:t>
            </a:r>
          </a:p>
          <a:p>
            <a:pPr lvl="1"/>
            <a:r>
              <a:rPr lang="en-GB" dirty="0"/>
              <a:t>1 using EQ-5D-5L scale </a:t>
            </a:r>
          </a:p>
          <a:p>
            <a:pPr lvl="1"/>
            <a:r>
              <a:rPr lang="en-GB" dirty="0"/>
              <a:t>1 using the 15-dimensional validated generic self-assessment instruments of </a:t>
            </a:r>
            <a:r>
              <a:rPr lang="en-GB" dirty="0" err="1"/>
              <a:t>HRQoL</a:t>
            </a:r>
            <a:r>
              <a:rPr lang="en-GB" dirty="0"/>
              <a:t> to measure utility indexes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ABDB3BD-960E-3DD4-CB24-F794C55ED1D1}"/>
              </a:ext>
            </a:extLst>
          </p:cNvPr>
          <p:cNvGrpSpPr/>
          <p:nvPr/>
        </p:nvGrpSpPr>
        <p:grpSpPr>
          <a:xfrm>
            <a:off x="3683359" y="3026080"/>
            <a:ext cx="8809149" cy="1693569"/>
            <a:chOff x="3683358" y="3626177"/>
            <a:chExt cx="8809149" cy="1693569"/>
          </a:xfrm>
        </p:grpSpPr>
        <p:graphicFrame>
          <p:nvGraphicFramePr>
            <p:cNvPr id="17" name="Chart 16">
              <a:extLst>
                <a:ext uri="{FF2B5EF4-FFF2-40B4-BE49-F238E27FC236}">
                  <a16:creationId xmlns:a16="http://schemas.microsoft.com/office/drawing/2014/main" id="{0C0DBBB5-97C3-5934-3878-F2AE61241B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01624310"/>
                </p:ext>
              </p:extLst>
            </p:nvPr>
          </p:nvGraphicFramePr>
          <p:xfrm>
            <a:off x="3683358" y="3626177"/>
            <a:ext cx="8809149" cy="16935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pic>
          <p:nvPicPr>
            <p:cNvPr id="22" name="Graphic 21" descr="Chat bubble with solid fill">
              <a:extLst>
                <a:ext uri="{FF2B5EF4-FFF2-40B4-BE49-F238E27FC236}">
                  <a16:creationId xmlns:a16="http://schemas.microsoft.com/office/drawing/2014/main" id="{B63E9822-FECB-3278-4624-59B1EC4D8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905386" y="4276790"/>
              <a:ext cx="344508" cy="344508"/>
            </a:xfrm>
            <a:prstGeom prst="rect">
              <a:avLst/>
            </a:prstGeom>
          </p:spPr>
        </p:pic>
        <p:pic>
          <p:nvPicPr>
            <p:cNvPr id="24" name="Graphic 23" descr="Chat bubble with solid fill">
              <a:extLst>
                <a:ext uri="{FF2B5EF4-FFF2-40B4-BE49-F238E27FC236}">
                  <a16:creationId xmlns:a16="http://schemas.microsoft.com/office/drawing/2014/main" id="{D3EC73D6-7D13-75C2-6142-ED6C29930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112858" y="4276790"/>
              <a:ext cx="344508" cy="344508"/>
            </a:xfrm>
            <a:prstGeom prst="rect">
              <a:avLst/>
            </a:prstGeom>
          </p:spPr>
        </p:pic>
        <p:pic>
          <p:nvPicPr>
            <p:cNvPr id="25" name="Graphic 24" descr="Chat bubble with solid fill">
              <a:extLst>
                <a:ext uri="{FF2B5EF4-FFF2-40B4-BE49-F238E27FC236}">
                  <a16:creationId xmlns:a16="http://schemas.microsoft.com/office/drawing/2014/main" id="{D39E0DC5-C099-1D6F-5A54-4D18596D6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29355" y="4276790"/>
              <a:ext cx="344508" cy="344508"/>
            </a:xfrm>
            <a:prstGeom prst="rect">
              <a:avLst/>
            </a:prstGeom>
          </p:spPr>
        </p:pic>
        <p:pic>
          <p:nvPicPr>
            <p:cNvPr id="26" name="Graphic 25" descr="Chat bubble with solid fill">
              <a:extLst>
                <a:ext uri="{FF2B5EF4-FFF2-40B4-BE49-F238E27FC236}">
                  <a16:creationId xmlns:a16="http://schemas.microsoft.com/office/drawing/2014/main" id="{2FD8CF8E-894F-1752-180B-9167ED498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53324" y="4276790"/>
              <a:ext cx="344508" cy="344508"/>
            </a:xfrm>
            <a:prstGeom prst="rect">
              <a:avLst/>
            </a:prstGeom>
          </p:spPr>
        </p:pic>
        <p:pic>
          <p:nvPicPr>
            <p:cNvPr id="27" name="Graphic 26" descr="Chat bubble with solid fill">
              <a:extLst>
                <a:ext uri="{FF2B5EF4-FFF2-40B4-BE49-F238E27FC236}">
                  <a16:creationId xmlns:a16="http://schemas.microsoft.com/office/drawing/2014/main" id="{0FD8D408-5CEB-AAA6-927D-3B667BE70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77293" y="4276790"/>
              <a:ext cx="344508" cy="344508"/>
            </a:xfrm>
            <a:prstGeom prst="rect">
              <a:avLst/>
            </a:prstGeom>
          </p:spPr>
        </p:pic>
        <p:pic>
          <p:nvPicPr>
            <p:cNvPr id="28" name="Graphic 27" descr="Chat bubble with solid fill">
              <a:extLst>
                <a:ext uri="{FF2B5EF4-FFF2-40B4-BE49-F238E27FC236}">
                  <a16:creationId xmlns:a16="http://schemas.microsoft.com/office/drawing/2014/main" id="{70950F7F-010C-6CD5-9EFE-961BB8F88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01262" y="4276790"/>
              <a:ext cx="344508" cy="344508"/>
            </a:xfrm>
            <a:prstGeom prst="rect">
              <a:avLst/>
            </a:prstGeom>
          </p:spPr>
        </p:pic>
        <p:pic>
          <p:nvPicPr>
            <p:cNvPr id="29" name="Graphic 28" descr="Chat bubble with solid fill">
              <a:extLst>
                <a:ext uri="{FF2B5EF4-FFF2-40B4-BE49-F238E27FC236}">
                  <a16:creationId xmlns:a16="http://schemas.microsoft.com/office/drawing/2014/main" id="{B880425C-342A-6776-9217-356BA211A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025231" y="4276790"/>
              <a:ext cx="344508" cy="344508"/>
            </a:xfrm>
            <a:prstGeom prst="rect">
              <a:avLst/>
            </a:prstGeom>
          </p:spPr>
        </p:pic>
        <p:pic>
          <p:nvPicPr>
            <p:cNvPr id="30" name="Graphic 29" descr="Chat bubble with solid fill">
              <a:extLst>
                <a:ext uri="{FF2B5EF4-FFF2-40B4-BE49-F238E27FC236}">
                  <a16:creationId xmlns:a16="http://schemas.microsoft.com/office/drawing/2014/main" id="{EAA13864-5456-6360-D10E-AFEF967FF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49200" y="4276790"/>
              <a:ext cx="344508" cy="344508"/>
            </a:xfrm>
            <a:prstGeom prst="rect">
              <a:avLst/>
            </a:prstGeom>
          </p:spPr>
        </p:pic>
        <p:pic>
          <p:nvPicPr>
            <p:cNvPr id="31" name="Graphic 30" descr="Chat bubble with solid fill">
              <a:extLst>
                <a:ext uri="{FF2B5EF4-FFF2-40B4-BE49-F238E27FC236}">
                  <a16:creationId xmlns:a16="http://schemas.microsoft.com/office/drawing/2014/main" id="{1CF7F8A3-EE51-6DA1-A0BC-C1EEDF233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73169" y="4276790"/>
              <a:ext cx="344508" cy="344508"/>
            </a:xfrm>
            <a:prstGeom prst="rect">
              <a:avLst/>
            </a:prstGeom>
          </p:spPr>
        </p:pic>
        <p:pic>
          <p:nvPicPr>
            <p:cNvPr id="32" name="Graphic 31" descr="Chat bubble with solid fill">
              <a:extLst>
                <a:ext uri="{FF2B5EF4-FFF2-40B4-BE49-F238E27FC236}">
                  <a16:creationId xmlns:a16="http://schemas.microsoft.com/office/drawing/2014/main" id="{8115210C-D595-80D9-330B-E20DFC1F8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97138" y="4276790"/>
              <a:ext cx="344508" cy="344508"/>
            </a:xfrm>
            <a:prstGeom prst="rect">
              <a:avLst/>
            </a:prstGeom>
          </p:spPr>
        </p:pic>
        <p:pic>
          <p:nvPicPr>
            <p:cNvPr id="33" name="Graphic 32" descr="Chat bubble with solid fill">
              <a:extLst>
                <a:ext uri="{FF2B5EF4-FFF2-40B4-BE49-F238E27FC236}">
                  <a16:creationId xmlns:a16="http://schemas.microsoft.com/office/drawing/2014/main" id="{DC72ADD9-62B9-E656-DF5F-71EC68567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21107" y="4276790"/>
              <a:ext cx="344508" cy="344508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6DD7D2A-6144-F082-B408-17FE040AAF96}"/>
                </a:ext>
              </a:extLst>
            </p:cNvPr>
            <p:cNvGrpSpPr/>
            <p:nvPr/>
          </p:nvGrpSpPr>
          <p:grpSpPr>
            <a:xfrm>
              <a:off x="8145076" y="4276790"/>
              <a:ext cx="344508" cy="344508"/>
              <a:chOff x="8145076" y="4276790"/>
              <a:chExt cx="344508" cy="344508"/>
            </a:xfrm>
          </p:grpSpPr>
          <p:pic>
            <p:nvPicPr>
              <p:cNvPr id="34" name="Graphic 33" descr="Chat bubble with solid fill">
                <a:extLst>
                  <a:ext uri="{FF2B5EF4-FFF2-40B4-BE49-F238E27FC236}">
                    <a16:creationId xmlns:a16="http://schemas.microsoft.com/office/drawing/2014/main" id="{32445ED8-D577-1699-4C39-400E2C6637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41" name="Graphic 40" descr="Chat bubble with solid fill">
                <a:extLst>
                  <a:ext uri="{FF2B5EF4-FFF2-40B4-BE49-F238E27FC236}">
                    <a16:creationId xmlns:a16="http://schemas.microsoft.com/office/drawing/2014/main" id="{F4B39CE3-5D24-F817-6A13-3416DF902F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B3C9AA-B49B-6DD3-3E3F-8AAF6B63D630}"/>
                </a:ext>
              </a:extLst>
            </p:cNvPr>
            <p:cNvGrpSpPr/>
            <p:nvPr/>
          </p:nvGrpSpPr>
          <p:grpSpPr>
            <a:xfrm>
              <a:off x="8569045" y="4276790"/>
              <a:ext cx="344508" cy="344508"/>
              <a:chOff x="8145076" y="4276790"/>
              <a:chExt cx="344508" cy="344508"/>
            </a:xfrm>
          </p:grpSpPr>
          <p:pic>
            <p:nvPicPr>
              <p:cNvPr id="44" name="Graphic 43" descr="Chat bubble with solid fill">
                <a:extLst>
                  <a:ext uri="{FF2B5EF4-FFF2-40B4-BE49-F238E27FC236}">
                    <a16:creationId xmlns:a16="http://schemas.microsoft.com/office/drawing/2014/main" id="{B81C070F-BB92-D4E1-A99C-34ACBDC6B8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45" name="Graphic 44" descr="Chat bubble with solid fill">
                <a:extLst>
                  <a:ext uri="{FF2B5EF4-FFF2-40B4-BE49-F238E27FC236}">
                    <a16:creationId xmlns:a16="http://schemas.microsoft.com/office/drawing/2014/main" id="{EF5BEF0A-E0C4-0986-7E74-05DEC18706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3A796D0-B748-8DCA-2AEF-B5CD4495894D}"/>
                </a:ext>
              </a:extLst>
            </p:cNvPr>
            <p:cNvGrpSpPr/>
            <p:nvPr/>
          </p:nvGrpSpPr>
          <p:grpSpPr>
            <a:xfrm>
              <a:off x="8993014" y="4276790"/>
              <a:ext cx="344508" cy="344508"/>
              <a:chOff x="8145076" y="4276790"/>
              <a:chExt cx="344508" cy="344508"/>
            </a:xfrm>
          </p:grpSpPr>
          <p:pic>
            <p:nvPicPr>
              <p:cNvPr id="47" name="Graphic 46" descr="Chat bubble with solid fill">
                <a:extLst>
                  <a:ext uri="{FF2B5EF4-FFF2-40B4-BE49-F238E27FC236}">
                    <a16:creationId xmlns:a16="http://schemas.microsoft.com/office/drawing/2014/main" id="{8A33A372-2FFB-4116-A6A0-FF97F3EE83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48" name="Graphic 47" descr="Chat bubble with solid fill">
                <a:extLst>
                  <a:ext uri="{FF2B5EF4-FFF2-40B4-BE49-F238E27FC236}">
                    <a16:creationId xmlns:a16="http://schemas.microsoft.com/office/drawing/2014/main" id="{7B13AEBB-CB86-9657-447E-EC54ED4FB0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052B548-92BA-21AA-E40E-772EB72C54A7}"/>
                </a:ext>
              </a:extLst>
            </p:cNvPr>
            <p:cNvGrpSpPr/>
            <p:nvPr/>
          </p:nvGrpSpPr>
          <p:grpSpPr>
            <a:xfrm>
              <a:off x="9416983" y="4276790"/>
              <a:ext cx="344508" cy="344508"/>
              <a:chOff x="8145076" y="4276790"/>
              <a:chExt cx="344508" cy="344508"/>
            </a:xfrm>
          </p:grpSpPr>
          <p:pic>
            <p:nvPicPr>
              <p:cNvPr id="50" name="Graphic 49" descr="Chat bubble with solid fill">
                <a:extLst>
                  <a:ext uri="{FF2B5EF4-FFF2-40B4-BE49-F238E27FC236}">
                    <a16:creationId xmlns:a16="http://schemas.microsoft.com/office/drawing/2014/main" id="{0D93E7DA-0EF2-8D05-11D8-C77CBDBAE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51" name="Graphic 50" descr="Chat bubble with solid fill">
                <a:extLst>
                  <a:ext uri="{FF2B5EF4-FFF2-40B4-BE49-F238E27FC236}">
                    <a16:creationId xmlns:a16="http://schemas.microsoft.com/office/drawing/2014/main" id="{71E24DBA-D791-0182-C5C6-9FE27D1096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8B48EAB-56A0-0692-E6D3-48D7FDCE6C2B}"/>
                </a:ext>
              </a:extLst>
            </p:cNvPr>
            <p:cNvGrpSpPr/>
            <p:nvPr/>
          </p:nvGrpSpPr>
          <p:grpSpPr>
            <a:xfrm>
              <a:off x="9840952" y="4276790"/>
              <a:ext cx="344508" cy="344508"/>
              <a:chOff x="8145076" y="4276790"/>
              <a:chExt cx="344508" cy="344508"/>
            </a:xfrm>
          </p:grpSpPr>
          <p:pic>
            <p:nvPicPr>
              <p:cNvPr id="53" name="Graphic 52" descr="Chat bubble with solid fill">
                <a:extLst>
                  <a:ext uri="{FF2B5EF4-FFF2-40B4-BE49-F238E27FC236}">
                    <a16:creationId xmlns:a16="http://schemas.microsoft.com/office/drawing/2014/main" id="{B4BC05D4-EFD0-BFA9-E0FA-DF05EC0824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54" name="Graphic 53" descr="Chat bubble with solid fill">
                <a:extLst>
                  <a:ext uri="{FF2B5EF4-FFF2-40B4-BE49-F238E27FC236}">
                    <a16:creationId xmlns:a16="http://schemas.microsoft.com/office/drawing/2014/main" id="{ABAC939C-5A8E-643D-1A98-A572FA9338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324CB89-2883-42FC-B994-37EF03341485}"/>
                </a:ext>
              </a:extLst>
            </p:cNvPr>
            <p:cNvGrpSpPr/>
            <p:nvPr/>
          </p:nvGrpSpPr>
          <p:grpSpPr>
            <a:xfrm>
              <a:off x="10264921" y="4276790"/>
              <a:ext cx="344508" cy="344508"/>
              <a:chOff x="8145076" y="4276790"/>
              <a:chExt cx="344508" cy="344508"/>
            </a:xfrm>
          </p:grpSpPr>
          <p:pic>
            <p:nvPicPr>
              <p:cNvPr id="56" name="Graphic 55" descr="Chat bubble with solid fill">
                <a:extLst>
                  <a:ext uri="{FF2B5EF4-FFF2-40B4-BE49-F238E27FC236}">
                    <a16:creationId xmlns:a16="http://schemas.microsoft.com/office/drawing/2014/main" id="{DA521502-1A79-D955-EEC9-671FB9D895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57" name="Graphic 56" descr="Chat bubble with solid fill">
                <a:extLst>
                  <a:ext uri="{FF2B5EF4-FFF2-40B4-BE49-F238E27FC236}">
                    <a16:creationId xmlns:a16="http://schemas.microsoft.com/office/drawing/2014/main" id="{76E0B644-4DC1-C3D4-1B2B-E707F6375D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713395E-7B22-9B38-7123-598C9A8F63EB}"/>
                </a:ext>
              </a:extLst>
            </p:cNvPr>
            <p:cNvGrpSpPr/>
            <p:nvPr/>
          </p:nvGrpSpPr>
          <p:grpSpPr>
            <a:xfrm>
              <a:off x="10688890" y="4276790"/>
              <a:ext cx="344508" cy="344508"/>
              <a:chOff x="8145076" y="4276790"/>
              <a:chExt cx="344508" cy="344508"/>
            </a:xfrm>
          </p:grpSpPr>
          <p:pic>
            <p:nvPicPr>
              <p:cNvPr id="59" name="Graphic 58" descr="Chat bubble with solid fill">
                <a:extLst>
                  <a:ext uri="{FF2B5EF4-FFF2-40B4-BE49-F238E27FC236}">
                    <a16:creationId xmlns:a16="http://schemas.microsoft.com/office/drawing/2014/main" id="{C4AFE942-7FE2-C28A-7478-7E908F066E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  <p:pic>
            <p:nvPicPr>
              <p:cNvPr id="60" name="Graphic 59" descr="Chat bubble with solid fill">
                <a:extLst>
                  <a:ext uri="{FF2B5EF4-FFF2-40B4-BE49-F238E27FC236}">
                    <a16:creationId xmlns:a16="http://schemas.microsoft.com/office/drawing/2014/main" id="{7F91EE04-FAB5-AC41-431C-CDA69B455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145076" y="4276790"/>
                <a:ext cx="344508" cy="344508"/>
              </a:xfrm>
              <a:prstGeom prst="rect">
                <a:avLst/>
              </a:prstGeom>
            </p:spPr>
          </p:pic>
        </p:grpSp>
      </p:grpSp>
      <p:sp>
        <p:nvSpPr>
          <p:cNvPr id="19" name="TextBox 1">
            <a:extLst>
              <a:ext uri="{FF2B5EF4-FFF2-40B4-BE49-F238E27FC236}">
                <a16:creationId xmlns:a16="http://schemas.microsoft.com/office/drawing/2014/main" id="{A5691549-CD8A-CFA5-A94B-325206341E54}"/>
              </a:ext>
            </a:extLst>
          </p:cNvPr>
          <p:cNvSpPr txBox="1"/>
          <p:nvPr/>
        </p:nvSpPr>
        <p:spPr>
          <a:xfrm>
            <a:off x="9840953" y="2853799"/>
            <a:ext cx="1668600" cy="914400"/>
          </a:xfrm>
          <a:prstGeom prst="rect">
            <a:avLst/>
          </a:prstGeom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accent3"/>
                </a:solidFill>
              </a:rPr>
              <a:t>Reported by caregiver</a:t>
            </a:r>
          </a:p>
          <a:p>
            <a:pPr algn="ctr"/>
            <a:r>
              <a:rPr lang="en-GB" sz="1100" b="1" dirty="0">
                <a:solidFill>
                  <a:schemeClr val="accent3"/>
                </a:solidFill>
              </a:rPr>
              <a:t>(1 study)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7CD487-9F0B-3E83-19BC-AD2BC2D56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HRQoL</a:t>
            </a:r>
            <a:r>
              <a:rPr lang="en-GB" dirty="0"/>
              <a:t> and Utilities in ACH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HRQoL</a:t>
            </a:r>
            <a:r>
              <a:rPr lang="en-GB" dirty="0"/>
              <a:t>, health-related quality of life; </a:t>
            </a:r>
            <a:r>
              <a:rPr lang="en-GB" dirty="0" err="1"/>
              <a:t>PedsQL</a:t>
            </a:r>
            <a:r>
              <a:rPr lang="en-GB" dirty="0"/>
              <a:t>, Pediatric Quality of Life Inventory; </a:t>
            </a:r>
            <a:r>
              <a:rPr lang="en-GB" dirty="0" err="1"/>
              <a:t>QoLISSY</a:t>
            </a:r>
            <a:r>
              <a:rPr lang="en-GB" dirty="0"/>
              <a:t>, Quality of Life in Short Statured Youth; </a:t>
            </a:r>
            <a:br>
              <a:rPr lang="en-GB" dirty="0"/>
            </a:br>
            <a:r>
              <a:rPr lang="en-GB" dirty="0"/>
              <a:t>SF-36, 36-Item Short Form Health Survey.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1D66153-23E7-FB1B-60EE-6C9E3862433C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638626368"/>
              </p:ext>
            </p:extLst>
          </p:nvPr>
        </p:nvGraphicFramePr>
        <p:xfrm>
          <a:off x="328147" y="975696"/>
          <a:ext cx="3577239" cy="410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208FB02-26C1-0577-F11D-E0713027A69D}"/>
              </a:ext>
            </a:extLst>
          </p:cNvPr>
          <p:cNvSpPr txBox="1"/>
          <p:nvPr/>
        </p:nvSpPr>
        <p:spPr>
          <a:xfrm>
            <a:off x="993085" y="2329028"/>
            <a:ext cx="22473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18 </a:t>
            </a:r>
            <a:r>
              <a:rPr lang="en-GB" dirty="0"/>
              <a:t>studies </a:t>
            </a:r>
            <a:br>
              <a:rPr lang="en-GB" dirty="0"/>
            </a:br>
            <a:r>
              <a:rPr lang="en-GB" dirty="0"/>
              <a:t>reported </a:t>
            </a:r>
            <a:r>
              <a:rPr lang="en-GB" dirty="0" err="1"/>
              <a:t>HRQoL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for individuals </a:t>
            </a:r>
            <a:br>
              <a:rPr lang="en-GB" dirty="0"/>
            </a:br>
            <a:r>
              <a:rPr lang="en-GB" dirty="0"/>
              <a:t>with ACH</a:t>
            </a: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E5DA1CD1-9203-B442-E885-90413D328C99}"/>
              </a:ext>
            </a:extLst>
          </p:cNvPr>
          <p:cNvSpPr txBox="1"/>
          <p:nvPr/>
        </p:nvSpPr>
        <p:spPr>
          <a:xfrm>
            <a:off x="3831466" y="2853799"/>
            <a:ext cx="4261426" cy="914400"/>
          </a:xfrm>
          <a:prstGeom prst="rect">
            <a:avLst/>
          </a:prstGeom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 err="1"/>
              <a:t>HRQoL</a:t>
            </a:r>
            <a:r>
              <a:rPr lang="en-GB" b="1" dirty="0"/>
              <a:t> self-reported</a:t>
            </a:r>
          </a:p>
          <a:p>
            <a:pPr algn="ctr"/>
            <a:r>
              <a:rPr lang="en-GB" sz="1100" b="1" dirty="0"/>
              <a:t>(10 studies)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3425CE70-BC48-759B-F32F-891D734C117B}"/>
              </a:ext>
            </a:extLst>
          </p:cNvPr>
          <p:cNvSpPr txBox="1"/>
          <p:nvPr/>
        </p:nvSpPr>
        <p:spPr>
          <a:xfrm>
            <a:off x="8016197" y="2853799"/>
            <a:ext cx="1750968" cy="914400"/>
          </a:xfrm>
          <a:prstGeom prst="rect">
            <a:avLst/>
          </a:prstGeom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accent4"/>
                </a:solidFill>
              </a:rPr>
              <a:t>Both self and caregiver</a:t>
            </a:r>
          </a:p>
          <a:p>
            <a:pPr algn="ctr"/>
            <a:r>
              <a:rPr lang="en-GB" sz="1100" b="1" dirty="0">
                <a:solidFill>
                  <a:schemeClr val="accent4"/>
                </a:solidFill>
              </a:rPr>
              <a:t>(7 studies)</a:t>
            </a:r>
          </a:p>
        </p:txBody>
      </p:sp>
    </p:spTree>
    <p:extLst>
      <p:ext uri="{BB962C8B-B14F-4D97-AF65-F5344CB8AC3E}">
        <p14:creationId xmlns:p14="http://schemas.microsoft.com/office/powerpoint/2010/main" val="3450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5B5F76E-F872-BA2B-8CDD-02A236C1C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HRQoL</a:t>
            </a:r>
            <a:r>
              <a:rPr lang="en-GB" dirty="0"/>
              <a:t> and Utilities in ACH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5D257-2A98-A452-0326-69EBF8779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r>
              <a:rPr lang="en-GB" b="1" dirty="0"/>
              <a:t>6 studies reported </a:t>
            </a:r>
            <a:r>
              <a:rPr lang="en-GB" b="1" dirty="0" err="1"/>
              <a:t>HRQoL</a:t>
            </a:r>
            <a:r>
              <a:rPr lang="en-GB" b="1" dirty="0"/>
              <a:t> data relating to an intervention for ACH</a:t>
            </a:r>
          </a:p>
          <a:p>
            <a:pPr lvl="1"/>
            <a:r>
              <a:rPr lang="en-GB" dirty="0"/>
              <a:t>1: vosoritide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2: LL </a:t>
            </a:r>
          </a:p>
          <a:p>
            <a:pPr lvl="1"/>
            <a:r>
              <a:rPr lang="en-GB" dirty="0"/>
              <a:t>1: surgical procedures (not limited to LL) </a:t>
            </a:r>
          </a:p>
          <a:p>
            <a:pPr lvl="1"/>
            <a:r>
              <a:rPr lang="en-GB" dirty="0"/>
              <a:t>2: self-help/education seminars</a:t>
            </a:r>
          </a:p>
          <a:p>
            <a:r>
              <a:rPr lang="en-GB" dirty="0"/>
              <a:t>Only self-help and patient education interventions resulted in demonstrable benefits to patients’ </a:t>
            </a:r>
            <a:r>
              <a:rPr lang="en-GB" dirty="0" err="1"/>
              <a:t>HRQoL</a:t>
            </a:r>
            <a:r>
              <a:rPr lang="en-GB" dirty="0"/>
              <a:t> compared with scores for nonparticipants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4E291-2260-589C-974F-7056D3E3D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52670"/>
            <a:ext cx="5314950" cy="3132205"/>
          </a:xfrm>
        </p:spPr>
        <p:txBody>
          <a:bodyPr/>
          <a:lstStyle/>
          <a:p>
            <a:r>
              <a:rPr lang="en-GB" b="1" dirty="0"/>
              <a:t>12 studies reported </a:t>
            </a:r>
            <a:r>
              <a:rPr lang="en-GB" b="1" dirty="0" err="1"/>
              <a:t>HRQoL</a:t>
            </a:r>
            <a:r>
              <a:rPr lang="en-GB" b="1" dirty="0"/>
              <a:t> unrelated to treatment</a:t>
            </a:r>
          </a:p>
          <a:p>
            <a:r>
              <a:rPr lang="en-GB" dirty="0"/>
              <a:t>Where scores for patients with/without ACH were compared, </a:t>
            </a:r>
            <a:r>
              <a:rPr lang="en-GB" dirty="0" err="1"/>
              <a:t>HRQoL</a:t>
            </a:r>
            <a:r>
              <a:rPr lang="en-GB" dirty="0"/>
              <a:t> was consistently lower in both children and adults with ACH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sz="1000" b="0" i="0" dirty="0">
                <a:effectLst/>
                <a:latin typeface="Arial" panose="020B0604020202020204" pitchFamily="34" charset="0"/>
              </a:rPr>
              <a:t>▼ This medicinal product is subject to additional monitoring. This will allow quick identification of new safety information. </a:t>
            </a:r>
            <a:br>
              <a:rPr lang="en-GB" sz="1000" b="0" i="0" dirty="0">
                <a:effectLst/>
                <a:latin typeface="Arial" panose="020B0604020202020204" pitchFamily="34" charset="0"/>
              </a:rPr>
            </a:br>
            <a:r>
              <a:rPr lang="en-GB" sz="1000" b="0" i="0" dirty="0">
                <a:effectLst/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err="1"/>
              <a:t>HRQoL</a:t>
            </a:r>
            <a:r>
              <a:rPr lang="en-GB" dirty="0"/>
              <a:t>, health-related quality of life; LL, limb lengthening. 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  <p:pic>
        <p:nvPicPr>
          <p:cNvPr id="13" name="Graphic 12" descr="Users with solid fill">
            <a:extLst>
              <a:ext uri="{FF2B5EF4-FFF2-40B4-BE49-F238E27FC236}">
                <a16:creationId xmlns:a16="http://schemas.microsoft.com/office/drawing/2014/main" id="{5E6EBB16-AACF-48A8-9CBB-69497DBC6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7487" y="1291106"/>
            <a:ext cx="1838728" cy="183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73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CF3C3-9E35-6962-9217-9E99D8AFC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/>
          </a:bodyPr>
          <a:lstStyle/>
          <a:p>
            <a:r>
              <a:rPr lang="en-GB" dirty="0"/>
              <a:t>QoL of Caregivers for Individuals with 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5C60-E0A8-23CE-7C44-D2699E1DE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/>
          <a:p>
            <a:r>
              <a:rPr lang="en-GB" dirty="0"/>
              <a:t>5 of 6 studies reporting caregiver QoL included parents of children or adolescents with ACH, either descriptively or with QoL instruments</a:t>
            </a:r>
          </a:p>
          <a:p>
            <a:r>
              <a:rPr lang="en-GB" dirty="0"/>
              <a:t>In 3 studies where it was specifically evaluated, QoL of parents was detrimentally impacted</a:t>
            </a:r>
          </a:p>
          <a:p>
            <a:r>
              <a:rPr lang="en-GB" dirty="0"/>
              <a:t>Impact of interventions on parent </a:t>
            </a:r>
            <a:r>
              <a:rPr lang="en-GB" dirty="0" err="1"/>
              <a:t>HRQoL</a:t>
            </a:r>
            <a:r>
              <a:rPr lang="en-GB" dirty="0"/>
              <a:t> was reported only in the vosoritide Phase 3 trial</a:t>
            </a:r>
          </a:p>
          <a:p>
            <a:pPr lvl="1"/>
            <a:r>
              <a:rPr lang="en-GB" dirty="0"/>
              <a:t>Showed a decrease of 2.50 on the </a:t>
            </a:r>
            <a:r>
              <a:rPr lang="en-GB" dirty="0" err="1"/>
              <a:t>QoLISSY</a:t>
            </a:r>
            <a:r>
              <a:rPr lang="en-GB" dirty="0"/>
              <a:t> parent subscale</a:t>
            </a:r>
          </a:p>
          <a:p>
            <a:pPr lvl="1"/>
            <a:r>
              <a:rPr lang="en-GB" dirty="0"/>
              <a:t>However, the CIs were wide ranging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9CB0B5-7625-3B3E-C480-89A217F07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r>
              <a:rPr lang="en-GB" dirty="0"/>
              <a:t>CI, confidence interval; HRQoL, health-related quality of life; QoL, quality of life; </a:t>
            </a:r>
            <a:r>
              <a:rPr lang="en-GB" dirty="0" err="1"/>
              <a:t>QoLISSY</a:t>
            </a:r>
            <a:r>
              <a:rPr lang="en-GB" dirty="0"/>
              <a:t>, Quality of Life in Short Statured Youth. 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E0F696-5799-B9B4-D245-2D0B68BC7D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r>
              <a:rPr lang="en-GB" dirty="0"/>
              <a:t>Results demonstrated a substantial </a:t>
            </a:r>
            <a:r>
              <a:rPr lang="en-GB" dirty="0" err="1"/>
              <a:t>HRQoL</a:t>
            </a:r>
            <a:r>
              <a:rPr lang="en-GB" dirty="0"/>
              <a:t> and cost-related burden of ACH on affected individuals and their families, particularly in emotional wellbeing and hospitalisation costs and resource use</a:t>
            </a:r>
          </a:p>
        </p:txBody>
      </p:sp>
      <p:pic>
        <p:nvPicPr>
          <p:cNvPr id="15" name="Graphic 14" descr="Woman with baby with solid fill">
            <a:extLst>
              <a:ext uri="{FF2B5EF4-FFF2-40B4-BE49-F238E27FC236}">
                <a16:creationId xmlns:a16="http://schemas.microsoft.com/office/drawing/2014/main" id="{6BF0977A-0E55-FC2F-6D63-489755B22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50191" y="3317976"/>
            <a:ext cx="2143818" cy="214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00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7CD487-9F0B-3E83-19BC-AD2BC2D56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Healthcare Costs and Resource Use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5D257-2A98-A452-0326-69EBF8779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3 studies published as congress abstracts reported costs or HCRU data in ACH</a:t>
            </a:r>
          </a:p>
          <a:p>
            <a:r>
              <a:rPr lang="en-GB" dirty="0"/>
              <a:t>US data estimate total hospitalisation-associated costs for all patients with ACH </a:t>
            </a:r>
            <a:br>
              <a:rPr lang="en-GB" dirty="0"/>
            </a:br>
            <a:r>
              <a:rPr lang="en-GB" dirty="0"/>
              <a:t>at around $40 million</a:t>
            </a:r>
          </a:p>
          <a:p>
            <a:r>
              <a:rPr lang="en-GB" dirty="0"/>
              <a:t>Data from LIAISE suggest some HCRU categories may be associated with age</a:t>
            </a:r>
          </a:p>
          <a:p>
            <a:pPr lvl="1"/>
            <a:r>
              <a:rPr lang="en-GB" dirty="0"/>
              <a:t>Including duration of hospital stay: longer in adults</a:t>
            </a:r>
          </a:p>
          <a:p>
            <a:pPr lvl="1"/>
            <a:r>
              <a:rPr lang="en-GB" dirty="0"/>
              <a:t>Frequency of annual specialist visits: higher in children</a:t>
            </a:r>
          </a:p>
          <a:p>
            <a:r>
              <a:rPr lang="en-GB" dirty="0"/>
              <a:t>No economic evaluations were identified for treatments for ACH, highlighting the unmet need for studies exploring the cost-effectiveness of therapy options</a:t>
            </a:r>
          </a:p>
          <a:p>
            <a:r>
              <a:rPr lang="en-GB" dirty="0"/>
              <a:t>In economic evaluations investigating other short-stature conditions, drivers of cost-effectiveness included GH dose and utility values associated with height and QALYs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r>
              <a:rPr lang="en-GB" dirty="0"/>
              <a:t>GH, growth hormone; HCRU, healthcare resource use; QALY, quality-adjusted life year. 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BE540F-6C42-60ED-4F7B-EDCAD2F9B8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Current evidence gaps include a lack of utility and cost-effectiveness data for ACH and its treatments</a:t>
            </a:r>
          </a:p>
        </p:txBody>
      </p:sp>
      <p:pic>
        <p:nvPicPr>
          <p:cNvPr id="15" name="Graphic 14" descr="Piggy Bank with solid fill">
            <a:extLst>
              <a:ext uri="{FF2B5EF4-FFF2-40B4-BE49-F238E27FC236}">
                <a16:creationId xmlns:a16="http://schemas.microsoft.com/office/drawing/2014/main" id="{A4713290-BAE4-C056-32E0-66F8612C0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8990" y="1713985"/>
            <a:ext cx="1167685" cy="116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332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D1273-841A-78C5-01DF-FF3BEC92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7B84-1FC0-5457-D020-6E07FEC01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systematic literature review by Murton et al. provides a comprehensive overview of the current burden and treatment landscape for ACH</a:t>
            </a:r>
          </a:p>
          <a:p>
            <a:r>
              <a:rPr lang="en-GB" dirty="0"/>
              <a:t>The results highlight that ACH has substantial burden in terms of patient HRQoL, burden on caregivers and economic burden on healthcare systems and individuals.</a:t>
            </a:r>
          </a:p>
          <a:p>
            <a:r>
              <a:rPr lang="en-GB" dirty="0"/>
              <a:t>It also highlights areas where evidence is lacking</a:t>
            </a:r>
          </a:p>
          <a:p>
            <a:r>
              <a:rPr lang="en-GB" dirty="0"/>
              <a:t>There is a need for further research to inform best practice for ACH management, which should aim to relieve clinical, humanistic, and economic burdens</a:t>
            </a:r>
          </a:p>
          <a:p>
            <a:r>
              <a:rPr lang="en-GB" dirty="0"/>
              <a:t>The review should be updated as new evidence becomes available on emerging therapies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A48977-B84A-1A02-DE46-AC76F5D78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HRQoL</a:t>
            </a:r>
            <a:r>
              <a:rPr lang="en-GB" dirty="0"/>
              <a:t>, health-related quality of life. </a:t>
            </a:r>
          </a:p>
          <a:p>
            <a:r>
              <a:rPr lang="en-GB" dirty="0"/>
              <a:t>Murton MC, et al. Adv </a:t>
            </a:r>
            <a:r>
              <a:rPr lang="en-GB" dirty="0" err="1"/>
              <a:t>Ther</a:t>
            </a:r>
            <a:r>
              <a:rPr lang="en-GB" dirty="0"/>
              <a:t> 2023; doi.org/10.1007/s12325-023-02549-3A.</a:t>
            </a:r>
          </a:p>
        </p:txBody>
      </p:sp>
    </p:spTree>
    <p:extLst>
      <p:ext uri="{BB962C8B-B14F-4D97-AF65-F5344CB8AC3E}">
        <p14:creationId xmlns:p14="http://schemas.microsoft.com/office/powerpoint/2010/main" val="3012549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4989</TotalTime>
  <Words>1180</Words>
  <Application>Microsoft Office PowerPoint</Application>
  <PresentationFormat>Widescreen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 Narrow</vt:lpstr>
      <vt:lpstr>Symbol</vt:lpstr>
      <vt:lpstr>1_Office Theme</vt:lpstr>
      <vt:lpstr>Burden and Treatment of Achondroplasia: A Systematic Literature Review</vt:lpstr>
      <vt:lpstr>Background</vt:lpstr>
      <vt:lpstr>Methods</vt:lpstr>
      <vt:lpstr>HRQoL and Utilities in ACH</vt:lpstr>
      <vt:lpstr>HRQoL and Utilities in ACH</vt:lpstr>
      <vt:lpstr>QoL of Caregivers for Individuals with ACH</vt:lpstr>
      <vt:lpstr>Healthcare Costs and Resource Use</vt:lpstr>
      <vt:lpstr>Conclusion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ACH_Murton June23</dc:title>
  <dc:creator>Tim Venables</dc:creator>
  <cp:lastModifiedBy>Praveen Abraham</cp:lastModifiedBy>
  <cp:revision>224</cp:revision>
  <dcterms:created xsi:type="dcterms:W3CDTF">2021-09-21T16:24:04Z</dcterms:created>
  <dcterms:modified xsi:type="dcterms:W3CDTF">2023-08-25T16:27:50Z</dcterms:modified>
</cp:coreProperties>
</file>