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omments/modernComment_103_7FFA78D7.xml" ContentType="application/vnd.ms-powerpoint.comments+xml"/>
  <Override PartName="/ppt/comments/modernComment_107_3E8B3FDE.xml" ContentType="application/vnd.ms-powerpoint.comments+xml"/>
  <Override PartName="/ppt/comments/modernComment_108_4685522D.xml" ContentType="application/vnd.ms-powerpoint.comments+xml"/>
  <Override PartName="/ppt/comments/modernComment_109_BEAFFC80.xml" ContentType="application/vnd.ms-powerpoint.comments+xml"/>
  <Override PartName="/ppt/comments/modernComment_104_D104E4A2.xml" ContentType="application/vnd.ms-powerpoint.comments+xml"/>
  <Override PartName="/ppt/comments/modernComment_10A_86CFA3E3.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3" r:id="rId6"/>
    <p:sldId id="264" r:id="rId7"/>
    <p:sldId id="265" r:id="rId8"/>
    <p:sldId id="260" r:id="rId9"/>
    <p:sldId id="266" r:id="rId10"/>
    <p:sldId id="269" r:id="rId11"/>
    <p:sldId id="261"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06" userDrawn="1">
          <p15:clr>
            <a:srgbClr val="A4A3A4"/>
          </p15:clr>
        </p15:guide>
        <p15:guide id="2" pos="4248" userDrawn="1">
          <p15:clr>
            <a:srgbClr val="A4A3A4"/>
          </p15:clr>
        </p15:guide>
        <p15:guide id="3" orient="horz" pos="2523"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A00D02D-39A3-1DBB-8845-6C91C2652637}" name="Daniel Kay" initials="DK" userId="S::daniel.kay@elmgroupltd.com::41b750fd-6dfb-4bd1-bbab-3a2c1b8b305f" providerId="AD"/>
  <p188:author id="{1029413A-4934-0280-200B-1D7D329410DA}" name="Praveen Abraham" initials="PA" userId="S::Praveen.Abraham@elmgroupltd.com::ec62dcbb-7d88-417f-a160-6b5909159534" providerId="AD"/>
  <p188:author id="{3CCFB29E-2070-7790-00A7-E11B2D7CE010}" name="Marie Farrow" initials="MF" userId="395651ff28d4452c" providerId="Windows Live"/>
  <p188:author id="{2C6881F9-48E8-FFB9-2D5F-1A973C795183}" name="Martin Lennon" initials="ML" userId="Martin Lennon"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im Venables" initials="TV" lastIdx="10" clrIdx="0">
    <p:extLst>
      <p:ext uri="{19B8F6BF-5375-455C-9EA6-DF929625EA0E}">
        <p15:presenceInfo xmlns:p15="http://schemas.microsoft.com/office/powerpoint/2012/main" userId="S::Tim.Venables@elmgroupltd.com::4da54266-e6ed-48f9-86fc-5a09902e13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75B6"/>
    <a:srgbClr val="9DC3E6"/>
    <a:srgbClr val="002060"/>
    <a:srgbClr val="FFFFFF"/>
    <a:srgbClr val="7F8FAF"/>
    <a:srgbClr val="CEE0F2"/>
    <a:srgbClr val="E8EEF1"/>
    <a:srgbClr val="CEDAE2"/>
    <a:srgbClr val="F0F0F0"/>
    <a:srgbClr val="368B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21" autoAdjust="0"/>
    <p:restoredTop sz="94660"/>
  </p:normalViewPr>
  <p:slideViewPr>
    <p:cSldViewPr snapToGrid="0">
      <p:cViewPr varScale="1">
        <p:scale>
          <a:sx n="94" d="100"/>
          <a:sy n="94" d="100"/>
        </p:scale>
        <p:origin x="80" y="432"/>
      </p:cViewPr>
      <p:guideLst>
        <p:guide orient="horz" pos="3906"/>
        <p:guide pos="4248"/>
        <p:guide orient="horz" pos="2523"/>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modernComment_103_7FFA78D7.xml><?xml version="1.0" encoding="utf-8"?>
<p188:cmLst xmlns:a="http://schemas.openxmlformats.org/drawingml/2006/main" xmlns:r="http://schemas.openxmlformats.org/officeDocument/2006/relationships" xmlns:p188="http://schemas.microsoft.com/office/powerpoint/2018/8/main">
  <p188:cm id="{D3099930-31A9-4707-89EE-4C5576EF870B}" authorId="{3CCFB29E-2070-7790-00A7-E11B2D7CE010}" created="2022-03-08T17:46:18.811">
    <pc:sldMkLst xmlns:pc="http://schemas.microsoft.com/office/powerpoint/2013/main/command">
      <pc:docMk/>
      <pc:sldMk cId="2147121367" sldId="259"/>
    </pc:sldMkLst>
    <p188:txBody>
      <a:bodyPr/>
      <a:lstStyle/>
      <a:p>
        <a:r>
          <a:rPr lang="en-GB"/>
          <a:t>Table 1</a:t>
        </a:r>
      </a:p>
    </p188:txBody>
  </p188:cm>
</p188:cmLst>
</file>

<file path=ppt/comments/modernComment_104_D104E4A2.xml><?xml version="1.0" encoding="utf-8"?>
<p188:cmLst xmlns:a="http://schemas.openxmlformats.org/drawingml/2006/main" xmlns:r="http://schemas.openxmlformats.org/officeDocument/2006/relationships" xmlns:p188="http://schemas.microsoft.com/office/powerpoint/2018/8/main">
  <p188:cm id="{6F1E48E8-A832-4B79-8964-BDF7F5C19BB2}" authorId="{3CCFB29E-2070-7790-00A7-E11B2D7CE010}" created="2022-03-08T18:44:29.131">
    <pc:sldMkLst xmlns:pc="http://schemas.microsoft.com/office/powerpoint/2013/main/command">
      <pc:docMk/>
      <pc:sldMk cId="3506758818" sldId="260"/>
    </pc:sldMkLst>
    <p188:txBody>
      <a:bodyPr/>
      <a:lstStyle/>
      <a:p>
        <a:r>
          <a:rPr lang="en-GB"/>
          <a:t>Figure 5</a:t>
        </a:r>
      </a:p>
    </p188:txBody>
  </p188:cm>
</p188:cmLst>
</file>

<file path=ppt/comments/modernComment_107_3E8B3FDE.xml><?xml version="1.0" encoding="utf-8"?>
<p188:cmLst xmlns:a="http://schemas.openxmlformats.org/drawingml/2006/main" xmlns:r="http://schemas.openxmlformats.org/officeDocument/2006/relationships" xmlns:p188="http://schemas.microsoft.com/office/powerpoint/2018/8/main">
  <p188:cm id="{9B1753FD-2C5C-4723-86FB-1318CC8DB09F}" authorId="{3CCFB29E-2070-7790-00A7-E11B2D7CE010}" created="2022-03-08T17:55:03.524">
    <ac:txMkLst xmlns:ac="http://schemas.microsoft.com/office/drawing/2013/main/command">
      <pc:docMk xmlns:pc="http://schemas.microsoft.com/office/powerpoint/2013/main/command"/>
      <pc:sldMk xmlns:pc="http://schemas.microsoft.com/office/powerpoint/2013/main/command" cId="1049313246" sldId="263"/>
      <ac:spMk id="7" creationId="{C25F9946-33A8-4A23-AC6B-EDEB43334F51}"/>
      <ac:txMk cp="88" len="1">
        <ac:context len="107" hash="395998104"/>
      </ac:txMk>
    </ac:txMkLst>
    <p188:pos x="7301653" y="479214"/>
    <p188:txBody>
      <a:bodyPr/>
      <a:lstStyle/>
      <a:p>
        <a:r>
          <a:rPr lang="en-GB"/>
          <a:t>Table 2</a:t>
        </a:r>
      </a:p>
    </p188:txBody>
  </p188:cm>
</p188:cmLst>
</file>

<file path=ppt/comments/modernComment_108_4685522D.xml><?xml version="1.0" encoding="utf-8"?>
<p188:cmLst xmlns:a="http://schemas.openxmlformats.org/drawingml/2006/main" xmlns:r="http://schemas.openxmlformats.org/officeDocument/2006/relationships" xmlns:p188="http://schemas.microsoft.com/office/powerpoint/2018/8/main">
  <p188:cm id="{1D7E3DE1-5901-4159-AADA-D25043D4F029}" authorId="{3CCFB29E-2070-7790-00A7-E11B2D7CE010}" created="2022-03-08T17:56:54.658">
    <ac:txMkLst xmlns:ac="http://schemas.microsoft.com/office/drawing/2013/main/command">
      <pc:docMk xmlns:pc="http://schemas.microsoft.com/office/powerpoint/2013/main/command"/>
      <pc:sldMk xmlns:pc="http://schemas.microsoft.com/office/powerpoint/2013/main/command" cId="1183142445" sldId="264"/>
      <ac:spMk id="4" creationId="{4EAF216C-BE70-4226-8D06-725664237B16}"/>
      <ac:txMk cp="219">
        <ac:context len="271" hash="2783270432"/>
      </ac:txMk>
    </ac:txMkLst>
    <p188:pos x="8297263" y="161485"/>
    <p188:txBody>
      <a:bodyPr/>
      <a:lstStyle/>
      <a:p>
        <a:r>
          <a:rPr lang="en-GB"/>
          <a:t>Figure 2</a:t>
        </a:r>
      </a:p>
    </p188:txBody>
  </p188:cm>
</p188:cmLst>
</file>

<file path=ppt/comments/modernComment_109_BEAFFC80.xml><?xml version="1.0" encoding="utf-8"?>
<p188:cmLst xmlns:a="http://schemas.openxmlformats.org/drawingml/2006/main" xmlns:r="http://schemas.openxmlformats.org/officeDocument/2006/relationships" xmlns:p188="http://schemas.microsoft.com/office/powerpoint/2018/8/main">
  <p188:cm id="{C76EF89E-F4D7-4AB2-9BAF-C654B261A6E8}" authorId="{3CCFB29E-2070-7790-00A7-E11B2D7CE010}" created="2022-03-08T18:14:10.531">
    <ac:deMkLst xmlns:ac="http://schemas.microsoft.com/office/drawing/2013/main/command">
      <pc:docMk xmlns:pc="http://schemas.microsoft.com/office/powerpoint/2013/main/command"/>
      <pc:sldMk xmlns:pc="http://schemas.microsoft.com/office/powerpoint/2013/main/command" cId="3199204480" sldId="265"/>
      <ac:spMk id="5" creationId="{A146213F-4BF9-4303-A1E2-98FFB7D5330F}"/>
    </ac:deMkLst>
    <p188:txBody>
      <a:bodyPr/>
      <a:lstStyle/>
      <a:p>
        <a:r>
          <a:rPr lang="en-GB"/>
          <a:t>Figure 3</a:t>
        </a:r>
      </a:p>
    </p188:txBody>
  </p188:cm>
</p188:cmLst>
</file>

<file path=ppt/comments/modernComment_10A_86CFA3E3.xml><?xml version="1.0" encoding="utf-8"?>
<p188:cmLst xmlns:a="http://schemas.openxmlformats.org/drawingml/2006/main" xmlns:r="http://schemas.openxmlformats.org/officeDocument/2006/relationships" xmlns:p188="http://schemas.microsoft.com/office/powerpoint/2018/8/main">
  <p188:cm id="{AF264FED-4050-4720-BF36-AAE69BFC54E8}" authorId="{3CCFB29E-2070-7790-00A7-E11B2D7CE010}" created="2022-03-08T18:44:35.282">
    <pc:sldMkLst xmlns:pc="http://schemas.microsoft.com/office/powerpoint/2013/main/command">
      <pc:docMk/>
      <pc:sldMk cId="2261754851" sldId="266"/>
    </pc:sldMkLst>
    <p188:txBody>
      <a:bodyPr/>
      <a:lstStyle/>
      <a:p>
        <a:r>
          <a:rPr lang="en-GB"/>
          <a:t>Figure 6</a:t>
        </a:r>
      </a:p>
    </p188:txBody>
  </p188:cm>
</p188: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240156" y="-271645"/>
            <a:ext cx="1016363" cy="11496676"/>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496675"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95325" y="1122363"/>
            <a:ext cx="1080135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695325" y="2956142"/>
            <a:ext cx="1080135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Tree>
    <p:extLst>
      <p:ext uri="{BB962C8B-B14F-4D97-AF65-F5344CB8AC3E}">
        <p14:creationId xmlns:p14="http://schemas.microsoft.com/office/powerpoint/2010/main" val="3271908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7: Two content and 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9"/>
            <a:ext cx="5315303" cy="4076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076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dirty="0"/>
          </a:p>
        </p:txBody>
      </p:sp>
      <p:sp>
        <p:nvSpPr>
          <p:cNvPr id="9" name="Content Placeholder 7">
            <a:extLst>
              <a:ext uri="{FF2B5EF4-FFF2-40B4-BE49-F238E27FC236}">
                <a16:creationId xmlns:a16="http://schemas.microsoft.com/office/drawing/2014/main" id="{8527B6A1-FF86-4E52-A2CB-F853530A52B7}"/>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7000620"/>
      </p:ext>
    </p:extLst>
  </p:cSld>
  <p:clrMapOvr>
    <a:masterClrMapping/>
  </p:clrMapOvr>
  <p:extLst>
    <p:ext uri="{DCECCB84-F9BA-43D5-87BE-67443E8EF086}">
      <p15:sldGuideLst xmlns:p15="http://schemas.microsoft.com/office/powerpoint/2012/main">
        <p15:guide id="1" orient="horz" pos="3906" userDrawn="1">
          <p15:clr>
            <a:srgbClr val="FBAE40"/>
          </p15:clr>
        </p15:guide>
        <p15:guide id="2" orient="horz" pos="3498"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810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75270" y="1449388"/>
            <a:ext cx="2520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845706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252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10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569741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10: Two content sub heads">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374673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10: Two content sub heads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2438456230"/>
      </p:ext>
    </p:extLst>
  </p:cSld>
  <p:clrMapOvr>
    <a:masterClrMapping/>
  </p:clrMapOvr>
  <p:extLst>
    <p:ext uri="{DCECCB84-F9BA-43D5-87BE-67443E8EF086}">
      <p15:sldGuideLst xmlns:p15="http://schemas.microsoft.com/office/powerpoint/2012/main">
        <p15:guide id="1" orient="horz" pos="3906" userDrawn="1">
          <p15:clr>
            <a:srgbClr val="FBAE40"/>
          </p15:clr>
        </p15:guide>
        <p15:guide id="2" orient="horz" pos="3498"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1722947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8372786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46311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 Conten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0"/>
            <a:ext cx="1080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950378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1"/>
            <a:ext cx="1080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1686E064-BC66-40F5-BFC0-A711EFDB1A24}"/>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082198037"/>
      </p:ext>
    </p:extLst>
  </p:cSld>
  <p:clrMapOvr>
    <a:masterClrMapping/>
  </p:clrMapOvr>
  <p:extLst>
    <p:ext uri="{DCECCB84-F9BA-43D5-87BE-67443E8EF086}">
      <p15:sldGuideLst xmlns:p15="http://schemas.microsoft.com/office/powerpoint/2012/main">
        <p15:guide id="1" pos="72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821973"/>
            <a:ext cx="5316493" cy="1387082"/>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5" name="Footer Placeholder 4"/>
          <p:cNvSpPr>
            <a:spLocks noGrp="1"/>
          </p:cNvSpPr>
          <p:nvPr>
            <p:ph type="ftr" sz="quarter" idx="11"/>
          </p:nvPr>
        </p:nvSpPr>
        <p:spPr/>
        <p:txBody>
          <a:bodyPr/>
          <a:lstStyle/>
          <a:p>
            <a:endParaRPr lang="en-GB"/>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10614" y="1821972"/>
            <a:ext cx="5316493" cy="3457749"/>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696000" y="3648946"/>
            <a:ext cx="5316493" cy="1630775"/>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704497"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704497" y="32923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29403"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21552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874F5665-D5C0-461A-BFF4-A163280A6A4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266196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95711" y="1449388"/>
            <a:ext cx="8100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53800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694800" y="1449388"/>
            <a:ext cx="8100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849" y="6311901"/>
            <a:ext cx="8522617" cy="352850"/>
          </a:xfrm>
        </p:spPr>
        <p:txBody>
          <a:bodyPr/>
          <a:lstStyle/>
          <a:p>
            <a:endParaRPr lang="en-GB"/>
          </a:p>
        </p:txBody>
      </p:sp>
    </p:spTree>
    <p:extLst>
      <p:ext uri="{BB962C8B-B14F-4D97-AF65-F5344CB8AC3E}">
        <p14:creationId xmlns:p14="http://schemas.microsoft.com/office/powerpoint/2010/main" val="141883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16156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8"/>
            <a:ext cx="5315303"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772783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240156" y="-4880156"/>
            <a:ext cx="1016363" cy="11496676"/>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696000" y="360000"/>
            <a:ext cx="1080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696000" y="1449389"/>
            <a:ext cx="1080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704497" y="6131861"/>
            <a:ext cx="9031665" cy="581635"/>
          </a:xfrm>
          <a:prstGeom prst="rect">
            <a:avLst/>
          </a:prstGeom>
        </p:spPr>
        <p:txBody>
          <a:bodyPr vert="horz" lIns="91440" tIns="45720" rIns="91440" bIns="45720" rtlCol="0" anchor="b"/>
          <a:lstStyle>
            <a:lvl1pPr algn="l">
              <a:defRPr sz="1000">
                <a:solidFill>
                  <a:schemeClr val="tx2"/>
                </a:solidFill>
              </a:defRPr>
            </a:lvl1pPr>
          </a:lstStyle>
          <a:p>
            <a:endParaRPr lang="en-GB" dirty="0"/>
          </a:p>
        </p:txBody>
      </p:sp>
      <p:sp>
        <p:nvSpPr>
          <p:cNvPr id="6" name="Rectangle 5">
            <a:extLst>
              <a:ext uri="{FF2B5EF4-FFF2-40B4-BE49-F238E27FC236}">
                <a16:creationId xmlns:a16="http://schemas.microsoft.com/office/drawing/2014/main" id="{92125D1A-1993-403F-9F42-9CE20DB5C8B0}"/>
              </a:ext>
            </a:extLst>
          </p:cNvPr>
          <p:cNvSpPr/>
          <p:nvPr userDrawn="1"/>
        </p:nvSpPr>
        <p:spPr>
          <a:xfrm>
            <a:off x="-1" y="243741"/>
            <a:ext cx="10352763" cy="1240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736162" y="6262255"/>
            <a:ext cx="1759838" cy="451241"/>
          </a:xfrm>
          <a:prstGeom prst="rect">
            <a:avLst/>
          </a:prstGeom>
        </p:spPr>
      </p:pic>
    </p:spTree>
    <p:extLst>
      <p:ext uri="{BB962C8B-B14F-4D97-AF65-F5344CB8AC3E}">
        <p14:creationId xmlns:p14="http://schemas.microsoft.com/office/powerpoint/2010/main" val="37664984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6" r:id="rId10"/>
    <p:sldLayoutId id="2147483670" r:id="rId11"/>
    <p:sldLayoutId id="2147483671" r:id="rId12"/>
    <p:sldLayoutId id="2147483672" r:id="rId13"/>
    <p:sldLayoutId id="2147483677" r:id="rId14"/>
    <p:sldLayoutId id="2147483673" r:id="rId15"/>
    <p:sldLayoutId id="2147483674" r:id="rId16"/>
    <p:sldLayoutId id="2147483675" r:id="rId17"/>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8">
          <p15:clr>
            <a:srgbClr val="F26B43"/>
          </p15:clr>
        </p15:guide>
        <p15:guide id="2" pos="3840">
          <p15:clr>
            <a:srgbClr val="F26B43"/>
          </p15:clr>
        </p15:guide>
        <p15:guide id="3" pos="438">
          <p15:clr>
            <a:srgbClr val="F26B43"/>
          </p15:clr>
        </p15:guide>
        <p15:guide id="4" pos="7242">
          <p15:clr>
            <a:srgbClr val="F26B43"/>
          </p15:clr>
        </p15:guide>
        <p15:guide id="5" orient="horz" pos="913">
          <p15:clr>
            <a:srgbClr val="F26B43"/>
          </p15:clr>
        </p15:guide>
        <p15:guide id="6" orient="horz" pos="232">
          <p15:clr>
            <a:srgbClr val="F26B43"/>
          </p15:clr>
        </p15:guide>
        <p15:guide id="7" orient="horz" pos="3770">
          <p15:clr>
            <a:srgbClr val="F26B43"/>
          </p15:clr>
        </p15:guide>
        <p15:guide id="8" orient="horz" pos="86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www.achondroplasia.expert/terms-of-use" TargetMode="External"/><Relationship Id="rId2" Type="http://schemas.openxmlformats.org/officeDocument/2006/relationships/hyperlink" Target="https://www.achondroplasia.expert/prescribing-informatio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microsoft.com/office/2018/10/relationships/comments" Target="../comments/modernComment_103_7FFA78D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microsoft.com/office/2018/10/relationships/comments" Target="../comments/modernComment_107_3E8B3FDE.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microsoft.com/office/2018/10/relationships/comments" Target="../comments/modernComment_108_4685522D.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microsoft.com/office/2018/10/relationships/comments" Target="../comments/modernComment_109_BEAFFC80.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microsoft.com/office/2018/10/relationships/comments" Target="../comments/modernComment_104_D104E4A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microsoft.com/office/2018/10/relationships/comments" Target="../comments/modernComment_10A_86CFA3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B65E5-9D3D-45A1-A7DF-644CC2872323}"/>
              </a:ext>
            </a:extLst>
          </p:cNvPr>
          <p:cNvSpPr>
            <a:spLocks noGrp="1"/>
          </p:cNvSpPr>
          <p:nvPr>
            <p:ph type="ctrTitle"/>
          </p:nvPr>
        </p:nvSpPr>
        <p:spPr/>
        <p:txBody>
          <a:bodyPr/>
          <a:lstStyle/>
          <a:p>
            <a:r>
              <a:rPr lang="en-GB" dirty="0"/>
              <a:t>Pharmacokinetics and Exposure–Response of </a:t>
            </a:r>
            <a:br>
              <a:rPr lang="en-GB" dirty="0"/>
            </a:br>
            <a:r>
              <a:rPr lang="en-GB" dirty="0"/>
              <a:t>Vosoritide</a:t>
            </a:r>
            <a:r>
              <a:rPr lang="en-GB" dirty="0">
                <a:solidFill>
                  <a:schemeClr val="tx1"/>
                </a:solidFill>
              </a:rPr>
              <a:t>▼</a:t>
            </a:r>
            <a:r>
              <a:rPr lang="en-GB" dirty="0"/>
              <a:t> in Children With Achondroplasia</a:t>
            </a:r>
          </a:p>
        </p:txBody>
      </p:sp>
      <p:sp>
        <p:nvSpPr>
          <p:cNvPr id="3" name="Subtitle 2">
            <a:extLst>
              <a:ext uri="{FF2B5EF4-FFF2-40B4-BE49-F238E27FC236}">
                <a16:creationId xmlns:a16="http://schemas.microsoft.com/office/drawing/2014/main" id="{40958E0A-BFCC-409A-BD11-1BD268BB0C17}"/>
              </a:ext>
            </a:extLst>
          </p:cNvPr>
          <p:cNvSpPr>
            <a:spLocks noGrp="1"/>
          </p:cNvSpPr>
          <p:nvPr>
            <p:ph type="subTitle" idx="1"/>
          </p:nvPr>
        </p:nvSpPr>
        <p:spPr/>
        <p:txBody>
          <a:bodyPr>
            <a:normAutofit/>
          </a:bodyPr>
          <a:lstStyle/>
          <a:p>
            <a:r>
              <a:rPr lang="en-GB" dirty="0"/>
              <a:t>Chan ML, Qi Y, Larimore K, </a:t>
            </a:r>
            <a:r>
              <a:rPr lang="en-GB" dirty="0" err="1"/>
              <a:t>Cherukuri</a:t>
            </a:r>
            <a:r>
              <a:rPr lang="en-GB" dirty="0"/>
              <a:t> A, </a:t>
            </a:r>
            <a:r>
              <a:rPr lang="en-GB" dirty="0" err="1"/>
              <a:t>Seid</a:t>
            </a:r>
            <a:r>
              <a:rPr lang="en-GB" dirty="0"/>
              <a:t> L, Jayaram K, </a:t>
            </a:r>
            <a:r>
              <a:rPr lang="en-GB" dirty="0" err="1"/>
              <a:t>Jeha</a:t>
            </a:r>
            <a:r>
              <a:rPr lang="en-GB" dirty="0"/>
              <a:t> G, </a:t>
            </a:r>
            <a:r>
              <a:rPr lang="en-GB" dirty="0" err="1"/>
              <a:t>Fisheleva</a:t>
            </a:r>
            <a:r>
              <a:rPr lang="en-GB" dirty="0"/>
              <a:t> E, </a:t>
            </a:r>
            <a:br>
              <a:rPr lang="en-GB" dirty="0"/>
            </a:br>
            <a:r>
              <a:rPr lang="en-GB" dirty="0"/>
              <a:t>Day J, Huntsman‑</a:t>
            </a:r>
            <a:r>
              <a:rPr lang="en-GB" dirty="0" err="1"/>
              <a:t>Labed</a:t>
            </a:r>
            <a:r>
              <a:rPr lang="en-GB" dirty="0"/>
              <a:t> A, </a:t>
            </a:r>
            <a:r>
              <a:rPr lang="en-GB" dirty="0" err="1"/>
              <a:t>Savarirayan</a:t>
            </a:r>
            <a:r>
              <a:rPr lang="en-GB" dirty="0"/>
              <a:t> R, Irving M, </a:t>
            </a:r>
            <a:r>
              <a:rPr lang="en-GB" dirty="0" err="1"/>
              <a:t>Bacino</a:t>
            </a:r>
            <a:r>
              <a:rPr lang="en-GB" dirty="0"/>
              <a:t> CA, Hoover‑Fong J, </a:t>
            </a:r>
            <a:br>
              <a:rPr lang="en-GB" dirty="0"/>
            </a:br>
            <a:r>
              <a:rPr lang="en-GB" dirty="0" err="1"/>
              <a:t>Ozono</a:t>
            </a:r>
            <a:r>
              <a:rPr lang="en-GB" dirty="0"/>
              <a:t> K, </a:t>
            </a:r>
            <a:r>
              <a:rPr lang="en-GB" dirty="0" err="1"/>
              <a:t>Mohnike</a:t>
            </a:r>
            <a:r>
              <a:rPr lang="en-GB" dirty="0"/>
              <a:t> K, Wilcox WRR, Horton WA, Henshaw J</a:t>
            </a:r>
          </a:p>
          <a:p>
            <a:r>
              <a:rPr lang="en-GB" dirty="0"/>
              <a:t>Clin </a:t>
            </a:r>
            <a:r>
              <a:rPr lang="en-GB" dirty="0" err="1"/>
              <a:t>Pharmacokinet</a:t>
            </a:r>
            <a:r>
              <a:rPr lang="en-GB" dirty="0"/>
              <a:t> 2022;61:263–80 </a:t>
            </a:r>
            <a:br>
              <a:rPr lang="en-GB" dirty="0"/>
            </a:br>
            <a:r>
              <a:rPr lang="en-GB" dirty="0" err="1"/>
              <a:t>doi</a:t>
            </a:r>
            <a:r>
              <a:rPr lang="en-GB" dirty="0"/>
              <a:t>: 10.1007/s40262-021-01059-1</a:t>
            </a:r>
          </a:p>
          <a:p>
            <a:endParaRPr lang="en-GB" dirty="0"/>
          </a:p>
        </p:txBody>
      </p:sp>
      <p:sp>
        <p:nvSpPr>
          <p:cNvPr id="4" name="TextBox 3">
            <a:extLst>
              <a:ext uri="{FF2B5EF4-FFF2-40B4-BE49-F238E27FC236}">
                <a16:creationId xmlns:a16="http://schemas.microsoft.com/office/drawing/2014/main" id="{63C579A3-F456-429B-9D98-BBC9923F906A}"/>
              </a:ext>
            </a:extLst>
          </p:cNvPr>
          <p:cNvSpPr txBox="1"/>
          <p:nvPr/>
        </p:nvSpPr>
        <p:spPr>
          <a:xfrm>
            <a:off x="2527143" y="6134044"/>
            <a:ext cx="4127657" cy="600164"/>
          </a:xfrm>
          <a:prstGeom prst="rect">
            <a:avLst/>
          </a:prstGeom>
          <a:noFill/>
        </p:spPr>
        <p:txBody>
          <a:bodyPr wrap="square" rtlCol="0">
            <a:spAutoFit/>
          </a:bodyPr>
          <a:lstStyle/>
          <a:p>
            <a:pPr lvl="0" defTabSz="457200">
              <a:defRPr/>
            </a:pPr>
            <a:r>
              <a:rPr lang="en-GB" sz="1100" b="0" i="0" dirty="0">
                <a:solidFill>
                  <a:srgbClr val="303030"/>
                </a:solidFill>
                <a:effectLst/>
                <a:latin typeface="Arial" panose="020B0604020202020204" pitchFamily="34" charset="0"/>
              </a:rPr>
              <a:t>Achondroplasia.expert is organized and funded by BioMarin. This material has been developed in conjunction with the Achondroplasia.expert Editorial Committee.</a:t>
            </a:r>
            <a:endParaRPr kumimoji="0" lang="en-US" sz="1100" b="0" i="0" u="none" strike="noStrike" kern="1200" cap="none" spc="0" normalizeH="0" baseline="0" noProof="0" dirty="0">
              <a:ln>
                <a:noFill/>
              </a:ln>
              <a:solidFill>
                <a:schemeClr val="accent2">
                  <a:lumMod val="50000"/>
                </a:schemeClr>
              </a:solidFill>
              <a:effectLst/>
              <a:uLnTx/>
              <a:uFillTx/>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8ADBA6F8-C9D8-4D73-BAA8-78507EC347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325" y="6312114"/>
            <a:ext cx="1669349" cy="244024"/>
          </a:xfrm>
          <a:prstGeom prst="rect">
            <a:avLst/>
          </a:prstGeom>
        </p:spPr>
      </p:pic>
      <p:sp>
        <p:nvSpPr>
          <p:cNvPr id="6" name="TextBox 5">
            <a:extLst>
              <a:ext uri="{FF2B5EF4-FFF2-40B4-BE49-F238E27FC236}">
                <a16:creationId xmlns:a16="http://schemas.microsoft.com/office/drawing/2014/main" id="{5FC9A9C6-3849-4A96-B90C-7D10E6508BFC}"/>
              </a:ext>
            </a:extLst>
          </p:cNvPr>
          <p:cNvSpPr txBox="1"/>
          <p:nvPr/>
        </p:nvSpPr>
        <p:spPr>
          <a:xfrm>
            <a:off x="5537200" y="6105637"/>
            <a:ext cx="4127657" cy="646331"/>
          </a:xfrm>
          <a:prstGeom prst="rect">
            <a:avLst/>
          </a:prstGeom>
          <a:noFill/>
        </p:spPr>
        <p:txBody>
          <a:bodyPr wrap="square" rtlCol="0">
            <a:spAutoFit/>
          </a:bodyPr>
          <a:lstStyle/>
          <a:p>
            <a:pPr lvl="0" algn="r" defTabSz="457200">
              <a:defRPr/>
            </a:pPr>
            <a: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t>For Healthcare Professionals Only</a:t>
            </a:r>
            <a:b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br>
            <a: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t>© 2022 BioMarin International Ltd.</a:t>
            </a:r>
            <a:b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br>
            <a: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t>All Rights Reserved. EU-VOX-00455 </a:t>
            </a:r>
            <a:r>
              <a:rPr lang="en-US" sz="1200" dirty="0">
                <a:solidFill>
                  <a:schemeClr val="accent2">
                    <a:lumMod val="50000"/>
                  </a:schemeClr>
                </a:solidFill>
                <a:latin typeface="Arial" panose="020B0604020202020204" pitchFamily="34" charset="0"/>
                <a:cs typeface="Arial" panose="020B0604020202020204" pitchFamily="34" charset="0"/>
              </a:rPr>
              <a:t>05</a:t>
            </a:r>
            <a:r>
              <a:rPr lang="en-US" sz="1200" dirty="0">
                <a:solidFill>
                  <a:schemeClr val="accent2">
                    <a:lumMod val="50000"/>
                  </a:schemeClr>
                </a:solidFill>
              </a:rPr>
              <a:t>/22</a:t>
            </a:r>
            <a:endPar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4F63ED8-9B01-4C93-A868-EB41531C1CA2}"/>
              </a:ext>
            </a:extLst>
          </p:cNvPr>
          <p:cNvSpPr txBox="1"/>
          <p:nvPr/>
        </p:nvSpPr>
        <p:spPr>
          <a:xfrm>
            <a:off x="0" y="5551176"/>
            <a:ext cx="11496675" cy="461665"/>
          </a:xfrm>
          <a:prstGeom prst="rect">
            <a:avLst/>
          </a:prstGeom>
          <a:noFill/>
        </p:spPr>
        <p:txBody>
          <a:bodyPr wrap="square" rtlCol="0">
            <a:spAutoFit/>
          </a:bodyPr>
          <a:lstStyle/>
          <a:p>
            <a:pPr lvl="0" algn="ctr" defTabSz="457200">
              <a:defRPr/>
            </a:pPr>
            <a:r>
              <a:rPr lang="en-GB" sz="1200" b="0" i="0" dirty="0">
                <a:effectLst/>
                <a:latin typeface="Arial" panose="020B0604020202020204" pitchFamily="34" charset="0"/>
              </a:rPr>
              <a:t>▼</a:t>
            </a:r>
            <a:r>
              <a:rPr lang="en-GB" sz="1200" b="0" i="0" dirty="0">
                <a:solidFill>
                  <a:schemeClr val="bg1"/>
                </a:solidFill>
                <a:effectLst/>
                <a:latin typeface="Arial" panose="020B0604020202020204" pitchFamily="34" charset="0"/>
              </a:rPr>
              <a:t> This medicinal product is subject to additional monitoring. This will allow quick identification of new safety information. </a:t>
            </a:r>
            <a:br>
              <a:rPr lang="en-GB" sz="1200" b="0" i="0" dirty="0">
                <a:solidFill>
                  <a:schemeClr val="bg1"/>
                </a:solidFill>
                <a:effectLst/>
                <a:latin typeface="Arial" panose="020B0604020202020204" pitchFamily="34" charset="0"/>
              </a:rPr>
            </a:br>
            <a:r>
              <a:rPr lang="en-GB" sz="1200" b="0" i="0" dirty="0">
                <a:solidFill>
                  <a:schemeClr val="bg1"/>
                </a:solidFill>
                <a:effectLst/>
                <a:latin typeface="Arial" panose="020B0604020202020204" pitchFamily="34" charset="0"/>
              </a:rPr>
              <a:t>Healthcare professionals are asked to report any suspected adverse reactions. The PI and AE reporting are available at the end of this slide deck.</a:t>
            </a:r>
            <a:endParaRPr kumimoji="0" lang="en-US" sz="1200" b="0"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13907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FFBFC-BFD8-4382-9DE0-8D29B2984796}"/>
              </a:ext>
            </a:extLst>
          </p:cNvPr>
          <p:cNvSpPr>
            <a:spLocks noGrp="1"/>
          </p:cNvSpPr>
          <p:nvPr>
            <p:ph type="title"/>
          </p:nvPr>
        </p:nvSpPr>
        <p:spPr/>
        <p:txBody>
          <a:bodyPr/>
          <a:lstStyle/>
          <a:p>
            <a:r>
              <a:rPr lang="en-GB" dirty="0"/>
              <a:t>Safety Profile</a:t>
            </a:r>
          </a:p>
        </p:txBody>
      </p:sp>
      <p:sp>
        <p:nvSpPr>
          <p:cNvPr id="3" name="Content Placeholder 2">
            <a:extLst>
              <a:ext uri="{FF2B5EF4-FFF2-40B4-BE49-F238E27FC236}">
                <a16:creationId xmlns:a16="http://schemas.microsoft.com/office/drawing/2014/main" id="{FB2CF152-0FD0-4BDA-BE23-DFE9193F4237}"/>
              </a:ext>
            </a:extLst>
          </p:cNvPr>
          <p:cNvSpPr>
            <a:spLocks noGrp="1"/>
          </p:cNvSpPr>
          <p:nvPr>
            <p:ph idx="1"/>
          </p:nvPr>
        </p:nvSpPr>
        <p:spPr/>
        <p:txBody>
          <a:bodyPr>
            <a:normAutofit/>
          </a:bodyPr>
          <a:lstStyle/>
          <a:p>
            <a:r>
              <a:rPr lang="en-GB" dirty="0"/>
              <a:t>In the Phase II open-label, dose-escalation and extension study, long-term administration of vosoritide at both 15 and 30 </a:t>
            </a:r>
            <a:r>
              <a:rPr lang="en-GB" dirty="0" err="1"/>
              <a:t>μg</a:t>
            </a:r>
            <a:r>
              <a:rPr lang="en-GB" dirty="0"/>
              <a:t>/kg OD for up to 52 months was well-tolerated </a:t>
            </a:r>
          </a:p>
          <a:p>
            <a:r>
              <a:rPr lang="en-GB" dirty="0"/>
              <a:t>No differences in the safety profile between the two doses were observed over time</a:t>
            </a:r>
          </a:p>
          <a:p>
            <a:r>
              <a:rPr lang="en-GB" dirty="0"/>
              <a:t>There were no meaningful differences observed in the pattern or timing of heart rate, and systolic or diastolic blood pressure changes between patients receiving 15 and 30 </a:t>
            </a:r>
            <a:r>
              <a:rPr lang="en-GB" dirty="0" err="1"/>
              <a:t>μg</a:t>
            </a:r>
            <a:r>
              <a:rPr lang="en-GB" dirty="0"/>
              <a:t>/kg</a:t>
            </a:r>
          </a:p>
          <a:p>
            <a:r>
              <a:rPr lang="en-GB" dirty="0"/>
              <a:t>The development of an ADA response to vosoritide was not associated with increased frequency or severity of injection site reactions or hypersensitivity adverse events </a:t>
            </a:r>
          </a:p>
          <a:p>
            <a:pPr lvl="1"/>
            <a:r>
              <a:rPr lang="en-GB" dirty="0"/>
              <a:t>The development of an ADA response to vosoritide had no apparent impact on vosoritide PK or efficacy as measured by the change from baseline in AGV</a:t>
            </a:r>
          </a:p>
        </p:txBody>
      </p:sp>
      <p:sp>
        <p:nvSpPr>
          <p:cNvPr id="4" name="Footer Placeholder 3">
            <a:extLst>
              <a:ext uri="{FF2B5EF4-FFF2-40B4-BE49-F238E27FC236}">
                <a16:creationId xmlns:a16="http://schemas.microsoft.com/office/drawing/2014/main" id="{02BA6ED6-1C3B-4AA6-92A7-C62899636828}"/>
              </a:ext>
            </a:extLst>
          </p:cNvPr>
          <p:cNvSpPr>
            <a:spLocks noGrp="1"/>
          </p:cNvSpPr>
          <p:nvPr>
            <p:ph type="ftr" sz="quarter" idx="11"/>
          </p:nvPr>
        </p:nvSpPr>
        <p:spPr/>
        <p:txBody>
          <a:bodyPr/>
          <a:lstStyle/>
          <a:p>
            <a:r>
              <a:rPr lang="en-GB" dirty="0"/>
              <a:t>ADA, anti-vosoritide activity; AGV, annualised growth velocity.</a:t>
            </a:r>
          </a:p>
          <a:p>
            <a:r>
              <a:rPr lang="en-GB" dirty="0"/>
              <a:t>Chan ML, et al. Clin </a:t>
            </a:r>
            <a:r>
              <a:rPr lang="en-GB" dirty="0" err="1"/>
              <a:t>Pharmacokinet</a:t>
            </a:r>
            <a:r>
              <a:rPr lang="en-GB" dirty="0"/>
              <a:t> 2022;61:263–80</a:t>
            </a:r>
          </a:p>
        </p:txBody>
      </p:sp>
      <p:sp>
        <p:nvSpPr>
          <p:cNvPr id="5" name="Content Placeholder 4">
            <a:extLst>
              <a:ext uri="{FF2B5EF4-FFF2-40B4-BE49-F238E27FC236}">
                <a16:creationId xmlns:a16="http://schemas.microsoft.com/office/drawing/2014/main" id="{AC2C022A-5B42-46E5-AB99-A44C9B546888}"/>
              </a:ext>
            </a:extLst>
          </p:cNvPr>
          <p:cNvSpPr>
            <a:spLocks noGrp="1"/>
          </p:cNvSpPr>
          <p:nvPr>
            <p:ph sz="quarter" idx="12"/>
          </p:nvPr>
        </p:nvSpPr>
        <p:spPr/>
        <p:txBody>
          <a:bodyPr/>
          <a:lstStyle/>
          <a:p>
            <a:r>
              <a:rPr lang="en-GB" dirty="0"/>
              <a:t>Long-term administration of vosoritide at both 15 and 30 </a:t>
            </a:r>
            <a:r>
              <a:rPr lang="en-GB" dirty="0" err="1"/>
              <a:t>μg</a:t>
            </a:r>
            <a:r>
              <a:rPr lang="en-GB" dirty="0"/>
              <a:t>/kg OD was well-tolerated </a:t>
            </a:r>
          </a:p>
        </p:txBody>
      </p:sp>
    </p:spTree>
    <p:extLst>
      <p:ext uri="{BB962C8B-B14F-4D97-AF65-F5344CB8AC3E}">
        <p14:creationId xmlns:p14="http://schemas.microsoft.com/office/powerpoint/2010/main" val="4244649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F206F-D97A-4AE2-8056-260DF99B934A}"/>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D77AA6F2-1C83-4C13-B92F-6C1276422E6A}"/>
              </a:ext>
            </a:extLst>
          </p:cNvPr>
          <p:cNvSpPr>
            <a:spLocks noGrp="1"/>
          </p:cNvSpPr>
          <p:nvPr>
            <p:ph idx="1"/>
          </p:nvPr>
        </p:nvSpPr>
        <p:spPr/>
        <p:txBody>
          <a:bodyPr>
            <a:normAutofit fontScale="92500" lnSpcReduction="10000"/>
          </a:bodyPr>
          <a:lstStyle/>
          <a:p>
            <a:r>
              <a:rPr lang="en-GB" dirty="0"/>
              <a:t>The exposure–response relationships for changes in AGV and CXM saturated at 15 </a:t>
            </a:r>
            <a:r>
              <a:rPr lang="en-GB" dirty="0" err="1"/>
              <a:t>μg</a:t>
            </a:r>
            <a:r>
              <a:rPr lang="en-GB" dirty="0"/>
              <a:t>/kg, while systemic pharmacological activity was near maximal or saturated at exposures obtained at 30 </a:t>
            </a:r>
            <a:r>
              <a:rPr lang="en-GB" dirty="0" err="1"/>
              <a:t>μg</a:t>
            </a:r>
            <a:r>
              <a:rPr lang="en-GB" dirty="0"/>
              <a:t>/kg </a:t>
            </a:r>
          </a:p>
          <a:p>
            <a:pPr lvl="1"/>
            <a:r>
              <a:rPr lang="en-GB" dirty="0"/>
              <a:t>Suggesting the additional bioactivity was likely in tissues not related to endochondral bone formation</a:t>
            </a:r>
          </a:p>
          <a:p>
            <a:r>
              <a:rPr lang="en-GB" dirty="0"/>
              <a:t>In the Phase III study, vosoritide was rapidly absorbed with median time to </a:t>
            </a:r>
            <a:r>
              <a:rPr lang="en-GB" dirty="0" err="1"/>
              <a:t>C</a:t>
            </a:r>
            <a:r>
              <a:rPr lang="en-GB" baseline="-25000" dirty="0" err="1"/>
              <a:t>max</a:t>
            </a:r>
            <a:r>
              <a:rPr lang="en-GB" baseline="-25000" dirty="0"/>
              <a:t> </a:t>
            </a:r>
            <a:r>
              <a:rPr lang="en-GB" dirty="0"/>
              <a:t>of 15 minutes, and cleared with a mean half-life of 27.9 minutes after 52 weeks’ treatment</a:t>
            </a:r>
          </a:p>
          <a:p>
            <a:pPr lvl="1"/>
            <a:r>
              <a:rPr lang="en-GB" dirty="0"/>
              <a:t>Exposure was consistent across visits, with no evidence of accumulation with once-daily dosing </a:t>
            </a:r>
          </a:p>
          <a:p>
            <a:r>
              <a:rPr lang="en-GB" dirty="0"/>
              <a:t>Total anti-vosoritide antibody responses were detected in the serum of 42% of patients in the Phase III study, with no apparent impact on AGV or vosoritide exposure</a:t>
            </a:r>
          </a:p>
          <a:p>
            <a:r>
              <a:rPr lang="en-GB" dirty="0"/>
              <a:t>Across the exposure range obtained with 15 </a:t>
            </a:r>
            <a:r>
              <a:rPr lang="en-GB" dirty="0" err="1"/>
              <a:t>μg</a:t>
            </a:r>
            <a:r>
              <a:rPr lang="en-GB" dirty="0"/>
              <a:t>/kg in the Phase III study, there were no meaningful correlations between vosoritide plasma exposure and changes in AGV or CXM, or changes from pre-dose heart rate, and systolic or diastolic blood pressure </a:t>
            </a:r>
          </a:p>
          <a:p>
            <a:r>
              <a:rPr lang="en-GB" dirty="0"/>
              <a:t>The results support the recommended dose of vosoritide 15 </a:t>
            </a:r>
            <a:r>
              <a:rPr lang="en-GB" dirty="0" err="1"/>
              <a:t>μg</a:t>
            </a:r>
            <a:r>
              <a:rPr lang="en-GB" dirty="0"/>
              <a:t>/kg for once-daily SC administration in patients with ACH aged ≥5 whose epiphyses are not closed*</a:t>
            </a:r>
          </a:p>
        </p:txBody>
      </p:sp>
      <p:sp>
        <p:nvSpPr>
          <p:cNvPr id="4" name="Footer Placeholder 3">
            <a:extLst>
              <a:ext uri="{FF2B5EF4-FFF2-40B4-BE49-F238E27FC236}">
                <a16:creationId xmlns:a16="http://schemas.microsoft.com/office/drawing/2014/main" id="{4EAF216C-BE70-4226-8D06-725664237B16}"/>
              </a:ext>
            </a:extLst>
          </p:cNvPr>
          <p:cNvSpPr>
            <a:spLocks noGrp="1"/>
          </p:cNvSpPr>
          <p:nvPr>
            <p:ph type="ftr" sz="quarter" idx="11"/>
          </p:nvPr>
        </p:nvSpPr>
        <p:spPr>
          <a:xfrm>
            <a:off x="704497" y="6131861"/>
            <a:ext cx="9103050" cy="581635"/>
          </a:xfrm>
        </p:spPr>
        <p:txBody>
          <a:bodyPr/>
          <a:lstStyle/>
          <a:p>
            <a:r>
              <a:rPr lang="en-GB" dirty="0"/>
              <a:t>*</a:t>
            </a:r>
            <a:r>
              <a:rPr lang="en-GB" dirty="0" err="1"/>
              <a:t>Voxzogo</a:t>
            </a:r>
            <a:r>
              <a:rPr lang="en-GB" dirty="0"/>
              <a:t> is indicated for the treatment of achondroplasia in patients 2 years of age and older whose epiphyses are not closed. The diagnosis of achondroplasia should be confirmed by appropriate genetic testing.</a:t>
            </a:r>
          </a:p>
          <a:p>
            <a:r>
              <a:rPr lang="en-GB" dirty="0"/>
              <a:t>ACH, achondroplasia; AGV, annualised growth velocity; </a:t>
            </a:r>
            <a:r>
              <a:rPr lang="en-GB" dirty="0" err="1"/>
              <a:t>C</a:t>
            </a:r>
            <a:r>
              <a:rPr lang="en-GB" baseline="-25000" dirty="0" err="1"/>
              <a:t>max</a:t>
            </a:r>
            <a:r>
              <a:rPr lang="en-GB" dirty="0"/>
              <a:t>, maximal plasma concentration; CXM, collagen type X marker; SC, subcutaneous. </a:t>
            </a:r>
          </a:p>
          <a:p>
            <a:r>
              <a:rPr lang="en-GB" dirty="0"/>
              <a:t>Chan ML, et al. Clin </a:t>
            </a:r>
            <a:r>
              <a:rPr lang="en-GB" dirty="0" err="1"/>
              <a:t>Pharmacokinet</a:t>
            </a:r>
            <a:r>
              <a:rPr lang="en-GB" dirty="0"/>
              <a:t> 2022;61:263–80.</a:t>
            </a:r>
          </a:p>
        </p:txBody>
      </p:sp>
    </p:spTree>
    <p:extLst>
      <p:ext uri="{BB962C8B-B14F-4D97-AF65-F5344CB8AC3E}">
        <p14:creationId xmlns:p14="http://schemas.microsoft.com/office/powerpoint/2010/main" val="2734887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dirty="0">
                <a:sym typeface="Symbol" panose="05050102010706020507" pitchFamily="18" charset="2"/>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Tree>
    <p:extLst>
      <p:ext uri="{BB962C8B-B14F-4D97-AF65-F5344CB8AC3E}">
        <p14:creationId xmlns:p14="http://schemas.microsoft.com/office/powerpoint/2010/main" val="3142027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C3AFB-E3EE-46B3-BABB-4CB138A34CDE}"/>
              </a:ext>
            </a:extLst>
          </p:cNvPr>
          <p:cNvSpPr>
            <a:spLocks noGrp="1"/>
          </p:cNvSpPr>
          <p:nvPr>
            <p:ph type="title"/>
          </p:nvPr>
        </p:nvSpPr>
        <p:spPr/>
        <p:txBody>
          <a:bodyPr>
            <a:normAutofit/>
          </a:bodyPr>
          <a:lstStyle/>
          <a:p>
            <a:r>
              <a:rPr lang="en-GB" dirty="0"/>
              <a:t>VOXZOGO</a:t>
            </a:r>
            <a:r>
              <a:rPr lang="en-GB" b="1"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chemeClr val="tx1"/>
                </a:solidFill>
              </a:rPr>
              <a:t>▼</a:t>
            </a:r>
            <a:r>
              <a:rPr lang="en-GB" dirty="0"/>
              <a:t> (vosoritide) Prescribing Information</a:t>
            </a:r>
          </a:p>
        </p:txBody>
      </p:sp>
      <p:sp>
        <p:nvSpPr>
          <p:cNvPr id="3" name="Content Placeholder 2">
            <a:extLst>
              <a:ext uri="{FF2B5EF4-FFF2-40B4-BE49-F238E27FC236}">
                <a16:creationId xmlns:a16="http://schemas.microsoft.com/office/drawing/2014/main" id="{3A0F3E3E-845D-41D8-B215-E643D2B399BD}"/>
              </a:ext>
            </a:extLst>
          </p:cNvPr>
          <p:cNvSpPr>
            <a:spLocks noGrp="1"/>
          </p:cNvSpPr>
          <p:nvPr>
            <p:ph idx="1"/>
          </p:nvPr>
        </p:nvSpPr>
        <p:spPr/>
        <p:txBody>
          <a:bodyPr>
            <a:normAutofit/>
          </a:bodyPr>
          <a:lstStyle/>
          <a:p>
            <a:r>
              <a:rPr lang="en-GB" b="0" i="0" dirty="0">
                <a:solidFill>
                  <a:srgbClr val="1A1919"/>
                </a:solidFill>
                <a:effectLst/>
              </a:rPr>
              <a:t>Achondroplasia.expert may contain promotional material on BioMarin products, which is displayed based on the prescribing information approved by the European Medicines Agency – EMA</a:t>
            </a:r>
          </a:p>
          <a:p>
            <a:pPr marL="0" indent="0">
              <a:buNone/>
            </a:pPr>
            <a:endParaRPr lang="en-GB" b="0" i="0" dirty="0">
              <a:solidFill>
                <a:srgbClr val="1A1919"/>
              </a:solidFill>
              <a:effectLst/>
            </a:endParaRPr>
          </a:p>
          <a:p>
            <a:pPr marL="0" indent="0">
              <a:buNone/>
            </a:pPr>
            <a:r>
              <a:rPr lang="en-GB" dirty="0">
                <a:solidFill>
                  <a:srgbClr val="1A1919"/>
                </a:solidFill>
              </a:rPr>
              <a:t>Access the latest API: VOXZOGO</a:t>
            </a:r>
            <a:r>
              <a:rPr lang="en-GB"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rgbClr val="1A1919"/>
                </a:solidFill>
              </a:rPr>
              <a:t>▼ (vosoritide)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rgbClr val="FFC000"/>
                </a:solidFill>
                <a:hlinkClick r:id="rId2">
                  <a:extLst>
                    <a:ext uri="{A12FA001-AC4F-418D-AE19-62706E023703}">
                      <ahyp:hlinkClr xmlns:ahyp="http://schemas.microsoft.com/office/drawing/2018/hyperlinkcolor" val="tx"/>
                    </a:ext>
                  </a:extLst>
                </a:hlinkClick>
              </a:rPr>
              <a:t>Achondroplasia.expert – Prescribing Information</a:t>
            </a:r>
            <a:endParaRPr lang="en-GB" b="1" dirty="0">
              <a:solidFill>
                <a:srgbClr val="FFC000"/>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rgbClr val="FFC000"/>
                </a:solidFill>
                <a:hlinkClick r:id="rId3">
                  <a:extLst>
                    <a:ext uri="{A12FA001-AC4F-418D-AE19-62706E023703}">
                      <ahyp:hlinkClr xmlns:ahyp="http://schemas.microsoft.com/office/drawing/2018/hyperlinkcolor" val="tx"/>
                    </a:ext>
                  </a:extLst>
                </a:hlinkClick>
              </a:rPr>
              <a:t>Terms and Conditions</a:t>
            </a:r>
            <a:endParaRPr lang="en-GB" b="1" dirty="0">
              <a:solidFill>
                <a:srgbClr val="FFC000"/>
              </a:solidFill>
            </a:endParaRPr>
          </a:p>
          <a:p>
            <a:endParaRPr lang="en-GB" dirty="0"/>
          </a:p>
        </p:txBody>
      </p:sp>
    </p:spTree>
    <p:extLst>
      <p:ext uri="{BB962C8B-B14F-4D97-AF65-F5344CB8AC3E}">
        <p14:creationId xmlns:p14="http://schemas.microsoft.com/office/powerpoint/2010/main" val="3279965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F206F-D97A-4AE2-8056-260DF99B934A}"/>
              </a:ext>
            </a:extLst>
          </p:cNvPr>
          <p:cNvSpPr>
            <a:spLocks noGrp="1"/>
          </p:cNvSpPr>
          <p:nvPr>
            <p:ph type="title"/>
          </p:nvPr>
        </p:nvSpPr>
        <p:spPr/>
        <p:txBody>
          <a:bodyPr/>
          <a:lstStyle/>
          <a:p>
            <a:r>
              <a:rPr lang="en-GB" dirty="0"/>
              <a:t>Background</a:t>
            </a:r>
          </a:p>
        </p:txBody>
      </p:sp>
      <p:sp>
        <p:nvSpPr>
          <p:cNvPr id="3" name="Content Placeholder 2">
            <a:extLst>
              <a:ext uri="{FF2B5EF4-FFF2-40B4-BE49-F238E27FC236}">
                <a16:creationId xmlns:a16="http://schemas.microsoft.com/office/drawing/2014/main" id="{D77AA6F2-1C83-4C13-B92F-6C1276422E6A}"/>
              </a:ext>
            </a:extLst>
          </p:cNvPr>
          <p:cNvSpPr>
            <a:spLocks noGrp="1"/>
          </p:cNvSpPr>
          <p:nvPr>
            <p:ph idx="1"/>
          </p:nvPr>
        </p:nvSpPr>
        <p:spPr>
          <a:xfrm>
            <a:off x="696000" y="1449390"/>
            <a:ext cx="10962600" cy="4535486"/>
          </a:xfrm>
        </p:spPr>
        <p:txBody>
          <a:bodyPr/>
          <a:lstStyle/>
          <a:p>
            <a:r>
              <a:rPr lang="en-GB" dirty="0"/>
              <a:t>VOXZOGO</a:t>
            </a:r>
            <a:r>
              <a:rPr lang="en-GB" baseline="30000" dirty="0"/>
              <a:t>®</a:t>
            </a:r>
            <a:r>
              <a:rPr lang="en-GB" sz="1800" dirty="0">
                <a:effectLst/>
                <a:latin typeface="Arial" panose="020B0604020202020204" pitchFamily="34" charset="0"/>
                <a:ea typeface="Calibri" panose="020F0502020204030204" pitchFamily="34" charset="0"/>
              </a:rPr>
              <a:t>▼</a:t>
            </a:r>
            <a:r>
              <a:rPr lang="en-GB" dirty="0"/>
              <a:t>(vosoritide), a CNP </a:t>
            </a:r>
            <a:r>
              <a:rPr lang="en-GB" dirty="0" err="1"/>
              <a:t>analog</a:t>
            </a:r>
            <a:r>
              <a:rPr lang="en-GB" dirty="0"/>
              <a:t>, has been developed for the treatment of children with ACH</a:t>
            </a:r>
          </a:p>
          <a:p>
            <a:r>
              <a:rPr lang="en-GB" dirty="0"/>
              <a:t>In animal ACH models, endogenous CNP overproduction and continuous intravenous infusion of exogenous CNP rescues impaired bone growth and increases long bone growth</a:t>
            </a:r>
          </a:p>
          <a:p>
            <a:r>
              <a:rPr lang="en-GB" dirty="0"/>
              <a:t>Vosoritide</a:t>
            </a:r>
            <a:r>
              <a:rPr lang="en-GB" sz="1800" dirty="0">
                <a:effectLst/>
                <a:latin typeface="Arial" panose="020B0604020202020204" pitchFamily="34" charset="0"/>
                <a:ea typeface="Calibri" panose="020F0502020204030204" pitchFamily="34" charset="0"/>
              </a:rPr>
              <a:t> </a:t>
            </a:r>
            <a:r>
              <a:rPr lang="en-GB" dirty="0"/>
              <a:t>safety profile and efficacy have been investigated in a Phase II, open-label, </a:t>
            </a:r>
            <a:br>
              <a:rPr lang="en-GB" dirty="0"/>
            </a:br>
            <a:r>
              <a:rPr lang="en-GB" dirty="0"/>
              <a:t>dose-escalation and extension study, and a double-blind, placebo-controlled, Phase III study</a:t>
            </a:r>
          </a:p>
          <a:p>
            <a:endParaRPr lang="en-GB" dirty="0"/>
          </a:p>
        </p:txBody>
      </p:sp>
      <p:sp>
        <p:nvSpPr>
          <p:cNvPr id="4" name="Footer Placeholder 3">
            <a:extLst>
              <a:ext uri="{FF2B5EF4-FFF2-40B4-BE49-F238E27FC236}">
                <a16:creationId xmlns:a16="http://schemas.microsoft.com/office/drawing/2014/main" id="{4EAF216C-BE70-4226-8D06-725664237B16}"/>
              </a:ext>
            </a:extLst>
          </p:cNvPr>
          <p:cNvSpPr>
            <a:spLocks noGrp="1"/>
          </p:cNvSpPr>
          <p:nvPr>
            <p:ph type="ftr" sz="quarter" idx="11"/>
          </p:nvPr>
        </p:nvSpPr>
        <p:spPr>
          <a:xfrm>
            <a:off x="704497" y="6131861"/>
            <a:ext cx="9113758" cy="581635"/>
          </a:xfrm>
        </p:spPr>
        <p:txBody>
          <a:bodyPr/>
          <a:lstStyle/>
          <a:p>
            <a:r>
              <a:rPr lang="en-GB" dirty="0" err="1"/>
              <a:t>Voxzogo</a:t>
            </a:r>
            <a:r>
              <a:rPr lang="en-GB" dirty="0"/>
              <a:t> is indicated for the treatment of achondroplasia in patients 2 years of age and older whose epiphyses are not closed. The diagnosis of achondroplasia should be confirmed by appropriate genetic testing.</a:t>
            </a:r>
          </a:p>
          <a:p>
            <a:r>
              <a:rPr lang="en-GB" dirty="0"/>
              <a:t>ACH, achondroplasia; CNP, C-type natriuretic peptide.</a:t>
            </a:r>
          </a:p>
          <a:p>
            <a:r>
              <a:rPr lang="en-GB" dirty="0"/>
              <a:t>Chan ML, et al. Clin </a:t>
            </a:r>
            <a:r>
              <a:rPr lang="en-GB" dirty="0" err="1"/>
              <a:t>Pharmacokinet</a:t>
            </a:r>
            <a:r>
              <a:rPr lang="en-GB" dirty="0"/>
              <a:t> 2022;61:263–80.</a:t>
            </a:r>
          </a:p>
        </p:txBody>
      </p:sp>
    </p:spTree>
    <p:extLst>
      <p:ext uri="{BB962C8B-B14F-4D97-AF65-F5344CB8AC3E}">
        <p14:creationId xmlns:p14="http://schemas.microsoft.com/office/powerpoint/2010/main" val="206223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F206F-D97A-4AE2-8056-260DF99B934A}"/>
              </a:ext>
            </a:extLst>
          </p:cNvPr>
          <p:cNvSpPr>
            <a:spLocks noGrp="1"/>
          </p:cNvSpPr>
          <p:nvPr>
            <p:ph type="title"/>
          </p:nvPr>
        </p:nvSpPr>
        <p:spPr/>
        <p:txBody>
          <a:bodyPr/>
          <a:lstStyle/>
          <a:p>
            <a:r>
              <a:rPr lang="en-GB" dirty="0"/>
              <a:t>Study Design</a:t>
            </a:r>
          </a:p>
        </p:txBody>
      </p:sp>
      <p:sp>
        <p:nvSpPr>
          <p:cNvPr id="3" name="Content Placeholder 2">
            <a:extLst>
              <a:ext uri="{FF2B5EF4-FFF2-40B4-BE49-F238E27FC236}">
                <a16:creationId xmlns:a16="http://schemas.microsoft.com/office/drawing/2014/main" id="{D77AA6F2-1C83-4C13-B92F-6C1276422E6A}"/>
              </a:ext>
            </a:extLst>
          </p:cNvPr>
          <p:cNvSpPr>
            <a:spLocks noGrp="1"/>
          </p:cNvSpPr>
          <p:nvPr>
            <p:ph idx="1"/>
          </p:nvPr>
        </p:nvSpPr>
        <p:spPr/>
        <p:txBody>
          <a:bodyPr>
            <a:normAutofit/>
          </a:bodyPr>
          <a:lstStyle/>
          <a:p>
            <a:r>
              <a:rPr lang="en-GB" dirty="0"/>
              <a:t>Vosoritide PK and relationships between plasma exposure and efficacy, biomarkers, and safety endpoints were evaluated in two studies:</a:t>
            </a:r>
          </a:p>
          <a:p>
            <a:pPr lvl="1"/>
            <a:r>
              <a:rPr lang="en-GB" dirty="0"/>
              <a:t>Phase II, 24-month, open-label, dose-escalation study in 35 patients aged 5–14 </a:t>
            </a:r>
          </a:p>
          <a:p>
            <a:pPr lvl="1"/>
            <a:r>
              <a:rPr lang="en-GB" dirty="0"/>
              <a:t>Phase III, 52-week, double-blind, placebo-controlled study in 60 patients aged 5–18 </a:t>
            </a:r>
          </a:p>
          <a:p>
            <a:r>
              <a:rPr lang="en-GB" dirty="0"/>
              <a:t>PK parameters for both studies were obtained from non-compartmental analysis</a:t>
            </a:r>
          </a:p>
          <a:p>
            <a:r>
              <a:rPr lang="en-GB" dirty="0"/>
              <a:t>Potential correlations between vosoritide exposure and changes in the following parameters were evaluated: </a:t>
            </a:r>
          </a:p>
          <a:p>
            <a:pPr lvl="1"/>
            <a:r>
              <a:rPr lang="en-GB" dirty="0"/>
              <a:t>Annualised growth velocity (Primary endpoint)</a:t>
            </a:r>
          </a:p>
          <a:p>
            <a:pPr lvl="1"/>
            <a:r>
              <a:rPr lang="en-GB" dirty="0"/>
              <a:t>Collagen type X marker (a biomarker of endochondral ossification)</a:t>
            </a:r>
          </a:p>
          <a:p>
            <a:pPr lvl="1"/>
            <a:r>
              <a:rPr lang="en-GB" dirty="0"/>
              <a:t>Cyclic guanosine monophosphate (a biomarker of pharmacological activity)</a:t>
            </a:r>
          </a:p>
          <a:p>
            <a:pPr lvl="1"/>
            <a:r>
              <a:rPr lang="en-GB" dirty="0"/>
              <a:t>Heart rate </a:t>
            </a:r>
          </a:p>
          <a:p>
            <a:pPr lvl="1"/>
            <a:r>
              <a:rPr lang="en-GB" dirty="0"/>
              <a:t>Systolic and diastolic blood pressures</a:t>
            </a:r>
          </a:p>
        </p:txBody>
      </p:sp>
      <p:sp>
        <p:nvSpPr>
          <p:cNvPr id="4" name="Footer Placeholder 3">
            <a:extLst>
              <a:ext uri="{FF2B5EF4-FFF2-40B4-BE49-F238E27FC236}">
                <a16:creationId xmlns:a16="http://schemas.microsoft.com/office/drawing/2014/main" id="{4EAF216C-BE70-4226-8D06-725664237B16}"/>
              </a:ext>
            </a:extLst>
          </p:cNvPr>
          <p:cNvSpPr>
            <a:spLocks noGrp="1"/>
          </p:cNvSpPr>
          <p:nvPr>
            <p:ph type="ftr" sz="quarter" idx="11"/>
          </p:nvPr>
        </p:nvSpPr>
        <p:spPr/>
        <p:txBody>
          <a:bodyPr/>
          <a:lstStyle/>
          <a:p>
            <a:r>
              <a:rPr lang="en-GB" dirty="0"/>
              <a:t>PK, pharmacokinetic; SC, subcutaneous. </a:t>
            </a:r>
          </a:p>
          <a:p>
            <a:r>
              <a:rPr lang="en-GB" dirty="0"/>
              <a:t>Chan ML, et al. Clin </a:t>
            </a:r>
            <a:r>
              <a:rPr lang="en-GB" dirty="0" err="1"/>
              <a:t>Pharmacokinet</a:t>
            </a:r>
            <a:r>
              <a:rPr lang="en-GB" dirty="0"/>
              <a:t> 2022;61:263–80.</a:t>
            </a:r>
          </a:p>
        </p:txBody>
      </p:sp>
    </p:spTree>
    <p:extLst>
      <p:ext uri="{BB962C8B-B14F-4D97-AF65-F5344CB8AC3E}">
        <p14:creationId xmlns:p14="http://schemas.microsoft.com/office/powerpoint/2010/main" val="4209716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46213F-4BF9-4303-A1E2-98FFB7D5330F}"/>
              </a:ext>
            </a:extLst>
          </p:cNvPr>
          <p:cNvSpPr>
            <a:spLocks noGrp="1"/>
          </p:cNvSpPr>
          <p:nvPr>
            <p:ph type="title"/>
          </p:nvPr>
        </p:nvSpPr>
        <p:spPr/>
        <p:txBody>
          <a:bodyPr>
            <a:normAutofit fontScale="90000"/>
          </a:bodyPr>
          <a:lstStyle/>
          <a:p>
            <a:r>
              <a:rPr lang="en-GB" dirty="0"/>
              <a:t>Summary of Vosoritide PK Parameters </a:t>
            </a:r>
            <a:br>
              <a:rPr lang="en-GB" dirty="0"/>
            </a:br>
            <a:r>
              <a:rPr lang="en-GB" dirty="0"/>
              <a:t>After a Single Dose in the Phase II study</a:t>
            </a:r>
          </a:p>
        </p:txBody>
      </p:sp>
      <p:graphicFrame>
        <p:nvGraphicFramePr>
          <p:cNvPr id="8" name="Table 8">
            <a:extLst>
              <a:ext uri="{FF2B5EF4-FFF2-40B4-BE49-F238E27FC236}">
                <a16:creationId xmlns:a16="http://schemas.microsoft.com/office/drawing/2014/main" id="{5B1BD6E4-313E-4AA5-A4CD-0A5398BEF65F}"/>
              </a:ext>
            </a:extLst>
          </p:cNvPr>
          <p:cNvGraphicFramePr>
            <a:graphicFrameLocks noGrp="1"/>
          </p:cNvGraphicFramePr>
          <p:nvPr>
            <p:ph idx="1"/>
            <p:extLst>
              <p:ext uri="{D42A27DB-BD31-4B8C-83A1-F6EECF244321}">
                <p14:modId xmlns:p14="http://schemas.microsoft.com/office/powerpoint/2010/main" val="3978762831"/>
              </p:ext>
            </p:extLst>
          </p:nvPr>
        </p:nvGraphicFramePr>
        <p:xfrm>
          <a:off x="695325" y="1449388"/>
          <a:ext cx="10801340" cy="3695700"/>
        </p:xfrm>
        <a:graphic>
          <a:graphicData uri="http://schemas.openxmlformats.org/drawingml/2006/table">
            <a:tbl>
              <a:tblPr firstRow="1" bandRow="1">
                <a:tableStyleId>{5C22544A-7EE6-4342-B048-85BDC9FD1C3A}</a:tableStyleId>
              </a:tblPr>
              <a:tblGrid>
                <a:gridCol w="981940">
                  <a:extLst>
                    <a:ext uri="{9D8B030D-6E8A-4147-A177-3AD203B41FA5}">
                      <a16:colId xmlns:a16="http://schemas.microsoft.com/office/drawing/2014/main" val="1355160650"/>
                    </a:ext>
                  </a:extLst>
                </a:gridCol>
                <a:gridCol w="981940">
                  <a:extLst>
                    <a:ext uri="{9D8B030D-6E8A-4147-A177-3AD203B41FA5}">
                      <a16:colId xmlns:a16="http://schemas.microsoft.com/office/drawing/2014/main" val="3984566107"/>
                    </a:ext>
                  </a:extLst>
                </a:gridCol>
                <a:gridCol w="981940">
                  <a:extLst>
                    <a:ext uri="{9D8B030D-6E8A-4147-A177-3AD203B41FA5}">
                      <a16:colId xmlns:a16="http://schemas.microsoft.com/office/drawing/2014/main" val="2386679927"/>
                    </a:ext>
                  </a:extLst>
                </a:gridCol>
                <a:gridCol w="981940">
                  <a:extLst>
                    <a:ext uri="{9D8B030D-6E8A-4147-A177-3AD203B41FA5}">
                      <a16:colId xmlns:a16="http://schemas.microsoft.com/office/drawing/2014/main" val="1225899642"/>
                    </a:ext>
                  </a:extLst>
                </a:gridCol>
                <a:gridCol w="981940">
                  <a:extLst>
                    <a:ext uri="{9D8B030D-6E8A-4147-A177-3AD203B41FA5}">
                      <a16:colId xmlns:a16="http://schemas.microsoft.com/office/drawing/2014/main" val="2895750316"/>
                    </a:ext>
                  </a:extLst>
                </a:gridCol>
                <a:gridCol w="981940">
                  <a:extLst>
                    <a:ext uri="{9D8B030D-6E8A-4147-A177-3AD203B41FA5}">
                      <a16:colId xmlns:a16="http://schemas.microsoft.com/office/drawing/2014/main" val="2091891666"/>
                    </a:ext>
                  </a:extLst>
                </a:gridCol>
                <a:gridCol w="981940">
                  <a:extLst>
                    <a:ext uri="{9D8B030D-6E8A-4147-A177-3AD203B41FA5}">
                      <a16:colId xmlns:a16="http://schemas.microsoft.com/office/drawing/2014/main" val="2296400494"/>
                    </a:ext>
                  </a:extLst>
                </a:gridCol>
                <a:gridCol w="981940">
                  <a:extLst>
                    <a:ext uri="{9D8B030D-6E8A-4147-A177-3AD203B41FA5}">
                      <a16:colId xmlns:a16="http://schemas.microsoft.com/office/drawing/2014/main" val="1445995139"/>
                    </a:ext>
                  </a:extLst>
                </a:gridCol>
                <a:gridCol w="981940">
                  <a:extLst>
                    <a:ext uri="{9D8B030D-6E8A-4147-A177-3AD203B41FA5}">
                      <a16:colId xmlns:a16="http://schemas.microsoft.com/office/drawing/2014/main" val="1591103318"/>
                    </a:ext>
                  </a:extLst>
                </a:gridCol>
                <a:gridCol w="981940">
                  <a:extLst>
                    <a:ext uri="{9D8B030D-6E8A-4147-A177-3AD203B41FA5}">
                      <a16:colId xmlns:a16="http://schemas.microsoft.com/office/drawing/2014/main" val="4241147986"/>
                    </a:ext>
                  </a:extLst>
                </a:gridCol>
                <a:gridCol w="981940">
                  <a:extLst>
                    <a:ext uri="{9D8B030D-6E8A-4147-A177-3AD203B41FA5}">
                      <a16:colId xmlns:a16="http://schemas.microsoft.com/office/drawing/2014/main" val="3948536916"/>
                    </a:ext>
                  </a:extLst>
                </a:gridCol>
              </a:tblGrid>
              <a:tr h="370840">
                <a:tc>
                  <a:txBody>
                    <a:bodyPr/>
                    <a:lstStyle/>
                    <a:p>
                      <a:pPr algn="ctr"/>
                      <a:r>
                        <a:rPr lang="en-GB" sz="1200" dirty="0"/>
                        <a:t>Cohort</a:t>
                      </a:r>
                    </a:p>
                  </a:txBody>
                  <a:tcPr marL="54000" marR="54000" anchor="ctr"/>
                </a:tc>
                <a:tc>
                  <a:txBody>
                    <a:bodyPr/>
                    <a:lstStyle/>
                    <a:p>
                      <a:pPr algn="ctr"/>
                      <a:r>
                        <a:rPr lang="en-GB" sz="1200" dirty="0"/>
                        <a:t>Dose </a:t>
                      </a:r>
                      <a:br>
                        <a:rPr lang="en-GB" sz="1200" dirty="0"/>
                      </a:br>
                      <a:r>
                        <a:rPr lang="en-GB" sz="1050" dirty="0"/>
                        <a:t>(</a:t>
                      </a:r>
                      <a:r>
                        <a:rPr lang="el-GR" sz="1050" dirty="0"/>
                        <a:t>μ</a:t>
                      </a:r>
                      <a:r>
                        <a:rPr lang="en-GB" sz="1050" dirty="0"/>
                        <a:t>g/kg)</a:t>
                      </a:r>
                      <a:endParaRPr lang="en-GB" sz="1200" dirty="0"/>
                    </a:p>
                  </a:txBody>
                  <a:tcPr marL="54000" marR="54000" anchor="ctr"/>
                </a:tc>
                <a:tc>
                  <a:txBody>
                    <a:bodyPr/>
                    <a:lstStyle/>
                    <a:p>
                      <a:pPr algn="ctr"/>
                      <a:r>
                        <a:rPr lang="en-GB" sz="1200" dirty="0"/>
                        <a:t>Visit</a:t>
                      </a:r>
                    </a:p>
                  </a:txBody>
                  <a:tcPr marL="54000" marR="54000" anchor="ctr"/>
                </a:tc>
                <a:tc>
                  <a:txBody>
                    <a:bodyPr/>
                    <a:lstStyle/>
                    <a:p>
                      <a:pPr algn="ctr"/>
                      <a:r>
                        <a:rPr lang="en-GB" sz="1200" dirty="0"/>
                        <a:t>Statistic</a:t>
                      </a:r>
                    </a:p>
                  </a:txBody>
                  <a:tcPr marL="54000" marR="54000" anchor="ctr"/>
                </a:tc>
                <a:tc>
                  <a:txBody>
                    <a:bodyPr/>
                    <a:lstStyle/>
                    <a:p>
                      <a:pPr algn="ctr"/>
                      <a:r>
                        <a:rPr lang="en-GB" sz="1200" dirty="0" err="1"/>
                        <a:t>T</a:t>
                      </a:r>
                      <a:r>
                        <a:rPr lang="en-GB" sz="1200" baseline="-25000" dirty="0" err="1"/>
                        <a:t>max</a:t>
                      </a:r>
                      <a:r>
                        <a:rPr lang="en-GB" sz="1200" dirty="0"/>
                        <a:t> </a:t>
                      </a:r>
                      <a:br>
                        <a:rPr lang="en-GB" sz="1200" dirty="0"/>
                      </a:br>
                      <a:r>
                        <a:rPr lang="en-GB" sz="1050" dirty="0"/>
                        <a:t>(min)</a:t>
                      </a:r>
                      <a:endParaRPr lang="en-GB" sz="1200" dirty="0"/>
                    </a:p>
                  </a:txBody>
                  <a:tcPr marL="54000" marR="54000" anchor="ctr"/>
                </a:tc>
                <a:tc>
                  <a:txBody>
                    <a:bodyPr/>
                    <a:lstStyle/>
                    <a:p>
                      <a:pPr algn="ctr"/>
                      <a:r>
                        <a:rPr lang="en-GB" sz="1200" dirty="0" err="1"/>
                        <a:t>C</a:t>
                      </a:r>
                      <a:r>
                        <a:rPr lang="en-GB" sz="1200" baseline="-25000" dirty="0" err="1"/>
                        <a:t>max</a:t>
                      </a:r>
                      <a:r>
                        <a:rPr lang="en-GB" sz="1200" dirty="0"/>
                        <a:t> </a:t>
                      </a:r>
                      <a:br>
                        <a:rPr lang="en-GB" sz="1200" dirty="0"/>
                      </a:br>
                      <a:r>
                        <a:rPr lang="en-GB" sz="1050" dirty="0"/>
                        <a:t>(</a:t>
                      </a:r>
                      <a:r>
                        <a:rPr lang="en-GB" sz="1050" dirty="0" err="1"/>
                        <a:t>pg</a:t>
                      </a:r>
                      <a:r>
                        <a:rPr lang="en-GB" sz="1050" dirty="0"/>
                        <a:t>/mL)</a:t>
                      </a:r>
                      <a:endParaRPr lang="en-GB" sz="1200" dirty="0"/>
                    </a:p>
                  </a:txBody>
                  <a:tcPr marL="54000" marR="54000" anchor="ctr"/>
                </a:tc>
                <a:tc>
                  <a:txBody>
                    <a:bodyPr/>
                    <a:lstStyle/>
                    <a:p>
                      <a:pPr algn="ctr"/>
                      <a:r>
                        <a:rPr lang="en-GB" sz="1200" dirty="0"/>
                        <a:t>AUC</a:t>
                      </a:r>
                      <a:r>
                        <a:rPr lang="en-GB" sz="1200" baseline="-25000" dirty="0"/>
                        <a:t>0-t</a:t>
                      </a:r>
                      <a:br>
                        <a:rPr lang="en-GB" sz="1200" baseline="-25000" dirty="0"/>
                      </a:br>
                      <a:r>
                        <a:rPr lang="en-GB" sz="1050" dirty="0"/>
                        <a:t>(</a:t>
                      </a:r>
                      <a:r>
                        <a:rPr lang="en-GB" sz="1050" dirty="0" err="1"/>
                        <a:t>pg</a:t>
                      </a:r>
                      <a:r>
                        <a:rPr lang="en-GB" sz="1050" dirty="0"/>
                        <a:t>-min/mL)</a:t>
                      </a:r>
                    </a:p>
                  </a:txBody>
                  <a:tcPr marL="54000" marR="54000" anchor="ctr"/>
                </a:tc>
                <a:tc>
                  <a:txBody>
                    <a:bodyPr/>
                    <a:lstStyle/>
                    <a:p>
                      <a:pPr algn="ctr"/>
                      <a:r>
                        <a:rPr lang="en-GB" sz="1200" dirty="0"/>
                        <a:t>AUC</a:t>
                      </a:r>
                      <a:r>
                        <a:rPr lang="en-GB" sz="1200" baseline="-25000" dirty="0"/>
                        <a:t>0-∞</a:t>
                      </a:r>
                    </a:p>
                    <a:p>
                      <a:pPr algn="ctr"/>
                      <a:r>
                        <a:rPr lang="en-GB" sz="1050" dirty="0"/>
                        <a:t>(</a:t>
                      </a:r>
                      <a:r>
                        <a:rPr lang="en-GB" sz="1050" dirty="0" err="1"/>
                        <a:t>pg</a:t>
                      </a:r>
                      <a:r>
                        <a:rPr lang="en-GB" sz="1050" dirty="0"/>
                        <a:t>-min/mL)</a:t>
                      </a:r>
                    </a:p>
                  </a:txBody>
                  <a:tcPr marL="54000" marR="54000" anchor="ctr"/>
                </a:tc>
                <a:tc>
                  <a:txBody>
                    <a:bodyPr/>
                    <a:lstStyle/>
                    <a:p>
                      <a:pPr algn="ctr"/>
                      <a:r>
                        <a:rPr lang="en-GB" sz="1200" dirty="0"/>
                        <a:t>CL/F</a:t>
                      </a:r>
                    </a:p>
                    <a:p>
                      <a:pPr algn="ctr"/>
                      <a:r>
                        <a:rPr lang="en-GB" sz="1050" dirty="0"/>
                        <a:t>(mL/min/kg)</a:t>
                      </a:r>
                    </a:p>
                  </a:txBody>
                  <a:tcPr marL="54000" marR="5400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err="1"/>
                        <a:t>V</a:t>
                      </a:r>
                      <a:r>
                        <a:rPr lang="en-GB" sz="1200" baseline="-25000" dirty="0" err="1"/>
                        <a:t>z</a:t>
                      </a:r>
                      <a:r>
                        <a:rPr lang="en-GB" sz="1200" dirty="0"/>
                        <a:t>/F </a:t>
                      </a:r>
                      <a:br>
                        <a:rPr lang="en-GB" sz="1200" dirty="0"/>
                      </a:br>
                      <a:r>
                        <a:rPr lang="en-GB" sz="1050" dirty="0"/>
                        <a:t>(mL/kg)</a:t>
                      </a:r>
                      <a:endParaRPr lang="en-GB" sz="1200" dirty="0"/>
                    </a:p>
                  </a:txBody>
                  <a:tcPr marL="54000" marR="5400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t</a:t>
                      </a:r>
                      <a:r>
                        <a:rPr lang="en-GB" sz="1200" baseline="-25000" dirty="0"/>
                        <a:t>½</a:t>
                      </a:r>
                      <a:r>
                        <a:rPr lang="en-GB" sz="1200" dirty="0"/>
                        <a:t> </a:t>
                      </a:r>
                      <a:br>
                        <a:rPr lang="en-GB" sz="1200" dirty="0"/>
                      </a:br>
                      <a:r>
                        <a:rPr lang="en-GB" sz="1050" dirty="0"/>
                        <a:t>(min)</a:t>
                      </a:r>
                      <a:endParaRPr lang="en-GB" sz="1200" dirty="0"/>
                    </a:p>
                  </a:txBody>
                  <a:tcPr marL="54000" marR="54000" anchor="ctr"/>
                </a:tc>
                <a:extLst>
                  <a:ext uri="{0D108BD9-81ED-4DB2-BD59-A6C34878D82A}">
                    <a16:rowId xmlns:a16="http://schemas.microsoft.com/office/drawing/2014/main" val="2984106485"/>
                  </a:ext>
                </a:extLst>
              </a:tr>
              <a:tr h="370840">
                <a:tc>
                  <a:txBody>
                    <a:bodyPr/>
                    <a:lstStyle/>
                    <a:p>
                      <a:pPr algn="ctr"/>
                      <a:r>
                        <a:rPr lang="en-GB" sz="1200" b="1" dirty="0"/>
                        <a:t>C1</a:t>
                      </a:r>
                    </a:p>
                  </a:txBody>
                  <a:tcPr anchor="ctr"/>
                </a:tc>
                <a:tc>
                  <a:txBody>
                    <a:bodyPr/>
                    <a:lstStyle/>
                    <a:p>
                      <a:pPr algn="ctr"/>
                      <a:r>
                        <a:rPr lang="en-GB" sz="1200" b="1" dirty="0"/>
                        <a:t>2.5</a:t>
                      </a:r>
                    </a:p>
                  </a:txBody>
                  <a:tcPr anchor="ctr"/>
                </a:tc>
                <a:tc>
                  <a:txBody>
                    <a:bodyPr/>
                    <a:lstStyle/>
                    <a:p>
                      <a:pPr algn="ctr"/>
                      <a:r>
                        <a:rPr lang="en-GB" sz="1200" dirty="0"/>
                        <a:t>Day 1</a:t>
                      </a:r>
                    </a:p>
                  </a:txBody>
                  <a:tcPr anchor="ctr"/>
                </a:tc>
                <a:tc>
                  <a:txBody>
                    <a:bodyPr/>
                    <a:lstStyle/>
                    <a:p>
                      <a:pPr algn="ctr"/>
                      <a:r>
                        <a:rPr lang="en-GB" sz="1200" dirty="0"/>
                        <a:t>Mean</a:t>
                      </a:r>
                    </a:p>
                    <a:p>
                      <a:pPr algn="ctr"/>
                      <a:r>
                        <a:rPr lang="en-GB" sz="1200" dirty="0"/>
                        <a:t>SD</a:t>
                      </a:r>
                    </a:p>
                    <a:p>
                      <a:pPr algn="ctr"/>
                      <a:r>
                        <a:rPr lang="en-GB" sz="1200" dirty="0"/>
                        <a:t>CV%</a:t>
                      </a:r>
                    </a:p>
                  </a:txBody>
                  <a:tcPr anchor="ctr"/>
                </a:tc>
                <a:tc>
                  <a:txBody>
                    <a:bodyPr/>
                    <a:lstStyle/>
                    <a:p>
                      <a:pPr algn="ctr"/>
                      <a:r>
                        <a:rPr lang="en-GB" sz="1200" dirty="0"/>
                        <a:t>5.00</a:t>
                      </a:r>
                    </a:p>
                    <a:p>
                      <a:pPr algn="ctr"/>
                      <a:r>
                        <a:rPr lang="en-GB" sz="1200" dirty="0"/>
                        <a:t>-</a:t>
                      </a:r>
                    </a:p>
                    <a:p>
                      <a:pPr algn="ctr"/>
                      <a:r>
                        <a:rPr lang="en-GB" sz="1200" dirty="0"/>
                        <a:t>-</a:t>
                      </a:r>
                    </a:p>
                  </a:txBody>
                  <a:tcPr anchor="ctr"/>
                </a:tc>
                <a:tc>
                  <a:txBody>
                    <a:bodyPr/>
                    <a:lstStyle/>
                    <a:p>
                      <a:pPr algn="ctr"/>
                      <a:r>
                        <a:rPr lang="en-GB" sz="1200" dirty="0"/>
                        <a:t>549</a:t>
                      </a:r>
                    </a:p>
                    <a:p>
                      <a:pPr algn="ctr"/>
                      <a:r>
                        <a:rPr lang="en-GB" sz="1200" dirty="0"/>
                        <a:t>-</a:t>
                      </a:r>
                    </a:p>
                    <a:p>
                      <a:pPr algn="ctr"/>
                      <a:r>
                        <a:rPr lang="en-GB" sz="1200" dirty="0"/>
                        <a:t>-</a:t>
                      </a:r>
                    </a:p>
                  </a:txBody>
                  <a:tcPr anchor="ctr"/>
                </a:tc>
                <a:tc>
                  <a:txBody>
                    <a:bodyPr/>
                    <a:lstStyle/>
                    <a:p>
                      <a:pPr algn="ctr"/>
                      <a:r>
                        <a:rPr lang="en-GB" sz="1200" dirty="0"/>
                        <a:t>1370</a:t>
                      </a:r>
                    </a:p>
                    <a:p>
                      <a:pPr algn="ctr"/>
                      <a:r>
                        <a:rPr lang="en-GB" sz="1200" dirty="0"/>
                        <a:t>-</a:t>
                      </a:r>
                    </a:p>
                    <a:p>
                      <a:pPr algn="ctr"/>
                      <a:r>
                        <a:rPr lang="en-GB" sz="1200" dirty="0"/>
                        <a: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NA</a:t>
                      </a:r>
                    </a:p>
                  </a:txBody>
                  <a:tcPr anchor="ctr"/>
                </a:tc>
                <a:extLst>
                  <a:ext uri="{0D108BD9-81ED-4DB2-BD59-A6C34878D82A}">
                    <a16:rowId xmlns:a16="http://schemas.microsoft.com/office/drawing/2014/main" val="2590031207"/>
                  </a:ext>
                </a:extLst>
              </a:tr>
              <a:tr h="370840">
                <a:tc>
                  <a:txBody>
                    <a:bodyPr/>
                    <a:lstStyle/>
                    <a:p>
                      <a:pPr algn="ctr"/>
                      <a:r>
                        <a:rPr lang="en-GB" sz="1200" b="1" dirty="0"/>
                        <a:t>C2</a:t>
                      </a:r>
                    </a:p>
                  </a:txBody>
                  <a:tcPr anchor="ctr"/>
                </a:tc>
                <a:tc>
                  <a:txBody>
                    <a:bodyPr/>
                    <a:lstStyle/>
                    <a:p>
                      <a:pPr algn="ctr"/>
                      <a:r>
                        <a:rPr lang="en-GB" sz="1200" b="1" dirty="0"/>
                        <a:t>7.5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Day 1</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a:txBody>
                    <a:bodyPr/>
                    <a:lstStyle/>
                    <a:p>
                      <a:pPr algn="ctr"/>
                      <a:r>
                        <a:rPr lang="en-GB" sz="1200" dirty="0"/>
                        <a:t>Mean</a:t>
                      </a:r>
                    </a:p>
                    <a:p>
                      <a:pPr algn="ctr"/>
                      <a:r>
                        <a:rPr lang="en-GB" sz="1200" dirty="0"/>
                        <a:t>SD</a:t>
                      </a:r>
                    </a:p>
                    <a:p>
                      <a:pPr algn="ctr"/>
                      <a:r>
                        <a:rPr lang="en-GB" sz="1200" dirty="0"/>
                        <a:t>CV%</a:t>
                      </a:r>
                    </a:p>
                  </a:txBody>
                  <a:tcPr anchor="ctr"/>
                </a:tc>
                <a:tc>
                  <a:txBody>
                    <a:bodyPr/>
                    <a:lstStyle/>
                    <a:p>
                      <a:pPr algn="ctr"/>
                      <a:r>
                        <a:rPr lang="en-GB" sz="1200" dirty="0"/>
                        <a:t>13.7</a:t>
                      </a:r>
                    </a:p>
                    <a:p>
                      <a:pPr algn="ctr"/>
                      <a:r>
                        <a:rPr lang="en-GB" sz="1200" dirty="0"/>
                        <a:t>6.26</a:t>
                      </a:r>
                    </a:p>
                    <a:p>
                      <a:pPr algn="ctr"/>
                      <a:r>
                        <a:rPr lang="en-GB" sz="1200" dirty="0"/>
                        <a:t>45.7</a:t>
                      </a:r>
                    </a:p>
                  </a:txBody>
                  <a:tcPr anchor="ctr"/>
                </a:tc>
                <a:tc>
                  <a:txBody>
                    <a:bodyPr/>
                    <a:lstStyle/>
                    <a:p>
                      <a:pPr algn="ctr"/>
                      <a:r>
                        <a:rPr lang="en-GB" sz="1200" dirty="0"/>
                        <a:t>1360</a:t>
                      </a:r>
                    </a:p>
                    <a:p>
                      <a:pPr algn="ctr"/>
                      <a:r>
                        <a:rPr lang="en-GB" sz="1200" dirty="0"/>
                        <a:t>901</a:t>
                      </a:r>
                    </a:p>
                    <a:p>
                      <a:pPr algn="ctr"/>
                      <a:r>
                        <a:rPr lang="en-GB" sz="1200" dirty="0"/>
                        <a:t>66.3</a:t>
                      </a:r>
                    </a:p>
                  </a:txBody>
                  <a:tcPr anchor="ctr"/>
                </a:tc>
                <a:tc>
                  <a:txBody>
                    <a:bodyPr/>
                    <a:lstStyle/>
                    <a:p>
                      <a:pPr algn="ctr"/>
                      <a:r>
                        <a:rPr lang="en-GB" sz="1200" dirty="0"/>
                        <a:t>32,200</a:t>
                      </a:r>
                    </a:p>
                    <a:p>
                      <a:pPr algn="ctr"/>
                      <a:r>
                        <a:rPr lang="en-GB" sz="1200" dirty="0"/>
                        <a:t>28,100</a:t>
                      </a:r>
                    </a:p>
                    <a:p>
                      <a:pPr algn="ctr"/>
                      <a:r>
                        <a:rPr lang="en-GB" sz="1200" dirty="0"/>
                        <a:t>87.3</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NA</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NA</a:t>
                      </a:r>
                    </a:p>
                  </a:txBody>
                  <a:tcPr anchor="ctr"/>
                </a:tc>
                <a:extLst>
                  <a:ext uri="{0D108BD9-81ED-4DB2-BD59-A6C34878D82A}">
                    <a16:rowId xmlns:a16="http://schemas.microsoft.com/office/drawing/2014/main" val="2448583797"/>
                  </a:ext>
                </a:extLst>
              </a:tr>
              <a:tr h="370840">
                <a:tc>
                  <a:txBody>
                    <a:bodyPr/>
                    <a:lstStyle/>
                    <a:p>
                      <a:pPr algn="ctr"/>
                      <a:r>
                        <a:rPr lang="en-GB" sz="1200" b="1" dirty="0"/>
                        <a:t>C3</a:t>
                      </a:r>
                    </a:p>
                  </a:txBody>
                  <a:tcPr anchor="ctr"/>
                </a:tc>
                <a:tc>
                  <a:txBody>
                    <a:bodyPr/>
                    <a:lstStyle/>
                    <a:p>
                      <a:pPr algn="ctr"/>
                      <a:r>
                        <a:rPr lang="en-GB" sz="1200" b="1" dirty="0"/>
                        <a:t>15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Day 1</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a:txBody>
                    <a:bodyPr/>
                    <a:lstStyle/>
                    <a:p>
                      <a:pPr algn="ctr"/>
                      <a:r>
                        <a:rPr lang="en-GB" sz="1200" dirty="0"/>
                        <a:t>Mean</a:t>
                      </a:r>
                    </a:p>
                    <a:p>
                      <a:pPr algn="ctr"/>
                      <a:r>
                        <a:rPr lang="en-GB" sz="1200" dirty="0"/>
                        <a:t>SD</a:t>
                      </a:r>
                    </a:p>
                    <a:p>
                      <a:pPr algn="ctr"/>
                      <a:r>
                        <a:rPr lang="en-GB" sz="1200" dirty="0"/>
                        <a:t>CV%</a:t>
                      </a:r>
                    </a:p>
                  </a:txBody>
                  <a:tcPr anchor="ctr"/>
                </a:tc>
                <a:tc>
                  <a:txBody>
                    <a:bodyPr/>
                    <a:lstStyle/>
                    <a:p>
                      <a:pPr algn="ctr"/>
                      <a:r>
                        <a:rPr lang="en-GB" sz="1200" dirty="0"/>
                        <a:t>15.8</a:t>
                      </a:r>
                    </a:p>
                    <a:p>
                      <a:pPr algn="ctr"/>
                      <a:r>
                        <a:rPr lang="en-GB" sz="1200" dirty="0"/>
                        <a:t>5.98</a:t>
                      </a:r>
                    </a:p>
                    <a:p>
                      <a:pPr algn="ctr"/>
                      <a:r>
                        <a:rPr lang="en-GB" sz="1200" dirty="0"/>
                        <a:t>37.8</a:t>
                      </a:r>
                    </a:p>
                  </a:txBody>
                  <a:tcPr anchor="ctr"/>
                </a:tc>
                <a:tc>
                  <a:txBody>
                    <a:bodyPr/>
                    <a:lstStyle/>
                    <a:p>
                      <a:pPr algn="ctr"/>
                      <a:r>
                        <a:rPr lang="en-GB" sz="1200" dirty="0"/>
                        <a:t>4750</a:t>
                      </a:r>
                    </a:p>
                    <a:p>
                      <a:pPr algn="ctr"/>
                      <a:r>
                        <a:rPr lang="en-GB" sz="1200" dirty="0"/>
                        <a:t>1990</a:t>
                      </a:r>
                    </a:p>
                    <a:p>
                      <a:pPr algn="ctr"/>
                      <a:r>
                        <a:rPr lang="en-GB" sz="1200" dirty="0"/>
                        <a:t>41.8</a:t>
                      </a:r>
                    </a:p>
                  </a:txBody>
                  <a:tcPr anchor="ctr"/>
                </a:tc>
                <a:tc>
                  <a:txBody>
                    <a:bodyPr/>
                    <a:lstStyle/>
                    <a:p>
                      <a:pPr algn="ctr"/>
                      <a:r>
                        <a:rPr lang="en-GB" sz="1200" dirty="0"/>
                        <a:t>175,000</a:t>
                      </a:r>
                    </a:p>
                    <a:p>
                      <a:pPr algn="ctr"/>
                      <a:r>
                        <a:rPr lang="en-GB" sz="1200" dirty="0"/>
                        <a:t>113,000</a:t>
                      </a:r>
                    </a:p>
                    <a:p>
                      <a:pPr algn="ctr"/>
                      <a:r>
                        <a:rPr lang="en-GB" sz="1200" dirty="0"/>
                        <a:t>64.6</a:t>
                      </a:r>
                    </a:p>
                  </a:txBody>
                  <a:tcPr anchor="ctr"/>
                </a:tc>
                <a:tc>
                  <a:txBody>
                    <a:bodyPr/>
                    <a:lstStyle/>
                    <a:p>
                      <a:pPr algn="ctr"/>
                      <a:r>
                        <a:rPr lang="en-GB" sz="1200" dirty="0"/>
                        <a:t>293,000</a:t>
                      </a:r>
                    </a:p>
                    <a:p>
                      <a:pPr algn="ctr"/>
                      <a:r>
                        <a:rPr lang="en-GB" sz="1200" dirty="0"/>
                        <a:t>258,000</a:t>
                      </a:r>
                    </a:p>
                    <a:p>
                      <a:pPr algn="ctr"/>
                      <a:r>
                        <a:rPr lang="en-GB" sz="1200" dirty="0"/>
                        <a:t>88.1</a:t>
                      </a:r>
                    </a:p>
                  </a:txBody>
                  <a:tcPr anchor="ctr"/>
                </a:tc>
                <a:tc>
                  <a:txBody>
                    <a:bodyPr/>
                    <a:lstStyle/>
                    <a:p>
                      <a:pPr algn="ctr"/>
                      <a:r>
                        <a:rPr lang="en-GB" sz="1200" dirty="0"/>
                        <a:t>83.7</a:t>
                      </a:r>
                    </a:p>
                    <a:p>
                      <a:pPr algn="ctr"/>
                      <a:r>
                        <a:rPr lang="en-GB" sz="1200" dirty="0"/>
                        <a:t>73.8</a:t>
                      </a:r>
                    </a:p>
                    <a:p>
                      <a:pPr algn="ctr"/>
                      <a:r>
                        <a:rPr lang="en-GB" sz="1200" dirty="0"/>
                        <a:t>88.1</a:t>
                      </a:r>
                    </a:p>
                  </a:txBody>
                  <a:tcPr anchor="ctr"/>
                </a:tc>
                <a:tc>
                  <a:txBody>
                    <a:bodyPr/>
                    <a:lstStyle/>
                    <a:p>
                      <a:pPr algn="ctr"/>
                      <a:r>
                        <a:rPr lang="en-GB" sz="1200" dirty="0"/>
                        <a:t>2560</a:t>
                      </a:r>
                    </a:p>
                    <a:p>
                      <a:pPr algn="ctr"/>
                      <a:r>
                        <a:rPr lang="en-GB" sz="1200" dirty="0"/>
                        <a:t>1730</a:t>
                      </a:r>
                    </a:p>
                    <a:p>
                      <a:pPr algn="ctr"/>
                      <a:r>
                        <a:rPr lang="en-GB" sz="1200" dirty="0"/>
                        <a:t>67.5</a:t>
                      </a:r>
                    </a:p>
                  </a:txBody>
                  <a:tcPr anchor="ctr"/>
                </a:tc>
                <a:tc>
                  <a:txBody>
                    <a:bodyPr/>
                    <a:lstStyle/>
                    <a:p>
                      <a:pPr algn="ctr"/>
                      <a:r>
                        <a:rPr lang="en-GB" sz="1200" dirty="0"/>
                        <a:t>24.4</a:t>
                      </a:r>
                    </a:p>
                    <a:p>
                      <a:pPr algn="ctr"/>
                      <a:r>
                        <a:rPr lang="en-GB" sz="1200" dirty="0"/>
                        <a:t>7.17</a:t>
                      </a:r>
                    </a:p>
                    <a:p>
                      <a:pPr algn="ctr"/>
                      <a:r>
                        <a:rPr lang="en-GB" sz="1200" dirty="0"/>
                        <a:t>29.4</a:t>
                      </a:r>
                    </a:p>
                  </a:txBody>
                  <a:tcPr anchor="ctr"/>
                </a:tc>
                <a:extLst>
                  <a:ext uri="{0D108BD9-81ED-4DB2-BD59-A6C34878D82A}">
                    <a16:rowId xmlns:a16="http://schemas.microsoft.com/office/drawing/2014/main" val="1559601397"/>
                  </a:ext>
                </a:extLst>
              </a:tr>
              <a:tr h="370840">
                <a:tc>
                  <a:txBody>
                    <a:bodyPr/>
                    <a:lstStyle/>
                    <a:p>
                      <a:pPr algn="ctr"/>
                      <a:r>
                        <a:rPr lang="en-GB" sz="1200" b="1" dirty="0"/>
                        <a:t>C4</a:t>
                      </a:r>
                    </a:p>
                  </a:txBody>
                  <a:tcPr anchor="ctr"/>
                </a:tc>
                <a:tc>
                  <a:txBody>
                    <a:bodyPr/>
                    <a:lstStyle/>
                    <a:p>
                      <a:pPr algn="ctr"/>
                      <a:r>
                        <a:rPr lang="en-GB" sz="1200" b="1" dirty="0"/>
                        <a:t>30</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Day 1</a:t>
                      </a:r>
                    </a:p>
                  </a:txBody>
                  <a:tcPr anchor="ctr"/>
                </a:tc>
                <a:tc>
                  <a:txBody>
                    <a:bodyPr/>
                    <a:lstStyle/>
                    <a:p>
                      <a:pPr algn="ctr"/>
                      <a:r>
                        <a:rPr lang="en-GB" sz="1200" dirty="0"/>
                        <a:t>Mean</a:t>
                      </a:r>
                    </a:p>
                    <a:p>
                      <a:pPr algn="ctr"/>
                      <a:r>
                        <a:rPr lang="en-GB" sz="1200" dirty="0"/>
                        <a:t>SD</a:t>
                      </a:r>
                    </a:p>
                    <a:p>
                      <a:pPr algn="ctr"/>
                      <a:r>
                        <a:rPr lang="en-GB" sz="1200" dirty="0"/>
                        <a:t>CV%</a:t>
                      </a:r>
                    </a:p>
                  </a:txBody>
                  <a:tcPr anchor="ctr"/>
                </a:tc>
                <a:tc>
                  <a:txBody>
                    <a:bodyPr/>
                    <a:lstStyle/>
                    <a:p>
                      <a:pPr algn="ctr"/>
                      <a:r>
                        <a:rPr lang="en-GB" sz="1200" dirty="0"/>
                        <a:t>14.4</a:t>
                      </a:r>
                    </a:p>
                    <a:p>
                      <a:pPr algn="ctr"/>
                      <a:r>
                        <a:rPr lang="en-GB" sz="1200" dirty="0"/>
                        <a:t>7.26</a:t>
                      </a:r>
                    </a:p>
                    <a:p>
                      <a:pPr algn="ctr"/>
                      <a:r>
                        <a:rPr lang="en-GB" sz="1200" dirty="0"/>
                        <a:t>50.3</a:t>
                      </a:r>
                    </a:p>
                  </a:txBody>
                  <a:tcPr anchor="ctr"/>
                </a:tc>
                <a:tc>
                  <a:txBody>
                    <a:bodyPr/>
                    <a:lstStyle/>
                    <a:p>
                      <a:pPr algn="ctr"/>
                      <a:r>
                        <a:rPr lang="en-GB" sz="1200" dirty="0"/>
                        <a:t>16,800</a:t>
                      </a:r>
                    </a:p>
                    <a:p>
                      <a:pPr algn="ctr"/>
                      <a:r>
                        <a:rPr lang="en-GB" sz="1200" dirty="0"/>
                        <a:t>11,500</a:t>
                      </a:r>
                    </a:p>
                    <a:p>
                      <a:pPr algn="ctr"/>
                      <a:r>
                        <a:rPr lang="en-GB" sz="1200" dirty="0"/>
                        <a:t>68.7</a:t>
                      </a:r>
                    </a:p>
                  </a:txBody>
                  <a:tcPr anchor="ctr"/>
                </a:tc>
                <a:tc>
                  <a:txBody>
                    <a:bodyPr/>
                    <a:lstStyle/>
                    <a:p>
                      <a:pPr algn="ctr"/>
                      <a:r>
                        <a:rPr lang="en-GB" sz="1200" dirty="0"/>
                        <a:t>689,000</a:t>
                      </a:r>
                    </a:p>
                    <a:p>
                      <a:pPr algn="ctr"/>
                      <a:r>
                        <a:rPr lang="en-GB" sz="1200" dirty="0"/>
                        <a:t>383,000</a:t>
                      </a:r>
                    </a:p>
                    <a:p>
                      <a:pPr algn="ctr"/>
                      <a:r>
                        <a:rPr lang="en-GB" sz="1200" dirty="0"/>
                        <a:t>55.6</a:t>
                      </a:r>
                    </a:p>
                  </a:txBody>
                  <a:tcPr anchor="ctr"/>
                </a:tc>
                <a:tc>
                  <a:txBody>
                    <a:bodyPr/>
                    <a:lstStyle/>
                    <a:p>
                      <a:pPr algn="ctr"/>
                      <a:r>
                        <a:rPr lang="en-GB" sz="1200" dirty="0"/>
                        <a:t>779,000</a:t>
                      </a:r>
                    </a:p>
                    <a:p>
                      <a:pPr algn="ctr"/>
                      <a:r>
                        <a:rPr lang="en-GB" sz="1200" dirty="0"/>
                        <a:t>393,000</a:t>
                      </a:r>
                    </a:p>
                    <a:p>
                      <a:pPr algn="ctr"/>
                      <a:r>
                        <a:rPr lang="en-GB" sz="1200" dirty="0"/>
                        <a:t>50.5</a:t>
                      </a:r>
                    </a:p>
                  </a:txBody>
                  <a:tcPr anchor="ctr"/>
                </a:tc>
                <a:tc>
                  <a:txBody>
                    <a:bodyPr/>
                    <a:lstStyle/>
                    <a:p>
                      <a:pPr algn="ctr"/>
                      <a:r>
                        <a:rPr lang="en-GB" sz="1200" dirty="0"/>
                        <a:t>49.2</a:t>
                      </a:r>
                    </a:p>
                    <a:p>
                      <a:pPr algn="ctr"/>
                      <a:r>
                        <a:rPr lang="en-GB" sz="1200" dirty="0"/>
                        <a:t>28.4</a:t>
                      </a:r>
                    </a:p>
                    <a:p>
                      <a:pPr algn="ctr"/>
                      <a:r>
                        <a:rPr lang="en-GB" sz="1200" dirty="0"/>
                        <a:t>57.7</a:t>
                      </a:r>
                    </a:p>
                  </a:txBody>
                  <a:tcPr anchor="ctr"/>
                </a:tc>
                <a:tc>
                  <a:txBody>
                    <a:bodyPr/>
                    <a:lstStyle/>
                    <a:p>
                      <a:pPr algn="ctr"/>
                      <a:r>
                        <a:rPr lang="en-GB" sz="1200" dirty="0"/>
                        <a:t>1830</a:t>
                      </a:r>
                    </a:p>
                    <a:p>
                      <a:pPr algn="ctr"/>
                      <a:r>
                        <a:rPr lang="en-GB" sz="1200" dirty="0"/>
                        <a:t>1020</a:t>
                      </a:r>
                    </a:p>
                    <a:p>
                      <a:pPr algn="ctr"/>
                      <a:r>
                        <a:rPr lang="en-GB" sz="1200" dirty="0"/>
                        <a:t>55.6</a:t>
                      </a:r>
                    </a:p>
                  </a:txBody>
                  <a:tcPr anchor="ctr"/>
                </a:tc>
                <a:tc>
                  <a:txBody>
                    <a:bodyPr/>
                    <a:lstStyle/>
                    <a:p>
                      <a:pPr algn="ctr"/>
                      <a:r>
                        <a:rPr lang="en-GB" sz="1200" dirty="0"/>
                        <a:t>27.0</a:t>
                      </a:r>
                    </a:p>
                    <a:p>
                      <a:pPr algn="ctr"/>
                      <a:r>
                        <a:rPr lang="en-GB" sz="1200" dirty="0"/>
                        <a:t>7.72</a:t>
                      </a:r>
                    </a:p>
                    <a:p>
                      <a:pPr algn="ctr"/>
                      <a:r>
                        <a:rPr lang="en-GB" sz="1200" dirty="0"/>
                        <a:t>28.6</a:t>
                      </a:r>
                    </a:p>
                  </a:txBody>
                  <a:tcPr anchor="ctr"/>
                </a:tc>
                <a:extLst>
                  <a:ext uri="{0D108BD9-81ED-4DB2-BD59-A6C34878D82A}">
                    <a16:rowId xmlns:a16="http://schemas.microsoft.com/office/drawing/2014/main" val="3274232940"/>
                  </a:ext>
                </a:extLst>
              </a:tr>
              <a:tr h="370840">
                <a:tc gridSpan="11">
                  <a:txBody>
                    <a:bodyPr/>
                    <a:lstStyle/>
                    <a:p>
                      <a:pPr algn="just"/>
                      <a:r>
                        <a:rPr lang="en-GB" sz="1000" b="0" dirty="0"/>
                        <a:t>All summary statistics rounded to three significant figures. </a:t>
                      </a:r>
                      <a:r>
                        <a:rPr lang="en-GB" sz="1000" dirty="0"/>
                        <a:t>AUC</a:t>
                      </a:r>
                      <a:r>
                        <a:rPr lang="en-GB" sz="1000" baseline="-25000" dirty="0"/>
                        <a:t>0-∞, </a:t>
                      </a:r>
                      <a:r>
                        <a:rPr lang="en-GB" sz="1000" dirty="0"/>
                        <a:t>area under the plasma concentration-time curve from time zero to infinity; AUC</a:t>
                      </a:r>
                      <a:r>
                        <a:rPr lang="en-GB" sz="1000" baseline="-25000" dirty="0"/>
                        <a:t>0-t</a:t>
                      </a:r>
                      <a:r>
                        <a:rPr lang="en-GB" sz="1000" dirty="0"/>
                        <a:t>, area under the plasma concentration-time curve from time zero to the time of the last measurable concentration; CL/F, apparent clearance; C</a:t>
                      </a:r>
                      <a:r>
                        <a:rPr lang="en-GB" sz="1000" baseline="-25000" dirty="0"/>
                        <a:t>max</a:t>
                      </a:r>
                      <a:r>
                        <a:rPr lang="en-GB" sz="1000" dirty="0"/>
                        <a:t>. maximum observed plasma concentration; CV, coefficient of variation; </a:t>
                      </a:r>
                      <a:br>
                        <a:rPr lang="en-GB" sz="1000" dirty="0"/>
                      </a:br>
                      <a:r>
                        <a:rPr lang="en-GB" sz="1000" dirty="0"/>
                        <a:t>NA, not available due to insufficient data points for the calculation of pharmacokinetic parameters; SD, standard deviation; t</a:t>
                      </a:r>
                      <a:r>
                        <a:rPr lang="en-GB" sz="1000" baseline="-25000" dirty="0"/>
                        <a:t>½</a:t>
                      </a:r>
                      <a:r>
                        <a:rPr lang="en-GB" sz="1000" dirty="0"/>
                        <a:t>,half-life; T</a:t>
                      </a:r>
                      <a:r>
                        <a:rPr lang="en-GB" sz="1000" baseline="-25000" dirty="0"/>
                        <a:t>max</a:t>
                      </a:r>
                      <a:r>
                        <a:rPr lang="en-GB" sz="1000" dirty="0"/>
                        <a:t>, time to reach maximum concentration; </a:t>
                      </a:r>
                      <a:br>
                        <a:rPr lang="en-GB" sz="1000" dirty="0"/>
                      </a:br>
                      <a:r>
                        <a:rPr lang="en-GB" sz="1000" dirty="0" err="1"/>
                        <a:t>V</a:t>
                      </a:r>
                      <a:r>
                        <a:rPr lang="en-GB" sz="1000" baseline="-25000" dirty="0" err="1"/>
                        <a:t>z</a:t>
                      </a:r>
                      <a:r>
                        <a:rPr lang="en-GB" sz="1000" dirty="0"/>
                        <a:t>/F, apparent volume of distribution. </a:t>
                      </a:r>
                      <a:endParaRPr lang="en-GB" sz="1000" b="0" dirty="0"/>
                    </a:p>
                  </a:txBody>
                  <a:tcPr anchor="ctr">
                    <a:solidFill>
                      <a:schemeClr val="bg1"/>
                    </a:solidFill>
                  </a:tcPr>
                </a:tc>
                <a:tc hMerge="1">
                  <a:txBody>
                    <a:bodyPr/>
                    <a:lstStyle/>
                    <a:p>
                      <a:pPr algn="ctr"/>
                      <a:endParaRPr lang="en-GB" sz="1200" b="1" dirty="0"/>
                    </a:p>
                  </a:txBody>
                  <a:tcPr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hMerge="1">
                  <a:txBody>
                    <a:bodyPr/>
                    <a:lstStyle/>
                    <a:p>
                      <a:pPr algn="ct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extLst>
                  <a:ext uri="{0D108BD9-81ED-4DB2-BD59-A6C34878D82A}">
                    <a16:rowId xmlns:a16="http://schemas.microsoft.com/office/drawing/2014/main" val="3712208920"/>
                  </a:ext>
                </a:extLst>
              </a:tr>
            </a:tbl>
          </a:graphicData>
        </a:graphic>
      </p:graphicFrame>
      <p:sp>
        <p:nvSpPr>
          <p:cNvPr id="4" name="Footer Placeholder 3">
            <a:extLst>
              <a:ext uri="{FF2B5EF4-FFF2-40B4-BE49-F238E27FC236}">
                <a16:creationId xmlns:a16="http://schemas.microsoft.com/office/drawing/2014/main" id="{4EAF216C-BE70-4226-8D06-725664237B16}"/>
              </a:ext>
            </a:extLst>
          </p:cNvPr>
          <p:cNvSpPr>
            <a:spLocks noGrp="1"/>
          </p:cNvSpPr>
          <p:nvPr>
            <p:ph type="ftr" sz="quarter" idx="11"/>
          </p:nvPr>
        </p:nvSpPr>
        <p:spPr/>
        <p:txBody>
          <a:bodyPr/>
          <a:lstStyle/>
          <a:p>
            <a:r>
              <a:rPr lang="en-GB" dirty="0"/>
              <a:t>The volume of vosoritide to be administered at the recommended dose is based on the patient's weight and the vosoritide concentration. The usual dose is </a:t>
            </a:r>
            <a:br>
              <a:rPr lang="en-GB" dirty="0"/>
            </a:br>
            <a:r>
              <a:rPr lang="en-GB" dirty="0"/>
              <a:t>15 µg/kg body weight. For practicality reasons and to account for weight-related PK changes (see section 5.2 of the SmPC)</a:t>
            </a:r>
          </a:p>
          <a:p>
            <a:r>
              <a:rPr lang="en-GB" dirty="0"/>
              <a:t>Chan ML, et al. Clin </a:t>
            </a:r>
            <a:r>
              <a:rPr lang="en-GB" dirty="0" err="1"/>
              <a:t>Pharmacokinet</a:t>
            </a:r>
            <a:r>
              <a:rPr lang="en-GB" dirty="0"/>
              <a:t> 2022;61:263–80.</a:t>
            </a:r>
          </a:p>
        </p:txBody>
      </p:sp>
      <p:sp>
        <p:nvSpPr>
          <p:cNvPr id="7" name="Content Placeholder 6">
            <a:extLst>
              <a:ext uri="{FF2B5EF4-FFF2-40B4-BE49-F238E27FC236}">
                <a16:creationId xmlns:a16="http://schemas.microsoft.com/office/drawing/2014/main" id="{C25F9946-33A8-4A23-AC6B-EDEB43334F51}"/>
              </a:ext>
            </a:extLst>
          </p:cNvPr>
          <p:cNvSpPr>
            <a:spLocks noGrp="1"/>
          </p:cNvSpPr>
          <p:nvPr>
            <p:ph sz="quarter" idx="12"/>
          </p:nvPr>
        </p:nvSpPr>
        <p:spPr/>
        <p:txBody>
          <a:bodyPr/>
          <a:lstStyle/>
          <a:p>
            <a:r>
              <a:rPr lang="en-GB" dirty="0"/>
              <a:t>After a single dose of vosoritide, the median time to maximal plasma </a:t>
            </a:r>
            <a:br>
              <a:rPr lang="en-GB" dirty="0"/>
            </a:br>
            <a:r>
              <a:rPr lang="en-GB" dirty="0"/>
              <a:t>concentration ranged from 5 to 16 minutes</a:t>
            </a:r>
          </a:p>
        </p:txBody>
      </p:sp>
    </p:spTree>
    <p:extLst>
      <p:ext uri="{BB962C8B-B14F-4D97-AF65-F5344CB8AC3E}">
        <p14:creationId xmlns:p14="http://schemas.microsoft.com/office/powerpoint/2010/main" val="2147121367"/>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46213F-4BF9-4303-A1E2-98FFB7D5330F}"/>
              </a:ext>
            </a:extLst>
          </p:cNvPr>
          <p:cNvSpPr>
            <a:spLocks noGrp="1"/>
          </p:cNvSpPr>
          <p:nvPr>
            <p:ph type="title"/>
          </p:nvPr>
        </p:nvSpPr>
        <p:spPr/>
        <p:txBody>
          <a:bodyPr>
            <a:normAutofit fontScale="90000"/>
          </a:bodyPr>
          <a:lstStyle/>
          <a:p>
            <a:r>
              <a:rPr lang="en-GB" dirty="0"/>
              <a:t>Summary of Vosoritide</a:t>
            </a:r>
            <a:r>
              <a:rPr lang="en-GB" sz="1800" dirty="0">
                <a:solidFill>
                  <a:schemeClr val="tx1"/>
                </a:solidFill>
                <a:latin typeface="Arial" panose="020B0604020202020204" pitchFamily="34" charset="0"/>
              </a:rPr>
              <a:t> </a:t>
            </a:r>
            <a:r>
              <a:rPr lang="en-GB" dirty="0"/>
              <a:t>PK Parameters in </a:t>
            </a:r>
            <a:br>
              <a:rPr lang="en-GB" dirty="0"/>
            </a:br>
            <a:r>
              <a:rPr lang="en-GB" dirty="0"/>
              <a:t>Treated Patients in the Phase III Study</a:t>
            </a:r>
          </a:p>
        </p:txBody>
      </p:sp>
      <p:sp>
        <p:nvSpPr>
          <p:cNvPr id="4" name="Footer Placeholder 3">
            <a:extLst>
              <a:ext uri="{FF2B5EF4-FFF2-40B4-BE49-F238E27FC236}">
                <a16:creationId xmlns:a16="http://schemas.microsoft.com/office/drawing/2014/main" id="{4EAF216C-BE70-4226-8D06-725664237B16}"/>
              </a:ext>
            </a:extLst>
          </p:cNvPr>
          <p:cNvSpPr>
            <a:spLocks noGrp="1"/>
          </p:cNvSpPr>
          <p:nvPr>
            <p:ph type="ftr" sz="quarter" idx="11"/>
          </p:nvPr>
        </p:nvSpPr>
        <p:spPr/>
        <p:txBody>
          <a:bodyPr/>
          <a:lstStyle/>
          <a:p>
            <a:r>
              <a:rPr lang="en-GB" dirty="0"/>
              <a:t>Chan ML, et al. Clin </a:t>
            </a:r>
            <a:r>
              <a:rPr lang="en-GB" dirty="0" err="1"/>
              <a:t>Pharmacokinet</a:t>
            </a:r>
            <a:r>
              <a:rPr lang="en-GB" dirty="0"/>
              <a:t> 2022;61:263–80.</a:t>
            </a:r>
          </a:p>
        </p:txBody>
      </p:sp>
      <p:sp>
        <p:nvSpPr>
          <p:cNvPr id="7" name="Content Placeholder 6">
            <a:extLst>
              <a:ext uri="{FF2B5EF4-FFF2-40B4-BE49-F238E27FC236}">
                <a16:creationId xmlns:a16="http://schemas.microsoft.com/office/drawing/2014/main" id="{C25F9946-33A8-4A23-AC6B-EDEB43334F51}"/>
              </a:ext>
            </a:extLst>
          </p:cNvPr>
          <p:cNvSpPr>
            <a:spLocks noGrp="1"/>
          </p:cNvSpPr>
          <p:nvPr>
            <p:ph sz="quarter" idx="12"/>
          </p:nvPr>
        </p:nvSpPr>
        <p:spPr/>
        <p:txBody>
          <a:bodyPr/>
          <a:lstStyle/>
          <a:p>
            <a:r>
              <a:rPr lang="en-GB" dirty="0"/>
              <a:t>After 52 weeks’ treatment in the Phase III study, </a:t>
            </a:r>
            <a:br>
              <a:rPr lang="en-GB" dirty="0"/>
            </a:br>
            <a:r>
              <a:rPr lang="en-GB" dirty="0"/>
              <a:t>median </a:t>
            </a:r>
            <a:r>
              <a:rPr lang="en-GB" dirty="0" err="1"/>
              <a:t>Cmax</a:t>
            </a:r>
            <a:r>
              <a:rPr lang="en-GB" dirty="0"/>
              <a:t> was 15 minutes and mean t½ was 27.9 minutes</a:t>
            </a:r>
          </a:p>
        </p:txBody>
      </p:sp>
      <p:graphicFrame>
        <p:nvGraphicFramePr>
          <p:cNvPr id="8" name="Table 8">
            <a:extLst>
              <a:ext uri="{FF2B5EF4-FFF2-40B4-BE49-F238E27FC236}">
                <a16:creationId xmlns:a16="http://schemas.microsoft.com/office/drawing/2014/main" id="{14441628-28AB-4E2D-A89C-0226D190D22B}"/>
              </a:ext>
            </a:extLst>
          </p:cNvPr>
          <p:cNvGraphicFramePr>
            <a:graphicFrameLocks/>
          </p:cNvGraphicFramePr>
          <p:nvPr>
            <p:extLst>
              <p:ext uri="{D42A27DB-BD31-4B8C-83A1-F6EECF244321}">
                <p14:modId xmlns:p14="http://schemas.microsoft.com/office/powerpoint/2010/main" val="3205520580"/>
              </p:ext>
            </p:extLst>
          </p:nvPr>
        </p:nvGraphicFramePr>
        <p:xfrm>
          <a:off x="694659" y="1449388"/>
          <a:ext cx="10802020" cy="3665220"/>
        </p:xfrm>
        <a:graphic>
          <a:graphicData uri="http://schemas.openxmlformats.org/drawingml/2006/table">
            <a:tbl>
              <a:tblPr firstRow="1" bandRow="1">
                <a:tableStyleId>{5C22544A-7EE6-4342-B048-85BDC9FD1C3A}</a:tableStyleId>
              </a:tblPr>
              <a:tblGrid>
                <a:gridCol w="1080202">
                  <a:extLst>
                    <a:ext uri="{9D8B030D-6E8A-4147-A177-3AD203B41FA5}">
                      <a16:colId xmlns:a16="http://schemas.microsoft.com/office/drawing/2014/main" val="1355160650"/>
                    </a:ext>
                  </a:extLst>
                </a:gridCol>
                <a:gridCol w="1080202">
                  <a:extLst>
                    <a:ext uri="{9D8B030D-6E8A-4147-A177-3AD203B41FA5}">
                      <a16:colId xmlns:a16="http://schemas.microsoft.com/office/drawing/2014/main" val="1225899642"/>
                    </a:ext>
                  </a:extLst>
                </a:gridCol>
                <a:gridCol w="1080202">
                  <a:extLst>
                    <a:ext uri="{9D8B030D-6E8A-4147-A177-3AD203B41FA5}">
                      <a16:colId xmlns:a16="http://schemas.microsoft.com/office/drawing/2014/main" val="2895750316"/>
                    </a:ext>
                  </a:extLst>
                </a:gridCol>
                <a:gridCol w="1080202">
                  <a:extLst>
                    <a:ext uri="{9D8B030D-6E8A-4147-A177-3AD203B41FA5}">
                      <a16:colId xmlns:a16="http://schemas.microsoft.com/office/drawing/2014/main" val="2091891666"/>
                    </a:ext>
                  </a:extLst>
                </a:gridCol>
                <a:gridCol w="1080202">
                  <a:extLst>
                    <a:ext uri="{9D8B030D-6E8A-4147-A177-3AD203B41FA5}">
                      <a16:colId xmlns:a16="http://schemas.microsoft.com/office/drawing/2014/main" val="285182856"/>
                    </a:ext>
                  </a:extLst>
                </a:gridCol>
                <a:gridCol w="1080202">
                  <a:extLst>
                    <a:ext uri="{9D8B030D-6E8A-4147-A177-3AD203B41FA5}">
                      <a16:colId xmlns:a16="http://schemas.microsoft.com/office/drawing/2014/main" val="2296400494"/>
                    </a:ext>
                  </a:extLst>
                </a:gridCol>
                <a:gridCol w="1080202">
                  <a:extLst>
                    <a:ext uri="{9D8B030D-6E8A-4147-A177-3AD203B41FA5}">
                      <a16:colId xmlns:a16="http://schemas.microsoft.com/office/drawing/2014/main" val="1445995139"/>
                    </a:ext>
                  </a:extLst>
                </a:gridCol>
                <a:gridCol w="1080202">
                  <a:extLst>
                    <a:ext uri="{9D8B030D-6E8A-4147-A177-3AD203B41FA5}">
                      <a16:colId xmlns:a16="http://schemas.microsoft.com/office/drawing/2014/main" val="1591103318"/>
                    </a:ext>
                  </a:extLst>
                </a:gridCol>
                <a:gridCol w="1080202">
                  <a:extLst>
                    <a:ext uri="{9D8B030D-6E8A-4147-A177-3AD203B41FA5}">
                      <a16:colId xmlns:a16="http://schemas.microsoft.com/office/drawing/2014/main" val="4241147986"/>
                    </a:ext>
                  </a:extLst>
                </a:gridCol>
                <a:gridCol w="1080202">
                  <a:extLst>
                    <a:ext uri="{9D8B030D-6E8A-4147-A177-3AD203B41FA5}">
                      <a16:colId xmlns:a16="http://schemas.microsoft.com/office/drawing/2014/main" val="3948536916"/>
                    </a:ext>
                  </a:extLst>
                </a:gridCol>
              </a:tblGrid>
              <a:tr h="370840">
                <a:tc>
                  <a:txBody>
                    <a:bodyPr/>
                    <a:lstStyle/>
                    <a:p>
                      <a:pPr algn="ctr"/>
                      <a:r>
                        <a:rPr lang="en-GB" sz="1200" dirty="0"/>
                        <a:t>Cohort</a:t>
                      </a:r>
                    </a:p>
                  </a:txBody>
                  <a:tcPr marL="54000" marR="54000" anchor="ctr"/>
                </a:tc>
                <a:tc>
                  <a:txBody>
                    <a:bodyPr/>
                    <a:lstStyle/>
                    <a:p>
                      <a:pPr algn="ctr"/>
                      <a:r>
                        <a:rPr lang="en-GB" sz="1200" dirty="0"/>
                        <a:t>Statistic</a:t>
                      </a:r>
                    </a:p>
                  </a:txBody>
                  <a:tcPr marL="54000" marR="54000" anchor="ctr"/>
                </a:tc>
                <a:tc>
                  <a:txBody>
                    <a:bodyPr/>
                    <a:lstStyle/>
                    <a:p>
                      <a:pPr algn="ctr"/>
                      <a:r>
                        <a:rPr lang="en-GB" sz="1200" dirty="0" err="1"/>
                        <a:t>T</a:t>
                      </a:r>
                      <a:r>
                        <a:rPr lang="en-GB" sz="1200" baseline="-25000" dirty="0" err="1"/>
                        <a:t>max</a:t>
                      </a:r>
                      <a:r>
                        <a:rPr lang="en-GB" sz="1200" dirty="0"/>
                        <a:t> </a:t>
                      </a:r>
                      <a:br>
                        <a:rPr lang="en-GB" sz="1200" dirty="0"/>
                      </a:br>
                      <a:r>
                        <a:rPr lang="en-GB" sz="1050" dirty="0"/>
                        <a:t>(min)</a:t>
                      </a:r>
                      <a:endParaRPr lang="en-GB" sz="1200" dirty="0"/>
                    </a:p>
                  </a:txBody>
                  <a:tcPr marL="54000" marR="54000" anchor="ctr"/>
                </a:tc>
                <a:tc>
                  <a:txBody>
                    <a:bodyPr/>
                    <a:lstStyle/>
                    <a:p>
                      <a:pPr algn="ctr"/>
                      <a:r>
                        <a:rPr lang="en-GB" sz="1200" dirty="0" err="1"/>
                        <a:t>C</a:t>
                      </a:r>
                      <a:r>
                        <a:rPr lang="en-GB" sz="1200" baseline="-25000" dirty="0" err="1"/>
                        <a:t>max</a:t>
                      </a:r>
                      <a:r>
                        <a:rPr lang="en-GB" sz="1200" dirty="0"/>
                        <a:t> </a:t>
                      </a:r>
                      <a:br>
                        <a:rPr lang="en-GB" sz="1200" dirty="0"/>
                      </a:br>
                      <a:r>
                        <a:rPr lang="en-GB" sz="1050" dirty="0"/>
                        <a:t>(</a:t>
                      </a:r>
                      <a:r>
                        <a:rPr lang="en-GB" sz="1050" dirty="0" err="1"/>
                        <a:t>pg</a:t>
                      </a:r>
                      <a:r>
                        <a:rPr lang="en-GB" sz="1050" dirty="0"/>
                        <a:t>/mL)</a:t>
                      </a:r>
                      <a:endParaRPr lang="en-GB" sz="1200" dirty="0"/>
                    </a:p>
                  </a:txBody>
                  <a:tcPr marL="54000" marR="5400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AUC</a:t>
                      </a:r>
                      <a:r>
                        <a:rPr lang="en-GB" sz="1200" baseline="-25000" dirty="0"/>
                        <a:t>0-60</a:t>
                      </a:r>
                      <a:br>
                        <a:rPr lang="en-GB" sz="1200" baseline="-25000" dirty="0"/>
                      </a:br>
                      <a:r>
                        <a:rPr lang="en-GB" sz="1050" dirty="0"/>
                        <a:t>(</a:t>
                      </a:r>
                      <a:r>
                        <a:rPr lang="en-GB" sz="1050" dirty="0" err="1"/>
                        <a:t>pg</a:t>
                      </a:r>
                      <a:r>
                        <a:rPr lang="en-GB" sz="1050" dirty="0"/>
                        <a:t>-min/mL)</a:t>
                      </a:r>
                    </a:p>
                  </a:txBody>
                  <a:tcPr marL="54000" marR="54000" anchor="ctr"/>
                </a:tc>
                <a:tc>
                  <a:txBody>
                    <a:bodyPr/>
                    <a:lstStyle/>
                    <a:p>
                      <a:pPr algn="ctr"/>
                      <a:r>
                        <a:rPr lang="en-GB" sz="1200" dirty="0"/>
                        <a:t>AUC</a:t>
                      </a:r>
                      <a:r>
                        <a:rPr lang="en-GB" sz="1200" baseline="-25000" dirty="0"/>
                        <a:t>0-t</a:t>
                      </a:r>
                      <a:br>
                        <a:rPr lang="en-GB" sz="1200" baseline="-25000" dirty="0"/>
                      </a:br>
                      <a:r>
                        <a:rPr lang="en-GB" sz="1050" dirty="0"/>
                        <a:t>(</a:t>
                      </a:r>
                      <a:r>
                        <a:rPr lang="en-GB" sz="1050" dirty="0" err="1"/>
                        <a:t>pg</a:t>
                      </a:r>
                      <a:r>
                        <a:rPr lang="en-GB" sz="1050" dirty="0"/>
                        <a:t>-min/mL)</a:t>
                      </a:r>
                    </a:p>
                  </a:txBody>
                  <a:tcPr marL="54000" marR="54000" anchor="ctr"/>
                </a:tc>
                <a:tc>
                  <a:txBody>
                    <a:bodyPr/>
                    <a:lstStyle/>
                    <a:p>
                      <a:pPr algn="ctr"/>
                      <a:r>
                        <a:rPr lang="en-GB" sz="1200" dirty="0"/>
                        <a:t>AUC</a:t>
                      </a:r>
                      <a:r>
                        <a:rPr lang="en-GB" sz="1200" baseline="-25000" dirty="0"/>
                        <a:t>0-∞</a:t>
                      </a:r>
                    </a:p>
                    <a:p>
                      <a:pPr algn="ctr"/>
                      <a:r>
                        <a:rPr lang="en-GB" sz="1050" dirty="0"/>
                        <a:t>(</a:t>
                      </a:r>
                      <a:r>
                        <a:rPr lang="en-GB" sz="1050" dirty="0" err="1"/>
                        <a:t>pg</a:t>
                      </a:r>
                      <a:r>
                        <a:rPr lang="en-GB" sz="1050" dirty="0"/>
                        <a:t>-min/mL)</a:t>
                      </a:r>
                    </a:p>
                  </a:txBody>
                  <a:tcPr marL="54000" marR="54000" anchor="ctr"/>
                </a:tc>
                <a:tc>
                  <a:txBody>
                    <a:bodyPr/>
                    <a:lstStyle/>
                    <a:p>
                      <a:pPr algn="ctr"/>
                      <a:r>
                        <a:rPr lang="en-GB" sz="1200" dirty="0"/>
                        <a:t>CL/F</a:t>
                      </a:r>
                    </a:p>
                    <a:p>
                      <a:pPr algn="ctr"/>
                      <a:r>
                        <a:rPr lang="en-GB" sz="1050" dirty="0"/>
                        <a:t>(mL/min/kg)</a:t>
                      </a:r>
                    </a:p>
                  </a:txBody>
                  <a:tcPr marL="54000" marR="5400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err="1"/>
                        <a:t>V</a:t>
                      </a:r>
                      <a:r>
                        <a:rPr lang="en-GB" sz="1200" baseline="-25000" dirty="0" err="1"/>
                        <a:t>z</a:t>
                      </a:r>
                      <a:r>
                        <a:rPr lang="en-GB" sz="1200" dirty="0"/>
                        <a:t>/F </a:t>
                      </a:r>
                      <a:br>
                        <a:rPr lang="en-GB" sz="1200" dirty="0"/>
                      </a:br>
                      <a:r>
                        <a:rPr lang="en-GB" sz="1050" dirty="0"/>
                        <a:t>(mL/kg)</a:t>
                      </a:r>
                      <a:endParaRPr lang="en-GB" sz="1200" dirty="0"/>
                    </a:p>
                  </a:txBody>
                  <a:tcPr marL="54000" marR="5400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t</a:t>
                      </a:r>
                      <a:r>
                        <a:rPr lang="en-GB" sz="1200" baseline="-25000" dirty="0"/>
                        <a:t>½</a:t>
                      </a:r>
                      <a:r>
                        <a:rPr lang="en-GB" sz="1200" dirty="0"/>
                        <a:t> </a:t>
                      </a:r>
                      <a:br>
                        <a:rPr lang="en-GB" sz="1200" dirty="0"/>
                      </a:br>
                      <a:r>
                        <a:rPr lang="en-GB" sz="1050" dirty="0"/>
                        <a:t>(min)</a:t>
                      </a:r>
                      <a:endParaRPr lang="en-GB" sz="1200" dirty="0"/>
                    </a:p>
                  </a:txBody>
                  <a:tcPr marL="54000" marR="54000" anchor="ctr"/>
                </a:tc>
                <a:extLst>
                  <a:ext uri="{0D108BD9-81ED-4DB2-BD59-A6C34878D82A}">
                    <a16:rowId xmlns:a16="http://schemas.microsoft.com/office/drawing/2014/main" val="2984106485"/>
                  </a:ext>
                </a:extLst>
              </a:tr>
              <a:tr h="370840">
                <a:tc>
                  <a:txBody>
                    <a:bodyPr/>
                    <a:lstStyle/>
                    <a:p>
                      <a:pPr algn="ctr"/>
                      <a:r>
                        <a:rPr lang="en-GB" sz="1200" b="1" dirty="0"/>
                        <a:t>Day 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Mean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SD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CV%</a:t>
                      </a:r>
                      <a:endParaRPr lang="en-GB" sz="1200" dirty="0"/>
                    </a:p>
                  </a:txBody>
                  <a:tcPr anchor="ctr"/>
                </a:tc>
                <a:tc>
                  <a:txBody>
                    <a:bodyPr/>
                    <a:lstStyle/>
                    <a:p>
                      <a:pPr algn="ctr"/>
                      <a:r>
                        <a:rPr lang="en-GB" sz="1200" dirty="0"/>
                        <a:t>13.8</a:t>
                      </a:r>
                    </a:p>
                    <a:p>
                      <a:pPr algn="ctr"/>
                      <a:r>
                        <a:rPr lang="en-GB" sz="1200" dirty="0"/>
                        <a:t>7.23</a:t>
                      </a:r>
                    </a:p>
                    <a:p>
                      <a:pPr algn="ctr"/>
                      <a:r>
                        <a:rPr lang="en-GB" sz="1200" dirty="0"/>
                        <a:t>52.4</a:t>
                      </a:r>
                    </a:p>
                  </a:txBody>
                  <a:tcPr anchor="ctr"/>
                </a:tc>
                <a:tc>
                  <a:txBody>
                    <a:bodyPr/>
                    <a:lstStyle/>
                    <a:p>
                      <a:pPr algn="ctr"/>
                      <a:r>
                        <a:rPr lang="en-GB" sz="1200" dirty="0"/>
                        <a:t>7180</a:t>
                      </a:r>
                    </a:p>
                    <a:p>
                      <a:pPr algn="ctr"/>
                      <a:r>
                        <a:rPr lang="en-GB" sz="1200" dirty="0"/>
                        <a:t>9650</a:t>
                      </a:r>
                    </a:p>
                    <a:p>
                      <a:pPr algn="ctr"/>
                      <a:r>
                        <a:rPr lang="en-GB" sz="1200" dirty="0"/>
                        <a:t>134</a:t>
                      </a:r>
                    </a:p>
                  </a:txBody>
                  <a:tcPr anchor="ctr"/>
                </a:tc>
                <a:tc>
                  <a:txBody>
                    <a:bodyPr/>
                    <a:lstStyle/>
                    <a:p>
                      <a:pPr algn="ctr"/>
                      <a:r>
                        <a:rPr lang="en-GB" sz="1200" dirty="0"/>
                        <a:t>208,000</a:t>
                      </a:r>
                    </a:p>
                    <a:p>
                      <a:pPr algn="ctr"/>
                      <a:r>
                        <a:rPr lang="en-GB" sz="1200" dirty="0"/>
                        <a:t>198,000</a:t>
                      </a:r>
                    </a:p>
                    <a:p>
                      <a:pPr algn="ctr"/>
                      <a:r>
                        <a:rPr lang="en-GB" sz="1200" dirty="0"/>
                        <a:t>95.2</a:t>
                      </a:r>
                    </a:p>
                  </a:txBody>
                  <a:tcPr anchor="ctr"/>
                </a:tc>
                <a:tc>
                  <a:txBody>
                    <a:bodyPr/>
                    <a:lstStyle/>
                    <a:p>
                      <a:pPr algn="ctr"/>
                      <a:r>
                        <a:rPr lang="en-GB" sz="1200" dirty="0"/>
                        <a:t>242,000</a:t>
                      </a:r>
                    </a:p>
                    <a:p>
                      <a:pPr algn="ctr"/>
                      <a:r>
                        <a:rPr lang="en-GB" sz="1200" dirty="0"/>
                        <a:t>232,000</a:t>
                      </a:r>
                    </a:p>
                    <a:p>
                      <a:pPr algn="ctr"/>
                      <a:r>
                        <a:rPr lang="en-GB" sz="1200" dirty="0"/>
                        <a:t>95.8</a:t>
                      </a:r>
                    </a:p>
                  </a:txBody>
                  <a:tcPr anchor="ctr"/>
                </a:tc>
                <a:tc>
                  <a:txBody>
                    <a:bodyPr/>
                    <a:lstStyle/>
                    <a:p>
                      <a:pPr algn="ctr"/>
                      <a:r>
                        <a:rPr lang="en-GB" sz="1200" dirty="0"/>
                        <a:t>244,000</a:t>
                      </a:r>
                    </a:p>
                    <a:p>
                      <a:pPr algn="ctr"/>
                      <a:r>
                        <a:rPr lang="en-GB" sz="1200" dirty="0"/>
                        <a:t>224,000</a:t>
                      </a:r>
                    </a:p>
                    <a:p>
                      <a:pPr algn="ctr"/>
                      <a:r>
                        <a:rPr lang="en-GB" sz="1200" dirty="0"/>
                        <a:t>91.8</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104</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98.8</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95.2</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2880</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2450</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85.1</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21.0</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4.67</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22.2</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extLst>
                  <a:ext uri="{0D108BD9-81ED-4DB2-BD59-A6C34878D82A}">
                    <a16:rowId xmlns:a16="http://schemas.microsoft.com/office/drawing/2014/main" val="2590031207"/>
                  </a:ext>
                </a:extLst>
              </a:tr>
              <a:tr h="370840">
                <a:tc>
                  <a:txBody>
                    <a:bodyPr/>
                    <a:lstStyle/>
                    <a:p>
                      <a:pPr algn="ctr"/>
                      <a:r>
                        <a:rPr lang="en-GB" sz="1200" b="1" dirty="0"/>
                        <a:t>Week 26</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Mean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SD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51C2C"/>
                          </a:solidFill>
                          <a:effectLst/>
                          <a:uLnTx/>
                          <a:uFillTx/>
                          <a:latin typeface="Arial"/>
                          <a:ea typeface="+mn-ea"/>
                          <a:cs typeface="+mn-cs"/>
                        </a:rPr>
                        <a:t>CV%</a:t>
                      </a:r>
                      <a:endParaRPr lang="en-GB" sz="1200" dirty="0"/>
                    </a:p>
                  </a:txBody>
                  <a:tcPr anchor="ctr"/>
                </a:tc>
                <a:tc>
                  <a:txBody>
                    <a:bodyPr/>
                    <a:lstStyle/>
                    <a:p>
                      <a:pPr algn="ctr"/>
                      <a:r>
                        <a:rPr lang="en-GB" sz="1200" dirty="0"/>
                        <a:t>14.5</a:t>
                      </a:r>
                    </a:p>
                    <a:p>
                      <a:pPr algn="ctr"/>
                      <a:r>
                        <a:rPr lang="en-GB" sz="1200" dirty="0"/>
                        <a:t>7.62</a:t>
                      </a:r>
                    </a:p>
                    <a:p>
                      <a:pPr algn="ctr"/>
                      <a:r>
                        <a:rPr lang="en-GB" sz="1200" dirty="0"/>
                        <a:t>52.6</a:t>
                      </a:r>
                    </a:p>
                  </a:txBody>
                  <a:tcPr anchor="ctr"/>
                </a:tc>
                <a:tc>
                  <a:txBody>
                    <a:bodyPr/>
                    <a:lstStyle/>
                    <a:p>
                      <a:pPr algn="ctr"/>
                      <a:r>
                        <a:rPr lang="en-GB" sz="1200" dirty="0"/>
                        <a:t>6520</a:t>
                      </a:r>
                    </a:p>
                    <a:p>
                      <a:pPr algn="ctr"/>
                      <a:r>
                        <a:rPr lang="en-GB" sz="1200" dirty="0"/>
                        <a:t>7890</a:t>
                      </a:r>
                    </a:p>
                    <a:p>
                      <a:pPr algn="ctr"/>
                      <a:r>
                        <a:rPr lang="en-GB" sz="1200" dirty="0"/>
                        <a:t>121</a:t>
                      </a:r>
                    </a:p>
                  </a:txBody>
                  <a:tcPr anchor="ctr"/>
                </a:tc>
                <a:tc>
                  <a:txBody>
                    <a:bodyPr/>
                    <a:lstStyle/>
                    <a:p>
                      <a:pPr algn="ctr"/>
                      <a:r>
                        <a:rPr lang="en-GB" sz="1200" dirty="0"/>
                        <a:t>205,000</a:t>
                      </a:r>
                    </a:p>
                    <a:p>
                      <a:pPr algn="ctr"/>
                      <a:r>
                        <a:rPr lang="en-GB" sz="1200" dirty="0"/>
                        <a:t>151,000</a:t>
                      </a:r>
                    </a:p>
                    <a:p>
                      <a:pPr algn="ctr"/>
                      <a:r>
                        <a:rPr lang="en-GB" sz="1200" dirty="0"/>
                        <a:t>73.5</a:t>
                      </a:r>
                    </a:p>
                  </a:txBody>
                  <a:tcPr anchor="ctr"/>
                </a:tc>
                <a:tc>
                  <a:txBody>
                    <a:bodyPr/>
                    <a:lstStyle/>
                    <a:p>
                      <a:pPr algn="ctr"/>
                      <a:r>
                        <a:rPr lang="en-GB" sz="1200" dirty="0"/>
                        <a:t>256,000</a:t>
                      </a:r>
                    </a:p>
                    <a:p>
                      <a:pPr algn="ctr"/>
                      <a:r>
                        <a:rPr lang="en-GB" sz="1200" dirty="0"/>
                        <a:t>211,000</a:t>
                      </a:r>
                    </a:p>
                    <a:p>
                      <a:pPr algn="ctr"/>
                      <a:r>
                        <a:rPr lang="en-GB" sz="1200" dirty="0"/>
                        <a:t>82.6</a:t>
                      </a:r>
                    </a:p>
                  </a:txBody>
                  <a:tcPr anchor="ctr"/>
                </a:tc>
                <a:tc>
                  <a:txBody>
                    <a:bodyPr/>
                    <a:lstStyle/>
                    <a:p>
                      <a:pPr algn="ctr"/>
                      <a:r>
                        <a:rPr lang="en-GB" sz="1200" dirty="0"/>
                        <a:t>283,000</a:t>
                      </a:r>
                    </a:p>
                    <a:p>
                      <a:pPr algn="ctr"/>
                      <a:r>
                        <a:rPr lang="en-GB" sz="1200" dirty="0"/>
                        <a:t>249,000</a:t>
                      </a:r>
                    </a:p>
                    <a:p>
                      <a:pPr algn="ctr"/>
                      <a:r>
                        <a:rPr lang="en-GB" sz="1200" dirty="0"/>
                        <a:t>87.9</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85.2</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53.2</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62.5</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3020</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1980</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65.7</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26.6</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9.08</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34.2</a:t>
                      </a:r>
                      <a:endParaRPr kumimoji="0" lang="en-GB" sz="1200" b="0" i="0" u="none" strike="noStrike" kern="1200" cap="none" spc="0" normalizeH="0" baseline="0" noProof="0" dirty="0">
                        <a:ln>
                          <a:noFill/>
                        </a:ln>
                        <a:solidFill>
                          <a:srgbClr val="051C2C"/>
                        </a:solidFill>
                        <a:effectLst/>
                        <a:uLnTx/>
                        <a:uFillTx/>
                        <a:latin typeface="Arial"/>
                        <a:ea typeface="+mn-ea"/>
                        <a:cs typeface="+mn-cs"/>
                      </a:endParaRPr>
                    </a:p>
                  </a:txBody>
                  <a:tcPr anchor="ctr"/>
                </a:tc>
                <a:extLst>
                  <a:ext uri="{0D108BD9-81ED-4DB2-BD59-A6C34878D82A}">
                    <a16:rowId xmlns:a16="http://schemas.microsoft.com/office/drawing/2014/main" val="2448583797"/>
                  </a:ext>
                </a:extLst>
              </a:tr>
              <a:tr h="370840">
                <a:tc>
                  <a:txBody>
                    <a:bodyPr/>
                    <a:lstStyle/>
                    <a:p>
                      <a:pPr algn="ctr"/>
                      <a:r>
                        <a:rPr lang="en-GB" sz="1200" b="1" dirty="0"/>
                        <a:t>Week 52</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Mean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SD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51C2C"/>
                          </a:solidFill>
                          <a:effectLst/>
                          <a:uLnTx/>
                          <a:uFillTx/>
                          <a:latin typeface="Arial"/>
                          <a:ea typeface="+mn-ea"/>
                          <a:cs typeface="+mn-cs"/>
                        </a:rPr>
                        <a:t>CV%</a:t>
                      </a:r>
                      <a:endParaRPr lang="en-GB" sz="1200" dirty="0"/>
                    </a:p>
                  </a:txBody>
                  <a:tcPr anchor="ctr"/>
                </a:tc>
                <a:tc>
                  <a:txBody>
                    <a:bodyPr/>
                    <a:lstStyle/>
                    <a:p>
                      <a:pPr algn="ctr"/>
                      <a:r>
                        <a:rPr lang="en-GB" sz="1200" dirty="0"/>
                        <a:t>16.8</a:t>
                      </a:r>
                    </a:p>
                    <a:p>
                      <a:pPr algn="ctr"/>
                      <a:r>
                        <a:rPr lang="en-GB" sz="1200" dirty="0"/>
                        <a:t>11.7</a:t>
                      </a:r>
                    </a:p>
                    <a:p>
                      <a:pPr algn="ctr"/>
                      <a:r>
                        <a:rPr lang="en-GB" sz="1200" dirty="0"/>
                        <a:t>69.6</a:t>
                      </a:r>
                    </a:p>
                  </a:txBody>
                  <a:tcPr anchor="ctr"/>
                </a:tc>
                <a:tc>
                  <a:txBody>
                    <a:bodyPr/>
                    <a:lstStyle/>
                    <a:p>
                      <a:pPr algn="ctr"/>
                      <a:r>
                        <a:rPr lang="en-GB" sz="1200" dirty="0"/>
                        <a:t>5800</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3680</a:t>
                      </a:r>
                    </a:p>
                    <a:p>
                      <a:pPr algn="ctr"/>
                      <a:r>
                        <a:rPr lang="en-GB" sz="1200" dirty="0"/>
                        <a:t>63.4</a:t>
                      </a:r>
                    </a:p>
                  </a:txBody>
                  <a:tcPr anchor="ctr"/>
                </a:tc>
                <a:tc>
                  <a:txBody>
                    <a:bodyPr/>
                    <a:lstStyle/>
                    <a:p>
                      <a:pPr algn="ctr"/>
                      <a:r>
                        <a:rPr lang="en-GB" sz="1200" dirty="0"/>
                        <a:t>212,000</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133,000</a:t>
                      </a:r>
                    </a:p>
                    <a:p>
                      <a:pPr algn="ctr"/>
                      <a:r>
                        <a:rPr lang="en-GB" sz="1200" dirty="0"/>
                        <a:t>62.9</a:t>
                      </a:r>
                    </a:p>
                  </a:txBody>
                  <a:tcPr anchor="ctr"/>
                </a:tc>
                <a:tc>
                  <a:txBody>
                    <a:bodyPr/>
                    <a:lstStyle/>
                    <a:p>
                      <a:pPr algn="ctr"/>
                      <a:r>
                        <a:rPr lang="en-GB" sz="1200" dirty="0"/>
                        <a:t>290,000</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235,000</a:t>
                      </a:r>
                    </a:p>
                    <a:p>
                      <a:pPr algn="ctr"/>
                      <a:r>
                        <a:rPr lang="en-GB" sz="1200" dirty="0"/>
                        <a:t>81.2</a:t>
                      </a:r>
                    </a:p>
                  </a:txBody>
                  <a:tcPr anchor="ctr"/>
                </a:tc>
                <a:tc>
                  <a:txBody>
                    <a:bodyPr/>
                    <a:lstStyle/>
                    <a:p>
                      <a:pPr algn="ctr"/>
                      <a:r>
                        <a:rPr lang="en-GB" sz="1200" dirty="0"/>
                        <a:t>276,000</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187,000</a:t>
                      </a:r>
                    </a:p>
                    <a:p>
                      <a:pPr algn="ctr"/>
                      <a:r>
                        <a:rPr lang="en-GB" sz="1200" dirty="0"/>
                        <a:t>67.5</a:t>
                      </a:r>
                    </a:p>
                  </a:txBody>
                  <a:tcPr anchor="ctr"/>
                </a:tc>
                <a:tc>
                  <a:txBody>
                    <a:bodyPr/>
                    <a:lstStyle/>
                    <a:p>
                      <a:pPr algn="ctr"/>
                      <a:r>
                        <a:rPr lang="en-GB" sz="1200" dirty="0"/>
                        <a:t>79.4</a:t>
                      </a:r>
                    </a:p>
                    <a:p>
                      <a:pPr algn="ctr"/>
                      <a:r>
                        <a:rPr lang="en-GB" sz="1200" dirty="0"/>
                        <a:t>53.0</a:t>
                      </a:r>
                    </a:p>
                    <a:p>
                      <a:pPr algn="ctr"/>
                      <a:r>
                        <a:rPr lang="en-GB" sz="1200" dirty="0"/>
                        <a:t>66.8</a:t>
                      </a:r>
                    </a:p>
                  </a:txBody>
                  <a:tcPr anchor="ctr"/>
                </a:tc>
                <a:tc>
                  <a:txBody>
                    <a:bodyPr/>
                    <a:lstStyle/>
                    <a:p>
                      <a:pPr algn="ctr"/>
                      <a:r>
                        <a:rPr lang="en-GB" sz="1200" dirty="0"/>
                        <a:t>2910</a:t>
                      </a:r>
                    </a:p>
                    <a:p>
                      <a:pPr algn="ctr"/>
                      <a:r>
                        <a:rPr lang="en-GB" sz="1200" dirty="0"/>
                        <a:t>1660</a:t>
                      </a:r>
                    </a:p>
                    <a:p>
                      <a:pPr algn="ctr"/>
                      <a:r>
                        <a:rPr lang="en-GB" sz="1200" dirty="0"/>
                        <a:t>57.1</a:t>
                      </a:r>
                    </a:p>
                  </a:txBody>
                  <a:tcPr anchor="ctr"/>
                </a:tc>
                <a:tc>
                  <a:txBody>
                    <a:bodyPr/>
                    <a:lstStyle/>
                    <a:p>
                      <a:pPr algn="ctr"/>
                      <a:r>
                        <a:rPr lang="en-GB" sz="1200" dirty="0"/>
                        <a:t>27.9</a:t>
                      </a:r>
                    </a:p>
                    <a:p>
                      <a:pPr algn="ctr"/>
                      <a:r>
                        <a:rPr lang="en-GB" sz="1200" dirty="0"/>
                        <a:t>9.91</a:t>
                      </a:r>
                    </a:p>
                    <a:p>
                      <a:pPr algn="ctr"/>
                      <a:r>
                        <a:rPr lang="en-GB" sz="1200" dirty="0"/>
                        <a:t>35.5</a:t>
                      </a:r>
                    </a:p>
                  </a:txBody>
                  <a:tcPr anchor="ctr"/>
                </a:tc>
                <a:extLst>
                  <a:ext uri="{0D108BD9-81ED-4DB2-BD59-A6C34878D82A}">
                    <a16:rowId xmlns:a16="http://schemas.microsoft.com/office/drawing/2014/main" val="1559601397"/>
                  </a:ext>
                </a:extLst>
              </a:tr>
              <a:tr h="370840">
                <a:tc gridSpan="10">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000" dirty="0"/>
                        <a:t>Two patients discontinued from treatment on day 7 and day 15, respectively. Their PK data were available for day 1 but not for later visits. On day 1, one patient was administered a dose higher than the nominal dose and the associated PK were excluded from summary statistics. Another subject had no PK parameters as the actual sampling times were negative for all PK samples. On week 26, two patients had no PK parameters as only predose PK samples were taken. One patient had no PK parameters as two PK samples were associated with the same actual sampling time of 15 min. On week 52, PK samples were not taken for two patients. </a:t>
                      </a: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000" dirty="0"/>
                        <a:t>All summary statistics rounded to three significant figures. AUC 0-∞, area under the plasma concentration-time curve from time zero to infinity, AUC0-t, area under the plasma concentration-time curve from time zero to the time of the last measurable concentration; AUC0-60, min area under the plasma concentration-time curve from time zero to 60 min post-dose; </a:t>
                      </a:r>
                      <a:br>
                        <a:rPr lang="en-GB" sz="1000" dirty="0"/>
                      </a:br>
                      <a:r>
                        <a:rPr lang="en-GB" sz="1000" dirty="0"/>
                        <a:t>CL/F, apparent clearance; Cmax, maximum observed plasma concentration; CV coefficient of variation; PK pharmacokinetic, SD, standard deviation; t½, half-life; Tmax, time to reach maximum concentration; </a:t>
                      </a:r>
                      <a:r>
                        <a:rPr lang="en-GB" sz="1000" dirty="0" err="1"/>
                        <a:t>Vz</a:t>
                      </a:r>
                      <a:r>
                        <a:rPr lang="en-GB" sz="1000" dirty="0"/>
                        <a:t>/F, apparent volume of distribution.</a:t>
                      </a:r>
                    </a:p>
                  </a:txBody>
                  <a:tcPr anchor="ctr">
                    <a:solidFill>
                      <a:schemeClr val="bg1"/>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tc hMerge="1">
                  <a:txBody>
                    <a:bodyPr/>
                    <a:lstStyle/>
                    <a:p>
                      <a:pPr algn="ctr"/>
                      <a:endParaRPr lang="en-GB" sz="1200" dirty="0"/>
                    </a:p>
                  </a:txBody>
                  <a:tcPr anchor="ctr"/>
                </a:tc>
                <a:extLst>
                  <a:ext uri="{0D108BD9-81ED-4DB2-BD59-A6C34878D82A}">
                    <a16:rowId xmlns:a16="http://schemas.microsoft.com/office/drawing/2014/main" val="3978469861"/>
                  </a:ext>
                </a:extLst>
              </a:tr>
            </a:tbl>
          </a:graphicData>
        </a:graphic>
      </p:graphicFrame>
    </p:spTree>
    <p:extLst>
      <p:ext uri="{BB962C8B-B14F-4D97-AF65-F5344CB8AC3E}">
        <p14:creationId xmlns:p14="http://schemas.microsoft.com/office/powerpoint/2010/main" val="1049313246"/>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46213F-4BF9-4303-A1E2-98FFB7D5330F}"/>
              </a:ext>
            </a:extLst>
          </p:cNvPr>
          <p:cNvSpPr>
            <a:spLocks noGrp="1"/>
          </p:cNvSpPr>
          <p:nvPr>
            <p:ph type="title"/>
          </p:nvPr>
        </p:nvSpPr>
        <p:spPr/>
        <p:txBody>
          <a:bodyPr>
            <a:normAutofit fontScale="90000"/>
          </a:bodyPr>
          <a:lstStyle/>
          <a:p>
            <a:r>
              <a:rPr lang="en-GB" dirty="0"/>
              <a:t>Distribution of Individual Mean Vosoritide AUC</a:t>
            </a:r>
            <a:r>
              <a:rPr lang="en-GB" baseline="-25000" dirty="0"/>
              <a:t>0-∞</a:t>
            </a:r>
            <a:r>
              <a:rPr lang="en-GB" dirty="0"/>
              <a:t> in Plasma</a:t>
            </a:r>
            <a:br>
              <a:rPr lang="en-GB" dirty="0"/>
            </a:br>
            <a:r>
              <a:rPr lang="en-GB" dirty="0"/>
              <a:t>by Serum </a:t>
            </a:r>
            <a:r>
              <a:rPr lang="en-GB" dirty="0" err="1"/>
              <a:t>TAb</a:t>
            </a:r>
            <a:r>
              <a:rPr lang="en-GB" dirty="0"/>
              <a:t> Status in the Phase III Study</a:t>
            </a:r>
          </a:p>
        </p:txBody>
      </p:sp>
      <p:sp>
        <p:nvSpPr>
          <p:cNvPr id="14" name="Content Placeholder 13">
            <a:extLst>
              <a:ext uri="{FF2B5EF4-FFF2-40B4-BE49-F238E27FC236}">
                <a16:creationId xmlns:a16="http://schemas.microsoft.com/office/drawing/2014/main" id="{6C7925F1-5EA1-45CB-9CE3-5B7AC4C8A237}"/>
              </a:ext>
            </a:extLst>
          </p:cNvPr>
          <p:cNvSpPr>
            <a:spLocks noGrp="1"/>
          </p:cNvSpPr>
          <p:nvPr>
            <p:ph idx="1"/>
          </p:nvPr>
        </p:nvSpPr>
        <p:spPr>
          <a:xfrm>
            <a:off x="696000" y="1449391"/>
            <a:ext cx="5826720" cy="3911741"/>
          </a:xfrm>
        </p:spPr>
        <p:txBody>
          <a:bodyPr>
            <a:normAutofit fontScale="92500" lnSpcReduction="10000"/>
          </a:bodyPr>
          <a:lstStyle/>
          <a:p>
            <a:r>
              <a:rPr lang="en-GB" dirty="0" err="1"/>
              <a:t>TAb</a:t>
            </a:r>
            <a:r>
              <a:rPr lang="en-GB" dirty="0"/>
              <a:t> responses were detected in the serum of 25/60 (42%) of treated patients</a:t>
            </a:r>
          </a:p>
          <a:p>
            <a:r>
              <a:rPr lang="en-GB" dirty="0"/>
              <a:t>All placebo-treated patients tested negative for </a:t>
            </a:r>
            <a:r>
              <a:rPr lang="en-GB" dirty="0" err="1"/>
              <a:t>TAb</a:t>
            </a:r>
            <a:r>
              <a:rPr lang="en-GB" dirty="0"/>
              <a:t> at all time points tested</a:t>
            </a:r>
          </a:p>
          <a:p>
            <a:r>
              <a:rPr lang="en-GB" dirty="0"/>
              <a:t>All </a:t>
            </a:r>
            <a:r>
              <a:rPr lang="en-GB" dirty="0" err="1"/>
              <a:t>TAb</a:t>
            </a:r>
            <a:r>
              <a:rPr lang="en-GB" dirty="0"/>
              <a:t>-positive patients tested negative for </a:t>
            </a:r>
            <a:r>
              <a:rPr lang="en-GB" dirty="0" err="1"/>
              <a:t>NAb</a:t>
            </a:r>
            <a:r>
              <a:rPr lang="en-GB" dirty="0"/>
              <a:t> at all time points tested</a:t>
            </a:r>
          </a:p>
          <a:p>
            <a:r>
              <a:rPr lang="en-GB" dirty="0"/>
              <a:t>Vosoritide plasma exposures (</a:t>
            </a:r>
            <a:r>
              <a:rPr lang="en-GB" dirty="0" err="1"/>
              <a:t>C</a:t>
            </a:r>
            <a:r>
              <a:rPr lang="en-GB" baseline="-25000" dirty="0" err="1"/>
              <a:t>max</a:t>
            </a:r>
            <a:r>
              <a:rPr lang="en-GB" dirty="0"/>
              <a:t> and AUC</a:t>
            </a:r>
            <a:r>
              <a:rPr lang="en-GB" baseline="-25000" dirty="0"/>
              <a:t>0−∞</a:t>
            </a:r>
            <a:r>
              <a:rPr lang="en-GB" dirty="0"/>
              <a:t>) were comparable between visits where there was detectable </a:t>
            </a:r>
            <a:r>
              <a:rPr lang="en-GB" dirty="0" err="1"/>
              <a:t>TAb</a:t>
            </a:r>
            <a:r>
              <a:rPr lang="en-GB" dirty="0"/>
              <a:t> and where there was no detectable </a:t>
            </a:r>
            <a:r>
              <a:rPr lang="en-GB" dirty="0" err="1"/>
              <a:t>TAb</a:t>
            </a:r>
            <a:r>
              <a:rPr lang="en-GB" dirty="0"/>
              <a:t> titre </a:t>
            </a:r>
          </a:p>
          <a:p>
            <a:pPr lvl="1"/>
            <a:r>
              <a:rPr lang="en-GB" dirty="0"/>
              <a:t>P&gt;0.8 for the difference in estimated mean </a:t>
            </a:r>
            <a:r>
              <a:rPr lang="en-GB" dirty="0" err="1"/>
              <a:t>Cmax</a:t>
            </a:r>
            <a:r>
              <a:rPr lang="en-GB" dirty="0"/>
              <a:t> and AUC</a:t>
            </a:r>
            <a:r>
              <a:rPr lang="en-GB" baseline="-25000" dirty="0"/>
              <a:t>0−∞ </a:t>
            </a:r>
            <a:r>
              <a:rPr lang="en-GB" dirty="0"/>
              <a:t>by </a:t>
            </a:r>
            <a:r>
              <a:rPr lang="en-GB" dirty="0" err="1"/>
              <a:t>TAb</a:t>
            </a:r>
            <a:r>
              <a:rPr lang="en-GB" dirty="0"/>
              <a:t> status tested with a t-test</a:t>
            </a:r>
          </a:p>
        </p:txBody>
      </p:sp>
      <p:sp>
        <p:nvSpPr>
          <p:cNvPr id="4" name="Footer Placeholder 3">
            <a:extLst>
              <a:ext uri="{FF2B5EF4-FFF2-40B4-BE49-F238E27FC236}">
                <a16:creationId xmlns:a16="http://schemas.microsoft.com/office/drawing/2014/main" id="{4EAF216C-BE70-4226-8D06-725664237B16}"/>
              </a:ext>
            </a:extLst>
          </p:cNvPr>
          <p:cNvSpPr>
            <a:spLocks noGrp="1"/>
          </p:cNvSpPr>
          <p:nvPr>
            <p:ph type="ftr" sz="quarter" idx="11"/>
          </p:nvPr>
        </p:nvSpPr>
        <p:spPr/>
        <p:txBody>
          <a:bodyPr/>
          <a:lstStyle/>
          <a:p>
            <a:r>
              <a:rPr lang="en-GB" dirty="0"/>
              <a:t>AUC</a:t>
            </a:r>
            <a:r>
              <a:rPr lang="en-GB" baseline="-25000" dirty="0"/>
              <a:t>0-∞</a:t>
            </a:r>
            <a:r>
              <a:rPr lang="en-GB" dirty="0"/>
              <a:t>, area under the plasma concentration-time curve from time zero to infinity; Cmax, maximum observed plasma concentration; </a:t>
            </a:r>
            <a:br>
              <a:rPr lang="en-GB" dirty="0"/>
            </a:br>
            <a:r>
              <a:rPr lang="en-GB" dirty="0"/>
              <a:t>NAb, neutralising antibody; </a:t>
            </a:r>
            <a:r>
              <a:rPr lang="en-GB" dirty="0" err="1"/>
              <a:t>TAb</a:t>
            </a:r>
            <a:r>
              <a:rPr lang="en-GB" dirty="0"/>
              <a:t>, total anti-vosoritide antibody; IQR, interquartile range.</a:t>
            </a:r>
          </a:p>
          <a:p>
            <a:r>
              <a:rPr lang="en-GB" dirty="0"/>
              <a:t>Chan ML, et al. Clin </a:t>
            </a:r>
            <a:r>
              <a:rPr lang="en-GB" dirty="0" err="1"/>
              <a:t>Pharmacokinet</a:t>
            </a:r>
            <a:r>
              <a:rPr lang="en-GB" dirty="0"/>
              <a:t> 2022;61:263–80.</a:t>
            </a:r>
          </a:p>
        </p:txBody>
      </p:sp>
      <p:sp>
        <p:nvSpPr>
          <p:cNvPr id="15" name="Content Placeholder 14">
            <a:extLst>
              <a:ext uri="{FF2B5EF4-FFF2-40B4-BE49-F238E27FC236}">
                <a16:creationId xmlns:a16="http://schemas.microsoft.com/office/drawing/2014/main" id="{E1F54F28-B380-4332-82D0-FB71C557FB80}"/>
              </a:ext>
            </a:extLst>
          </p:cNvPr>
          <p:cNvSpPr>
            <a:spLocks noGrp="1"/>
          </p:cNvSpPr>
          <p:nvPr>
            <p:ph sz="quarter" idx="12"/>
          </p:nvPr>
        </p:nvSpPr>
        <p:spPr/>
        <p:txBody>
          <a:bodyPr/>
          <a:lstStyle/>
          <a:p>
            <a:r>
              <a:rPr lang="en-GB" dirty="0"/>
              <a:t>Data suggest there was no impact of serum Tab on plasma exposure of vosoritide</a:t>
            </a:r>
            <a:endParaRPr lang="en-GB" dirty="0">
              <a:solidFill>
                <a:schemeClr val="tx1"/>
              </a:solidFill>
            </a:endParaRPr>
          </a:p>
        </p:txBody>
      </p:sp>
      <p:sp>
        <p:nvSpPr>
          <p:cNvPr id="8" name="TextBox 7">
            <a:extLst>
              <a:ext uri="{FF2B5EF4-FFF2-40B4-BE49-F238E27FC236}">
                <a16:creationId xmlns:a16="http://schemas.microsoft.com/office/drawing/2014/main" id="{7B3CD17B-9255-4D62-8384-3B6E11B9E5B0}"/>
              </a:ext>
            </a:extLst>
          </p:cNvPr>
          <p:cNvSpPr txBox="1"/>
          <p:nvPr/>
        </p:nvSpPr>
        <p:spPr>
          <a:xfrm>
            <a:off x="6743700" y="5051474"/>
            <a:ext cx="5448300" cy="510908"/>
          </a:xfrm>
          <a:prstGeom prst="rect">
            <a:avLst/>
          </a:prstGeom>
        </p:spPr>
        <p:txBody>
          <a:bodyPr vert="horz" lIns="91440" tIns="45720" rIns="91440" bIns="45720" rtlCol="0" anchor="b"/>
          <a:lstStyle>
            <a:defPPr>
              <a:defRPr lang="en-US"/>
            </a:defPPr>
            <a:lvl1pPr>
              <a:defRPr sz="1000">
                <a:solidFill>
                  <a:schemeClr val="tx2"/>
                </a:solidFill>
              </a:defRPr>
            </a:lvl1pPr>
          </a:lstStyle>
          <a:p>
            <a:r>
              <a:rPr lang="en-GB" dirty="0"/>
              <a:t>The line inside the box represents the median, and the box represents the limits of the middle half of the data. The range of the box, from the first quartile (Q1) to the third quartile (Q3), defines the IQR. The standard span of the data is defined within the range from Q1 − 1.5 × IQR to Q3+1.5 × IQR.</a:t>
            </a:r>
          </a:p>
        </p:txBody>
      </p:sp>
      <p:pic>
        <p:nvPicPr>
          <p:cNvPr id="11" name="Picture 10">
            <a:extLst>
              <a:ext uri="{FF2B5EF4-FFF2-40B4-BE49-F238E27FC236}">
                <a16:creationId xmlns:a16="http://schemas.microsoft.com/office/drawing/2014/main" id="{18FC31E2-C575-434F-866F-F786D64C3B77}"/>
              </a:ext>
            </a:extLst>
          </p:cNvPr>
          <p:cNvPicPr>
            <a:picLocks noChangeAspect="1"/>
          </p:cNvPicPr>
          <p:nvPr/>
        </p:nvPicPr>
        <p:blipFill>
          <a:blip r:embed="rId3"/>
          <a:stretch>
            <a:fillRect/>
          </a:stretch>
        </p:blipFill>
        <p:spPr>
          <a:xfrm>
            <a:off x="6949440" y="1449391"/>
            <a:ext cx="4135119" cy="3363672"/>
          </a:xfrm>
          <a:prstGeom prst="rect">
            <a:avLst/>
          </a:prstGeom>
        </p:spPr>
      </p:pic>
    </p:spTree>
    <p:extLst>
      <p:ext uri="{BB962C8B-B14F-4D97-AF65-F5344CB8AC3E}">
        <p14:creationId xmlns:p14="http://schemas.microsoft.com/office/powerpoint/2010/main" val="1183142445"/>
      </p:ext>
    </p:extLst>
  </p:cSld>
  <p:clrMapOvr>
    <a:masterClrMapping/>
  </p:clrMapOvr>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46213F-4BF9-4303-A1E2-98FFB7D5330F}"/>
              </a:ext>
            </a:extLst>
          </p:cNvPr>
          <p:cNvSpPr>
            <a:spLocks noGrp="1"/>
          </p:cNvSpPr>
          <p:nvPr>
            <p:ph type="title"/>
          </p:nvPr>
        </p:nvSpPr>
        <p:spPr/>
        <p:txBody>
          <a:bodyPr>
            <a:normAutofit fontScale="90000"/>
          </a:bodyPr>
          <a:lstStyle/>
          <a:p>
            <a:r>
              <a:rPr lang="en-GB" dirty="0"/>
              <a:t>Change in Annualised Growth Velocity from Baseline by </a:t>
            </a:r>
            <a:br>
              <a:rPr lang="en-GB" dirty="0"/>
            </a:br>
            <a:r>
              <a:rPr lang="en-GB" dirty="0"/>
              <a:t>Individual Mean AUC in the Phase II and III Studies</a:t>
            </a:r>
          </a:p>
        </p:txBody>
      </p:sp>
      <p:pic>
        <p:nvPicPr>
          <p:cNvPr id="11" name="Content Placeholder 10">
            <a:extLst>
              <a:ext uri="{FF2B5EF4-FFF2-40B4-BE49-F238E27FC236}">
                <a16:creationId xmlns:a16="http://schemas.microsoft.com/office/drawing/2014/main" id="{E9C1A1C9-E5A7-4DEC-B49C-D5CFE97CE1AA}"/>
              </a:ext>
            </a:extLst>
          </p:cNvPr>
          <p:cNvPicPr>
            <a:picLocks noGrp="1" noChangeAspect="1"/>
          </p:cNvPicPr>
          <p:nvPr>
            <p:ph idx="1"/>
          </p:nvPr>
        </p:nvPicPr>
        <p:blipFill>
          <a:blip r:embed="rId3">
            <a:alphaModFix/>
          </a:blip>
          <a:stretch>
            <a:fillRect/>
          </a:stretch>
        </p:blipFill>
        <p:spPr>
          <a:xfrm>
            <a:off x="695325" y="1600222"/>
            <a:ext cx="10801350" cy="3712963"/>
          </a:xfrm>
        </p:spPr>
      </p:pic>
      <p:sp>
        <p:nvSpPr>
          <p:cNvPr id="4" name="Footer Placeholder 3">
            <a:extLst>
              <a:ext uri="{FF2B5EF4-FFF2-40B4-BE49-F238E27FC236}">
                <a16:creationId xmlns:a16="http://schemas.microsoft.com/office/drawing/2014/main" id="{4EAF216C-BE70-4226-8D06-725664237B16}"/>
              </a:ext>
            </a:extLst>
          </p:cNvPr>
          <p:cNvSpPr>
            <a:spLocks noGrp="1"/>
          </p:cNvSpPr>
          <p:nvPr>
            <p:ph type="ftr" sz="quarter" idx="11"/>
          </p:nvPr>
        </p:nvSpPr>
        <p:spPr/>
        <p:txBody>
          <a:bodyPr/>
          <a:lstStyle/>
          <a:p>
            <a:r>
              <a:rPr lang="en-GB" dirty="0"/>
              <a:t>*The volume of vosoritide to be administered at the recommended dose is based on the patient's weight and the vosoritide concentration. The usual dose is </a:t>
            </a:r>
            <a:br>
              <a:rPr lang="en-GB" dirty="0"/>
            </a:br>
            <a:r>
              <a:rPr lang="en-GB" dirty="0"/>
              <a:t>15 µg/kg body weight. For practicality reasons and to account for weight-related PK changes (see section 5.2 of the SmPC). AGV, annualised growth velocity.</a:t>
            </a:r>
          </a:p>
          <a:p>
            <a:r>
              <a:rPr lang="en-GB" dirty="0"/>
              <a:t>Chan ML, et al. Clin </a:t>
            </a:r>
            <a:r>
              <a:rPr lang="en-GB" dirty="0" err="1"/>
              <a:t>Pharmacokinet</a:t>
            </a:r>
            <a:r>
              <a:rPr lang="en-GB" dirty="0"/>
              <a:t> 2022;61:263–80.</a:t>
            </a:r>
          </a:p>
        </p:txBody>
      </p:sp>
      <p:sp>
        <p:nvSpPr>
          <p:cNvPr id="7" name="Content Placeholder 6">
            <a:extLst>
              <a:ext uri="{FF2B5EF4-FFF2-40B4-BE49-F238E27FC236}">
                <a16:creationId xmlns:a16="http://schemas.microsoft.com/office/drawing/2014/main" id="{C25F9946-33A8-4A23-AC6B-EDEB43334F51}"/>
              </a:ext>
            </a:extLst>
          </p:cNvPr>
          <p:cNvSpPr>
            <a:spLocks noGrp="1"/>
          </p:cNvSpPr>
          <p:nvPr>
            <p:ph sz="quarter" idx="12"/>
          </p:nvPr>
        </p:nvSpPr>
        <p:spPr/>
        <p:txBody>
          <a:bodyPr>
            <a:normAutofit fontScale="85000" lnSpcReduction="10000"/>
          </a:bodyPr>
          <a:lstStyle/>
          <a:p>
            <a:pPr>
              <a:lnSpc>
                <a:spcPct val="120000"/>
              </a:lnSpc>
              <a:spcBef>
                <a:spcPts val="0"/>
              </a:spcBef>
            </a:pPr>
            <a:r>
              <a:rPr lang="en-GB" dirty="0"/>
              <a:t>There was no significant correlation between vosoritide plasma exposure and change in AGV. Phase III study data confirmed that change in AGV from baseline plateaued in patients receiving 15 µg/kg* vosoritide (p=0.52 </a:t>
            </a:r>
            <a:r>
              <a:rPr lang="en-GB" dirty="0" err="1"/>
              <a:t>C</a:t>
            </a:r>
            <a:r>
              <a:rPr lang="en-GB" baseline="-25000" dirty="0" err="1"/>
              <a:t>max</a:t>
            </a:r>
            <a:r>
              <a:rPr lang="en-GB" baseline="-25000" dirty="0"/>
              <a:t>;</a:t>
            </a:r>
            <a:r>
              <a:rPr lang="en-GB" dirty="0"/>
              <a:t> p=0.54 AUC</a:t>
            </a:r>
            <a:r>
              <a:rPr lang="en-GB" baseline="-25000" dirty="0"/>
              <a:t>​0-60min</a:t>
            </a:r>
            <a:r>
              <a:rPr lang="en-GB" dirty="0"/>
              <a:t>)</a:t>
            </a:r>
          </a:p>
        </p:txBody>
      </p:sp>
      <p:sp>
        <p:nvSpPr>
          <p:cNvPr id="3" name="TextBox 2">
            <a:extLst>
              <a:ext uri="{FF2B5EF4-FFF2-40B4-BE49-F238E27FC236}">
                <a16:creationId xmlns:a16="http://schemas.microsoft.com/office/drawing/2014/main" id="{1C3F21D6-B92C-4016-858F-78C7ED30CE2F}"/>
              </a:ext>
            </a:extLst>
          </p:cNvPr>
          <p:cNvSpPr txBox="1"/>
          <p:nvPr/>
        </p:nvSpPr>
        <p:spPr>
          <a:xfrm>
            <a:off x="4559927" y="1343041"/>
            <a:ext cx="3514322" cy="261610"/>
          </a:xfrm>
          <a:prstGeom prst="rect">
            <a:avLst/>
          </a:prstGeom>
          <a:noFill/>
        </p:spPr>
        <p:txBody>
          <a:bodyPr wrap="square" rtlCol="0">
            <a:spAutoFit/>
          </a:bodyPr>
          <a:lstStyle/>
          <a:p>
            <a:pPr algn="ctr"/>
            <a:r>
              <a:rPr lang="en-GB" sz="1100" b="1" u="sng" dirty="0">
                <a:latin typeface="Symbol" panose="05050102010706020507" pitchFamily="18" charset="2"/>
              </a:rPr>
              <a:t>D</a:t>
            </a:r>
            <a:r>
              <a:rPr lang="en-GB" sz="1100" b="1" u="sng" dirty="0"/>
              <a:t>AGV from baseline to month 24 in Phase II study</a:t>
            </a:r>
          </a:p>
        </p:txBody>
      </p:sp>
      <p:sp>
        <p:nvSpPr>
          <p:cNvPr id="8" name="TextBox 7">
            <a:extLst>
              <a:ext uri="{FF2B5EF4-FFF2-40B4-BE49-F238E27FC236}">
                <a16:creationId xmlns:a16="http://schemas.microsoft.com/office/drawing/2014/main" id="{F90DD3A5-5BCF-4856-AE83-5370C10F7EE9}"/>
              </a:ext>
            </a:extLst>
          </p:cNvPr>
          <p:cNvSpPr txBox="1"/>
          <p:nvPr/>
        </p:nvSpPr>
        <p:spPr>
          <a:xfrm>
            <a:off x="4611711" y="5254148"/>
            <a:ext cx="3410754" cy="261610"/>
          </a:xfrm>
          <a:prstGeom prst="rect">
            <a:avLst/>
          </a:prstGeom>
          <a:noFill/>
        </p:spPr>
        <p:txBody>
          <a:bodyPr wrap="square" rtlCol="0">
            <a:spAutoFit/>
          </a:bodyPr>
          <a:lstStyle/>
          <a:p>
            <a:pPr algn="ctr"/>
            <a:r>
              <a:rPr lang="en-GB" sz="1100" dirty="0"/>
              <a:t>Shaded regions represent 95% confidence intervals</a:t>
            </a:r>
          </a:p>
        </p:txBody>
      </p:sp>
      <p:sp>
        <p:nvSpPr>
          <p:cNvPr id="9" name="TextBox 8">
            <a:extLst>
              <a:ext uri="{FF2B5EF4-FFF2-40B4-BE49-F238E27FC236}">
                <a16:creationId xmlns:a16="http://schemas.microsoft.com/office/drawing/2014/main" id="{21D75619-EAAA-4039-B062-16028996E248}"/>
              </a:ext>
            </a:extLst>
          </p:cNvPr>
          <p:cNvSpPr txBox="1"/>
          <p:nvPr/>
        </p:nvSpPr>
        <p:spPr>
          <a:xfrm>
            <a:off x="8489939" y="1343041"/>
            <a:ext cx="2705100" cy="261610"/>
          </a:xfrm>
          <a:prstGeom prst="rect">
            <a:avLst/>
          </a:prstGeom>
          <a:noFill/>
        </p:spPr>
        <p:txBody>
          <a:bodyPr wrap="square" rtlCol="0">
            <a:spAutoFit/>
          </a:bodyPr>
          <a:lstStyle/>
          <a:p>
            <a:pPr algn="ctr"/>
            <a:r>
              <a:rPr lang="en-GB" sz="1100" b="1" u="sng" dirty="0">
                <a:latin typeface="Symbol" panose="05050102010706020507" pitchFamily="18" charset="2"/>
              </a:rPr>
              <a:t>D</a:t>
            </a:r>
            <a:r>
              <a:rPr lang="en-GB" sz="1100" b="1" u="sng" dirty="0"/>
              <a:t>AGV from baseline in Phase III study</a:t>
            </a:r>
          </a:p>
        </p:txBody>
      </p:sp>
      <p:sp>
        <p:nvSpPr>
          <p:cNvPr id="10" name="TextBox 9">
            <a:extLst>
              <a:ext uri="{FF2B5EF4-FFF2-40B4-BE49-F238E27FC236}">
                <a16:creationId xmlns:a16="http://schemas.microsoft.com/office/drawing/2014/main" id="{0ACE8F9C-1A87-43DC-A822-C8DFE12F2D61}"/>
              </a:ext>
            </a:extLst>
          </p:cNvPr>
          <p:cNvSpPr txBox="1"/>
          <p:nvPr/>
        </p:nvSpPr>
        <p:spPr>
          <a:xfrm>
            <a:off x="960282" y="1343041"/>
            <a:ext cx="3514322" cy="261610"/>
          </a:xfrm>
          <a:prstGeom prst="rect">
            <a:avLst/>
          </a:prstGeom>
          <a:noFill/>
        </p:spPr>
        <p:txBody>
          <a:bodyPr wrap="square" rtlCol="0">
            <a:spAutoFit/>
          </a:bodyPr>
          <a:lstStyle/>
          <a:p>
            <a:pPr algn="ctr"/>
            <a:r>
              <a:rPr lang="en-GB" sz="1100" b="1" u="sng" dirty="0">
                <a:latin typeface="Symbol" panose="05050102010706020507" pitchFamily="18" charset="2"/>
              </a:rPr>
              <a:t>D</a:t>
            </a:r>
            <a:r>
              <a:rPr lang="en-GB" sz="1100" b="1" u="sng" dirty="0"/>
              <a:t>AGV from baseline to day 138 in Phase II study</a:t>
            </a:r>
          </a:p>
        </p:txBody>
      </p:sp>
    </p:spTree>
    <p:extLst>
      <p:ext uri="{BB962C8B-B14F-4D97-AF65-F5344CB8AC3E}">
        <p14:creationId xmlns:p14="http://schemas.microsoft.com/office/powerpoint/2010/main" val="3199204480"/>
      </p:ext>
    </p:extLst>
  </p:cSld>
  <p:clrMapOvr>
    <a:masterClrMapping/>
  </p:clrMapOvr>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ADC8412-7473-4E6E-95FA-833F5241DA8C}"/>
              </a:ext>
            </a:extLst>
          </p:cNvPr>
          <p:cNvSpPr>
            <a:spLocks noGrp="1"/>
          </p:cNvSpPr>
          <p:nvPr>
            <p:ph type="title"/>
          </p:nvPr>
        </p:nvSpPr>
        <p:spPr/>
        <p:txBody>
          <a:bodyPr>
            <a:normAutofit fontScale="90000"/>
          </a:bodyPr>
          <a:lstStyle/>
          <a:p>
            <a:r>
              <a:rPr lang="en-GB" dirty="0"/>
              <a:t>Distribution of the Change From Pre-Dose to Maximum Post-Dose</a:t>
            </a:r>
            <a:br>
              <a:rPr lang="en-GB" dirty="0"/>
            </a:br>
            <a:r>
              <a:rPr lang="en-GB" dirty="0"/>
              <a:t>Urine cGMP/Cr Levels Observed in the Phase III study</a:t>
            </a:r>
          </a:p>
        </p:txBody>
      </p:sp>
      <p:pic>
        <p:nvPicPr>
          <p:cNvPr id="9" name="Content Placeholder 8">
            <a:extLst>
              <a:ext uri="{FF2B5EF4-FFF2-40B4-BE49-F238E27FC236}">
                <a16:creationId xmlns:a16="http://schemas.microsoft.com/office/drawing/2014/main" id="{F189A7A5-AFF5-4720-9824-80B3944314CF}"/>
              </a:ext>
            </a:extLst>
          </p:cNvPr>
          <p:cNvPicPr>
            <a:picLocks noGrp="1" noChangeAspect="1"/>
          </p:cNvPicPr>
          <p:nvPr>
            <p:ph idx="1"/>
          </p:nvPr>
        </p:nvPicPr>
        <p:blipFill>
          <a:blip r:embed="rId3"/>
          <a:stretch>
            <a:fillRect/>
          </a:stretch>
        </p:blipFill>
        <p:spPr>
          <a:xfrm>
            <a:off x="1893926" y="1536554"/>
            <a:ext cx="8404148" cy="3780032"/>
          </a:xfrm>
        </p:spPr>
      </p:pic>
      <p:sp>
        <p:nvSpPr>
          <p:cNvPr id="4" name="Footer Placeholder 3">
            <a:extLst>
              <a:ext uri="{FF2B5EF4-FFF2-40B4-BE49-F238E27FC236}">
                <a16:creationId xmlns:a16="http://schemas.microsoft.com/office/drawing/2014/main" id="{4EAF216C-BE70-4226-8D06-725664237B16}"/>
              </a:ext>
            </a:extLst>
          </p:cNvPr>
          <p:cNvSpPr>
            <a:spLocks noGrp="1"/>
          </p:cNvSpPr>
          <p:nvPr>
            <p:ph type="ftr" sz="quarter" idx="11"/>
          </p:nvPr>
        </p:nvSpPr>
        <p:spPr/>
        <p:txBody>
          <a:bodyPr/>
          <a:lstStyle/>
          <a:p>
            <a:r>
              <a:rPr lang="en-GB" dirty="0"/>
              <a:t>cGMP, cyclic guanosine monophosphate; cGMP/Cr, cGMP normalised to creatinine.</a:t>
            </a:r>
          </a:p>
          <a:p>
            <a:r>
              <a:rPr lang="en-GB" dirty="0"/>
              <a:t>Chan ML, et al. Clin </a:t>
            </a:r>
            <a:r>
              <a:rPr lang="en-GB" dirty="0" err="1"/>
              <a:t>Pharmacokinet</a:t>
            </a:r>
            <a:r>
              <a:rPr lang="en-GB" dirty="0"/>
              <a:t> 2022;61:263–80.</a:t>
            </a:r>
          </a:p>
        </p:txBody>
      </p:sp>
      <p:sp>
        <p:nvSpPr>
          <p:cNvPr id="7" name="Content Placeholder 6">
            <a:extLst>
              <a:ext uri="{FF2B5EF4-FFF2-40B4-BE49-F238E27FC236}">
                <a16:creationId xmlns:a16="http://schemas.microsoft.com/office/drawing/2014/main" id="{E2F01174-42B5-4AC7-BE5E-5608C7A45944}"/>
              </a:ext>
            </a:extLst>
          </p:cNvPr>
          <p:cNvSpPr>
            <a:spLocks noGrp="1"/>
          </p:cNvSpPr>
          <p:nvPr>
            <p:ph sz="quarter" idx="12"/>
          </p:nvPr>
        </p:nvSpPr>
        <p:spPr/>
        <p:txBody>
          <a:bodyPr>
            <a:normAutofit/>
          </a:bodyPr>
          <a:lstStyle/>
          <a:p>
            <a:r>
              <a:rPr lang="en-GB" dirty="0"/>
              <a:t>Transient increases in urine cGMP/Cr were observed in the treated group, and were similar over </a:t>
            </a:r>
            <a:br>
              <a:rPr lang="en-GB" dirty="0"/>
            </a:br>
            <a:r>
              <a:rPr lang="en-GB" dirty="0"/>
              <a:t>52 weeks, while remaining unchanged in the placebo group</a:t>
            </a:r>
          </a:p>
        </p:txBody>
      </p:sp>
    </p:spTree>
    <p:extLst>
      <p:ext uri="{BB962C8B-B14F-4D97-AF65-F5344CB8AC3E}">
        <p14:creationId xmlns:p14="http://schemas.microsoft.com/office/powerpoint/2010/main" val="3506758818"/>
      </p:ext>
    </p:extLst>
  </p:cSld>
  <p:clrMapOvr>
    <a:masterClrMapping/>
  </p:clrMapOvr>
  <p:extLst>
    <p:ext uri="{6950BFC3-D8DA-4A85-94F7-54DA5524770B}">
      <p188:commentRel xmlns:p188="http://schemas.microsoft.com/office/powerpoint/2018/8/main" r:id="rId2"/>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AAFAE-78FC-4875-940E-4BA01F565540}"/>
              </a:ext>
            </a:extLst>
          </p:cNvPr>
          <p:cNvSpPr>
            <a:spLocks noGrp="1"/>
          </p:cNvSpPr>
          <p:nvPr>
            <p:ph type="title"/>
          </p:nvPr>
        </p:nvSpPr>
        <p:spPr/>
        <p:txBody>
          <a:bodyPr>
            <a:normAutofit fontScale="90000"/>
          </a:bodyPr>
          <a:lstStyle/>
          <a:p>
            <a:r>
              <a:rPr lang="en-GB" dirty="0"/>
              <a:t>Distribution of the Change in CXM From Baseline </a:t>
            </a:r>
            <a:br>
              <a:rPr lang="en-GB" dirty="0"/>
            </a:br>
            <a:r>
              <a:rPr lang="en-GB" dirty="0"/>
              <a:t>From Week 13 to 52 of the Phase III Study</a:t>
            </a:r>
          </a:p>
        </p:txBody>
      </p:sp>
      <p:pic>
        <p:nvPicPr>
          <p:cNvPr id="7" name="Content Placeholder 6">
            <a:extLst>
              <a:ext uri="{FF2B5EF4-FFF2-40B4-BE49-F238E27FC236}">
                <a16:creationId xmlns:a16="http://schemas.microsoft.com/office/drawing/2014/main" id="{77272670-3431-4B31-98F7-A8AFB9373008}"/>
              </a:ext>
            </a:extLst>
          </p:cNvPr>
          <p:cNvPicPr>
            <a:picLocks noGrp="1" noChangeAspect="1"/>
          </p:cNvPicPr>
          <p:nvPr>
            <p:ph idx="1"/>
          </p:nvPr>
        </p:nvPicPr>
        <p:blipFill>
          <a:blip r:embed="rId3"/>
          <a:stretch>
            <a:fillRect/>
          </a:stretch>
        </p:blipFill>
        <p:spPr>
          <a:xfrm>
            <a:off x="2033830" y="1412876"/>
            <a:ext cx="8124340" cy="3984624"/>
          </a:xfrm>
        </p:spPr>
      </p:pic>
      <p:sp>
        <p:nvSpPr>
          <p:cNvPr id="4" name="Footer Placeholder 3">
            <a:extLst>
              <a:ext uri="{FF2B5EF4-FFF2-40B4-BE49-F238E27FC236}">
                <a16:creationId xmlns:a16="http://schemas.microsoft.com/office/drawing/2014/main" id="{5108EEA0-34EC-40AC-A454-BD6A0FC16954}"/>
              </a:ext>
            </a:extLst>
          </p:cNvPr>
          <p:cNvSpPr>
            <a:spLocks noGrp="1"/>
          </p:cNvSpPr>
          <p:nvPr>
            <p:ph type="ftr" sz="quarter" idx="11"/>
          </p:nvPr>
        </p:nvSpPr>
        <p:spPr/>
        <p:txBody>
          <a:bodyPr/>
          <a:lstStyle/>
          <a:p>
            <a:r>
              <a:rPr lang="en-GB" dirty="0"/>
              <a:t>CXM collagen type X marker.</a:t>
            </a:r>
          </a:p>
          <a:p>
            <a:r>
              <a:rPr lang="en-GB" dirty="0"/>
              <a:t>Chan ML, et al. Clin </a:t>
            </a:r>
            <a:r>
              <a:rPr lang="en-GB" dirty="0" err="1"/>
              <a:t>Pharmacokinet</a:t>
            </a:r>
            <a:r>
              <a:rPr lang="en-GB" dirty="0"/>
              <a:t> 2022;61:263–80.</a:t>
            </a:r>
          </a:p>
        </p:txBody>
      </p:sp>
      <p:sp>
        <p:nvSpPr>
          <p:cNvPr id="5" name="Content Placeholder 4">
            <a:extLst>
              <a:ext uri="{FF2B5EF4-FFF2-40B4-BE49-F238E27FC236}">
                <a16:creationId xmlns:a16="http://schemas.microsoft.com/office/drawing/2014/main" id="{8FD6DA02-1635-4F5F-8BF4-27B9E38166CD}"/>
              </a:ext>
            </a:extLst>
          </p:cNvPr>
          <p:cNvSpPr>
            <a:spLocks noGrp="1"/>
          </p:cNvSpPr>
          <p:nvPr>
            <p:ph sz="quarter" idx="12"/>
          </p:nvPr>
        </p:nvSpPr>
        <p:spPr/>
        <p:txBody>
          <a:bodyPr>
            <a:normAutofit/>
          </a:bodyPr>
          <a:lstStyle/>
          <a:p>
            <a:r>
              <a:rPr lang="en-GB" dirty="0"/>
              <a:t>Increases in CXM concentrations were observed by Week 13, and sustained through 52 weeks on treatment, but remained relatively unchanged in the placebo group</a:t>
            </a:r>
          </a:p>
        </p:txBody>
      </p:sp>
    </p:spTree>
    <p:extLst>
      <p:ext uri="{BB962C8B-B14F-4D97-AF65-F5344CB8AC3E}">
        <p14:creationId xmlns:p14="http://schemas.microsoft.com/office/powerpoint/2010/main" val="2261754851"/>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ustom 4">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docProps/app.xml><?xml version="1.0" encoding="utf-8"?>
<Properties xmlns="http://schemas.openxmlformats.org/officeDocument/2006/extended-properties" xmlns:vt="http://schemas.openxmlformats.org/officeDocument/2006/docPropsVTypes">
  <TotalTime>6297</TotalTime>
  <Words>2335</Words>
  <Application>Microsoft Office PowerPoint</Application>
  <PresentationFormat>Widescreen</PresentationFormat>
  <Paragraphs>308</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Arial Narrow</vt:lpstr>
      <vt:lpstr>Symbol</vt:lpstr>
      <vt:lpstr>1_Office Theme</vt:lpstr>
      <vt:lpstr>Pharmacokinetics and Exposure–Response of  Vosoritide▼ in Children With Achondroplasia</vt:lpstr>
      <vt:lpstr>Background</vt:lpstr>
      <vt:lpstr>Study Design</vt:lpstr>
      <vt:lpstr>Summary of Vosoritide PK Parameters  After a Single Dose in the Phase II study</vt:lpstr>
      <vt:lpstr>Summary of Vosoritide PK Parameters in  Treated Patients in the Phase III Study</vt:lpstr>
      <vt:lpstr>Distribution of Individual Mean Vosoritide AUC0-∞ in Plasma by Serum TAb Status in the Phase III Study</vt:lpstr>
      <vt:lpstr>Change in Annualised Growth Velocity from Baseline by  Individual Mean AUC in the Phase II and III Studies</vt:lpstr>
      <vt:lpstr>Distribution of the Change From Pre-Dose to Maximum Post-Dose Urine cGMP/Cr Levels Observed in the Phase III study</vt:lpstr>
      <vt:lpstr>Distribution of the Change in CXM From Baseline  From Week 13 to 52 of the Phase III Study</vt:lpstr>
      <vt:lpstr>Safety Profile</vt:lpstr>
      <vt:lpstr>Conclusions</vt:lpstr>
      <vt:lpstr>ACH.expert VOXZOGO▼ (vosoritide)   Prescribing Information Slide</vt:lpstr>
      <vt:lpstr>VOXZOGOÒ▼ (vosoritide) Prescribing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Patient’s Perspective</dc:title>
  <dc:creator>Tim Venables</dc:creator>
  <cp:lastModifiedBy>Daniel Kay</cp:lastModifiedBy>
  <cp:revision>263</cp:revision>
  <dcterms:created xsi:type="dcterms:W3CDTF">2021-09-21T16:24:04Z</dcterms:created>
  <dcterms:modified xsi:type="dcterms:W3CDTF">2022-04-29T11:18:27Z</dcterms:modified>
</cp:coreProperties>
</file>