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2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" id="{B6018537-0532-4613-B481-95FF782303CA}">
          <p14:sldIdLst>
            <p14:sldId id="262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CCFB29E-2070-7790-00A7-E11B2D7CE010}" name="Marie Farrow" initials="MF" userId="395651ff28d4452c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Farrow" initials="MF" lastIdx="10" clrIdx="0">
    <p:extLst>
      <p:ext uri="{19B8F6BF-5375-455C-9EA6-DF929625EA0E}">
        <p15:presenceInfo xmlns:p15="http://schemas.microsoft.com/office/powerpoint/2012/main" userId="395651ff28d4452c" providerId="Windows Live"/>
      </p:ext>
    </p:extLst>
  </p:cmAuthor>
  <p:cmAuthor id="2" name="Sarah Turner" initials="ST" lastIdx="3" clrIdx="1">
    <p:extLst>
      <p:ext uri="{19B8F6BF-5375-455C-9EA6-DF929625EA0E}">
        <p15:presenceInfo xmlns:p15="http://schemas.microsoft.com/office/powerpoint/2012/main" userId="Sarah Turner" providerId="None"/>
      </p:ext>
    </p:extLst>
  </p:cmAuthor>
  <p:cmAuthor id="3" name="Tim Venables" initials="TV" lastIdx="2" clrIdx="2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  <p:cmAuthor id="4" name="Martin Lennon" initials="ML" lastIdx="3" clrIdx="3">
    <p:extLst>
      <p:ext uri="{19B8F6BF-5375-455C-9EA6-DF929625EA0E}">
        <p15:presenceInfo xmlns:p15="http://schemas.microsoft.com/office/powerpoint/2012/main" userId="S::martin@cesasmedical.com::2390e896-01da-47fe-8b97-1d3a7a42dd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CCE1E6"/>
    <a:srgbClr val="10455B"/>
    <a:srgbClr val="CCCCE6"/>
    <a:srgbClr val="E6EED6"/>
    <a:srgbClr val="D3E0EF"/>
    <a:srgbClr val="DEEDE5"/>
    <a:srgbClr val="C7D2DF"/>
    <a:srgbClr val="9999CC"/>
    <a:srgbClr val="CDDD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>
        <p:scale>
          <a:sx n="80" d="100"/>
          <a:sy n="80" d="100"/>
        </p:scale>
        <p:origin x="36" y="-8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8/10/relationships/authors" Target="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732EA-104D-4B5D-88C7-4E63F4347BB6}" type="datetimeFigureOut">
              <a:rPr lang="fr-FR" smtClean="0"/>
              <a:t>17/01/2025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00878-B69F-4B06-BAB2-4D90C78A9D8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33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C21F4-4976-4A1B-862D-6E0E52C93B76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E3A30-7A5C-4042-BB65-159CE354F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0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97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32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24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62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326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21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9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25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0" y="5387968"/>
            <a:ext cx="12192000" cy="584876"/>
          </a:xfrm>
          <a:solidFill>
            <a:schemeClr val="accent4"/>
          </a:solidFill>
          <a:ln>
            <a:noFill/>
          </a:ln>
        </p:spPr>
        <p:txBody>
          <a:bodyPr anchor="ctr"/>
          <a:lstStyle>
            <a:lvl1pPr marL="630238" indent="0" algn="ctr">
              <a:buNone/>
              <a:defRPr sz="18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r>
              <a:rPr lang="en-US" dirty="0"/>
              <a:t>Call-out box (18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3531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0" y="5387968"/>
            <a:ext cx="12192000" cy="584876"/>
          </a:xfrm>
          <a:solidFill>
            <a:schemeClr val="accent4"/>
          </a:solidFill>
          <a:ln>
            <a:noFill/>
          </a:ln>
        </p:spPr>
        <p:txBody>
          <a:bodyPr anchor="ctr"/>
          <a:lstStyle>
            <a:lvl1pPr marL="630238" indent="0" algn="ctr">
              <a:buNone/>
              <a:defRPr sz="18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r>
              <a:rPr lang="en-US" dirty="0"/>
              <a:t>Call-out box (18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/>
          <a:lstStyle>
            <a:lvl1pPr marL="269875" indent="-269875">
              <a:defRPr/>
            </a:lvl1pPr>
            <a:lvl2pPr marL="627063" indent="-269875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85961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9553609-11BB-4B19-B7C9-98E308E9106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0" y="5387968"/>
            <a:ext cx="12192000" cy="584876"/>
          </a:xfrm>
          <a:solidFill>
            <a:schemeClr val="accent4"/>
          </a:solidFill>
          <a:ln>
            <a:noFill/>
          </a:ln>
        </p:spPr>
        <p:txBody>
          <a:bodyPr anchor="ctr"/>
          <a:lstStyle>
            <a:lvl1pPr marL="627063" indent="0" algn="ctr">
              <a:buNone/>
              <a:defRPr sz="18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r>
              <a:rPr lang="en-US" dirty="0"/>
              <a:t>Call-out box (18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514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68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71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152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78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84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6" r:id="rId3"/>
    <p:sldLayoutId id="2147483678" r:id="rId4"/>
    <p:sldLayoutId id="2147483677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5" r:id="rId1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38" userDrawn="1">
          <p15:clr>
            <a:srgbClr val="F26B43"/>
          </p15:clr>
        </p15:guide>
        <p15:guide id="4" pos="7242" userDrawn="1">
          <p15:clr>
            <a:srgbClr val="F26B43"/>
          </p15:clr>
        </p15:guide>
        <p15:guide id="5" orient="horz" pos="913" userDrawn="1">
          <p15:clr>
            <a:srgbClr val="F26B43"/>
          </p15:clr>
        </p15:guide>
        <p15:guide id="6" orient="horz" pos="232" userDrawn="1">
          <p15:clr>
            <a:srgbClr val="F26B43"/>
          </p15:clr>
        </p15:guide>
        <p15:guide id="7" orient="horz" pos="3770" userDrawn="1">
          <p15:clr>
            <a:srgbClr val="F26B43"/>
          </p15:clr>
        </p15:guide>
        <p15:guide id="8" orient="horz" pos="8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CB1C9-18C1-E5A3-367C-6A8F3F7EB6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Achondroplasia.expert Literature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EAC36-E00F-6C1A-D9EA-A7D9606234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November &amp; December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D3C7B0-1C7C-24C5-E3B6-4135B364DC43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2D5D78-CE75-F217-22F7-A24E5EF4B4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7BA6FFD-258A-DDDC-3C7C-B6AF33C432BF}"/>
              </a:ext>
            </a:extLst>
          </p:cNvPr>
          <p:cNvSpPr txBox="1"/>
          <p:nvPr/>
        </p:nvSpPr>
        <p:spPr>
          <a:xfrm>
            <a:off x="5537188" y="614595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2025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EU-ACH-00761 01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/25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21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A72FED-0719-E732-E1EE-284657A85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Does the Technique of Limb Lengthening Affect </a:t>
            </a:r>
            <a:r>
              <a:rPr lang="en-GB" sz="2400" dirty="0" err="1"/>
              <a:t>Physeal</a:t>
            </a:r>
            <a:r>
              <a:rPr lang="en-GB" sz="2400" dirty="0"/>
              <a:t> Growth in Patient With ACH? Comparison of the Simultaneous and Consecutive Tibia and Femur Lengthening With External Fixators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E27D51-D55B-2EC4-DD61-37ED10537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LL, limb lengthening. </a:t>
            </a:r>
          </a:p>
          <a:p>
            <a:r>
              <a:rPr lang="en-GB" dirty="0" err="1"/>
              <a:t>Balci</a:t>
            </a:r>
            <a:r>
              <a:rPr lang="en-GB" dirty="0"/>
              <a:t> HI, et al. J </a:t>
            </a:r>
            <a:r>
              <a:rPr lang="en-GB" dirty="0" err="1"/>
              <a:t>Pediatr</a:t>
            </a:r>
            <a:r>
              <a:rPr lang="en-GB" dirty="0"/>
              <a:t> </a:t>
            </a:r>
            <a:r>
              <a:rPr lang="en-GB" dirty="0" err="1"/>
              <a:t>Orthop</a:t>
            </a:r>
            <a:r>
              <a:rPr lang="en-GB" dirty="0"/>
              <a:t> B 2023;32:60–65.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5693A-FCA8-AE92-FD23-25B19B4CBA8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 lIns="90000">
            <a:normAutofit fontScale="92500" lnSpcReduction="10000"/>
          </a:bodyPr>
          <a:lstStyle/>
          <a:p>
            <a:pPr marL="0"/>
            <a:r>
              <a:rPr lang="en-GB" dirty="0"/>
              <a:t>There was no statistical difference, however, simultaneous bilateral femoral and tibial lengthening has </a:t>
            </a:r>
            <a:br>
              <a:rPr lang="en-GB" dirty="0"/>
            </a:br>
            <a:r>
              <a:rPr lang="en-GB" dirty="0"/>
              <a:t>more physiological </a:t>
            </a:r>
            <a:r>
              <a:rPr lang="en-GB" dirty="0" err="1"/>
              <a:t>physeal</a:t>
            </a:r>
            <a:r>
              <a:rPr lang="en-GB" dirty="0"/>
              <a:t> disturbance effects than consecutive lengthening in patients with ACH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A26C00-9FED-04F1-43EC-36DC5463F4D8}"/>
              </a:ext>
            </a:extLst>
          </p:cNvPr>
          <p:cNvSpPr/>
          <p:nvPr/>
        </p:nvSpPr>
        <p:spPr>
          <a:xfrm>
            <a:off x="695324" y="3438648"/>
            <a:ext cx="4608038" cy="18764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F78046-CE83-E085-DCF0-7C2D13AF0717}"/>
              </a:ext>
            </a:extLst>
          </p:cNvPr>
          <p:cNvSpPr/>
          <p:nvPr/>
        </p:nvSpPr>
        <p:spPr>
          <a:xfrm>
            <a:off x="695324" y="1449389"/>
            <a:ext cx="4608038" cy="42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 dirty="0">
                <a:solidFill>
                  <a:schemeClr val="bg1"/>
                </a:solidFill>
              </a:rPr>
              <a:t>LL has become a standard treatment for ACH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60C5EE-B765-6D63-05B6-95A4B9E7F5E7}"/>
              </a:ext>
            </a:extLst>
          </p:cNvPr>
          <p:cNvSpPr txBox="1"/>
          <p:nvPr/>
        </p:nvSpPr>
        <p:spPr>
          <a:xfrm>
            <a:off x="607937" y="3402010"/>
            <a:ext cx="2363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ighlight>
                  <a:srgbClr val="CCE1E6"/>
                </a:highlight>
                <a:latin typeface="MyriadPro-Light"/>
              </a:rPr>
              <a:t>Retrospective study</a:t>
            </a:r>
            <a:endParaRPr lang="en-GB" dirty="0">
              <a:highlight>
                <a:srgbClr val="CCE1E6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A76CB32-589C-D3D0-A560-334B89E15629}"/>
              </a:ext>
            </a:extLst>
          </p:cNvPr>
          <p:cNvSpPr/>
          <p:nvPr/>
        </p:nvSpPr>
        <p:spPr>
          <a:xfrm>
            <a:off x="704495" y="1928752"/>
            <a:ext cx="4608039" cy="1425445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The effect of lower extremity lengthening on </a:t>
            </a:r>
            <a:br>
              <a:rPr lang="en-GB" sz="1200" dirty="0">
                <a:solidFill>
                  <a:schemeClr val="tx1"/>
                </a:solidFill>
              </a:rPr>
            </a:br>
            <a:r>
              <a:rPr lang="en-GB" sz="1200" dirty="0" err="1">
                <a:solidFill>
                  <a:schemeClr val="tx1"/>
                </a:solidFill>
              </a:rPr>
              <a:t>physeal</a:t>
            </a:r>
            <a:r>
              <a:rPr lang="en-GB" sz="1200" dirty="0">
                <a:solidFill>
                  <a:schemeClr val="tx1"/>
                </a:solidFill>
              </a:rPr>
              <a:t> growth is still controversial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Aim: To compare physeal growth with bilateral simultaneous </a:t>
            </a:r>
            <a:br>
              <a:rPr lang="en-GB" sz="12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and consecutive LL surgery of the femur and tibia 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Authors hypothesized that simultaneous LL affects physeal </a:t>
            </a:r>
            <a:br>
              <a:rPr lang="en-GB" sz="12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growth to a greater extent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75881E9-588C-FA9D-4C05-A38BB4F6C779}"/>
              </a:ext>
            </a:extLst>
          </p:cNvPr>
          <p:cNvSpPr txBox="1"/>
          <p:nvPr/>
        </p:nvSpPr>
        <p:spPr>
          <a:xfrm>
            <a:off x="704496" y="3747064"/>
            <a:ext cx="306901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</a:rPr>
              <a:t>LL performed between 1995 and 2015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</a:rPr>
              <a:t>Followed until 18 years of age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400" dirty="0" err="1">
                <a:latin typeface="+mj-lt"/>
              </a:rPr>
              <a:t>Physeal</a:t>
            </a:r>
            <a:r>
              <a:rPr lang="en-GB" sz="1400" dirty="0">
                <a:latin typeface="+mj-lt"/>
              </a:rPr>
              <a:t> arrest measured with:</a:t>
            </a:r>
          </a:p>
          <a:p>
            <a:pPr marL="360363" indent="-182563">
              <a:buSzPct val="81000"/>
              <a:buFont typeface="Arial Narrow" panose="020B0606020202030204" pitchFamily="34" charset="0"/>
              <a:buChar char="―"/>
            </a:pPr>
            <a:r>
              <a:rPr lang="en-GB" sz="1400" dirty="0">
                <a:latin typeface="+mj-lt"/>
              </a:rPr>
              <a:t>Predicted final length at first visit</a:t>
            </a:r>
          </a:p>
          <a:p>
            <a:pPr marL="360363" indent="-182563">
              <a:buSzPct val="81000"/>
              <a:buFont typeface="Arial Narrow" panose="020B0606020202030204" pitchFamily="34" charset="0"/>
              <a:buChar char="―"/>
            </a:pPr>
            <a:r>
              <a:rPr lang="en-GB" sz="1400" dirty="0">
                <a:latin typeface="+mj-lt"/>
              </a:rPr>
              <a:t>Total amount of lengthening</a:t>
            </a:r>
          </a:p>
          <a:p>
            <a:pPr marL="360363" indent="-182563">
              <a:buSzPct val="81000"/>
              <a:buFont typeface="Arial Narrow" panose="020B0606020202030204" pitchFamily="34" charset="0"/>
              <a:buChar char="―"/>
            </a:pPr>
            <a:r>
              <a:rPr lang="en-GB" sz="1400" dirty="0">
                <a:latin typeface="+mj-lt"/>
              </a:rPr>
              <a:t>Final clinical and radiological length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D898522-BA8B-4FBB-BAAA-9CC8F1244107}"/>
              </a:ext>
            </a:extLst>
          </p:cNvPr>
          <p:cNvSpPr txBox="1"/>
          <p:nvPr/>
        </p:nvSpPr>
        <p:spPr>
          <a:xfrm>
            <a:off x="5409125" y="4376851"/>
            <a:ext cx="6087550" cy="908864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0" i="0" u="none" strike="noStrike" baseline="0" dirty="0">
                <a:solidFill>
                  <a:schemeClr val="bg2"/>
                </a:solidFill>
                <a:latin typeface="+mj-lt"/>
              </a:rPr>
              <a:t>Mean LL for simultaneous and consecutive groups was </a:t>
            </a:r>
            <a:br>
              <a:rPr lang="en-GB" sz="1800" b="0" i="0" u="none" strike="noStrike" baseline="0" dirty="0">
                <a:solidFill>
                  <a:schemeClr val="bg2"/>
                </a:solidFill>
                <a:latin typeface="+mj-lt"/>
              </a:rPr>
            </a:br>
            <a:r>
              <a:rPr lang="en-GB" sz="1800" b="0" i="0" u="none" strike="noStrike" baseline="0" dirty="0">
                <a:solidFill>
                  <a:schemeClr val="bg2"/>
                </a:solidFill>
                <a:latin typeface="+mj-lt"/>
              </a:rPr>
              <a:t>145 mm (48.5%) and 151 mm (46.6%), respectively</a:t>
            </a:r>
            <a:endParaRPr lang="en-GB" dirty="0">
              <a:solidFill>
                <a:schemeClr val="bg2"/>
              </a:solidFill>
              <a:latin typeface="+mj-lt"/>
            </a:endParaRPr>
          </a:p>
        </p:txBody>
      </p:sp>
      <p:pic>
        <p:nvPicPr>
          <p:cNvPr id="25" name="Graphic 24" descr="Bone with solid fill">
            <a:extLst>
              <a:ext uri="{FF2B5EF4-FFF2-40B4-BE49-F238E27FC236}">
                <a16:creationId xmlns:a16="http://schemas.microsoft.com/office/drawing/2014/main" id="{AF0B81E7-2C23-10B1-B8D3-1A40501E2E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6629" y="4518325"/>
            <a:ext cx="589371" cy="58937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E8C736F-ADAA-B8CA-2B30-309132EE23FA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30288" y="3486299"/>
            <a:ext cx="1302660" cy="175460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F9E1559-EEBE-5A3E-AEAC-84CF1C51EA66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77955" y="1483160"/>
            <a:ext cx="5361519" cy="2871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1483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EGSL Template</Template>
  <TotalTime>3459</TotalTime>
  <Words>236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MS PGothic</vt:lpstr>
      <vt:lpstr>Arial</vt:lpstr>
      <vt:lpstr>Arial Narrow</vt:lpstr>
      <vt:lpstr>Calibri</vt:lpstr>
      <vt:lpstr>MyriadPro-Light</vt:lpstr>
      <vt:lpstr>Wingdings</vt:lpstr>
      <vt:lpstr>1_Office Theme</vt:lpstr>
      <vt:lpstr>Achondroplasia.expert Literature Review</vt:lpstr>
      <vt:lpstr>Does the Technique of Limb Lengthening Affect Physeal Growth in Patient With ACH? Comparison of the Simultaneous and Consecutive Tibia and Femur Lengthening With External Fixators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Farrow</dc:creator>
  <cp:lastModifiedBy>Matthew Thornton</cp:lastModifiedBy>
  <cp:revision>145</cp:revision>
  <dcterms:created xsi:type="dcterms:W3CDTF">2021-02-15T10:08:17Z</dcterms:created>
  <dcterms:modified xsi:type="dcterms:W3CDTF">2025-01-17T09:31:01Z</dcterms:modified>
</cp:coreProperties>
</file>