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4248"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9DC3E6"/>
    <a:srgbClr val="002060"/>
    <a:srgbClr val="FFFFFF"/>
    <a:srgbClr val="7F8FAF"/>
    <a:srgbClr val="CEE0F2"/>
    <a:srgbClr val="E8EEF1"/>
    <a:srgbClr val="CEDAE2"/>
    <a:srgbClr val="F0F0F0"/>
    <a:srgbClr val="368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varScale="1">
        <p:scale>
          <a:sx n="60" d="100"/>
          <a:sy n="60" d="100"/>
        </p:scale>
        <p:origin x="948" y="44"/>
      </p:cViewPr>
      <p:guideLst>
        <p:guide orient="horz" pos="3906"/>
        <p:guide pos="4248"/>
        <p:guide orient="horz" pos="2636"/>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normAutofit/>
          </a:bodyPr>
          <a:lstStyle/>
          <a:p>
            <a:r>
              <a:rPr lang="en-GB" dirty="0"/>
              <a:t>Meeting Report from 2nd ICCBH-ERN BOND Spinal Complications in Children and Adults with Achondroplasia Workshop, Dublin, Ireland, 2</a:t>
            </a:r>
            <a:r>
              <a:rPr lang="en-GB" baseline="30000" dirty="0"/>
              <a:t>nd</a:t>
            </a:r>
            <a:r>
              <a:rPr lang="en-GB" dirty="0"/>
              <a:t> July 2022</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lstStyle/>
          <a:p>
            <a:r>
              <a:rPr lang="en-GB" dirty="0"/>
              <a:t>Adapted from: Cheung MS, </a:t>
            </a:r>
            <a:r>
              <a:rPr lang="en-GB" dirty="0" err="1"/>
              <a:t>Mohnike</a:t>
            </a:r>
            <a:r>
              <a:rPr lang="en-GB" dirty="0"/>
              <a:t> K</a:t>
            </a:r>
          </a:p>
          <a:p>
            <a:r>
              <a:rPr lang="en-GB" dirty="0"/>
              <a:t>Bone 2022;165:116574</a:t>
            </a:r>
          </a:p>
          <a:p>
            <a:r>
              <a:rPr lang="en-GB" dirty="0"/>
              <a:t>DOI: 10.1016/j.bone.2022.116574</a:t>
            </a:r>
          </a:p>
        </p:txBody>
      </p:sp>
      <p:sp>
        <p:nvSpPr>
          <p:cNvPr id="4" name="TextBox 3">
            <a:extLst>
              <a:ext uri="{FF2B5EF4-FFF2-40B4-BE49-F238E27FC236}">
                <a16:creationId xmlns:a16="http://schemas.microsoft.com/office/drawing/2014/main" id="{B5CEA325-C95F-DED6-8E2D-215FAF7FD2B2}"/>
              </a:ext>
            </a:extLst>
          </p:cNvPr>
          <p:cNvSpPr txBox="1"/>
          <p:nvPr/>
        </p:nvSpPr>
        <p:spPr>
          <a:xfrm>
            <a:off x="2537367" y="6136964"/>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
        <p:nvSpPr>
          <p:cNvPr id="5" name="TextBox 5">
            <a:extLst>
              <a:ext uri="{FF2B5EF4-FFF2-40B4-BE49-F238E27FC236}">
                <a16:creationId xmlns:a16="http://schemas.microsoft.com/office/drawing/2014/main" id="{36AF8BA8-7E1A-F933-615F-73E0F92CFFD8}"/>
              </a:ext>
            </a:extLst>
          </p:cNvPr>
          <p:cNvSpPr txBox="1"/>
          <p:nvPr/>
        </p:nvSpPr>
        <p:spPr>
          <a:xfrm>
            <a:off x="5547412" y="6129823"/>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defTabSz="457200">
              <a:defRPr/>
            </a:pP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2025 BioMarin International Ltd.</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a:t>
            </a:r>
            <a:r>
              <a:rPr lang="en-GB" sz="1100" b="0" i="0" dirty="0">
                <a:solidFill>
                  <a:srgbClr val="303030"/>
                </a:solidFill>
                <a:effectLst/>
                <a:latin typeface="Arial" panose="020B0604020202020204" pitchFamily="34" charset="0"/>
              </a:rPr>
              <a:t>EU-ACH-00757</a:t>
            </a: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01</a:t>
            </a:r>
            <a:r>
              <a:rPr lang="en-US" sz="1100" dirty="0">
                <a:solidFill>
                  <a:schemeClr val="accent2">
                    <a:lumMod val="50000"/>
                  </a:schemeClr>
                </a:solidFill>
              </a:rPr>
              <a:t>/25</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BFCC0C1D-2328-B124-72F7-1A0C53D799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549" y="6315034"/>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8F28C-8FB7-6F96-BBFB-C1C44B6EEEA2}"/>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F98DF2CF-E8D2-EC62-4F52-07BC3880C038}"/>
              </a:ext>
            </a:extLst>
          </p:cNvPr>
          <p:cNvSpPr>
            <a:spLocks noGrp="1"/>
          </p:cNvSpPr>
          <p:nvPr>
            <p:ph idx="1"/>
          </p:nvPr>
        </p:nvSpPr>
        <p:spPr/>
        <p:txBody>
          <a:bodyPr>
            <a:normAutofit/>
          </a:bodyPr>
          <a:lstStyle/>
          <a:p>
            <a:pPr algn="l"/>
            <a:r>
              <a:rPr lang="en-GB" sz="1800" b="0" i="0" u="none" strike="noStrike" baseline="0" dirty="0">
                <a:latin typeface="CharisSIL"/>
              </a:rPr>
              <a:t>Spinal pathology in ACH is a significant, serious complication, beginning early on with TLK and early fusion of the synchondroses leading to a narrowed spinal canal and subsequent spinal stenosis</a:t>
            </a:r>
          </a:p>
          <a:p>
            <a:pPr algn="l"/>
            <a:r>
              <a:rPr lang="en-GB" sz="1800" b="0" i="0" u="none" strike="noStrike" baseline="0" dirty="0">
                <a:latin typeface="CharisSIL"/>
              </a:rPr>
              <a:t>Although the two entities of TLK and spinal stenosis are separate, they clearly impact upon each other</a:t>
            </a:r>
          </a:p>
          <a:p>
            <a:pPr algn="l"/>
            <a:r>
              <a:rPr lang="en-GB" sz="1800" b="0" i="0" u="none" strike="noStrike" baseline="0" dirty="0">
                <a:latin typeface="CharisSIL"/>
              </a:rPr>
              <a:t>Surveys reflect the literature and show that spinal symptoms start in childhood and progress into adulthood with over 60% of adult patients surveyed reporting symptoms related to spinal stenosis</a:t>
            </a:r>
          </a:p>
          <a:p>
            <a:pPr algn="l"/>
            <a:r>
              <a:rPr lang="en-GB" sz="1800" b="0" i="0" u="none" strike="noStrike" baseline="0" dirty="0">
                <a:latin typeface="CharisSIL"/>
              </a:rPr>
              <a:t>Loss of mobility, pain, incontinence, and paralysis are major complications which increase with age but can also present in late childhood</a:t>
            </a:r>
          </a:p>
          <a:p>
            <a:pPr algn="l"/>
            <a:r>
              <a:rPr lang="en-GB" sz="1800" b="0" i="0" u="none" strike="noStrike" baseline="0" dirty="0">
                <a:latin typeface="CharisSIL"/>
              </a:rPr>
              <a:t>The workshop highlighted that the pathophysiology, natural history and optimal management are still not fully understood but it seems likely that preventative measures in childhood may be of benefit</a:t>
            </a:r>
          </a:p>
          <a:p>
            <a:pPr algn="l"/>
            <a:r>
              <a:rPr lang="en-GB" sz="1800" b="0" i="0" u="none" strike="noStrike" baseline="0" dirty="0">
                <a:latin typeface="CharisSIL"/>
              </a:rPr>
              <a:t>This deficit of knowledge both by patients and medical teams have led to wide discrepancies between centres in the use of bracing in childhood as well as in the timing of surgical intervention</a:t>
            </a:r>
          </a:p>
          <a:p>
            <a:pPr algn="l"/>
            <a:r>
              <a:rPr lang="en-GB" sz="1800" b="0" i="0" u="none" strike="noStrike" baseline="0" dirty="0">
                <a:latin typeface="CharisSIL"/>
              </a:rPr>
              <a:t>Positive outcomes from this workshop were a greater understanding of the natural history across the lifespan of the patients and a high level of international engagement on this subject</a:t>
            </a:r>
          </a:p>
        </p:txBody>
      </p:sp>
      <p:sp>
        <p:nvSpPr>
          <p:cNvPr id="4" name="Footer Placeholder 3">
            <a:extLst>
              <a:ext uri="{FF2B5EF4-FFF2-40B4-BE49-F238E27FC236}">
                <a16:creationId xmlns:a16="http://schemas.microsoft.com/office/drawing/2014/main" id="{FD8BF91E-12AE-BC8C-AD8E-AF00D988E4A2}"/>
              </a:ext>
            </a:extLst>
          </p:cNvPr>
          <p:cNvSpPr>
            <a:spLocks noGrp="1"/>
          </p:cNvSpPr>
          <p:nvPr>
            <p:ph type="ftr" sz="quarter" idx="11"/>
          </p:nvPr>
        </p:nvSpPr>
        <p:spPr/>
        <p:txBody>
          <a:bodyPr/>
          <a:lstStyle/>
          <a:p>
            <a:r>
              <a:rPr lang="en-GB" dirty="0"/>
              <a:t>ACH, achondroplasia; TLK, thoracolumbar kyphosis. </a:t>
            </a:r>
          </a:p>
          <a:p>
            <a:r>
              <a:rPr lang="en-GB" dirty="0"/>
              <a:t>Cheung MS, </a:t>
            </a:r>
            <a:r>
              <a:rPr lang="en-GB" dirty="0" err="1"/>
              <a:t>Mohnike</a:t>
            </a:r>
            <a:r>
              <a:rPr lang="en-GB" dirty="0"/>
              <a:t> K. Bone 2022;165:116574.</a:t>
            </a:r>
          </a:p>
        </p:txBody>
      </p:sp>
    </p:spTree>
    <p:extLst>
      <p:ext uri="{BB962C8B-B14F-4D97-AF65-F5344CB8AC3E}">
        <p14:creationId xmlns:p14="http://schemas.microsoft.com/office/powerpoint/2010/main" val="2726758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82E9-95F0-3A3B-BD05-6838A5C83546}"/>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9784B700-BF3B-BCA5-9269-99E37C24FFEE}"/>
              </a:ext>
            </a:extLst>
          </p:cNvPr>
          <p:cNvSpPr>
            <a:spLocks noGrp="1"/>
          </p:cNvSpPr>
          <p:nvPr>
            <p:ph idx="1"/>
          </p:nvPr>
        </p:nvSpPr>
        <p:spPr/>
        <p:txBody>
          <a:bodyPr/>
          <a:lstStyle/>
          <a:p>
            <a:r>
              <a:rPr lang="en-GB" dirty="0"/>
              <a:t>A workshop on spinal complications in children and adults with achondroplasia was held before the start of the 10th ICCBH</a:t>
            </a:r>
          </a:p>
          <a:p>
            <a:r>
              <a:rPr lang="en-GB" dirty="0"/>
              <a:t>Organised by the European Reference Network on Rare Bone diseases and ICCBH</a:t>
            </a:r>
          </a:p>
          <a:p>
            <a:r>
              <a:rPr lang="en-GB" dirty="0"/>
              <a:t>The pathophysiology, natural history, and management of thoraco-lumbar kyphosis and spinal stenosis remains poorly described in the literature</a:t>
            </a:r>
          </a:p>
          <a:p>
            <a:r>
              <a:rPr lang="en-GB" dirty="0"/>
              <a:t>The workshop consisted of lectures, a debate, and an interactive round table discussion</a:t>
            </a:r>
          </a:p>
          <a:p>
            <a:r>
              <a:rPr lang="en-GB" dirty="0"/>
              <a:t>Attended by over 100 delegates affiliated to &gt;70 institutions in 20 countries</a:t>
            </a:r>
          </a:p>
        </p:txBody>
      </p:sp>
      <p:sp>
        <p:nvSpPr>
          <p:cNvPr id="4" name="Footer Placeholder 3">
            <a:extLst>
              <a:ext uri="{FF2B5EF4-FFF2-40B4-BE49-F238E27FC236}">
                <a16:creationId xmlns:a16="http://schemas.microsoft.com/office/drawing/2014/main" id="{BA797515-3C80-B110-9049-C5034C0C4BA2}"/>
              </a:ext>
            </a:extLst>
          </p:cNvPr>
          <p:cNvSpPr>
            <a:spLocks noGrp="1"/>
          </p:cNvSpPr>
          <p:nvPr>
            <p:ph type="ftr" sz="quarter" idx="11"/>
          </p:nvPr>
        </p:nvSpPr>
        <p:spPr/>
        <p:txBody>
          <a:bodyPr/>
          <a:lstStyle/>
          <a:p>
            <a:r>
              <a:rPr lang="en-GB" dirty="0"/>
              <a:t>ICCBH, International Conference on Children's Bone Health.</a:t>
            </a:r>
          </a:p>
          <a:p>
            <a:r>
              <a:rPr lang="en-GB" dirty="0"/>
              <a:t>Cheung MS, </a:t>
            </a:r>
            <a:r>
              <a:rPr lang="en-GB" dirty="0" err="1"/>
              <a:t>Mohnike</a:t>
            </a:r>
            <a:r>
              <a:rPr lang="en-GB" dirty="0"/>
              <a:t> K. Bone 2022;165:116574.</a:t>
            </a:r>
          </a:p>
        </p:txBody>
      </p:sp>
    </p:spTree>
    <p:extLst>
      <p:ext uri="{BB962C8B-B14F-4D97-AF65-F5344CB8AC3E}">
        <p14:creationId xmlns:p14="http://schemas.microsoft.com/office/powerpoint/2010/main" val="365119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DB866E-4999-E23B-C22B-4D7639B3E134}"/>
              </a:ext>
            </a:extLst>
          </p:cNvPr>
          <p:cNvSpPr>
            <a:spLocks noGrp="1"/>
          </p:cNvSpPr>
          <p:nvPr>
            <p:ph type="title"/>
          </p:nvPr>
        </p:nvSpPr>
        <p:spPr/>
        <p:txBody>
          <a:bodyPr>
            <a:normAutofit/>
          </a:bodyPr>
          <a:lstStyle/>
          <a:p>
            <a:r>
              <a:rPr lang="en-GB" sz="3000" dirty="0"/>
              <a:t>Setting the Scene: the </a:t>
            </a:r>
            <a:r>
              <a:rPr lang="en-GB" sz="3000" dirty="0" err="1"/>
              <a:t>EuRR</a:t>
            </a:r>
            <a:r>
              <a:rPr lang="en-GB" sz="3000" dirty="0"/>
              <a:t>-Bone Survey</a:t>
            </a:r>
            <a:br>
              <a:rPr lang="en-GB" dirty="0"/>
            </a:br>
            <a:r>
              <a:rPr lang="en-GB" sz="2400" i="1" dirty="0"/>
              <a:t>Presented by Florian </a:t>
            </a:r>
            <a:r>
              <a:rPr lang="en-GB" sz="2400" i="1" dirty="0" err="1"/>
              <a:t>Innig</a:t>
            </a:r>
            <a:r>
              <a:rPr lang="en-GB" sz="2400" i="1" dirty="0"/>
              <a:t> and Ines Alves</a:t>
            </a:r>
            <a:endParaRPr lang="en-GB" i="1" dirty="0"/>
          </a:p>
        </p:txBody>
      </p:sp>
      <p:sp>
        <p:nvSpPr>
          <p:cNvPr id="6" name="Content Placeholder 5">
            <a:extLst>
              <a:ext uri="{FF2B5EF4-FFF2-40B4-BE49-F238E27FC236}">
                <a16:creationId xmlns:a16="http://schemas.microsoft.com/office/drawing/2014/main" id="{DF775C6B-1C1D-4690-3681-3CD61C39859C}"/>
              </a:ext>
            </a:extLst>
          </p:cNvPr>
          <p:cNvSpPr>
            <a:spLocks noGrp="1"/>
          </p:cNvSpPr>
          <p:nvPr>
            <p:ph idx="1"/>
          </p:nvPr>
        </p:nvSpPr>
        <p:spPr>
          <a:xfrm>
            <a:off x="696000" y="1449391"/>
            <a:ext cx="4030546" cy="3911741"/>
          </a:xfrm>
          <a:solidFill>
            <a:schemeClr val="bg1">
              <a:lumMod val="95000"/>
            </a:schemeClr>
          </a:solidFill>
        </p:spPr>
        <p:txBody>
          <a:bodyPr/>
          <a:lstStyle/>
          <a:p>
            <a:pPr marL="0" indent="0">
              <a:buNone/>
            </a:pPr>
            <a:r>
              <a:rPr lang="en-GB" b="1" dirty="0"/>
              <a:t>A 21-question survey </a:t>
            </a:r>
          </a:p>
          <a:p>
            <a:r>
              <a:rPr lang="en-GB" dirty="0"/>
              <a:t>To get a broad and real-world look into spinal issues in ACH</a:t>
            </a:r>
          </a:p>
          <a:p>
            <a:r>
              <a:rPr lang="en-GB" dirty="0"/>
              <a:t>Shared among 30 advocacy organisations in Europe</a:t>
            </a:r>
          </a:p>
          <a:p>
            <a:r>
              <a:rPr lang="en-GB" dirty="0"/>
              <a:t>163 responses, with 157 valid contributions</a:t>
            </a:r>
          </a:p>
        </p:txBody>
      </p:sp>
      <p:sp>
        <p:nvSpPr>
          <p:cNvPr id="4" name="Footer Placeholder 3">
            <a:extLst>
              <a:ext uri="{FF2B5EF4-FFF2-40B4-BE49-F238E27FC236}">
                <a16:creationId xmlns:a16="http://schemas.microsoft.com/office/drawing/2014/main" id="{BA797515-3C80-B110-9049-C5034C0C4BA2}"/>
              </a:ext>
            </a:extLst>
          </p:cNvPr>
          <p:cNvSpPr>
            <a:spLocks noGrp="1"/>
          </p:cNvSpPr>
          <p:nvPr>
            <p:ph type="ftr" sz="quarter" idx="11"/>
          </p:nvPr>
        </p:nvSpPr>
        <p:spPr/>
        <p:txBody>
          <a:bodyPr/>
          <a:lstStyle/>
          <a:p>
            <a:r>
              <a:rPr lang="en-GB" dirty="0"/>
              <a:t>ACH, achondroplasia; </a:t>
            </a:r>
            <a:r>
              <a:rPr lang="en-GB" dirty="0" err="1"/>
              <a:t>EuRR</a:t>
            </a:r>
            <a:r>
              <a:rPr lang="en-GB" dirty="0"/>
              <a:t>-Bone, European Registry for Rare Bone. </a:t>
            </a:r>
          </a:p>
          <a:p>
            <a:r>
              <a:rPr lang="en-GB" dirty="0"/>
              <a:t>Cheung MS, </a:t>
            </a:r>
            <a:r>
              <a:rPr lang="en-GB" dirty="0" err="1"/>
              <a:t>Mohnike</a:t>
            </a:r>
            <a:r>
              <a:rPr lang="en-GB" dirty="0"/>
              <a:t> K. Bone 2022;165:116574.</a:t>
            </a:r>
          </a:p>
        </p:txBody>
      </p:sp>
      <p:sp>
        <p:nvSpPr>
          <p:cNvPr id="7" name="Content Placeholder 6">
            <a:extLst>
              <a:ext uri="{FF2B5EF4-FFF2-40B4-BE49-F238E27FC236}">
                <a16:creationId xmlns:a16="http://schemas.microsoft.com/office/drawing/2014/main" id="{8664DAA2-9F26-C6E7-0945-45AB31AD7E5C}"/>
              </a:ext>
            </a:extLst>
          </p:cNvPr>
          <p:cNvSpPr>
            <a:spLocks noGrp="1"/>
          </p:cNvSpPr>
          <p:nvPr>
            <p:ph sz="quarter" idx="12"/>
          </p:nvPr>
        </p:nvSpPr>
        <p:spPr/>
        <p:txBody>
          <a:bodyPr>
            <a:normAutofit/>
          </a:bodyPr>
          <a:lstStyle/>
          <a:p>
            <a:r>
              <a:rPr lang="en-GB" dirty="0"/>
              <a:t>These results indicate significant morbidity associated with spinal stenosis and highlights the need to understand the clinical natural history of ACH throughout the life course</a:t>
            </a:r>
          </a:p>
        </p:txBody>
      </p:sp>
      <p:sp>
        <p:nvSpPr>
          <p:cNvPr id="8" name="Content Placeholder 5">
            <a:extLst>
              <a:ext uri="{FF2B5EF4-FFF2-40B4-BE49-F238E27FC236}">
                <a16:creationId xmlns:a16="http://schemas.microsoft.com/office/drawing/2014/main" id="{5E88D03D-412B-D824-8943-8E6B9D815EC6}"/>
              </a:ext>
            </a:extLst>
          </p:cNvPr>
          <p:cNvSpPr txBox="1">
            <a:spLocks/>
          </p:cNvSpPr>
          <p:nvPr/>
        </p:nvSpPr>
        <p:spPr>
          <a:xfrm>
            <a:off x="4840850" y="1449388"/>
            <a:ext cx="6655149" cy="3911741"/>
          </a:xfrm>
          <a:prstGeom prst="rect">
            <a:avLst/>
          </a:prstGeom>
          <a:noFill/>
        </p:spPr>
        <p:txBody>
          <a:bodyPr vert="horz" lIns="91440" tIns="45720" rIns="91440" bIns="45720" rtlCol="0">
            <a:norm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10 people </a:t>
            </a:r>
            <a:r>
              <a:rPr lang="en-GB" dirty="0"/>
              <a:t>reported foramen magnum decompression, at ages between 2 months to 4 years old</a:t>
            </a:r>
          </a:p>
          <a:p>
            <a:endParaRPr lang="en-GB" dirty="0"/>
          </a:p>
          <a:p>
            <a:r>
              <a:rPr lang="en-GB" b="1" dirty="0"/>
              <a:t>62% </a:t>
            </a:r>
            <a:r>
              <a:rPr lang="en-GB" dirty="0"/>
              <a:t>had at least one symptom of spinal stenosis</a:t>
            </a:r>
          </a:p>
          <a:p>
            <a:endParaRPr lang="en-GB" dirty="0"/>
          </a:p>
          <a:p>
            <a:r>
              <a:rPr lang="en-GB" b="1" dirty="0"/>
              <a:t>26% </a:t>
            </a:r>
            <a:r>
              <a:rPr lang="en-GB" dirty="0"/>
              <a:t>had undergone a spinal decompression</a:t>
            </a:r>
          </a:p>
          <a:p>
            <a:pPr lvl="1"/>
            <a:r>
              <a:rPr lang="en-GB" dirty="0"/>
              <a:t>Similar numbers were reported as planned by a local surgeon (N=18), or a surgeon expert in ACH (N=18)</a:t>
            </a:r>
          </a:p>
          <a:p>
            <a:pPr lvl="1"/>
            <a:r>
              <a:rPr lang="en-GB" dirty="0"/>
              <a:t>74% reported improvements</a:t>
            </a:r>
          </a:p>
        </p:txBody>
      </p:sp>
    </p:spTree>
    <p:extLst>
      <p:ext uri="{BB962C8B-B14F-4D97-AF65-F5344CB8AC3E}">
        <p14:creationId xmlns:p14="http://schemas.microsoft.com/office/powerpoint/2010/main" val="2355281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A7BDC6A-C136-078E-7D7C-F94E6A9061B3}"/>
              </a:ext>
            </a:extLst>
          </p:cNvPr>
          <p:cNvSpPr>
            <a:spLocks noGrp="1"/>
          </p:cNvSpPr>
          <p:nvPr>
            <p:ph type="title"/>
          </p:nvPr>
        </p:nvSpPr>
        <p:spPr>
          <a:xfrm>
            <a:off x="695999" y="360000"/>
            <a:ext cx="11326429" cy="1008000"/>
          </a:xfrm>
        </p:spPr>
        <p:txBody>
          <a:bodyPr>
            <a:noAutofit/>
          </a:bodyPr>
          <a:lstStyle/>
          <a:p>
            <a:r>
              <a:rPr lang="en-GB" sz="3000" dirty="0"/>
              <a:t>Pathophysiology and Radiology of SCS and Thoracolumbar Kyphosis</a:t>
            </a:r>
            <a:br>
              <a:rPr lang="en-GB" sz="2800" dirty="0"/>
            </a:br>
            <a:r>
              <a:rPr lang="en-GB" sz="2400" i="1" dirty="0"/>
              <a:t>Presented by Alistair Calder</a:t>
            </a:r>
          </a:p>
        </p:txBody>
      </p:sp>
      <p:sp>
        <p:nvSpPr>
          <p:cNvPr id="6" name="Content Placeholder 5">
            <a:extLst>
              <a:ext uri="{FF2B5EF4-FFF2-40B4-BE49-F238E27FC236}">
                <a16:creationId xmlns:a16="http://schemas.microsoft.com/office/drawing/2014/main" id="{127434C2-E958-FAF4-A98A-3E9361A2D6DF}"/>
              </a:ext>
            </a:extLst>
          </p:cNvPr>
          <p:cNvSpPr>
            <a:spLocks noGrp="1"/>
          </p:cNvSpPr>
          <p:nvPr>
            <p:ph idx="1"/>
          </p:nvPr>
        </p:nvSpPr>
        <p:spPr>
          <a:xfrm>
            <a:off x="695999" y="1449391"/>
            <a:ext cx="5400001" cy="4113208"/>
          </a:xfrm>
        </p:spPr>
        <p:txBody>
          <a:bodyPr>
            <a:normAutofit fontScale="85000" lnSpcReduction="10000"/>
          </a:bodyPr>
          <a:lstStyle/>
          <a:p>
            <a:pPr marL="0" indent="0">
              <a:buNone/>
            </a:pPr>
            <a:r>
              <a:rPr lang="en-GB" b="1" dirty="0"/>
              <a:t>Spinal canal stenosis</a:t>
            </a:r>
          </a:p>
          <a:p>
            <a:r>
              <a:rPr lang="en-GB" dirty="0"/>
              <a:t>SCS produces one of the most familiar radiological signs in achondroplasia:</a:t>
            </a:r>
          </a:p>
          <a:p>
            <a:pPr lvl="1"/>
            <a:r>
              <a:rPr lang="en-GB" dirty="0"/>
              <a:t>Progressive narrowing of the interpedicular distances in the lumbar spine</a:t>
            </a:r>
          </a:p>
          <a:p>
            <a:pPr lvl="1"/>
            <a:r>
              <a:rPr lang="en-GB" dirty="0"/>
              <a:t>Associated with shortening of lumbar pedicles </a:t>
            </a:r>
          </a:p>
          <a:p>
            <a:pPr lvl="1"/>
            <a:r>
              <a:rPr lang="en-GB" dirty="0"/>
              <a:t>Posterior vertebral scalloping on the lateral view</a:t>
            </a:r>
          </a:p>
          <a:p>
            <a:r>
              <a:rPr lang="en-GB" dirty="0"/>
              <a:t>This may be due to early closure of the neurocentral synchondroses in ACH</a:t>
            </a:r>
          </a:p>
          <a:p>
            <a:r>
              <a:rPr lang="en-GB" dirty="0"/>
              <a:t>The age at which this occurs is not clear, but likely to be within the first 2 years of life</a:t>
            </a:r>
          </a:p>
          <a:p>
            <a:r>
              <a:rPr lang="en-GB" dirty="0"/>
              <a:t>This premature closure is thought to be driven by MAPK signalling, and therefore may be amenable to modulation by existing medical treatments</a:t>
            </a:r>
          </a:p>
        </p:txBody>
      </p:sp>
      <p:sp>
        <p:nvSpPr>
          <p:cNvPr id="4" name="Footer Placeholder 3">
            <a:extLst>
              <a:ext uri="{FF2B5EF4-FFF2-40B4-BE49-F238E27FC236}">
                <a16:creationId xmlns:a16="http://schemas.microsoft.com/office/drawing/2014/main" id="{BA797515-3C80-B110-9049-C5034C0C4BA2}"/>
              </a:ext>
            </a:extLst>
          </p:cNvPr>
          <p:cNvSpPr>
            <a:spLocks noGrp="1"/>
          </p:cNvSpPr>
          <p:nvPr>
            <p:ph type="ftr" sz="quarter" idx="11"/>
          </p:nvPr>
        </p:nvSpPr>
        <p:spPr/>
        <p:txBody>
          <a:bodyPr/>
          <a:lstStyle/>
          <a:p>
            <a:r>
              <a:rPr lang="en-GB" dirty="0"/>
              <a:t>ACH, achondroplasia; SCS, </a:t>
            </a:r>
            <a:r>
              <a:rPr lang="en-GB" sz="1000" dirty="0"/>
              <a:t>spinal canal stenosis; TLK, thoracolumbar kyphosis.</a:t>
            </a:r>
          </a:p>
          <a:p>
            <a:r>
              <a:rPr lang="en-GB" dirty="0"/>
              <a:t>Cheung MS, </a:t>
            </a:r>
            <a:r>
              <a:rPr lang="en-GB" dirty="0" err="1"/>
              <a:t>Mohnike</a:t>
            </a:r>
            <a:r>
              <a:rPr lang="en-GB" dirty="0"/>
              <a:t> K. Bone 2022;165:116574.</a:t>
            </a:r>
          </a:p>
        </p:txBody>
      </p:sp>
      <p:sp>
        <p:nvSpPr>
          <p:cNvPr id="7" name="Content Placeholder 6">
            <a:extLst>
              <a:ext uri="{FF2B5EF4-FFF2-40B4-BE49-F238E27FC236}">
                <a16:creationId xmlns:a16="http://schemas.microsoft.com/office/drawing/2014/main" id="{678BD2D7-5FAF-CB18-61F8-2BD7B5C9D7D0}"/>
              </a:ext>
            </a:extLst>
          </p:cNvPr>
          <p:cNvSpPr>
            <a:spLocks noGrp="1"/>
          </p:cNvSpPr>
          <p:nvPr>
            <p:ph sz="quarter" idx="12"/>
          </p:nvPr>
        </p:nvSpPr>
        <p:spPr/>
        <p:txBody>
          <a:bodyPr>
            <a:normAutofit/>
          </a:bodyPr>
          <a:lstStyle/>
          <a:p>
            <a:r>
              <a:rPr lang="en-GB" dirty="0"/>
              <a:t>Orthopaedic management needs to be started at the earliest possible opportunity </a:t>
            </a:r>
            <a:br>
              <a:rPr lang="en-GB" dirty="0"/>
            </a:br>
            <a:r>
              <a:rPr lang="en-GB" dirty="0"/>
              <a:t>to have a significant impact on final spinal canal diameter</a:t>
            </a:r>
          </a:p>
        </p:txBody>
      </p:sp>
      <p:sp>
        <p:nvSpPr>
          <p:cNvPr id="8" name="Content Placeholder 5">
            <a:extLst>
              <a:ext uri="{FF2B5EF4-FFF2-40B4-BE49-F238E27FC236}">
                <a16:creationId xmlns:a16="http://schemas.microsoft.com/office/drawing/2014/main" id="{02A77E78-A667-BC0D-70FF-E76255C2F62D}"/>
              </a:ext>
            </a:extLst>
          </p:cNvPr>
          <p:cNvSpPr txBox="1">
            <a:spLocks/>
          </p:cNvSpPr>
          <p:nvPr/>
        </p:nvSpPr>
        <p:spPr>
          <a:xfrm>
            <a:off x="6102988" y="1449391"/>
            <a:ext cx="5400001" cy="4113208"/>
          </a:xfrm>
          <a:prstGeom prst="rect">
            <a:avLst/>
          </a:prstGeom>
        </p:spPr>
        <p:txBody>
          <a:bodyPr vert="horz" lIns="91440" tIns="45720" rIns="91440" bIns="45720" rtlCol="0">
            <a:norm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None/>
            </a:pPr>
            <a:r>
              <a:rPr lang="en-GB" sz="1700" b="1" dirty="0"/>
              <a:t>Thoracolumbar Kyphosis</a:t>
            </a:r>
          </a:p>
          <a:p>
            <a:pPr>
              <a:lnSpc>
                <a:spcPct val="90000"/>
              </a:lnSpc>
            </a:pPr>
            <a:r>
              <a:rPr lang="en-GB" sz="1700" dirty="0"/>
              <a:t>TLK is a near universal phenomenon in infants with ACH that resolves in approximately 80–90%</a:t>
            </a:r>
          </a:p>
          <a:p>
            <a:pPr>
              <a:lnSpc>
                <a:spcPct val="90000"/>
              </a:lnSpc>
            </a:pPr>
            <a:r>
              <a:rPr lang="en-GB" sz="1700" dirty="0"/>
              <a:t>Historically defined as any kyphotic angulation in the T11 to L1 region</a:t>
            </a:r>
          </a:p>
          <a:p>
            <a:pPr>
              <a:lnSpc>
                <a:spcPct val="90000"/>
              </a:lnSpc>
            </a:pPr>
            <a:r>
              <a:rPr lang="en-GB" sz="1700" dirty="0"/>
              <a:t>However, it has recently been suggested that healthy infants may have TLK of up to 20 degrees</a:t>
            </a:r>
          </a:p>
          <a:p>
            <a:pPr>
              <a:lnSpc>
                <a:spcPct val="90000"/>
              </a:lnSpc>
            </a:pPr>
            <a:r>
              <a:rPr lang="en-GB" sz="1700" dirty="0"/>
              <a:t>Radiological features of the apex vertebra have some predictive value: </a:t>
            </a:r>
          </a:p>
          <a:p>
            <a:pPr lvl="1">
              <a:lnSpc>
                <a:spcPct val="90000"/>
              </a:lnSpc>
            </a:pPr>
            <a:r>
              <a:rPr lang="en-GB" sz="1500" dirty="0"/>
              <a:t>Degree of anterior wedging</a:t>
            </a:r>
          </a:p>
          <a:p>
            <a:pPr lvl="1">
              <a:lnSpc>
                <a:spcPct val="90000"/>
              </a:lnSpc>
            </a:pPr>
            <a:r>
              <a:rPr lang="en-GB" sz="1500" dirty="0"/>
              <a:t>Degree of posterior translocation</a:t>
            </a:r>
          </a:p>
        </p:txBody>
      </p:sp>
    </p:spTree>
    <p:extLst>
      <p:ext uri="{BB962C8B-B14F-4D97-AF65-F5344CB8AC3E}">
        <p14:creationId xmlns:p14="http://schemas.microsoft.com/office/powerpoint/2010/main" val="421360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fontScale="90000"/>
          </a:bodyPr>
          <a:lstStyle/>
          <a:p>
            <a:r>
              <a:rPr lang="en-GB" sz="3300" dirty="0"/>
              <a:t>Pathophysiology and Natural History of Spinal Kyphosis and Stenosis</a:t>
            </a:r>
            <a:br>
              <a:rPr lang="en-GB" dirty="0"/>
            </a:br>
            <a:r>
              <a:rPr lang="en-GB" sz="2700" i="1" dirty="0"/>
              <a:t>Presented by </a:t>
            </a:r>
            <a:r>
              <a:rPr lang="en-GB" sz="2700" i="1" dirty="0" err="1"/>
              <a:t>Svein</a:t>
            </a:r>
            <a:r>
              <a:rPr lang="en-GB" sz="2700" i="1" dirty="0"/>
              <a:t> </a:t>
            </a:r>
            <a:r>
              <a:rPr lang="en-GB" sz="2700" i="1" dirty="0" err="1"/>
              <a:t>Fredwall</a:t>
            </a:r>
            <a:endParaRPr lang="en-GB" i="1" dirty="0"/>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p:txBody>
          <a:bodyPr>
            <a:normAutofit/>
          </a:bodyPr>
          <a:lstStyle/>
          <a:p>
            <a:r>
              <a:rPr lang="en-GB" dirty="0"/>
              <a:t>TLK and SCS are common complications in ACH, and management remains challenging </a:t>
            </a:r>
          </a:p>
          <a:p>
            <a:r>
              <a:rPr lang="en-GB" dirty="0"/>
              <a:t>There is no general agreement on the definition of TLK in ACH, but up to 90% of children with this condition will probably have some degree of TLK during the first 2–3 years of life</a:t>
            </a:r>
          </a:p>
          <a:p>
            <a:pPr lvl="1"/>
            <a:r>
              <a:rPr lang="en-GB" dirty="0"/>
              <a:t>The majority resolve spontaneously within the first year of starting walking </a:t>
            </a:r>
          </a:p>
          <a:p>
            <a:pPr lvl="1"/>
            <a:r>
              <a:rPr lang="en-GB" dirty="0"/>
              <a:t>But 10–15% or more may have persistent or progressive TLK</a:t>
            </a:r>
          </a:p>
          <a:p>
            <a:r>
              <a:rPr lang="en-GB" dirty="0"/>
              <a:t>The prevalence of symptomatic spinal stenosis is about 20% in children with ACH</a:t>
            </a:r>
          </a:p>
          <a:p>
            <a:pPr lvl="1"/>
            <a:r>
              <a:rPr lang="en-GB" dirty="0"/>
              <a:t>This increases to up to 60–70% in the adult population </a:t>
            </a:r>
          </a:p>
          <a:p>
            <a:r>
              <a:rPr lang="en-GB" dirty="0"/>
              <a:t>The lumbar region is most commonly affected, but the majority may have multiple spine levels affected </a:t>
            </a:r>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SCS, </a:t>
            </a:r>
            <a:r>
              <a:rPr lang="en-GB" sz="1000" dirty="0"/>
              <a:t>spinal canal stenosis; TLK, thoracolumbar kyphosis.</a:t>
            </a:r>
          </a:p>
          <a:p>
            <a:r>
              <a:rPr lang="en-GB" dirty="0"/>
              <a:t>Cheung MS, </a:t>
            </a:r>
            <a:r>
              <a:rPr lang="en-GB" dirty="0" err="1"/>
              <a:t>Mohnike</a:t>
            </a:r>
            <a:r>
              <a:rPr lang="en-GB" dirty="0"/>
              <a:t> K. Bone 2022;165:116574.</a:t>
            </a:r>
          </a:p>
        </p:txBody>
      </p:sp>
      <p:sp>
        <p:nvSpPr>
          <p:cNvPr id="5" name="Content Placeholder 4">
            <a:extLst>
              <a:ext uri="{FF2B5EF4-FFF2-40B4-BE49-F238E27FC236}">
                <a16:creationId xmlns:a16="http://schemas.microsoft.com/office/drawing/2014/main" id="{FF663006-96F2-977C-5C86-488E21649034}"/>
              </a:ext>
            </a:extLst>
          </p:cNvPr>
          <p:cNvSpPr>
            <a:spLocks noGrp="1"/>
          </p:cNvSpPr>
          <p:nvPr>
            <p:ph sz="quarter" idx="12"/>
          </p:nvPr>
        </p:nvSpPr>
        <p:spPr/>
        <p:txBody>
          <a:bodyPr>
            <a:normAutofit/>
          </a:bodyPr>
          <a:lstStyle/>
          <a:p>
            <a:r>
              <a:rPr lang="en-GB" dirty="0"/>
              <a:t>The development of symptomatic spinal stenosis might have a considerable impact on physical function, including daily activities, work participation, and more pain</a:t>
            </a:r>
          </a:p>
        </p:txBody>
      </p:sp>
    </p:spTree>
    <p:extLst>
      <p:ext uri="{BB962C8B-B14F-4D97-AF65-F5344CB8AC3E}">
        <p14:creationId xmlns:p14="http://schemas.microsoft.com/office/powerpoint/2010/main" val="361208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a:bodyPr>
          <a:lstStyle/>
          <a:p>
            <a:r>
              <a:rPr lang="en-GB" sz="3000" dirty="0"/>
              <a:t>Neurosurgical Aspects of Managing Spinal Stenosis</a:t>
            </a:r>
            <a:br>
              <a:rPr lang="en-GB" dirty="0"/>
            </a:br>
            <a:r>
              <a:rPr lang="en-GB" sz="2400" i="1" dirty="0"/>
              <a:t>Presented by Philip Kunkel</a:t>
            </a:r>
            <a:endParaRPr lang="en-GB" i="1" dirty="0"/>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a:xfrm>
            <a:off x="696000" y="1449391"/>
            <a:ext cx="10800000" cy="3911741"/>
          </a:xfrm>
        </p:spPr>
        <p:txBody>
          <a:bodyPr>
            <a:normAutofit fontScale="85000" lnSpcReduction="20000"/>
          </a:bodyPr>
          <a:lstStyle/>
          <a:p>
            <a:r>
              <a:rPr lang="en-GB" dirty="0"/>
              <a:t>Modern microsurgical treatment is used to decompress narrow spinal level</a:t>
            </a:r>
          </a:p>
          <a:p>
            <a:r>
              <a:rPr lang="en-GB" dirty="0"/>
              <a:t>It is preferred to avoid complete laminectomies</a:t>
            </a:r>
          </a:p>
          <a:p>
            <a:pPr lvl="1"/>
            <a:r>
              <a:rPr lang="en-GB" sz="2000" dirty="0"/>
              <a:t>Carry out cross-over decompressions with laminotomies/hemilaminectomies at each level to avoid impairment of the facet joints causing instability</a:t>
            </a:r>
          </a:p>
          <a:p>
            <a:pPr lvl="1"/>
            <a:endParaRPr lang="en-GB" dirty="0"/>
          </a:p>
          <a:p>
            <a:r>
              <a:rPr lang="en-GB" dirty="0"/>
              <a:t>Complications of spinal canal decompression surgery in these patients is not infrequent:</a:t>
            </a:r>
          </a:p>
          <a:p>
            <a:pPr lvl="1"/>
            <a:endParaRPr lang="en-GB" dirty="0"/>
          </a:p>
          <a:p>
            <a:pPr marL="0" indent="0">
              <a:buNone/>
            </a:pPr>
            <a:endParaRPr lang="en-GB" dirty="0"/>
          </a:p>
          <a:p>
            <a:endParaRPr lang="en-GB" dirty="0"/>
          </a:p>
          <a:p>
            <a:r>
              <a:rPr lang="en-GB" dirty="0"/>
              <a:t>Similarly, surgical techniques using extensive posterior osteotomies for kyphosis reduction are known to have a relatively high complication rate</a:t>
            </a:r>
          </a:p>
          <a:p>
            <a:pPr marL="0" indent="0">
              <a:buNone/>
            </a:pPr>
            <a:endParaRPr lang="en-GB" dirty="0"/>
          </a:p>
          <a:p>
            <a:pPr marL="0" indent="0">
              <a:buNone/>
            </a:pPr>
            <a:r>
              <a:rPr lang="en-GB" dirty="0"/>
              <a:t> </a:t>
            </a:r>
          </a:p>
          <a:p>
            <a:pPr marL="0" indent="0">
              <a:buNone/>
            </a:pPr>
            <a:endParaRPr lang="en-GB" dirty="0"/>
          </a:p>
          <a:p>
            <a:pPr marL="0" indent="0">
              <a:buNone/>
            </a:pPr>
            <a:endParaRPr lang="en-GB" dirty="0"/>
          </a:p>
          <a:p>
            <a:pPr marL="0" indent="0">
              <a:buNone/>
            </a:pPr>
            <a:endParaRPr lang="en-GB" dirty="0"/>
          </a:p>
          <a:p>
            <a:endParaRPr lang="en-GB" dirty="0"/>
          </a:p>
          <a:p>
            <a:endParaRPr lang="en-GB" dirty="0"/>
          </a:p>
          <a:p>
            <a:endParaRPr lang="en-GB" dirty="0"/>
          </a:p>
          <a:p>
            <a:endParaRPr lang="en-GB" dirty="0"/>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a:t>
            </a:r>
          </a:p>
          <a:p>
            <a:r>
              <a:rPr lang="en-GB" dirty="0"/>
              <a:t>Cheung MS, </a:t>
            </a:r>
            <a:r>
              <a:rPr lang="en-GB" dirty="0" err="1"/>
              <a:t>Mohnike</a:t>
            </a:r>
            <a:r>
              <a:rPr lang="en-GB" dirty="0"/>
              <a:t> K. Bone 2022;165:116574.</a:t>
            </a:r>
          </a:p>
        </p:txBody>
      </p:sp>
      <p:sp>
        <p:nvSpPr>
          <p:cNvPr id="5" name="Content Placeholder 4">
            <a:extLst>
              <a:ext uri="{FF2B5EF4-FFF2-40B4-BE49-F238E27FC236}">
                <a16:creationId xmlns:a16="http://schemas.microsoft.com/office/drawing/2014/main" id="{FF663006-96F2-977C-5C86-488E21649034}"/>
              </a:ext>
            </a:extLst>
          </p:cNvPr>
          <p:cNvSpPr>
            <a:spLocks noGrp="1"/>
          </p:cNvSpPr>
          <p:nvPr>
            <p:ph sz="quarter" idx="12"/>
          </p:nvPr>
        </p:nvSpPr>
        <p:spPr/>
        <p:txBody>
          <a:bodyPr>
            <a:normAutofit/>
          </a:bodyPr>
          <a:lstStyle/>
          <a:p>
            <a:r>
              <a:rPr lang="en-GB" dirty="0"/>
              <a:t>Neurosurgeons are involved in long-term treatment of people with ACH from early childhood to old age</a:t>
            </a:r>
          </a:p>
        </p:txBody>
      </p:sp>
      <p:sp>
        <p:nvSpPr>
          <p:cNvPr id="6" name="Content Placeholder 2">
            <a:extLst>
              <a:ext uri="{FF2B5EF4-FFF2-40B4-BE49-F238E27FC236}">
                <a16:creationId xmlns:a16="http://schemas.microsoft.com/office/drawing/2014/main" id="{3F57D634-E2DB-0244-2BC3-AA1BFEE7884D}"/>
              </a:ext>
            </a:extLst>
          </p:cNvPr>
          <p:cNvSpPr txBox="1">
            <a:spLocks/>
          </p:cNvSpPr>
          <p:nvPr/>
        </p:nvSpPr>
        <p:spPr>
          <a:xfrm>
            <a:off x="666182" y="3077615"/>
            <a:ext cx="10800000" cy="642849"/>
          </a:xfrm>
          <a:prstGeom prst="rect">
            <a:avLst/>
          </a:prstGeom>
        </p:spPr>
        <p:txBody>
          <a:bodyPr vert="horz" lIns="91440" tIns="45720" rIns="91440" bIns="45720" numCol="2" rtlCol="0">
            <a:no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Bef>
                <a:spcPts val="0"/>
              </a:spcBef>
            </a:pPr>
            <a:r>
              <a:rPr lang="en-GB" sz="1700" dirty="0"/>
              <a:t>Dural tear in 36%</a:t>
            </a:r>
          </a:p>
          <a:p>
            <a:pPr lvl="1">
              <a:spcBef>
                <a:spcPts val="0"/>
              </a:spcBef>
            </a:pPr>
            <a:r>
              <a:rPr lang="en-GB" sz="1700" dirty="0"/>
              <a:t>Neurological complications in 12%</a:t>
            </a:r>
          </a:p>
          <a:p>
            <a:pPr lvl="1">
              <a:spcBef>
                <a:spcPts val="0"/>
              </a:spcBef>
            </a:pPr>
            <a:endParaRPr lang="en-GB" sz="1700" dirty="0"/>
          </a:p>
          <a:p>
            <a:pPr lvl="1">
              <a:spcBef>
                <a:spcPts val="0"/>
              </a:spcBef>
            </a:pPr>
            <a:r>
              <a:rPr lang="en-GB" sz="1700" dirty="0"/>
              <a:t>Infections in 8%</a:t>
            </a:r>
          </a:p>
          <a:p>
            <a:pPr lvl="1">
              <a:spcBef>
                <a:spcPts val="0"/>
              </a:spcBef>
            </a:pPr>
            <a:r>
              <a:rPr lang="en-GB" sz="1700" dirty="0"/>
              <a:t>Overall, 36% require second surgeries</a:t>
            </a:r>
          </a:p>
          <a:p>
            <a:pPr>
              <a:spcBef>
                <a:spcPts val="0"/>
              </a:spcBef>
            </a:pPr>
            <a:endParaRPr lang="en-GB" sz="1700" dirty="0"/>
          </a:p>
        </p:txBody>
      </p:sp>
      <p:sp>
        <p:nvSpPr>
          <p:cNvPr id="7" name="Content Placeholder 2">
            <a:extLst>
              <a:ext uri="{FF2B5EF4-FFF2-40B4-BE49-F238E27FC236}">
                <a16:creationId xmlns:a16="http://schemas.microsoft.com/office/drawing/2014/main" id="{923BE93B-594B-5CDF-8C03-311174FA5ABE}"/>
              </a:ext>
            </a:extLst>
          </p:cNvPr>
          <p:cNvSpPr txBox="1">
            <a:spLocks/>
          </p:cNvSpPr>
          <p:nvPr/>
        </p:nvSpPr>
        <p:spPr>
          <a:xfrm>
            <a:off x="666182" y="4524096"/>
            <a:ext cx="10800000" cy="642849"/>
          </a:xfrm>
          <a:prstGeom prst="rect">
            <a:avLst/>
          </a:prstGeom>
        </p:spPr>
        <p:txBody>
          <a:bodyPr vert="horz" lIns="91440" tIns="45720" rIns="91440" bIns="45720" numCol="2" rtlCol="0">
            <a:no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Bef>
                <a:spcPts val="0"/>
              </a:spcBef>
            </a:pPr>
            <a:r>
              <a:rPr lang="en-GB" sz="1700" dirty="0"/>
              <a:t>Dural tear in 14%</a:t>
            </a:r>
          </a:p>
          <a:p>
            <a:pPr lvl="1">
              <a:spcBef>
                <a:spcPts val="0"/>
              </a:spcBef>
            </a:pPr>
            <a:r>
              <a:rPr lang="en-GB" sz="1700" dirty="0"/>
              <a:t>Neurological symptoms in 71%</a:t>
            </a:r>
          </a:p>
          <a:p>
            <a:pPr lvl="1">
              <a:spcBef>
                <a:spcPts val="0"/>
              </a:spcBef>
            </a:pPr>
            <a:r>
              <a:rPr lang="en-GB" sz="1700" dirty="0"/>
              <a:t>Permanent neurological deficit in 28%</a:t>
            </a:r>
          </a:p>
          <a:p>
            <a:pPr lvl="1">
              <a:spcBef>
                <a:spcPts val="0"/>
              </a:spcBef>
            </a:pPr>
            <a:endParaRPr lang="en-GB" sz="1700" dirty="0"/>
          </a:p>
          <a:p>
            <a:pPr lvl="1">
              <a:spcBef>
                <a:spcPts val="0"/>
              </a:spcBef>
            </a:pPr>
            <a:r>
              <a:rPr lang="en-GB" sz="1700" dirty="0"/>
              <a:t>Surgical complications in 57%</a:t>
            </a:r>
          </a:p>
          <a:p>
            <a:pPr lvl="1">
              <a:spcBef>
                <a:spcPts val="0"/>
              </a:spcBef>
            </a:pPr>
            <a:r>
              <a:rPr lang="en-GB" sz="1700" dirty="0"/>
              <a:t>Rod fracture in 43%</a:t>
            </a:r>
          </a:p>
          <a:p>
            <a:pPr lvl="1">
              <a:spcBef>
                <a:spcPts val="0"/>
              </a:spcBef>
            </a:pPr>
            <a:r>
              <a:rPr lang="en-GB" sz="1700" dirty="0"/>
              <a:t>Proximal junctional kyphosis in 14%</a:t>
            </a:r>
          </a:p>
          <a:p>
            <a:pPr>
              <a:spcBef>
                <a:spcPts val="0"/>
              </a:spcBef>
            </a:pPr>
            <a:endParaRPr lang="en-GB" sz="1700" dirty="0"/>
          </a:p>
        </p:txBody>
      </p:sp>
    </p:spTree>
    <p:extLst>
      <p:ext uri="{BB962C8B-B14F-4D97-AF65-F5344CB8AC3E}">
        <p14:creationId xmlns:p14="http://schemas.microsoft.com/office/powerpoint/2010/main" val="5510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a:bodyPr>
          <a:lstStyle/>
          <a:p>
            <a:r>
              <a:rPr lang="en-GB" sz="3000" dirty="0"/>
              <a:t>Orthopaedic Aspects of Managing Kyphosis and Spinal Stenosis</a:t>
            </a:r>
            <a:br>
              <a:rPr lang="en-GB" dirty="0"/>
            </a:br>
            <a:r>
              <a:rPr lang="en-GB" sz="2400" i="1" dirty="0"/>
              <a:t>Presented by William Mackenzie</a:t>
            </a:r>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p:txBody>
          <a:bodyPr>
            <a:normAutofit fontScale="92500" lnSpcReduction="10000"/>
          </a:bodyPr>
          <a:lstStyle/>
          <a:p>
            <a:r>
              <a:rPr lang="en-GB" dirty="0"/>
              <a:t>Symptomatic stenosis that requires surgical management is seen in 13% of ACH patients</a:t>
            </a:r>
          </a:p>
          <a:p>
            <a:r>
              <a:rPr lang="en-GB" dirty="0"/>
              <a:t>If TLK is also present, patients needing decompression present earlier; average 13 years</a:t>
            </a:r>
          </a:p>
          <a:p>
            <a:r>
              <a:rPr lang="en-GB" dirty="0"/>
              <a:t>Management is complicated by limited data on progression in older children and adults</a:t>
            </a:r>
          </a:p>
          <a:p>
            <a:r>
              <a:rPr lang="en-GB" dirty="0"/>
              <a:t>Surgical indications are predicated by limited experience and personal opinion rather than more evidence-based literature</a:t>
            </a:r>
          </a:p>
          <a:p>
            <a:r>
              <a:rPr lang="en-GB" dirty="0"/>
              <a:t>Realignment, decompression, instrumentation, and fusion can have significant complications at a young age</a:t>
            </a:r>
          </a:p>
          <a:p>
            <a:pPr lvl="1"/>
            <a:r>
              <a:rPr lang="en-GB" dirty="0"/>
              <a:t>Including a stiff spine with reduced reach, limited spine growth, proximal junctional kyphosis (very common), and neurological injury</a:t>
            </a:r>
          </a:p>
          <a:p>
            <a:r>
              <a:rPr lang="en-GB" dirty="0"/>
              <a:t>Realignment without decompression can result in neurologic injury</a:t>
            </a:r>
          </a:p>
          <a:p>
            <a:r>
              <a:rPr lang="en-GB" dirty="0"/>
              <a:t>Surgical realignment does not change the lumbosacral lordosis below the deformity</a:t>
            </a:r>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a:t>
            </a:r>
            <a:r>
              <a:rPr lang="en-GB" sz="1000" dirty="0"/>
              <a:t>TLK, thoracolumbar kyphosis</a:t>
            </a:r>
            <a:r>
              <a:rPr lang="en-GB" dirty="0"/>
              <a:t>. </a:t>
            </a:r>
          </a:p>
          <a:p>
            <a:r>
              <a:rPr lang="en-GB" dirty="0"/>
              <a:t>Cheung MS, </a:t>
            </a:r>
            <a:r>
              <a:rPr lang="en-GB" dirty="0" err="1"/>
              <a:t>Mohnike</a:t>
            </a:r>
            <a:r>
              <a:rPr lang="en-GB" dirty="0"/>
              <a:t> K. Bone 2022;165:116574.</a:t>
            </a:r>
          </a:p>
        </p:txBody>
      </p:sp>
      <p:sp>
        <p:nvSpPr>
          <p:cNvPr id="5" name="Content Placeholder 4">
            <a:extLst>
              <a:ext uri="{FF2B5EF4-FFF2-40B4-BE49-F238E27FC236}">
                <a16:creationId xmlns:a16="http://schemas.microsoft.com/office/drawing/2014/main" id="{FF663006-96F2-977C-5C86-488E21649034}"/>
              </a:ext>
            </a:extLst>
          </p:cNvPr>
          <p:cNvSpPr>
            <a:spLocks noGrp="1"/>
          </p:cNvSpPr>
          <p:nvPr>
            <p:ph sz="quarter" idx="12"/>
          </p:nvPr>
        </p:nvSpPr>
        <p:spPr/>
        <p:txBody>
          <a:bodyPr>
            <a:normAutofit/>
          </a:bodyPr>
          <a:lstStyle/>
          <a:p>
            <a:r>
              <a:rPr lang="en-GB" dirty="0"/>
              <a:t>The author's preference is to limit surgical management for severe, progressive deformity, </a:t>
            </a:r>
            <a:br>
              <a:rPr lang="en-GB" dirty="0"/>
            </a:br>
            <a:r>
              <a:rPr lang="en-GB" dirty="0"/>
              <a:t>limited function, pain and/or neurologic symptoms</a:t>
            </a:r>
          </a:p>
        </p:txBody>
      </p:sp>
    </p:spTree>
    <p:extLst>
      <p:ext uri="{BB962C8B-B14F-4D97-AF65-F5344CB8AC3E}">
        <p14:creationId xmlns:p14="http://schemas.microsoft.com/office/powerpoint/2010/main" val="274928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a:bodyPr>
          <a:lstStyle/>
          <a:p>
            <a:r>
              <a:rPr lang="en-GB" sz="3200" dirty="0"/>
              <a:t>Debate: Does Spinal Bracing Have a Role </a:t>
            </a:r>
            <a:br>
              <a:rPr lang="en-GB" sz="3200" dirty="0"/>
            </a:br>
            <a:r>
              <a:rPr lang="en-GB" sz="3200" dirty="0"/>
              <a:t>in Managing Kyphosis in ACH?</a:t>
            </a:r>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a:xfrm>
            <a:off x="695999" y="1449390"/>
            <a:ext cx="5877079" cy="4189410"/>
          </a:xfrm>
        </p:spPr>
        <p:txBody>
          <a:bodyPr>
            <a:normAutofit fontScale="62500" lnSpcReduction="20000"/>
          </a:bodyPr>
          <a:lstStyle/>
          <a:p>
            <a:pPr marL="0" indent="0">
              <a:buNone/>
            </a:pPr>
            <a:r>
              <a:rPr lang="en-GB" b="1" dirty="0"/>
              <a:t>For: Cathleen </a:t>
            </a:r>
            <a:r>
              <a:rPr lang="en-GB" b="1" dirty="0" err="1"/>
              <a:t>Raggio</a:t>
            </a:r>
            <a:endParaRPr lang="en-GB" b="1" dirty="0"/>
          </a:p>
          <a:p>
            <a:r>
              <a:rPr lang="en-GB" sz="2100" dirty="0"/>
              <a:t>The deformity occurs in a growing, developing spine and may lead </a:t>
            </a:r>
            <a:br>
              <a:rPr lang="en-GB" sz="2100" dirty="0"/>
            </a:br>
            <a:r>
              <a:rPr lang="en-GB" sz="2100" dirty="0"/>
              <a:t>to a permanent deformity</a:t>
            </a:r>
          </a:p>
          <a:p>
            <a:r>
              <a:rPr lang="en-GB" sz="2100" dirty="0"/>
              <a:t>This further compromises the already narrow spinal canal at a </a:t>
            </a:r>
            <a:br>
              <a:rPr lang="en-GB" sz="2100" dirty="0"/>
            </a:br>
            <a:r>
              <a:rPr lang="en-GB" sz="2100" dirty="0"/>
              <a:t>critical junction</a:t>
            </a:r>
          </a:p>
          <a:p>
            <a:r>
              <a:rPr lang="en-GB" sz="2100" dirty="0"/>
              <a:t>Anything that can relieve pressure on the vertebral body should be </a:t>
            </a:r>
            <a:br>
              <a:rPr lang="en-GB" sz="2100" dirty="0"/>
            </a:br>
            <a:r>
              <a:rPr lang="en-GB" sz="2100" dirty="0"/>
              <a:t>used, but postural and sitting restrictions may not be enough to control the child's posture</a:t>
            </a:r>
          </a:p>
          <a:p>
            <a:r>
              <a:rPr lang="en-GB" sz="2100" dirty="0"/>
              <a:t>In this case, with increasing deformity and bony malformation, </a:t>
            </a:r>
            <a:br>
              <a:rPr lang="en-GB" sz="2100" dirty="0"/>
            </a:br>
            <a:r>
              <a:rPr lang="en-GB" sz="2100" dirty="0"/>
              <a:t>bracing may have a role</a:t>
            </a:r>
          </a:p>
          <a:p>
            <a:r>
              <a:rPr lang="en-GB" sz="2100" dirty="0"/>
              <a:t>The treatment may decrease the incidence of early neurologic involvement and surgical intervention</a:t>
            </a:r>
          </a:p>
          <a:p>
            <a:r>
              <a:rPr lang="en-GB" sz="2100" dirty="0"/>
              <a:t>The brace must be:</a:t>
            </a:r>
          </a:p>
          <a:p>
            <a:pPr marL="715963" lvl="1" indent="-258763"/>
            <a:r>
              <a:rPr lang="en-GB" sz="1900" dirty="0"/>
              <a:t>Custom fitted to the patient with an anterior opening to accommodate </a:t>
            </a:r>
            <a:br>
              <a:rPr lang="en-GB" sz="1900" dirty="0"/>
            </a:br>
            <a:r>
              <a:rPr lang="en-GB" sz="1900" dirty="0"/>
              <a:t>the abdomen</a:t>
            </a:r>
          </a:p>
          <a:p>
            <a:pPr marL="715963" lvl="1" indent="-258763"/>
            <a:r>
              <a:rPr lang="en-GB" sz="1900" dirty="0"/>
              <a:t>Used in combination with physiotherapy </a:t>
            </a:r>
          </a:p>
          <a:p>
            <a:pPr marL="715963" lvl="1" indent="-258763"/>
            <a:r>
              <a:rPr lang="en-GB" sz="1900" dirty="0"/>
              <a:t>Checked via x-ray at first fitting to ensure proper pad placement </a:t>
            </a:r>
            <a:br>
              <a:rPr lang="en-GB" sz="1900" dirty="0"/>
            </a:br>
            <a:r>
              <a:rPr lang="en-GB" sz="1900" dirty="0"/>
              <a:t>for kyphosis correction</a:t>
            </a:r>
          </a:p>
          <a:p>
            <a:endParaRPr lang="en-GB" dirty="0"/>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a:t>
            </a:r>
            <a:r>
              <a:rPr lang="en-GB" sz="1000" dirty="0"/>
              <a:t>TLK, thoracolumbar kyphosis</a:t>
            </a:r>
            <a:r>
              <a:rPr lang="en-GB" dirty="0"/>
              <a:t>. </a:t>
            </a:r>
          </a:p>
          <a:p>
            <a:r>
              <a:rPr lang="en-GB" dirty="0"/>
              <a:t>Cheung MS, </a:t>
            </a:r>
            <a:r>
              <a:rPr lang="en-GB" dirty="0" err="1"/>
              <a:t>Mohnike</a:t>
            </a:r>
            <a:r>
              <a:rPr lang="en-GB" dirty="0"/>
              <a:t> K. Bone 2022;165:116574.</a:t>
            </a:r>
          </a:p>
        </p:txBody>
      </p:sp>
      <p:sp>
        <p:nvSpPr>
          <p:cNvPr id="6" name="Content Placeholder 2">
            <a:extLst>
              <a:ext uri="{FF2B5EF4-FFF2-40B4-BE49-F238E27FC236}">
                <a16:creationId xmlns:a16="http://schemas.microsoft.com/office/drawing/2014/main" id="{82EC932B-00C0-D092-2859-9BE789452929}"/>
              </a:ext>
            </a:extLst>
          </p:cNvPr>
          <p:cNvSpPr txBox="1">
            <a:spLocks/>
          </p:cNvSpPr>
          <p:nvPr/>
        </p:nvSpPr>
        <p:spPr>
          <a:xfrm>
            <a:off x="6743700" y="1449390"/>
            <a:ext cx="4757272" cy="4189410"/>
          </a:xfrm>
          <a:prstGeom prst="rect">
            <a:avLst/>
          </a:prstGeom>
        </p:spPr>
        <p:txBody>
          <a:bodyPr vert="horz" lIns="91440" tIns="45720" rIns="91440" bIns="45720" rtlCol="0">
            <a:normAutofit fontScale="62500" lnSpcReduction="20000"/>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Against: Jonathan Lucas </a:t>
            </a:r>
          </a:p>
          <a:p>
            <a:r>
              <a:rPr lang="en-GB" sz="2100" dirty="0"/>
              <a:t>To date, there is no significant evidence that bracing prevents the development of pathological TLK in ACH</a:t>
            </a:r>
          </a:p>
          <a:p>
            <a:r>
              <a:rPr lang="en-GB" sz="2100" dirty="0"/>
              <a:t>Those with developmental delay, TLK of &gt;20–25 degrees at the age of walking, apical vertebral body wedging and translation are most likely to have persistent TLK</a:t>
            </a:r>
          </a:p>
          <a:p>
            <a:r>
              <a:rPr lang="en-GB" sz="2100" dirty="0"/>
              <a:t>Data in brace management for other spinal deformities cannot be considered applicable due to the unique pathological process of ACH</a:t>
            </a:r>
          </a:p>
          <a:p>
            <a:r>
              <a:rPr lang="en-GB" sz="2100" dirty="0"/>
              <a:t>The quality of the evidence for bracing in ACH is poor, and does not include the most important group that may benefit from bracing: those with developmental delay</a:t>
            </a:r>
          </a:p>
          <a:p>
            <a:r>
              <a:rPr lang="en-GB" sz="2100" dirty="0"/>
              <a:t>There is no current clinically meaningful evidence for the justification of the implementation of bracing programs to prevent pathological TLK developing in children with ACH </a:t>
            </a:r>
          </a:p>
          <a:p>
            <a:r>
              <a:rPr lang="en-GB" sz="2100" dirty="0"/>
              <a:t>Further research is needed in this area before a role for bracing can be justified</a:t>
            </a:r>
          </a:p>
        </p:txBody>
      </p:sp>
      <p:sp>
        <p:nvSpPr>
          <p:cNvPr id="10" name="Content Placeholder 4">
            <a:extLst>
              <a:ext uri="{FF2B5EF4-FFF2-40B4-BE49-F238E27FC236}">
                <a16:creationId xmlns:a16="http://schemas.microsoft.com/office/drawing/2014/main" id="{00BE45B2-A48E-AE31-32A4-96488B0AE3C9}"/>
              </a:ext>
            </a:extLst>
          </p:cNvPr>
          <p:cNvSpPr>
            <a:spLocks noGrp="1"/>
          </p:cNvSpPr>
          <p:nvPr>
            <p:ph sz="quarter" idx="12"/>
          </p:nvPr>
        </p:nvSpPr>
        <p:spPr>
          <a:xfrm>
            <a:off x="0" y="5562599"/>
            <a:ext cx="12192000" cy="642849"/>
          </a:xfrm>
        </p:spPr>
        <p:txBody>
          <a:bodyPr>
            <a:normAutofit/>
          </a:bodyPr>
          <a:lstStyle/>
          <a:p>
            <a:r>
              <a:rPr lang="en-GB" dirty="0"/>
              <a:t>before the debate: </a:t>
            </a:r>
            <a:r>
              <a:rPr lang="en-GB" b="0" dirty="0"/>
              <a:t>5 for and 23 against</a:t>
            </a:r>
            <a:br>
              <a:rPr lang="en-GB" b="0" dirty="0"/>
            </a:br>
            <a:r>
              <a:rPr lang="en-GB" dirty="0"/>
              <a:t>after the debate: </a:t>
            </a:r>
            <a:r>
              <a:rPr lang="en-GB" b="0" dirty="0"/>
              <a:t>23 for and 26 against</a:t>
            </a:r>
          </a:p>
        </p:txBody>
      </p:sp>
      <p:sp>
        <p:nvSpPr>
          <p:cNvPr id="11" name="Rectangle: Rounded Corners 10">
            <a:extLst>
              <a:ext uri="{FF2B5EF4-FFF2-40B4-BE49-F238E27FC236}">
                <a16:creationId xmlns:a16="http://schemas.microsoft.com/office/drawing/2014/main" id="{B8CF343D-54C8-C0A9-8B84-26BCAC2639F1}"/>
              </a:ext>
            </a:extLst>
          </p:cNvPr>
          <p:cNvSpPr/>
          <p:nvPr/>
        </p:nvSpPr>
        <p:spPr>
          <a:xfrm>
            <a:off x="1590260" y="5610973"/>
            <a:ext cx="2252869" cy="5461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Voting results: </a:t>
            </a:r>
          </a:p>
        </p:txBody>
      </p:sp>
    </p:spTree>
    <p:extLst>
      <p:ext uri="{BB962C8B-B14F-4D97-AF65-F5344CB8AC3E}">
        <p14:creationId xmlns:p14="http://schemas.microsoft.com/office/powerpoint/2010/main" val="1909364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6CE9-8216-6502-1499-36D8EB75114B}"/>
              </a:ext>
            </a:extLst>
          </p:cNvPr>
          <p:cNvSpPr>
            <a:spLocks noGrp="1"/>
          </p:cNvSpPr>
          <p:nvPr>
            <p:ph type="title"/>
          </p:nvPr>
        </p:nvSpPr>
        <p:spPr/>
        <p:txBody>
          <a:bodyPr>
            <a:normAutofit fontScale="90000"/>
          </a:bodyPr>
          <a:lstStyle/>
          <a:p>
            <a:r>
              <a:rPr lang="en-GB" dirty="0"/>
              <a:t>Expert Discussion: Minimising the Pathological Impact of Kyphosis and Spinal Stenosis in ACH</a:t>
            </a:r>
          </a:p>
        </p:txBody>
      </p:sp>
      <p:sp>
        <p:nvSpPr>
          <p:cNvPr id="3" name="Content Placeholder 2">
            <a:extLst>
              <a:ext uri="{FF2B5EF4-FFF2-40B4-BE49-F238E27FC236}">
                <a16:creationId xmlns:a16="http://schemas.microsoft.com/office/drawing/2014/main" id="{41BED29B-1883-86C9-BFFE-084DB073883E}"/>
              </a:ext>
            </a:extLst>
          </p:cNvPr>
          <p:cNvSpPr>
            <a:spLocks noGrp="1"/>
          </p:cNvSpPr>
          <p:nvPr>
            <p:ph idx="1"/>
          </p:nvPr>
        </p:nvSpPr>
        <p:spPr/>
        <p:txBody>
          <a:bodyPr>
            <a:normAutofit/>
          </a:bodyPr>
          <a:lstStyle/>
          <a:p>
            <a:r>
              <a:rPr lang="en-GB" dirty="0"/>
              <a:t>Nearly all infants with ACH  develop TLK, and spinal stenosis is a major contributor to the significant medical impact of ACH on older children and adults with ACH</a:t>
            </a:r>
          </a:p>
          <a:p>
            <a:r>
              <a:rPr lang="en-GB" dirty="0"/>
              <a:t>Yet the natural history and underlying mechanism is poorly understood</a:t>
            </a:r>
          </a:p>
          <a:p>
            <a:r>
              <a:rPr lang="en-GB" dirty="0"/>
              <a:t>Some infants are more prone to developing fixed kyphosis; a possible chief risk indicator is delayed motor development</a:t>
            </a:r>
          </a:p>
          <a:p>
            <a:pPr lvl="1"/>
            <a:r>
              <a:rPr lang="en-GB" dirty="0"/>
              <a:t>Infants presenting in this way might therefore be identified as those requiring bracing</a:t>
            </a:r>
          </a:p>
          <a:p>
            <a:r>
              <a:rPr lang="en-GB" dirty="0"/>
              <a:t>The natural history of TLK shows that there is a further resurgence in incidence later in childhood and that this should be monitored as part of standard care in ACH</a:t>
            </a:r>
          </a:p>
          <a:p>
            <a:r>
              <a:rPr lang="en-GB" dirty="0"/>
              <a:t>The best indicator of progressing spinal stenosis is associated symptomatology, such as a decline in an individual’s ability over time to mobilise and red-flag occurrences, such as </a:t>
            </a:r>
            <a:r>
              <a:rPr lang="en-GB" dirty="0" err="1"/>
              <a:t>paraesthesiae</a:t>
            </a:r>
            <a:r>
              <a:rPr lang="en-GB" dirty="0"/>
              <a:t>, weakness and numbness in the limbs</a:t>
            </a:r>
          </a:p>
        </p:txBody>
      </p:sp>
      <p:sp>
        <p:nvSpPr>
          <p:cNvPr id="4" name="Footer Placeholder 3">
            <a:extLst>
              <a:ext uri="{FF2B5EF4-FFF2-40B4-BE49-F238E27FC236}">
                <a16:creationId xmlns:a16="http://schemas.microsoft.com/office/drawing/2014/main" id="{5B986A7E-9854-8C2F-221D-22FDFBC5BFA2}"/>
              </a:ext>
            </a:extLst>
          </p:cNvPr>
          <p:cNvSpPr>
            <a:spLocks noGrp="1"/>
          </p:cNvSpPr>
          <p:nvPr>
            <p:ph type="ftr" sz="quarter" idx="11"/>
          </p:nvPr>
        </p:nvSpPr>
        <p:spPr/>
        <p:txBody>
          <a:bodyPr/>
          <a:lstStyle/>
          <a:p>
            <a:r>
              <a:rPr lang="en-GB" dirty="0"/>
              <a:t>ACH, achondroplasia; TLK, thoracolumbar kyphosis. </a:t>
            </a:r>
          </a:p>
          <a:p>
            <a:r>
              <a:rPr lang="en-GB" dirty="0"/>
              <a:t>Cheung MS, </a:t>
            </a:r>
            <a:r>
              <a:rPr lang="en-GB" dirty="0" err="1"/>
              <a:t>Mohnike</a:t>
            </a:r>
            <a:r>
              <a:rPr lang="en-GB" dirty="0"/>
              <a:t> K. Bone 2022;165:116574.</a:t>
            </a:r>
          </a:p>
        </p:txBody>
      </p:sp>
    </p:spTree>
    <p:extLst>
      <p:ext uri="{BB962C8B-B14F-4D97-AF65-F5344CB8AC3E}">
        <p14:creationId xmlns:p14="http://schemas.microsoft.com/office/powerpoint/2010/main" val="3316229715"/>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4808</TotalTime>
  <Words>1780</Words>
  <Application>Microsoft Office PowerPoint</Application>
  <PresentationFormat>Widescreen</PresentationFormat>
  <Paragraphs>144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MS PGothic</vt:lpstr>
      <vt:lpstr>Arial</vt:lpstr>
      <vt:lpstr>Arial Narrow</vt:lpstr>
      <vt:lpstr>CharisSIL</vt:lpstr>
      <vt:lpstr>1_Office Theme</vt:lpstr>
      <vt:lpstr>Meeting Report from 2nd ICCBH-ERN BOND Spinal Complications in Children and Adults with Achondroplasia Workshop, Dublin, Ireland, 2nd July 2022</vt:lpstr>
      <vt:lpstr>Background</vt:lpstr>
      <vt:lpstr>Setting the Scene: the EuRR-Bone Survey Presented by Florian Innig and Ines Alves</vt:lpstr>
      <vt:lpstr>Pathophysiology and Radiology of SCS and Thoracolumbar Kyphosis Presented by Alistair Calder</vt:lpstr>
      <vt:lpstr>Pathophysiology and Natural History of Spinal Kyphosis and Stenosis Presented by Svein Fredwall</vt:lpstr>
      <vt:lpstr>Neurosurgical Aspects of Managing Spinal Stenosis Presented by Philip Kunkel</vt:lpstr>
      <vt:lpstr>Orthopaedic Aspects of Managing Kyphosis and Spinal Stenosis Presented by William Mackenzie</vt:lpstr>
      <vt:lpstr>Debate: Does Spinal Bracing Have a Role  in Managing Kyphosis in ACH?</vt:lpstr>
      <vt:lpstr>Expert Discussion: Minimising the Pathological Impact of Kyphosis and Spinal Stenosis in ACH</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Matthew Thornton</cp:lastModifiedBy>
  <cp:revision>220</cp:revision>
  <dcterms:created xsi:type="dcterms:W3CDTF">2021-09-21T16:24:04Z</dcterms:created>
  <dcterms:modified xsi:type="dcterms:W3CDTF">2025-01-20T10:10:46Z</dcterms:modified>
</cp:coreProperties>
</file>