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82" r:id="rId2"/>
    <p:sldId id="283" r:id="rId3"/>
    <p:sldId id="284" r:id="rId4"/>
    <p:sldId id="28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June" id="{BCA9889B-7B86-4F18-9FE6-7766464DDC15}">
          <p14:sldIdLst>
            <p14:sldId id="282"/>
            <p14:sldId id="283"/>
            <p14:sldId id="284"/>
            <p14:sldId id="285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e Farrow" initials="MF" lastIdx="10" clrIdx="0">
    <p:extLst>
      <p:ext uri="{19B8F6BF-5375-455C-9EA6-DF929625EA0E}">
        <p15:presenceInfo xmlns:p15="http://schemas.microsoft.com/office/powerpoint/2012/main" userId="395651ff28d4452c" providerId="Windows Live"/>
      </p:ext>
    </p:extLst>
  </p:cmAuthor>
  <p:cmAuthor id="2" name="Sarah Turner" initials="ST" lastIdx="3" clrIdx="1">
    <p:extLst>
      <p:ext uri="{19B8F6BF-5375-455C-9EA6-DF929625EA0E}">
        <p15:presenceInfo xmlns:p15="http://schemas.microsoft.com/office/powerpoint/2012/main" userId="Sarah Turner" providerId="None"/>
      </p:ext>
    </p:extLst>
  </p:cmAuthor>
  <p:cmAuthor id="3" name="Tim Venables" initials="TV" lastIdx="2" clrIdx="2">
    <p:extLst>
      <p:ext uri="{19B8F6BF-5375-455C-9EA6-DF929625EA0E}">
        <p15:presenceInfo xmlns:p15="http://schemas.microsoft.com/office/powerpoint/2012/main" userId="S::Tim.Venables@elmgroupltd.com::4da54266-e6ed-48f9-86fc-5a09902e13ea" providerId="AD"/>
      </p:ext>
    </p:extLst>
  </p:cmAuthor>
  <p:cmAuthor id="4" name="Martin Lennon" initials="ML" lastIdx="3" clrIdx="3">
    <p:extLst>
      <p:ext uri="{19B8F6BF-5375-455C-9EA6-DF929625EA0E}">
        <p15:presenceInfo xmlns:p15="http://schemas.microsoft.com/office/powerpoint/2012/main" userId="S::martin@cesasmedical.com::2390e896-01da-47fe-8b97-1d3a7a42dde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455B"/>
    <a:srgbClr val="CCCCE6"/>
    <a:srgbClr val="E6EED6"/>
    <a:srgbClr val="CCE1E6"/>
    <a:srgbClr val="D3E0EF"/>
    <a:srgbClr val="DEEDE5"/>
    <a:srgbClr val="C7D2DF"/>
    <a:srgbClr val="9999CC"/>
    <a:srgbClr val="CDDDAC"/>
    <a:srgbClr val="98C2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1722"/>
    </p:cViewPr>
  </p:sorterViewPr>
  <p:notesViewPr>
    <p:cSldViewPr snapToGrid="0">
      <p:cViewPr varScale="1">
        <p:scale>
          <a:sx n="87" d="100"/>
          <a:sy n="87" d="100"/>
        </p:scale>
        <p:origin x="298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680375449434645"/>
          <c:y val="8.1611240736218685E-2"/>
          <c:w val="0.8573291037377927"/>
          <c:h val="0.66274753559757305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Age at first CMD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Sheet1!$E$2:$E$6</c:f>
                <c:numCache>
                  <c:formatCode>General</c:formatCode>
                  <c:ptCount val="5"/>
                  <c:pt idx="0">
                    <c:v>12.1</c:v>
                  </c:pt>
                  <c:pt idx="1">
                    <c:v>2.9</c:v>
                  </c:pt>
                  <c:pt idx="2">
                    <c:v>4.2</c:v>
                  </c:pt>
                  <c:pt idx="3">
                    <c:v>2.7</c:v>
                  </c:pt>
                  <c:pt idx="4">
                    <c:v>1.1000000000000001</c:v>
                  </c:pt>
                </c:numCache>
              </c:numRef>
            </c:plus>
            <c:minus>
              <c:numRef>
                <c:f>Sheet1!$E$2:$E$6</c:f>
                <c:numCache>
                  <c:formatCode>General</c:formatCode>
                  <c:ptCount val="5"/>
                  <c:pt idx="0">
                    <c:v>12.1</c:v>
                  </c:pt>
                  <c:pt idx="1">
                    <c:v>2.9</c:v>
                  </c:pt>
                  <c:pt idx="2">
                    <c:v>4.2</c:v>
                  </c:pt>
                  <c:pt idx="3">
                    <c:v>2.7</c:v>
                  </c:pt>
                  <c:pt idx="4">
                    <c:v>1.1000000000000001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Sheet1!$A$2:$A$6</c:f>
              <c:strCache>
                <c:ptCount val="5"/>
                <c:pt idx="0">
                  <c:v>&lt;1980</c:v>
                </c:pt>
                <c:pt idx="1">
                  <c:v>1980s</c:v>
                </c:pt>
                <c:pt idx="2">
                  <c:v>1990s</c:v>
                </c:pt>
                <c:pt idx="3">
                  <c:v>2000s</c:v>
                </c:pt>
                <c:pt idx="4">
                  <c:v>2010s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21</c:v>
                </c:pt>
                <c:pt idx="1">
                  <c:v>2.2999999999999998</c:v>
                </c:pt>
                <c:pt idx="2">
                  <c:v>2.9</c:v>
                </c:pt>
                <c:pt idx="3">
                  <c:v>2.2000000000000002</c:v>
                </c:pt>
                <c:pt idx="4">
                  <c:v>1.2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DC7-40C0-981D-E816A72B4A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41902768"/>
        <c:axId val="1741897360"/>
      </c:lineChart>
      <c:catAx>
        <c:axId val="174190276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800" dirty="0"/>
                  <a:t>Birth Decade</a:t>
                </a:r>
              </a:p>
            </c:rich>
          </c:tx>
          <c:layout>
            <c:manualLayout>
              <c:xMode val="edge"/>
              <c:yMode val="edge"/>
              <c:x val="0.48403384466457333"/>
              <c:y val="0.857588092820664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41897360"/>
        <c:crosses val="autoZero"/>
        <c:auto val="1"/>
        <c:lblAlgn val="ctr"/>
        <c:lblOffset val="100"/>
        <c:noMultiLvlLbl val="0"/>
      </c:catAx>
      <c:valAx>
        <c:axId val="1741897360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800" dirty="0"/>
                  <a:t>Age at first CMD </a:t>
                </a:r>
                <a:br>
                  <a:rPr lang="en-GB" sz="800" dirty="0"/>
                </a:br>
                <a:r>
                  <a:rPr lang="en-GB" sz="800" dirty="0"/>
                  <a:t>(Mean ± SD)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419027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E732EA-104D-4B5D-88C7-4E63F4347BB6}" type="datetimeFigureOut">
              <a:rPr lang="fr-FR" smtClean="0"/>
              <a:t>09/09/2021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100878-B69F-4B06-BAB2-4D90C78A9D8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2338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4C21F4-4976-4A1B-862D-6E0E52C93B76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1E3A30-7A5C-4042-BB65-159CE354F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405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: Top Corners Rounded 11">
            <a:extLst>
              <a:ext uri="{FF2B5EF4-FFF2-40B4-BE49-F238E27FC236}">
                <a16:creationId xmlns:a16="http://schemas.microsoft.com/office/drawing/2014/main" id="{3089AC84-D67B-4931-A905-51D5C798DADE}"/>
              </a:ext>
            </a:extLst>
          </p:cNvPr>
          <p:cNvSpPr/>
          <p:nvPr userDrawn="1"/>
        </p:nvSpPr>
        <p:spPr>
          <a:xfrm rot="16200000">
            <a:off x="5240156" y="-271645"/>
            <a:ext cx="1016363" cy="11496676"/>
          </a:xfrm>
          <a:prstGeom prst="round2SameRect">
            <a:avLst>
              <a:gd name="adj1" fmla="val 0"/>
              <a:gd name="adj2" fmla="val 50000"/>
            </a:avLst>
          </a:prstGeom>
          <a:solidFill>
            <a:srgbClr val="1045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27DC2C8-5923-4145-B7BF-377502DCE64D}"/>
              </a:ext>
            </a:extLst>
          </p:cNvPr>
          <p:cNvSpPr/>
          <p:nvPr userDrawn="1"/>
        </p:nvSpPr>
        <p:spPr>
          <a:xfrm>
            <a:off x="0" y="873125"/>
            <a:ext cx="11496675" cy="4669642"/>
          </a:xfrm>
          <a:prstGeom prst="rect">
            <a:avLst/>
          </a:prstGeom>
          <a:solidFill>
            <a:srgbClr val="1045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5325" y="1122363"/>
            <a:ext cx="10801350" cy="158093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ctr">
              <a:buFont typeface="Arial" panose="020B0604020202020204" pitchFamily="34" charset="0"/>
              <a:buNone/>
              <a:defRPr lang="en-GB" sz="3600" b="1" dirty="0">
                <a:solidFill>
                  <a:schemeClr val="accent6">
                    <a:lumMod val="60000"/>
                    <a:lumOff val="40000"/>
                  </a:schemeClr>
                </a:solidFill>
                <a:ea typeface="MS PGothic" panose="020B0600070205080204" pitchFamily="34" charset="-128"/>
                <a:cs typeface="MS PGothic" charset="0"/>
              </a:defRPr>
            </a:lvl1pPr>
          </a:lstStyle>
          <a:p>
            <a:pPr lvl="0" algn="ctr" fontAlgn="base">
              <a:spcAft>
                <a:spcPct val="0"/>
              </a:spcAft>
            </a:pPr>
            <a:r>
              <a:rPr lang="en-US" noProof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5325" y="2956142"/>
            <a:ext cx="10801350" cy="230165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None/>
              <a:defRPr lang="en-GB" sz="2400" b="0" dirty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marL="228600" lvl="0" indent="-228600" algn="ctr" fontAlgn="base">
              <a:spcBef>
                <a:spcPts val="300"/>
              </a:spcBef>
              <a:spcAft>
                <a:spcPct val="0"/>
              </a:spcAft>
            </a:pPr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1978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8: Two content unequal L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4800" y="1449388"/>
            <a:ext cx="8100000" cy="4535487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5270" y="1449388"/>
            <a:ext cx="2520000" cy="4535487"/>
          </a:xfrm>
        </p:spPr>
        <p:txBody>
          <a:bodyPr/>
          <a:lstStyle>
            <a:lvl3pPr>
              <a:defRPr/>
            </a:lvl3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3322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9: Two content unequal R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4800" y="1449388"/>
            <a:ext cx="2520000" cy="4535487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97703" y="1449388"/>
            <a:ext cx="8100000" cy="4535487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9247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0: Two content sub hea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75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00" y="1476000"/>
            <a:ext cx="5220000" cy="568761"/>
          </a:xfrm>
          <a:solidFill>
            <a:schemeClr val="accent4"/>
          </a:solidFill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6000" y="2104373"/>
            <a:ext cx="5220000" cy="3943627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6975" y="1476000"/>
            <a:ext cx="5220000" cy="568761"/>
          </a:xfrm>
          <a:solidFill>
            <a:schemeClr val="accent4"/>
          </a:solidFill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6975" y="2104373"/>
            <a:ext cx="5220000" cy="3943627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629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1: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53264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2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46217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13: Side 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8891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: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000" y="1449390"/>
            <a:ext cx="10800000" cy="4535486"/>
          </a:xfrm>
        </p:spPr>
        <p:txBody>
          <a:bodyPr/>
          <a:lstStyle>
            <a:lvl2pPr marL="893763" indent="-436563">
              <a:defRPr/>
            </a:lvl2pPr>
            <a:lvl3pPr marL="1252538" indent="-358775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252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: Content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000" y="1449391"/>
            <a:ext cx="10800000" cy="3911741"/>
          </a:xfrm>
        </p:spPr>
        <p:txBody>
          <a:bodyPr/>
          <a:lstStyle>
            <a:lvl2pPr marL="893763" indent="-436563">
              <a:defRPr/>
            </a:lvl2pPr>
            <a:lvl3pPr marL="1252538" indent="-338138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Content Placeholder 7">
            <a:extLst>
              <a:ext uri="{FF2B5EF4-FFF2-40B4-BE49-F238E27FC236}">
                <a16:creationId xmlns:a16="http://schemas.microsoft.com/office/drawing/2014/main" id="{7C46DB12-5896-4D87-924C-B84C8C9A8E9C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26610"/>
            <a:ext cx="12192000" cy="584876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0" indent="0" algn="l">
              <a:buNone/>
              <a:tabLst>
                <a:tab pos="11387138" algn="l"/>
              </a:tabLst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marL="630238" marR="0" lvl="0" indent="0" algn="ctr" defTabSz="914400" rtl="0" eaLnBrk="1" fontAlgn="auto" latinLnBrk="0" hangingPunct="1">
              <a:lnSpc>
                <a:spcPts val="176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53197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24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: Content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000" y="1821973"/>
            <a:ext cx="5316493" cy="1387082"/>
          </a:xfrm>
          <a:solidFill>
            <a:schemeClr val="bg2">
              <a:lumMod val="95000"/>
            </a:schemeClr>
          </a:solidFill>
        </p:spPr>
        <p:txBody>
          <a:bodyPr>
            <a:noAutofit/>
          </a:bodyPr>
          <a:lstStyle>
            <a:lvl1pPr marL="269875" indent="-269875">
              <a:defRPr sz="1600"/>
            </a:lvl1pPr>
            <a:lvl2pPr marL="539750" indent="-182563">
              <a:defRPr sz="1400"/>
            </a:lvl2pPr>
            <a:lvl3pPr marL="1252538" indent="-338138">
              <a:defRPr sz="1200"/>
            </a:lvl3pPr>
            <a:lvl4pPr marL="1609725" indent="-357188">
              <a:defRPr sz="1100"/>
            </a:lvl4pPr>
            <a:lvl5pPr marL="1978025" indent="-368300">
              <a:defRPr sz="11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Content Placeholder 7">
            <a:extLst>
              <a:ext uri="{FF2B5EF4-FFF2-40B4-BE49-F238E27FC236}">
                <a16:creationId xmlns:a16="http://schemas.microsoft.com/office/drawing/2014/main" id="{7C46DB12-5896-4D87-924C-B84C8C9A8E9C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25984"/>
            <a:ext cx="12192000" cy="584876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0" indent="0" algn="ctr">
              <a:spcBef>
                <a:spcPts val="200"/>
              </a:spcBef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81B4FB4-B67D-40B7-8D61-AB50131823E5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110614" y="1821972"/>
            <a:ext cx="5316493" cy="3457749"/>
          </a:xfrm>
        </p:spPr>
        <p:txBody>
          <a:bodyPr>
            <a:normAutofit/>
          </a:bodyPr>
          <a:lstStyle>
            <a:lvl1pPr marL="269875" indent="-269875">
              <a:defRPr sz="1600"/>
            </a:lvl1pPr>
            <a:lvl2pPr marL="627063" indent="-269875">
              <a:defRPr sz="1400"/>
            </a:lvl2pPr>
            <a:lvl3pPr marL="1252538" indent="-338138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5680B48-64C1-4C7A-BDD3-20741909094C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96000" y="3648946"/>
            <a:ext cx="5316493" cy="1630775"/>
          </a:xfrm>
          <a:solidFill>
            <a:schemeClr val="bg2">
              <a:lumMod val="95000"/>
            </a:schemeClr>
          </a:solidFill>
        </p:spPr>
        <p:txBody>
          <a:bodyPr>
            <a:noAutofit/>
          </a:bodyPr>
          <a:lstStyle>
            <a:lvl1pPr marL="269875" indent="-269875">
              <a:defRPr sz="1600"/>
            </a:lvl1pPr>
            <a:lvl2pPr marL="539750" indent="-182563">
              <a:defRPr sz="1400"/>
            </a:lvl2pPr>
            <a:lvl3pPr marL="1252538" indent="-338138">
              <a:defRPr sz="1200"/>
            </a:lvl3pPr>
            <a:lvl4pPr marL="1609725" indent="-357188">
              <a:defRPr sz="1100"/>
            </a:lvl4pPr>
            <a:lvl5pPr marL="1978025" indent="-368300">
              <a:defRPr sz="11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ADF789-4EE2-4853-8391-3328294626B7}"/>
              </a:ext>
            </a:extLst>
          </p:cNvPr>
          <p:cNvSpPr txBox="1"/>
          <p:nvPr userDrawn="1"/>
        </p:nvSpPr>
        <p:spPr>
          <a:xfrm>
            <a:off x="704497" y="1452641"/>
            <a:ext cx="1289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  <a:latin typeface="+mj-lt"/>
              </a:rPr>
              <a:t>Background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4C38A1F-A2C9-4AFE-9A41-3328FC2CD48E}"/>
              </a:ext>
            </a:extLst>
          </p:cNvPr>
          <p:cNvSpPr txBox="1"/>
          <p:nvPr userDrawn="1"/>
        </p:nvSpPr>
        <p:spPr>
          <a:xfrm>
            <a:off x="704497" y="3292368"/>
            <a:ext cx="962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  <a:latin typeface="+mj-lt"/>
              </a:rPr>
              <a:t>Methods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D9720B6-AE97-4A3D-9CAC-4142DA93FA58}"/>
              </a:ext>
            </a:extLst>
          </p:cNvPr>
          <p:cNvSpPr txBox="1"/>
          <p:nvPr userDrawn="1"/>
        </p:nvSpPr>
        <p:spPr>
          <a:xfrm>
            <a:off x="6129403" y="1444834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  <a:latin typeface="+mj-lt"/>
              </a:rPr>
              <a:t>Results</a:t>
            </a:r>
          </a:p>
        </p:txBody>
      </p:sp>
    </p:spTree>
    <p:extLst>
      <p:ext uri="{BB962C8B-B14F-4D97-AF65-F5344CB8AC3E}">
        <p14:creationId xmlns:p14="http://schemas.microsoft.com/office/powerpoint/2010/main" val="2842451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: Visual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48AD5584-AA3A-4559-BC4C-2595E49C6FD9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25984"/>
            <a:ext cx="12192000" cy="584876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0" indent="0" algn="ctr">
              <a:spcBef>
                <a:spcPts val="200"/>
              </a:spcBef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141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: Offset content R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5711" y="1449388"/>
            <a:ext cx="8100000" cy="4535487"/>
          </a:xfrm>
        </p:spPr>
        <p:txBody>
          <a:bodyPr/>
          <a:lstStyle>
            <a:lvl2pPr marL="893763" indent="-436563">
              <a:defRPr/>
            </a:lvl2pPr>
            <a:lvl3pPr marL="1252538" indent="-338138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6688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: Offset content L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4800" y="1449388"/>
            <a:ext cx="8100000" cy="4535487"/>
          </a:xfrm>
        </p:spPr>
        <p:txBody>
          <a:bodyPr/>
          <a:lstStyle>
            <a:lvl1pPr marL="357188" indent="-357188">
              <a:buClr>
                <a:schemeClr val="accent3"/>
              </a:buClr>
              <a:buFont typeface="Arial" panose="020B0604020202020204" pitchFamily="34" charset="0"/>
              <a:buChar char="►"/>
              <a:defRPr/>
            </a:lvl1pPr>
            <a:lvl2pPr marL="893763" indent="-436563">
              <a:buClr>
                <a:schemeClr val="accent3"/>
              </a:buClr>
              <a:buFont typeface="Arial" panose="020B0604020202020204" pitchFamily="34" charset="0"/>
              <a:buChar char="ꟷ"/>
              <a:defRPr/>
            </a:lvl2pPr>
            <a:lvl3pPr marL="1252538" indent="-338138">
              <a:buClr>
                <a:schemeClr val="accent3"/>
              </a:buClr>
              <a:buFont typeface="Arial" panose="020B0604020202020204" pitchFamily="34" charset="0"/>
              <a:buChar char="ꟷ"/>
              <a:defRPr/>
            </a:lvl3pPr>
            <a:lvl4pPr marL="1789113" indent="-417513">
              <a:buClr>
                <a:schemeClr val="accent3"/>
              </a:buClr>
              <a:buFont typeface="Arial" panose="020B0604020202020204" pitchFamily="34" charset="0"/>
              <a:buChar char="ꟷ"/>
              <a:defRPr/>
            </a:lvl4pPr>
            <a:lvl5pPr marL="2157413" indent="-328613">
              <a:buClr>
                <a:schemeClr val="accent3"/>
              </a:buClr>
              <a:buFont typeface="Arial" panose="020B0604020202020204" pitchFamily="34" charset="0"/>
              <a:buChar char="ꟷ"/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4849" y="6311901"/>
            <a:ext cx="8522617" cy="352850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6718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6: Chapter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91522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7: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4800" y="1449388"/>
            <a:ext cx="5315303" cy="453548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449388"/>
            <a:ext cx="5315303" cy="45354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0781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Top Corners Rounded 3">
            <a:extLst>
              <a:ext uri="{FF2B5EF4-FFF2-40B4-BE49-F238E27FC236}">
                <a16:creationId xmlns:a16="http://schemas.microsoft.com/office/drawing/2014/main" id="{8A203C68-0475-491F-B992-E8F4B142ACA1}"/>
              </a:ext>
            </a:extLst>
          </p:cNvPr>
          <p:cNvSpPr/>
          <p:nvPr userDrawn="1"/>
        </p:nvSpPr>
        <p:spPr>
          <a:xfrm rot="16200000">
            <a:off x="5240156" y="-4880156"/>
            <a:ext cx="1016363" cy="11496676"/>
          </a:xfrm>
          <a:prstGeom prst="round2SameRect">
            <a:avLst>
              <a:gd name="adj1" fmla="val 0"/>
              <a:gd name="adj2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 fontAlgn="base">
              <a:spcAft>
                <a:spcPct val="0"/>
              </a:spcAft>
            </a:pPr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00" y="1449389"/>
            <a:ext cx="10800000" cy="45354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4497" y="6131861"/>
            <a:ext cx="9031665" cy="5816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2125D1A-1993-403F-9F42-9CE20DB5C8B0}"/>
              </a:ext>
            </a:extLst>
          </p:cNvPr>
          <p:cNvSpPr/>
          <p:nvPr userDrawn="1"/>
        </p:nvSpPr>
        <p:spPr>
          <a:xfrm>
            <a:off x="-1" y="243741"/>
            <a:ext cx="10352763" cy="12404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0CEBB8A9-47B4-425D-81D2-94A32DD652F0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6162" y="6262255"/>
            <a:ext cx="1759838" cy="451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848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6" r:id="rId3"/>
    <p:sldLayoutId id="2147483678" r:id="rId4"/>
    <p:sldLayoutId id="2147483677" r:id="rId5"/>
    <p:sldLayoutId id="2147483663" r:id="rId6"/>
    <p:sldLayoutId id="2147483664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5" r:id="rId15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GB" sz="3600" b="1" kern="1200" dirty="0">
          <a:solidFill>
            <a:schemeClr val="bg2"/>
          </a:solidFill>
          <a:latin typeface="+mj-lt"/>
          <a:ea typeface="MS PGothic" panose="020B0600070205080204" pitchFamily="34" charset="-128"/>
          <a:cs typeface="+mj-cs"/>
        </a:defRPr>
      </a:lvl1pPr>
    </p:titleStyle>
    <p:bodyStyle>
      <a:lvl1pPr marL="357188" indent="-357188" algn="l" defTabSz="914400" rtl="0" eaLnBrk="1" latinLnBrk="0" hangingPunct="1">
        <a:lnSpc>
          <a:spcPct val="100000"/>
        </a:lnSpc>
        <a:spcBef>
          <a:spcPts val="1000"/>
        </a:spcBef>
        <a:buClr>
          <a:schemeClr val="accent3"/>
        </a:buClr>
        <a:buFont typeface="Arial" panose="020B0604020202020204" pitchFamily="34" charset="0"/>
        <a:buChar char="►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893763" indent="-436563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ꟷ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1252538" indent="-338138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ꟷ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609725" indent="-357188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ꟷ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2157413" indent="-328613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ꟷ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78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438" userDrawn="1">
          <p15:clr>
            <a:srgbClr val="F26B43"/>
          </p15:clr>
        </p15:guide>
        <p15:guide id="4" pos="7242" userDrawn="1">
          <p15:clr>
            <a:srgbClr val="F26B43"/>
          </p15:clr>
        </p15:guide>
        <p15:guide id="5" orient="horz" pos="913" userDrawn="1">
          <p15:clr>
            <a:srgbClr val="F26B43"/>
          </p15:clr>
        </p15:guide>
        <p15:guide id="6" orient="horz" pos="232" userDrawn="1">
          <p15:clr>
            <a:srgbClr val="F26B43"/>
          </p15:clr>
        </p15:guide>
        <p15:guide id="7" orient="horz" pos="3770" userDrawn="1">
          <p15:clr>
            <a:srgbClr val="F26B43"/>
          </p15:clr>
        </p15:guide>
        <p15:guide id="8" orient="horz" pos="86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6B0D9-1069-4438-A61F-5FDD65A85F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5325" y="1122363"/>
            <a:ext cx="10801350" cy="1580933"/>
          </a:xfrm>
        </p:spPr>
        <p:txBody>
          <a:bodyPr/>
          <a:lstStyle/>
          <a:p>
            <a:r>
              <a:rPr lang="en-GB" dirty="0" err="1"/>
              <a:t>Achondroplasia.expert</a:t>
            </a:r>
            <a:r>
              <a:rPr lang="en-GB" dirty="0"/>
              <a:t> Literature Review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E76553-41ED-4C13-B1D7-0AD6AA769C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5325" y="2956142"/>
            <a:ext cx="10801350" cy="2301658"/>
          </a:xfrm>
        </p:spPr>
        <p:txBody>
          <a:bodyPr/>
          <a:lstStyle/>
          <a:p>
            <a:r>
              <a:rPr lang="en-GB" dirty="0"/>
              <a:t>June 2021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0455E40-9F46-4E00-8E1E-A5EF7EF9D7E3}"/>
              </a:ext>
            </a:extLst>
          </p:cNvPr>
          <p:cNvSpPr txBox="1"/>
          <p:nvPr/>
        </p:nvSpPr>
        <p:spPr>
          <a:xfrm>
            <a:off x="5537200" y="6218682"/>
            <a:ext cx="412765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 defTabSz="457200"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© 2021 BioMarin International Limited.</a:t>
            </a:r>
            <a:b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All Rights Reserved. EU-ACH-00188 </a:t>
            </a:r>
            <a:r>
              <a:rPr lang="en-US" sz="1100" dirty="0">
                <a:solidFill>
                  <a:schemeClr val="accent2">
                    <a:lumMod val="50000"/>
                  </a:schemeClr>
                </a:solidFill>
              </a:rPr>
              <a:t>09/21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4C3725B-0637-4E13-BA32-1AE4B1950E90}"/>
              </a:ext>
            </a:extLst>
          </p:cNvPr>
          <p:cNvSpPr txBox="1"/>
          <p:nvPr/>
        </p:nvSpPr>
        <p:spPr>
          <a:xfrm>
            <a:off x="2527143" y="6134044"/>
            <a:ext cx="412765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457200">
              <a:defRPr/>
            </a:pPr>
            <a:r>
              <a:rPr lang="en-GB" sz="1100" b="0" i="0" dirty="0">
                <a:solidFill>
                  <a:srgbClr val="303030"/>
                </a:solidFill>
                <a:effectLst/>
                <a:latin typeface="Arial" panose="020B0604020202020204" pitchFamily="34" charset="0"/>
              </a:rPr>
              <a:t>Achondroplasia.expert is organized and funded by BioMarin. This material has been developed in conjunction with the Achondroplasia.expert Editorial Committee.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B181D9F-9718-4E60-9F0C-B2810C33F5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25" y="6312114"/>
            <a:ext cx="1669349" cy="244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357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EAD12-766F-4EBA-853B-F01C9412E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GB" dirty="0"/>
              <a:t>Contents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AE9176-480B-4E74-8B4B-49D4891FB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4497" y="6131861"/>
            <a:ext cx="9031665" cy="581635"/>
          </a:xfrm>
        </p:spPr>
        <p:txBody>
          <a:bodyPr/>
          <a:lstStyle/>
          <a:p>
            <a:endParaRPr lang="en-GB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590DE8E2-DE5F-4B57-97CE-04FA46F33B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5121812"/>
              </p:ext>
            </p:extLst>
          </p:nvPr>
        </p:nvGraphicFramePr>
        <p:xfrm>
          <a:off x="750439" y="1772802"/>
          <a:ext cx="9690516" cy="14020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99811">
                  <a:extLst>
                    <a:ext uri="{9D8B030D-6E8A-4147-A177-3AD203B41FA5}">
                      <a16:colId xmlns:a16="http://schemas.microsoft.com/office/drawing/2014/main" val="1967740350"/>
                    </a:ext>
                  </a:extLst>
                </a:gridCol>
                <a:gridCol w="6714148">
                  <a:extLst>
                    <a:ext uri="{9D8B030D-6E8A-4147-A177-3AD203B41FA5}">
                      <a16:colId xmlns:a16="http://schemas.microsoft.com/office/drawing/2014/main" val="3711419757"/>
                    </a:ext>
                  </a:extLst>
                </a:gridCol>
                <a:gridCol w="2376557">
                  <a:extLst>
                    <a:ext uri="{9D8B030D-6E8A-4147-A177-3AD203B41FA5}">
                      <a16:colId xmlns:a16="http://schemas.microsoft.com/office/drawing/2014/main" val="41501887"/>
                    </a:ext>
                  </a:extLst>
                </a:gridCol>
              </a:tblGrid>
              <a:tr h="597174"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accent1"/>
                          </a:solidFill>
                        </a:rPr>
                        <a:t>Achondroplasia Natural History Study (CLARITY): 60-year experience in </a:t>
                      </a:r>
                      <a:r>
                        <a:rPr lang="en-GB" sz="1600" dirty="0" err="1">
                          <a:solidFill>
                            <a:schemeClr val="accent1"/>
                          </a:solidFill>
                        </a:rPr>
                        <a:t>cervicomedullary</a:t>
                      </a:r>
                      <a:r>
                        <a:rPr lang="en-GB" sz="1600" dirty="0">
                          <a:solidFill>
                            <a:schemeClr val="accent1"/>
                          </a:solidFill>
                        </a:rPr>
                        <a:t> decompression in achondroplasia from four skeletal dysplasia </a:t>
                      </a:r>
                      <a:r>
                        <a:rPr lang="en-GB" sz="1600" dirty="0" err="1">
                          <a:solidFill>
                            <a:schemeClr val="accent1"/>
                          </a:solidFill>
                        </a:rPr>
                        <a:t>centers</a:t>
                      </a:r>
                      <a:endParaRPr lang="en-GB" sz="1600" dirty="0">
                        <a:solidFill>
                          <a:schemeClr val="accent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err="1">
                          <a:solidFill>
                            <a:schemeClr val="accent4"/>
                          </a:solidFill>
                        </a:rPr>
                        <a:t>Legare</a:t>
                      </a:r>
                      <a:r>
                        <a:rPr lang="en-GB" sz="1600" dirty="0">
                          <a:solidFill>
                            <a:schemeClr val="accent4"/>
                          </a:solidFill>
                        </a:rPr>
                        <a:t> JM, et al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0121472"/>
                  </a:ext>
                </a:extLst>
              </a:tr>
              <a:tr h="572922"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accent1"/>
                          </a:solidFill>
                        </a:rPr>
                        <a:t>An intronic variant disrupts mRNA splicing and causes FGFR3-related skeletal dysplasia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accent4"/>
                          </a:solidFill>
                        </a:rPr>
                        <a:t>Xu T, et al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0022211"/>
                  </a:ext>
                </a:extLst>
              </a:tr>
            </a:tbl>
          </a:graphicData>
        </a:graphic>
      </p:graphicFrame>
      <p:sp>
        <p:nvSpPr>
          <p:cNvPr id="6" name="Isosceles Triangle 5">
            <a:extLst>
              <a:ext uri="{FF2B5EF4-FFF2-40B4-BE49-F238E27FC236}">
                <a16:creationId xmlns:a16="http://schemas.microsoft.com/office/drawing/2014/main" id="{DD3CF627-F344-42D5-ADD3-D2A69E6BE220}"/>
              </a:ext>
            </a:extLst>
          </p:cNvPr>
          <p:cNvSpPr/>
          <p:nvPr/>
        </p:nvSpPr>
        <p:spPr>
          <a:xfrm rot="5400000">
            <a:off x="882553" y="2074659"/>
            <a:ext cx="331708" cy="274320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Isosceles Triangle 6">
            <a:extLst>
              <a:ext uri="{FF2B5EF4-FFF2-40B4-BE49-F238E27FC236}">
                <a16:creationId xmlns:a16="http://schemas.microsoft.com/office/drawing/2014/main" id="{E86D3E64-C3B1-4FA9-B508-9571AFC57D74}"/>
              </a:ext>
            </a:extLst>
          </p:cNvPr>
          <p:cNvSpPr/>
          <p:nvPr/>
        </p:nvSpPr>
        <p:spPr>
          <a:xfrm rot="5400000">
            <a:off x="882553" y="2781129"/>
            <a:ext cx="331708" cy="274320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215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091FA64-D1C3-48C8-8CBD-8504AD71A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>
            <a:noAutofit/>
          </a:bodyPr>
          <a:lstStyle/>
          <a:p>
            <a:r>
              <a:rPr lang="en-GB" sz="2400" dirty="0"/>
              <a:t>Achondroplasia Natural History Study (CLARITY): 60-year experience in cervicomedullary decompression in achondroplasia from four skeletal dysplasia </a:t>
            </a:r>
            <a:r>
              <a:rPr lang="en-GB" sz="2400" dirty="0" err="1"/>
              <a:t>centers</a:t>
            </a:r>
            <a:endParaRPr lang="en-GB" sz="24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5DFD86-6282-4AF2-8BFF-BC1257A4BD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000" y="1821973"/>
            <a:ext cx="5316493" cy="1387082"/>
          </a:xfrm>
        </p:spPr>
        <p:txBody>
          <a:bodyPr anchor="ctr"/>
          <a:lstStyle/>
          <a:p>
            <a:pPr>
              <a:spcBef>
                <a:spcPts val="1200"/>
              </a:spcBef>
            </a:pPr>
            <a:r>
              <a:rPr lang="en-GB" sz="1400" dirty="0"/>
              <a:t>Improved surveillance and CMD has reduced infant mortality in ACH</a:t>
            </a:r>
          </a:p>
          <a:p>
            <a:pPr>
              <a:spcBef>
                <a:spcPts val="1200"/>
              </a:spcBef>
            </a:pPr>
            <a:r>
              <a:rPr lang="en-GB" sz="1400" dirty="0"/>
              <a:t>CLARITY data used to determine the incidence of CMD and the characteristics associated with surgery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E35B61-CCD3-4A93-B16F-D740892D6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4497" y="6131861"/>
            <a:ext cx="9031665" cy="581635"/>
          </a:xfrm>
        </p:spPr>
        <p:txBody>
          <a:bodyPr/>
          <a:lstStyle/>
          <a:p>
            <a:r>
              <a:rPr lang="en-GB" dirty="0"/>
              <a:t>ACH, achondroplasia; CMD, </a:t>
            </a:r>
            <a:r>
              <a:rPr lang="en-GB" dirty="0" err="1"/>
              <a:t>cervicomedullary</a:t>
            </a:r>
            <a:r>
              <a:rPr lang="en-GB" dirty="0"/>
              <a:t> decompression </a:t>
            </a:r>
          </a:p>
          <a:p>
            <a:r>
              <a:rPr lang="en-GB" dirty="0"/>
              <a:t>Legare JM, et al. J </a:t>
            </a:r>
            <a:r>
              <a:rPr lang="en-GB" dirty="0" err="1"/>
              <a:t>Neurosurg</a:t>
            </a:r>
            <a:r>
              <a:rPr lang="en-GB" dirty="0"/>
              <a:t> </a:t>
            </a:r>
            <a:r>
              <a:rPr lang="en-GB" dirty="0" err="1"/>
              <a:t>Pediatr</a:t>
            </a:r>
            <a:r>
              <a:rPr lang="en-GB" dirty="0"/>
              <a:t>. 2021;4:1–7.</a:t>
            </a: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673592CC-A93F-4C58-89C8-2D0A9502036C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25984"/>
            <a:ext cx="12192000" cy="584876"/>
          </a:xfrm>
        </p:spPr>
        <p:txBody>
          <a:bodyPr>
            <a:normAutofit lnSpcReduction="10000"/>
          </a:bodyPr>
          <a:lstStyle/>
          <a:p>
            <a:r>
              <a:rPr lang="en-GB" dirty="0"/>
              <a:t>Only ~20% of patients in the current study required CMD. However, evidence shows that it is a relatively successful and potentially life-saving intervention</a:t>
            </a:r>
          </a:p>
        </p:txBody>
      </p:sp>
      <p:sp>
        <p:nvSpPr>
          <p:cNvPr id="33" name="Content Placeholder 32">
            <a:extLst>
              <a:ext uri="{FF2B5EF4-FFF2-40B4-BE49-F238E27FC236}">
                <a16:creationId xmlns:a16="http://schemas.microsoft.com/office/drawing/2014/main" id="{E7436901-CC6E-473C-86EF-70117A8AAD6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110614" y="1821972"/>
            <a:ext cx="5316493" cy="3457749"/>
          </a:xfrm>
        </p:spPr>
        <p:txBody>
          <a:bodyPr/>
          <a:lstStyle/>
          <a:p>
            <a:pPr>
              <a:spcBef>
                <a:spcPts val="200"/>
              </a:spcBef>
            </a:pPr>
            <a:r>
              <a:rPr lang="en-GB" sz="1400" dirty="0"/>
              <a:t>281 patients (20.5% of the cohort) underwent 314 </a:t>
            </a:r>
            <a:br>
              <a:rPr lang="en-GB" sz="1400" dirty="0"/>
            </a:br>
            <a:r>
              <a:rPr lang="en-GB" sz="1400" dirty="0"/>
              <a:t>CMD procedures</a:t>
            </a:r>
          </a:p>
          <a:p>
            <a:pPr>
              <a:spcBef>
                <a:spcPts val="200"/>
              </a:spcBef>
            </a:pPr>
            <a:r>
              <a:rPr lang="en-GB" sz="1400" dirty="0"/>
              <a:t>Recently treated patients undergo CMD at younger ages than earlier patients</a:t>
            </a:r>
          </a:p>
          <a:p>
            <a:pPr lvl="1">
              <a:spcBef>
                <a:spcPts val="200"/>
              </a:spcBef>
            </a:pPr>
            <a:r>
              <a:rPr lang="en-GB" sz="1200" dirty="0"/>
              <a:t>All patients born before 1980 had the procedure at &gt;5 years</a:t>
            </a:r>
          </a:p>
          <a:p>
            <a:pPr lvl="1">
              <a:spcBef>
                <a:spcPts val="200"/>
              </a:spcBef>
            </a:pPr>
            <a:r>
              <a:rPr lang="en-GB" sz="1200" dirty="0"/>
              <a:t>This is likely to be due to better identification of patients</a:t>
            </a:r>
          </a:p>
          <a:p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252CBF5-1DDB-41B8-BD00-695DB33CEFE8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96000" y="3648946"/>
            <a:ext cx="5316493" cy="1630775"/>
          </a:xfrm>
        </p:spPr>
        <p:txBody>
          <a:bodyPr anchor="ctr"/>
          <a:lstStyle/>
          <a:p>
            <a:r>
              <a:rPr lang="en-GB" sz="1400" dirty="0"/>
              <a:t>Data collected from four skeletal dysplasia centres followed from 1957–2017 and captured in a database:</a:t>
            </a:r>
          </a:p>
          <a:p>
            <a:pPr lvl="1">
              <a:spcBef>
                <a:spcPts val="1200"/>
              </a:spcBef>
            </a:pPr>
            <a:r>
              <a:rPr lang="en-GB" sz="1200" dirty="0"/>
              <a:t>Surgeries, indications, complications, age at time of procedures, screening procedures and medical diagnoses were collected</a:t>
            </a:r>
          </a:p>
        </p:txBody>
      </p:sp>
      <p:graphicFrame>
        <p:nvGraphicFramePr>
          <p:cNvPr id="30" name="Chart 29">
            <a:extLst>
              <a:ext uri="{FF2B5EF4-FFF2-40B4-BE49-F238E27FC236}">
                <a16:creationId xmlns:a16="http://schemas.microsoft.com/office/drawing/2014/main" id="{8AABE0EA-AA3F-4AE5-BE46-2DE21B6B2E8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64712655"/>
              </p:ext>
            </p:extLst>
          </p:nvPr>
        </p:nvGraphicFramePr>
        <p:xfrm>
          <a:off x="6096001" y="3209055"/>
          <a:ext cx="5400674" cy="2150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70797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84C22-33A2-4230-B478-D1819D3ED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>
            <a:normAutofit fontScale="90000"/>
          </a:bodyPr>
          <a:lstStyle/>
          <a:p>
            <a:r>
              <a:rPr lang="en-GB" dirty="0"/>
              <a:t>An intronic variant disrupts mRNA splicing and causes FGFR3-related skeletal dysplasia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C61650-35EF-4D47-9B19-3C261309CA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000" y="1821973"/>
            <a:ext cx="5316493" cy="1387082"/>
          </a:xfrm>
        </p:spPr>
        <p:txBody>
          <a:bodyPr anchor="ctr"/>
          <a:lstStyle/>
          <a:p>
            <a:r>
              <a:rPr lang="en-GB" sz="1400" dirty="0"/>
              <a:t>The vast majority of ACH and hypochondroplasia cases can be attributed to missense mutations </a:t>
            </a:r>
            <a:br>
              <a:rPr lang="en-GB" sz="1400" dirty="0"/>
            </a:br>
            <a:r>
              <a:rPr lang="en-GB" sz="1400" dirty="0"/>
              <a:t>in FGFR3</a:t>
            </a:r>
          </a:p>
          <a:p>
            <a:r>
              <a:rPr lang="en-GB" sz="1400" dirty="0"/>
              <a:t>This publication presents a novel cryptic splicing variant of FGFR3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6B19C3-4D63-4C14-8133-F822D6150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4497" y="6131861"/>
            <a:ext cx="9031665" cy="581635"/>
          </a:xfrm>
        </p:spPr>
        <p:txBody>
          <a:bodyPr/>
          <a:lstStyle/>
          <a:p>
            <a:r>
              <a:rPr lang="en-GB" dirty="0"/>
              <a:t>FGFR3, fibroblast growth factor receptor 3; ACMG, American College of Medical Genetics and Genomics</a:t>
            </a:r>
            <a:br>
              <a:rPr lang="fr-FR" dirty="0"/>
            </a:br>
            <a:r>
              <a:rPr lang="fr-FR" dirty="0"/>
              <a:t>Xu T, et al. J </a:t>
            </a:r>
            <a:r>
              <a:rPr lang="fr-FR" dirty="0" err="1"/>
              <a:t>Pediatr</a:t>
            </a:r>
            <a:r>
              <a:rPr lang="fr-FR" dirty="0"/>
              <a:t> </a:t>
            </a:r>
            <a:r>
              <a:rPr lang="fr-FR" dirty="0" err="1"/>
              <a:t>Endocrinol</a:t>
            </a:r>
            <a:r>
              <a:rPr lang="fr-FR" dirty="0"/>
              <a:t> </a:t>
            </a:r>
            <a:r>
              <a:rPr lang="fr-FR" dirty="0" err="1"/>
              <a:t>Metab</a:t>
            </a:r>
            <a:r>
              <a:rPr lang="fr-FR" dirty="0"/>
              <a:t>. 2021. </a:t>
            </a:r>
            <a:r>
              <a:rPr lang="fr-FR" dirty="0" err="1"/>
              <a:t>doi</a:t>
            </a:r>
            <a:r>
              <a:rPr lang="fr-FR" dirty="0"/>
              <a:t>: 10.1515/jpem-2020-0679. Richards S, et al. Genet Med. 2015;17:405-24.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8990EA5-D988-41B4-936E-AB6AEB83B956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25984"/>
            <a:ext cx="12192000" cy="584876"/>
          </a:xfrm>
        </p:spPr>
        <p:txBody>
          <a:bodyPr>
            <a:noAutofit/>
          </a:bodyPr>
          <a:lstStyle/>
          <a:p>
            <a:r>
              <a:rPr lang="en-GB" dirty="0"/>
              <a:t>A novel FGFR3 intronic variant was identified, and is likely to be pathogenic according to ACMG </a:t>
            </a:r>
          </a:p>
          <a:p>
            <a:r>
              <a:rPr lang="en-GB" dirty="0"/>
              <a:t>guidelines; including this variant in genetic testing may yield additional ACH diagnoses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DC6E5C-615A-4974-8FD4-D2634710244B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110614" y="1821972"/>
            <a:ext cx="5316493" cy="3457749"/>
          </a:xfrm>
        </p:spPr>
        <p:txBody>
          <a:bodyPr>
            <a:noAutofit/>
          </a:bodyPr>
          <a:lstStyle/>
          <a:p>
            <a:r>
              <a:rPr lang="en-GB" sz="1400" dirty="0"/>
              <a:t>Subject 1: 5 years old, male, suspected </a:t>
            </a:r>
            <a:br>
              <a:rPr lang="en-GB" sz="1400" dirty="0"/>
            </a:br>
            <a:r>
              <a:rPr lang="en-GB" sz="1400" dirty="0"/>
              <a:t>hypochondroplasia or mild ACH</a:t>
            </a:r>
          </a:p>
          <a:p>
            <a:r>
              <a:rPr lang="en-GB" sz="1400" dirty="0"/>
              <a:t>Subject 2: 14 months old, male, suspected </a:t>
            </a:r>
            <a:br>
              <a:rPr lang="en-GB" sz="1400" dirty="0"/>
            </a:br>
            <a:r>
              <a:rPr lang="en-GB" sz="1400" dirty="0"/>
              <a:t>ACH or severe hypochondroplasia</a:t>
            </a:r>
          </a:p>
          <a:p>
            <a:r>
              <a:rPr lang="en-GB" sz="1400" dirty="0"/>
              <a:t>A deep intronic nucleotide substitution </a:t>
            </a:r>
            <a:br>
              <a:rPr lang="en-GB" sz="1400" dirty="0"/>
            </a:br>
            <a:r>
              <a:rPr lang="en-GB" sz="1400" dirty="0"/>
              <a:t>(c.1075 + 95C&gt;G in FGFR3) was identified</a:t>
            </a:r>
          </a:p>
          <a:p>
            <a:r>
              <a:rPr lang="en-GB" sz="1400" dirty="0"/>
              <a:t>Minigene assay revealed that this variant </a:t>
            </a:r>
            <a:br>
              <a:rPr lang="en-GB" sz="1400" dirty="0"/>
            </a:br>
            <a:r>
              <a:rPr lang="en-GB" sz="1400" dirty="0"/>
              <a:t>would produce a 30-amino acid insertion in the FGFR3 protein</a:t>
            </a:r>
          </a:p>
          <a:p>
            <a:r>
              <a:rPr lang="en-GB" sz="1400" dirty="0"/>
              <a:t>Another 26 genetically unresolved patients </a:t>
            </a:r>
            <a:br>
              <a:rPr lang="en-GB" sz="1400" dirty="0"/>
            </a:br>
            <a:r>
              <a:rPr lang="en-GB" sz="1400" dirty="0"/>
              <a:t>were screened, and the variant was found </a:t>
            </a:r>
            <a:br>
              <a:rPr lang="en-GB" sz="1400" dirty="0"/>
            </a:br>
            <a:r>
              <a:rPr lang="en-GB" sz="1400" dirty="0"/>
              <a:t>in one additional patient (Subject 3)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A914CE8-0E30-4776-A338-BCCF841453E8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96000" y="3648946"/>
            <a:ext cx="5316493" cy="1630775"/>
          </a:xfrm>
        </p:spPr>
        <p:txBody>
          <a:bodyPr anchor="ctr"/>
          <a:lstStyle/>
          <a:p>
            <a:r>
              <a:rPr lang="en-GB" sz="1400" dirty="0"/>
              <a:t>Whole exome sequencing was conducted on two subjects with suspected ACH or hypochondroplasia</a:t>
            </a:r>
          </a:p>
          <a:p>
            <a:r>
              <a:rPr lang="en-GB" sz="1400" dirty="0"/>
              <a:t>A minigene assay was employed to determine whether the FGFR3 variant identified in exome sequencing alters mRNA splicing</a:t>
            </a:r>
          </a:p>
        </p:txBody>
      </p:sp>
      <p:pic>
        <p:nvPicPr>
          <p:cNvPr id="11" name="Graphic 10" descr="Child with balloon with solid fill">
            <a:extLst>
              <a:ext uri="{FF2B5EF4-FFF2-40B4-BE49-F238E27FC236}">
                <a16:creationId xmlns:a16="http://schemas.microsoft.com/office/drawing/2014/main" id="{9AEB273F-90C2-41A7-B4AA-2645A852D6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51355" y="1933236"/>
            <a:ext cx="631371" cy="631371"/>
          </a:xfrm>
          <a:prstGeom prst="rect">
            <a:avLst/>
          </a:prstGeom>
        </p:spPr>
      </p:pic>
      <p:pic>
        <p:nvPicPr>
          <p:cNvPr id="13" name="Graphic 12" descr="Baby crawling with solid fill">
            <a:extLst>
              <a:ext uri="{FF2B5EF4-FFF2-40B4-BE49-F238E27FC236}">
                <a16:creationId xmlns:a16="http://schemas.microsoft.com/office/drawing/2014/main" id="{28ABA461-ABDC-4772-8F0D-B949B3671E4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515513" y="2451518"/>
            <a:ext cx="334425" cy="334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11203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Achondroplasia forum">
      <a:dk1>
        <a:srgbClr val="051C2C"/>
      </a:dk1>
      <a:lt1>
        <a:sysClr val="window" lastClr="FFFFFF"/>
      </a:lt1>
      <a:dk2>
        <a:srgbClr val="051C2C"/>
      </a:dk2>
      <a:lt2>
        <a:srgbClr val="FFFFFF"/>
      </a:lt2>
      <a:accent1>
        <a:srgbClr val="051C2C"/>
      </a:accent1>
      <a:accent2>
        <a:srgbClr val="274554"/>
      </a:accent2>
      <a:accent3>
        <a:srgbClr val="DFAA40"/>
      </a:accent3>
      <a:accent4>
        <a:srgbClr val="368BAB"/>
      </a:accent4>
      <a:accent5>
        <a:srgbClr val="AACDD8"/>
      </a:accent5>
      <a:accent6>
        <a:srgbClr val="FEDD00"/>
      </a:accent6>
      <a:hlink>
        <a:srgbClr val="051C2C"/>
      </a:hlink>
      <a:folHlink>
        <a:srgbClr val="051C2C"/>
      </a:folHlink>
    </a:clrScheme>
    <a:fontScheme name="Custom 4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GSL Template" id="{E707C889-FBD3-4C5E-8378-C29BDCD68AAB}" vid="{6E1DB9CE-A05A-435F-BD63-176DE3EF4DE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EGSL Template</Template>
  <TotalTime>1172</TotalTime>
  <Words>508</Words>
  <Application>Microsoft Office PowerPoint</Application>
  <PresentationFormat>Widescreen</PresentationFormat>
  <Paragraphs>36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Arial Narrow</vt:lpstr>
      <vt:lpstr>Calibri</vt:lpstr>
      <vt:lpstr>1_Office Theme</vt:lpstr>
      <vt:lpstr>Achondroplasia.expert Literature Review</vt:lpstr>
      <vt:lpstr>Contents</vt:lpstr>
      <vt:lpstr>Achondroplasia Natural History Study (CLARITY): 60-year experience in cervicomedullary decompression in achondroplasia from four skeletal dysplasia centers</vt:lpstr>
      <vt:lpstr>An intronic variant disrupts mRNA splicing and causes FGFR3-related skeletal dysplasia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Literature Review June 2021</dc:title>
  <dc:creator>Marie Farrow</dc:creator>
  <cp:lastModifiedBy>Tim Venables</cp:lastModifiedBy>
  <cp:revision>130</cp:revision>
  <dcterms:created xsi:type="dcterms:W3CDTF">2021-02-15T10:08:17Z</dcterms:created>
  <dcterms:modified xsi:type="dcterms:W3CDTF">2021-09-09T14:19:49Z</dcterms:modified>
</cp:coreProperties>
</file>