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82" r:id="rId2"/>
    <p:sldId id="283" r:id="rId3"/>
    <p:sldId id="284" r:id="rId4"/>
    <p:sldId id="2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une" id="{BCA9889B-7B86-4F18-9FE6-7766464DDC15}">
          <p14:sldIdLst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2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55B"/>
    <a:srgbClr val="CCCCE6"/>
    <a:srgbClr val="E6EED6"/>
    <a:srgbClr val="CCE1E6"/>
    <a:srgbClr val="D3E0EF"/>
    <a:srgbClr val="DEEDE5"/>
    <a:srgbClr val="C7D2DF"/>
    <a:srgbClr val="9999CC"/>
    <a:srgbClr val="CDDDAC"/>
    <a:srgbClr val="98C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722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80375449434645"/>
          <c:y val="8.1611240736218685E-2"/>
          <c:w val="0.8573291037377927"/>
          <c:h val="0.662747535597573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at first CMD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Sheet1!$E$2:$E$6</c:f>
                <c:numCache>
                  <c:formatCode>General</c:formatCode>
                  <c:ptCount val="5"/>
                  <c:pt idx="0">
                    <c:v>12.1</c:v>
                  </c:pt>
                  <c:pt idx="1">
                    <c:v>2.9</c:v>
                  </c:pt>
                  <c:pt idx="2">
                    <c:v>4.2</c:v>
                  </c:pt>
                  <c:pt idx="3">
                    <c:v>2.7</c:v>
                  </c:pt>
                  <c:pt idx="4">
                    <c:v>1.1000000000000001</c:v>
                  </c:pt>
                </c:numCache>
              </c:numRef>
            </c:plus>
            <c:minus>
              <c:numRef>
                <c:f>Sheet1!$E$2:$E$6</c:f>
                <c:numCache>
                  <c:formatCode>General</c:formatCode>
                  <c:ptCount val="5"/>
                  <c:pt idx="0">
                    <c:v>12.1</c:v>
                  </c:pt>
                  <c:pt idx="1">
                    <c:v>2.9</c:v>
                  </c:pt>
                  <c:pt idx="2">
                    <c:v>4.2</c:v>
                  </c:pt>
                  <c:pt idx="3">
                    <c:v>2.7</c:v>
                  </c:pt>
                  <c:pt idx="4">
                    <c:v>1.1000000000000001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Sheet1!$A$2:$A$6</c:f>
              <c:strCache>
                <c:ptCount val="5"/>
                <c:pt idx="0">
                  <c:v>&lt;1980</c:v>
                </c:pt>
                <c:pt idx="1">
                  <c:v>1980s</c:v>
                </c:pt>
                <c:pt idx="2">
                  <c:v>1990s</c:v>
                </c:pt>
                <c:pt idx="3">
                  <c:v>2000s</c:v>
                </c:pt>
                <c:pt idx="4">
                  <c:v>2010s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2.2999999999999998</c:v>
                </c:pt>
                <c:pt idx="2">
                  <c:v>2.9</c:v>
                </c:pt>
                <c:pt idx="3">
                  <c:v>2.2000000000000002</c:v>
                </c:pt>
                <c:pt idx="4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C7-40C0-981D-E816A72B4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1902768"/>
        <c:axId val="1741897360"/>
      </c:lineChart>
      <c:catAx>
        <c:axId val="1741902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800" dirty="0"/>
                  <a:t>Birth Decade</a:t>
                </a:r>
              </a:p>
            </c:rich>
          </c:tx>
          <c:layout>
            <c:manualLayout>
              <c:xMode val="edge"/>
              <c:yMode val="edge"/>
              <c:x val="0.48403384466457333"/>
              <c:y val="0.85758809282066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897360"/>
        <c:crosses val="autoZero"/>
        <c:auto val="1"/>
        <c:lblAlgn val="ctr"/>
        <c:lblOffset val="100"/>
        <c:noMultiLvlLbl val="0"/>
      </c:catAx>
      <c:valAx>
        <c:axId val="17418973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800" dirty="0"/>
                  <a:t>Age at first CMD </a:t>
                </a:r>
                <a:br>
                  <a:rPr lang="en-GB" sz="800" dirty="0"/>
                </a:br>
                <a:r>
                  <a:rPr lang="en-GB" sz="800" dirty="0"/>
                  <a:t>(Mean ± SD)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902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09/09/2021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l">
              <a:buNone/>
              <a:tabLst>
                <a:tab pos="11387138" algn="l"/>
              </a:tabLst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spcBef>
                <a:spcPts val="200"/>
              </a:spcBef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8424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48AD5584-AA3A-4559-BC4C-2595E49C6FD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spcBef>
                <a:spcPts val="200"/>
              </a:spcBef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B0D9-1069-4438-A61F-5FDD65A85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</p:spPr>
        <p:txBody>
          <a:bodyPr/>
          <a:lstStyle/>
          <a:p>
            <a:r>
              <a:rPr lang="en-GB" dirty="0" err="1"/>
              <a:t>Achondroplasia.expert</a:t>
            </a:r>
            <a:r>
              <a:rPr lang="en-GB" dirty="0"/>
              <a:t>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76553-41ED-4C13-B1D7-0AD6AA769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</p:spPr>
        <p:txBody>
          <a:bodyPr/>
          <a:lstStyle/>
          <a:p>
            <a:r>
              <a:rPr lang="en-GB" dirty="0"/>
              <a:t>June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455E40-9F46-4E00-8E1E-A5EF7EF9D7E3}"/>
              </a:ext>
            </a:extLst>
          </p:cNvPr>
          <p:cNvSpPr txBox="1"/>
          <p:nvPr/>
        </p:nvSpPr>
        <p:spPr>
          <a:xfrm>
            <a:off x="5537200" y="6218682"/>
            <a:ext cx="4127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BioMarin International Limited.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EU-ACH-00188 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09/21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C3725B-0637-4E13-BA32-1AE4B1950E90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181D9F-9718-4E60-9F0C-B2810C33F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EAD12-766F-4EBA-853B-F01C9412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E9176-480B-4E74-8B4B-49D4891FB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90DE8E2-DE5F-4B57-97CE-04FA46F33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21812"/>
              </p:ext>
            </p:extLst>
          </p:nvPr>
        </p:nvGraphicFramePr>
        <p:xfrm>
          <a:off x="750439" y="1772802"/>
          <a:ext cx="9690516" cy="1402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99811">
                  <a:extLst>
                    <a:ext uri="{9D8B030D-6E8A-4147-A177-3AD203B41FA5}">
                      <a16:colId xmlns:a16="http://schemas.microsoft.com/office/drawing/2014/main" val="1967740350"/>
                    </a:ext>
                  </a:extLst>
                </a:gridCol>
                <a:gridCol w="6714148">
                  <a:extLst>
                    <a:ext uri="{9D8B030D-6E8A-4147-A177-3AD203B41FA5}">
                      <a16:colId xmlns:a16="http://schemas.microsoft.com/office/drawing/2014/main" val="3711419757"/>
                    </a:ext>
                  </a:extLst>
                </a:gridCol>
                <a:gridCol w="2376557">
                  <a:extLst>
                    <a:ext uri="{9D8B030D-6E8A-4147-A177-3AD203B41FA5}">
                      <a16:colId xmlns:a16="http://schemas.microsoft.com/office/drawing/2014/main" val="41501887"/>
                    </a:ext>
                  </a:extLst>
                </a:gridCol>
              </a:tblGrid>
              <a:tr h="597174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1"/>
                          </a:solidFill>
                        </a:rPr>
                        <a:t>Achondroplasia Natural History Study (CLARITY): 60-year experience in </a:t>
                      </a:r>
                      <a:r>
                        <a:rPr lang="en-GB" sz="1600" dirty="0" err="1">
                          <a:solidFill>
                            <a:schemeClr val="accent1"/>
                          </a:solidFill>
                        </a:rPr>
                        <a:t>cervicomedullary</a:t>
                      </a:r>
                      <a:r>
                        <a:rPr lang="en-GB" sz="1600" dirty="0">
                          <a:solidFill>
                            <a:schemeClr val="accent1"/>
                          </a:solidFill>
                        </a:rPr>
                        <a:t> decompression in achondroplasia from four skeletal dysplasia </a:t>
                      </a:r>
                      <a:r>
                        <a:rPr lang="en-GB" sz="1600" dirty="0" err="1">
                          <a:solidFill>
                            <a:schemeClr val="accent1"/>
                          </a:solidFill>
                        </a:rPr>
                        <a:t>centers</a:t>
                      </a:r>
                      <a:endParaRPr lang="en-GB" sz="1600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accent4"/>
                          </a:solidFill>
                        </a:rPr>
                        <a:t>Legare</a:t>
                      </a:r>
                      <a:r>
                        <a:rPr lang="en-GB" sz="1600" dirty="0">
                          <a:solidFill>
                            <a:schemeClr val="accent4"/>
                          </a:solidFill>
                        </a:rPr>
                        <a:t> JM, et al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0121472"/>
                  </a:ext>
                </a:extLst>
              </a:tr>
              <a:tr h="572922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1"/>
                          </a:solidFill>
                        </a:rPr>
                        <a:t>An intronic variant disrupts mRNA splicing and causes FGFR3-related skeletal dysplasia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4"/>
                          </a:solidFill>
                        </a:rPr>
                        <a:t>Xu T, et al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022211"/>
                  </a:ext>
                </a:extLst>
              </a:tr>
            </a:tbl>
          </a:graphicData>
        </a:graphic>
      </p:graphicFrame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DD3CF627-F344-42D5-ADD3-D2A69E6BE220}"/>
              </a:ext>
            </a:extLst>
          </p:cNvPr>
          <p:cNvSpPr/>
          <p:nvPr/>
        </p:nvSpPr>
        <p:spPr>
          <a:xfrm rot="5400000">
            <a:off x="882553" y="2074659"/>
            <a:ext cx="331708" cy="27432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E86D3E64-C3B1-4FA9-B508-9571AFC57D74}"/>
              </a:ext>
            </a:extLst>
          </p:cNvPr>
          <p:cNvSpPr/>
          <p:nvPr/>
        </p:nvSpPr>
        <p:spPr>
          <a:xfrm rot="5400000">
            <a:off x="882553" y="2781129"/>
            <a:ext cx="331708" cy="274320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1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91FA64-D1C3-48C8-8CBD-8504AD71A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Autofit/>
          </a:bodyPr>
          <a:lstStyle/>
          <a:p>
            <a:r>
              <a:rPr lang="en-GB" sz="2400" dirty="0"/>
              <a:t>Achondroplasia Natural History Study (CLARITY): 60-year experience in cervicomedullary decompression in achondroplasia from four skeletal dysplasia </a:t>
            </a:r>
            <a:r>
              <a:rPr lang="en-GB" sz="2400" dirty="0" err="1"/>
              <a:t>centers</a:t>
            </a:r>
            <a:endParaRPr lang="en-GB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DFD86-6282-4AF2-8BFF-BC1257A4B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</p:spPr>
        <p:txBody>
          <a:bodyPr anchor="ctr"/>
          <a:lstStyle/>
          <a:p>
            <a:pPr>
              <a:spcBef>
                <a:spcPts val="1200"/>
              </a:spcBef>
            </a:pPr>
            <a:r>
              <a:rPr lang="en-GB" sz="1400" dirty="0"/>
              <a:t>Improved surveillance and CMD has reduced infant mortality in ACH</a:t>
            </a:r>
          </a:p>
          <a:p>
            <a:pPr>
              <a:spcBef>
                <a:spcPts val="1200"/>
              </a:spcBef>
            </a:pPr>
            <a:r>
              <a:rPr lang="en-GB" sz="1400" dirty="0"/>
              <a:t>CLARITY data used to determine the incidence of CMD and the characteristics associated with surgery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35B61-CCD3-4A93-B16F-D740892D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ACH, achondroplasia; CMD, </a:t>
            </a:r>
            <a:r>
              <a:rPr lang="en-GB" dirty="0" err="1"/>
              <a:t>cervicomedullary</a:t>
            </a:r>
            <a:r>
              <a:rPr lang="en-GB" dirty="0"/>
              <a:t> decompression </a:t>
            </a:r>
          </a:p>
          <a:p>
            <a:r>
              <a:rPr lang="en-GB" dirty="0"/>
              <a:t>Legare JM, et al. J </a:t>
            </a:r>
            <a:r>
              <a:rPr lang="en-GB" dirty="0" err="1"/>
              <a:t>Neurosurg</a:t>
            </a:r>
            <a:r>
              <a:rPr lang="en-GB" dirty="0"/>
              <a:t> </a:t>
            </a:r>
            <a:r>
              <a:rPr lang="en-GB" dirty="0" err="1"/>
              <a:t>Pediatr</a:t>
            </a:r>
            <a:r>
              <a:rPr lang="en-GB" dirty="0"/>
              <a:t>. 2021;4:1–7.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73592CC-A93F-4C58-89C8-2D0A9502036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Only ~20% of patients in the current study required CMD. However, evidence shows that it is a relatively successful and potentially life-saving intervention</a:t>
            </a:r>
          </a:p>
        </p:txBody>
      </p:sp>
      <p:sp>
        <p:nvSpPr>
          <p:cNvPr id="33" name="Content Placeholder 32">
            <a:extLst>
              <a:ext uri="{FF2B5EF4-FFF2-40B4-BE49-F238E27FC236}">
                <a16:creationId xmlns:a16="http://schemas.microsoft.com/office/drawing/2014/main" id="{E7436901-CC6E-473C-86EF-70117A8AAD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GB" sz="1400" dirty="0"/>
              <a:t>281 patients (20.5% of the cohort) underwent 314 </a:t>
            </a:r>
            <a:br>
              <a:rPr lang="en-GB" sz="1400" dirty="0"/>
            </a:br>
            <a:r>
              <a:rPr lang="en-GB" sz="1400" dirty="0"/>
              <a:t>CMD procedures</a:t>
            </a:r>
          </a:p>
          <a:p>
            <a:pPr>
              <a:spcBef>
                <a:spcPts val="200"/>
              </a:spcBef>
            </a:pPr>
            <a:r>
              <a:rPr lang="en-GB" sz="1400" dirty="0"/>
              <a:t>Recently treated patients undergo CMD at younger ages than earlier patients</a:t>
            </a:r>
          </a:p>
          <a:p>
            <a:pPr lvl="1">
              <a:spcBef>
                <a:spcPts val="200"/>
              </a:spcBef>
            </a:pPr>
            <a:r>
              <a:rPr lang="en-GB" sz="1200" dirty="0"/>
              <a:t>All patients born before 1980 had the procedure at &gt;5 years</a:t>
            </a:r>
          </a:p>
          <a:p>
            <a:pPr lvl="1">
              <a:spcBef>
                <a:spcPts val="200"/>
              </a:spcBef>
            </a:pPr>
            <a:r>
              <a:rPr lang="en-GB" sz="1200" dirty="0"/>
              <a:t>This is likely to be due to better identification of patients</a:t>
            </a:r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252CBF5-1DDB-41B8-BD00-695DB33CEFE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</p:spPr>
        <p:txBody>
          <a:bodyPr anchor="ctr"/>
          <a:lstStyle/>
          <a:p>
            <a:r>
              <a:rPr lang="en-GB" sz="1400" dirty="0"/>
              <a:t>Data collected from four skeletal dysplasia centres followed from 1957–2017 and captured in a database:</a:t>
            </a:r>
          </a:p>
          <a:p>
            <a:pPr lvl="1">
              <a:spcBef>
                <a:spcPts val="1200"/>
              </a:spcBef>
            </a:pPr>
            <a:r>
              <a:rPr lang="en-GB" sz="1200" dirty="0"/>
              <a:t>Surgeries, indications, complications, age at time of procedures, screening procedures and medical diagnoses were collected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8AABE0EA-AA3F-4AE5-BE46-2DE21B6B2E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4712655"/>
              </p:ext>
            </p:extLst>
          </p:nvPr>
        </p:nvGraphicFramePr>
        <p:xfrm>
          <a:off x="6096001" y="3209055"/>
          <a:ext cx="5400674" cy="2150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079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84C22-33A2-4230-B478-D1819D3ED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An intronic variant disrupts mRNA splicing and causes FGFR3-related skeletal dysplasia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61650-35EF-4D47-9B19-3C261309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</p:spPr>
        <p:txBody>
          <a:bodyPr anchor="ctr"/>
          <a:lstStyle/>
          <a:p>
            <a:r>
              <a:rPr lang="en-GB" sz="1400" dirty="0"/>
              <a:t>The vast majority of ACH and hypochondroplasia cases can be attributed to missense mutations </a:t>
            </a:r>
            <a:br>
              <a:rPr lang="en-GB" sz="1400" dirty="0"/>
            </a:br>
            <a:r>
              <a:rPr lang="en-GB" sz="1400" dirty="0"/>
              <a:t>in FGFR3</a:t>
            </a:r>
          </a:p>
          <a:p>
            <a:r>
              <a:rPr lang="en-GB" sz="1400" dirty="0"/>
              <a:t>This publication presents a novel cryptic splicing variant of FGFR3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6B19C3-4D63-4C14-8133-F822D6150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FGFR3, fibroblast growth factor receptor 3; ACMG, American College of Medical Genetics and Genomics</a:t>
            </a:r>
            <a:br>
              <a:rPr lang="fr-FR" dirty="0"/>
            </a:br>
            <a:r>
              <a:rPr lang="fr-FR" dirty="0"/>
              <a:t>Xu T, et al. J </a:t>
            </a:r>
            <a:r>
              <a:rPr lang="fr-FR" dirty="0" err="1"/>
              <a:t>Pediatr</a:t>
            </a:r>
            <a:r>
              <a:rPr lang="fr-FR" dirty="0"/>
              <a:t> </a:t>
            </a:r>
            <a:r>
              <a:rPr lang="fr-FR" dirty="0" err="1"/>
              <a:t>Endocrinol</a:t>
            </a:r>
            <a:r>
              <a:rPr lang="fr-FR" dirty="0"/>
              <a:t> </a:t>
            </a:r>
            <a:r>
              <a:rPr lang="fr-FR" dirty="0" err="1"/>
              <a:t>Metab</a:t>
            </a:r>
            <a:r>
              <a:rPr lang="fr-FR" dirty="0"/>
              <a:t>. 2021. </a:t>
            </a:r>
            <a:r>
              <a:rPr lang="fr-FR" dirty="0" err="1"/>
              <a:t>doi</a:t>
            </a:r>
            <a:r>
              <a:rPr lang="fr-FR" dirty="0"/>
              <a:t>: 10.1515/jpem-2020-0679. Richards S, et al. Genet Med. 2015;17:405-24.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990EA5-D988-41B4-936E-AB6AEB83B95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</p:spPr>
        <p:txBody>
          <a:bodyPr>
            <a:noAutofit/>
          </a:bodyPr>
          <a:lstStyle/>
          <a:p>
            <a:r>
              <a:rPr lang="en-GB" dirty="0"/>
              <a:t>A novel FGFR3 intronic variant was identified, and is likely to be pathogenic according to ACMG </a:t>
            </a:r>
          </a:p>
          <a:p>
            <a:r>
              <a:rPr lang="en-GB" dirty="0"/>
              <a:t>guidelines; including this variant in genetic testing may yield additional ACH diagnoses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DC6E5C-615A-4974-8FD4-D2634710244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Autofit/>
          </a:bodyPr>
          <a:lstStyle/>
          <a:p>
            <a:r>
              <a:rPr lang="en-GB" sz="1400" dirty="0"/>
              <a:t>Subject 1: 5 years old, male, suspected </a:t>
            </a:r>
            <a:br>
              <a:rPr lang="en-GB" sz="1400" dirty="0"/>
            </a:br>
            <a:r>
              <a:rPr lang="en-GB" sz="1400" dirty="0"/>
              <a:t>hypochondroplasia or mild ACH</a:t>
            </a:r>
          </a:p>
          <a:p>
            <a:r>
              <a:rPr lang="en-GB" sz="1400" dirty="0"/>
              <a:t>Subject 2: 14 months old, male, suspected </a:t>
            </a:r>
            <a:br>
              <a:rPr lang="en-GB" sz="1400" dirty="0"/>
            </a:br>
            <a:r>
              <a:rPr lang="en-GB" sz="1400" dirty="0"/>
              <a:t>ACH or severe hypochondroplasia</a:t>
            </a:r>
          </a:p>
          <a:p>
            <a:r>
              <a:rPr lang="en-GB" sz="1400" dirty="0"/>
              <a:t>A deep intronic nucleotide substitution </a:t>
            </a:r>
            <a:br>
              <a:rPr lang="en-GB" sz="1400" dirty="0"/>
            </a:br>
            <a:r>
              <a:rPr lang="en-GB" sz="1400" dirty="0"/>
              <a:t>(c.1075 + 95C&gt;G in FGFR3) was identified</a:t>
            </a:r>
          </a:p>
          <a:p>
            <a:r>
              <a:rPr lang="en-GB" sz="1400" dirty="0"/>
              <a:t>Minigene assay revealed that this variant </a:t>
            </a:r>
            <a:br>
              <a:rPr lang="en-GB" sz="1400" dirty="0"/>
            </a:br>
            <a:r>
              <a:rPr lang="en-GB" sz="1400" dirty="0"/>
              <a:t>would produce a 30-amino acid insertion in the FGFR3 protein</a:t>
            </a:r>
          </a:p>
          <a:p>
            <a:r>
              <a:rPr lang="en-GB" sz="1400" dirty="0"/>
              <a:t>Another 26 genetically unresolved patients </a:t>
            </a:r>
            <a:br>
              <a:rPr lang="en-GB" sz="1400" dirty="0"/>
            </a:br>
            <a:r>
              <a:rPr lang="en-GB" sz="1400" dirty="0"/>
              <a:t>were screened, and the variant was found </a:t>
            </a:r>
            <a:br>
              <a:rPr lang="en-GB" sz="1400" dirty="0"/>
            </a:br>
            <a:r>
              <a:rPr lang="en-GB" sz="1400" dirty="0"/>
              <a:t>in one additional patient (Subject 3)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914CE8-0E30-4776-A338-BCCF841453E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</p:spPr>
        <p:txBody>
          <a:bodyPr anchor="ctr"/>
          <a:lstStyle/>
          <a:p>
            <a:r>
              <a:rPr lang="en-GB" sz="1400" dirty="0"/>
              <a:t>Whole exome sequencing was conducted on two subjects with suspected ACH or hypochondroplasia</a:t>
            </a:r>
          </a:p>
          <a:p>
            <a:r>
              <a:rPr lang="en-GB" sz="1400" dirty="0"/>
              <a:t>A minigene assay was employed to determine whether the FGFR3 variant identified in exome sequencing alters mRNA splicing</a:t>
            </a:r>
          </a:p>
        </p:txBody>
      </p:sp>
      <p:pic>
        <p:nvPicPr>
          <p:cNvPr id="11" name="Graphic 10" descr="Child with balloon with solid fill">
            <a:extLst>
              <a:ext uri="{FF2B5EF4-FFF2-40B4-BE49-F238E27FC236}">
                <a16:creationId xmlns:a16="http://schemas.microsoft.com/office/drawing/2014/main" id="{9AEB273F-90C2-41A7-B4AA-2645A852D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51355" y="1933236"/>
            <a:ext cx="631371" cy="631371"/>
          </a:xfrm>
          <a:prstGeom prst="rect">
            <a:avLst/>
          </a:prstGeom>
        </p:spPr>
      </p:pic>
      <p:pic>
        <p:nvPicPr>
          <p:cNvPr id="13" name="Graphic 12" descr="Baby crawling with solid fill">
            <a:extLst>
              <a:ext uri="{FF2B5EF4-FFF2-40B4-BE49-F238E27FC236}">
                <a16:creationId xmlns:a16="http://schemas.microsoft.com/office/drawing/2014/main" id="{28ABA461-ABDC-4772-8F0D-B949B3671E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15513" y="2451518"/>
            <a:ext cx="334425" cy="33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1120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1172</TotalTime>
  <Words>508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Calibri</vt:lpstr>
      <vt:lpstr>1_Office Theme</vt:lpstr>
      <vt:lpstr>Achondroplasia.expert Literature Review</vt:lpstr>
      <vt:lpstr>Contents</vt:lpstr>
      <vt:lpstr>Achondroplasia Natural History Study (CLARITY): 60-year experience in cervicomedullary decompression in achondroplasia from four skeletal dysplasia centers</vt:lpstr>
      <vt:lpstr>An intronic variant disrupts mRNA splicing and causes FGFR3-related skeletal dysplasia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Review June 2021</dc:title>
  <dc:creator>Marie Farrow</dc:creator>
  <cp:lastModifiedBy>Tim Venables</cp:lastModifiedBy>
  <cp:revision>130</cp:revision>
  <dcterms:created xsi:type="dcterms:W3CDTF">2021-02-15T10:08:17Z</dcterms:created>
  <dcterms:modified xsi:type="dcterms:W3CDTF">2021-09-09T14:19:49Z</dcterms:modified>
</cp:coreProperties>
</file>