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0" r:id="rId2"/>
  </p:sldMasterIdLst>
  <p:notesMasterIdLst>
    <p:notesMasterId r:id="rId14"/>
  </p:notesMasterIdLst>
  <p:handoutMasterIdLst>
    <p:handoutMasterId r:id="rId15"/>
  </p:handoutMasterIdLst>
  <p:sldIdLst>
    <p:sldId id="256" r:id="rId3"/>
    <p:sldId id="264" r:id="rId4"/>
    <p:sldId id="260" r:id="rId5"/>
    <p:sldId id="257" r:id="rId6"/>
    <p:sldId id="258" r:id="rId7"/>
    <p:sldId id="261" r:id="rId8"/>
    <p:sldId id="262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" id="{B6018537-0532-4613-B481-95FF782303CA}">
          <p14:sldIdLst>
            <p14:sldId id="256"/>
            <p14:sldId id="264"/>
            <p14:sldId id="260"/>
            <p14:sldId id="257"/>
            <p14:sldId id="258"/>
            <p14:sldId id="261"/>
            <p14:sldId id="262"/>
            <p14:sldId id="265"/>
            <p14:sldId id="266"/>
            <p14:sldId id="267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A00D02D-39A3-1DBB-8845-6C91C2652637}" name="Daniel Kay" initials="DK" userId="S::daniel.kay@elmgroupltd.com::41b750fd-6dfb-4bd1-bbab-3a2c1b8b305f" providerId="AD"/>
  <p188:author id="{3CCFB29E-2070-7790-00A7-E11B2D7CE010}" name="Marie Farrow" initials="MF" userId="395651ff28d4452c" providerId="Windows Live"/>
  <p188:author id="{2C6881F9-48E8-FFB9-2D5F-1A973C795183}" name="Martin Lennon" initials="ML" userId="Martin Lennon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 Farrow" initials="MF" lastIdx="10" clrIdx="0">
    <p:extLst>
      <p:ext uri="{19B8F6BF-5375-455C-9EA6-DF929625EA0E}">
        <p15:presenceInfo xmlns:p15="http://schemas.microsoft.com/office/powerpoint/2012/main" userId="395651ff28d4452c" providerId="Windows Live"/>
      </p:ext>
    </p:extLst>
  </p:cmAuthor>
  <p:cmAuthor id="2" name="Sarah Turner" initials="ST" lastIdx="3" clrIdx="1">
    <p:extLst>
      <p:ext uri="{19B8F6BF-5375-455C-9EA6-DF929625EA0E}">
        <p15:presenceInfo xmlns:p15="http://schemas.microsoft.com/office/powerpoint/2012/main" userId="Sarah Turner" providerId="None"/>
      </p:ext>
    </p:extLst>
  </p:cmAuthor>
  <p:cmAuthor id="3" name="Tim Venables" initials="TV" lastIdx="2" clrIdx="2">
    <p:extLst>
      <p:ext uri="{19B8F6BF-5375-455C-9EA6-DF929625EA0E}">
        <p15:presenceInfo xmlns:p15="http://schemas.microsoft.com/office/powerpoint/2012/main" userId="S::Tim.Venables@elmgroupltd.com::4da54266-e6ed-48f9-86fc-5a09902e13ea" providerId="AD"/>
      </p:ext>
    </p:extLst>
  </p:cmAuthor>
  <p:cmAuthor id="4" name="Martin Lennon" initials="ML" lastIdx="3" clrIdx="3">
    <p:extLst>
      <p:ext uri="{19B8F6BF-5375-455C-9EA6-DF929625EA0E}">
        <p15:presenceInfo xmlns:p15="http://schemas.microsoft.com/office/powerpoint/2012/main" userId="S::martin@cesasmedical.com::2390e896-01da-47fe-8b97-1d3a7a42dde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ED6"/>
    <a:srgbClr val="4B6471"/>
    <a:srgbClr val="DFAA40"/>
    <a:srgbClr val="10455B"/>
    <a:srgbClr val="CCCCE6"/>
    <a:srgbClr val="CCE1E6"/>
    <a:srgbClr val="D3E0EF"/>
    <a:srgbClr val="DEEDE5"/>
    <a:srgbClr val="C7D2DF"/>
    <a:srgbClr val="99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19" autoAdjust="0"/>
    <p:restoredTop sz="94660"/>
  </p:normalViewPr>
  <p:slideViewPr>
    <p:cSldViewPr snapToGrid="0">
      <p:cViewPr>
        <p:scale>
          <a:sx n="75" d="100"/>
          <a:sy n="75" d="100"/>
        </p:scale>
        <p:origin x="2220" y="80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8/10/relationships/authors" Target="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8940848009572286E-2"/>
          <c:y val="0.23807549114836443"/>
          <c:w val="0.93105915199042766"/>
          <c:h val="0.522128452896008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Height &lt;140 cm (n=130)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PCS</c:v>
                </c:pt>
                <c:pt idx="1">
                  <c:v>MCS</c:v>
                </c:pt>
                <c:pt idx="2">
                  <c:v>RCS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38</c:v>
                </c:pt>
                <c:pt idx="1">
                  <c:v>53</c:v>
                </c:pt>
                <c:pt idx="2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6F-4B10-92D3-1AD6BDA0431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Height ≥140 cm (n=45)</c:v>
                </c:pt>
              </c:strCache>
            </c:strRef>
          </c:tx>
          <c:spPr>
            <a:solidFill>
              <a:schemeClr val="accent3">
                <a:lumMod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PCS</c:v>
                </c:pt>
                <c:pt idx="1">
                  <c:v>MCS</c:v>
                </c:pt>
                <c:pt idx="2">
                  <c:v>RCS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49</c:v>
                </c:pt>
                <c:pt idx="1">
                  <c:v>50</c:v>
                </c:pt>
                <c:pt idx="2">
                  <c:v>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B6F-4B10-92D3-1AD6BDA043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77840063"/>
        <c:axId val="1577856287"/>
      </c:barChart>
      <c:catAx>
        <c:axId val="157784006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7856287"/>
        <c:crosses val="autoZero"/>
        <c:auto val="1"/>
        <c:lblAlgn val="ctr"/>
        <c:lblOffset val="0"/>
        <c:noMultiLvlLbl val="0"/>
      </c:catAx>
      <c:valAx>
        <c:axId val="1577856287"/>
        <c:scaling>
          <c:orientation val="minMax"/>
          <c:max val="55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 err="1">
                    <a:solidFill>
                      <a:schemeClr val="tx1"/>
                    </a:solidFill>
                  </a:rPr>
                  <a:t>HRQoL</a:t>
                </a:r>
                <a:r>
                  <a:rPr lang="en-GB" sz="1200" dirty="0">
                    <a:solidFill>
                      <a:schemeClr val="tx1"/>
                    </a:solidFill>
                  </a:rPr>
                  <a:t> score</a:t>
                </a:r>
              </a:p>
            </c:rich>
          </c:tx>
          <c:layout>
            <c:manualLayout>
              <c:xMode val="edge"/>
              <c:yMode val="edge"/>
              <c:x val="7.2569313694286625E-3"/>
              <c:y val="0.3221516549528504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one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7840063"/>
        <c:crosses val="autoZero"/>
        <c:crossBetween val="between"/>
        <c:minorUnit val="5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1684552718773197E-2"/>
          <c:y val="9.351217573726317E-2"/>
          <c:w val="0.58492981061694771"/>
          <c:h val="0.12274193359632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468550511578327E-2"/>
          <c:y val="0.13180002792017015"/>
          <c:w val="0.40571986029027263"/>
          <c:h val="0.7479499819701181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36C-43F3-A4E4-F2C67DDA2CC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36C-43F3-A4E4-F2C67DDA2CC5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236C-43F3-A4E4-F2C67DDA2CC5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ACH</c:v>
                </c:pt>
                <c:pt idx="1">
                  <c:v>HCH</c:v>
                </c:pt>
                <c:pt idx="2">
                  <c:v>ACH/HCH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78</c:v>
                </c:pt>
                <c:pt idx="1">
                  <c:v>4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6C-43F3-A4E4-F2C67DDA2C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9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2645469894043928"/>
          <c:y val="0.41101246684623888"/>
          <c:w val="0.25472360248218806"/>
          <c:h val="0.410578586884354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085099236825375E-2"/>
          <c:y val="0.13805186087833993"/>
          <c:w val="0.93991490076317463"/>
          <c:h val="0.7460251984975043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Past history of spine surgery (N=31)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Physical problem</c:v>
                </c:pt>
                <c:pt idx="1">
                  <c:v>Mental problem</c:v>
                </c:pt>
                <c:pt idx="2">
                  <c:v>Social problem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74.2</c:v>
                </c:pt>
                <c:pt idx="1">
                  <c:v>71</c:v>
                </c:pt>
                <c:pt idx="2">
                  <c:v>41.9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9EB-4EB0-B199-6E648B2A924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No history of spine surgery (N=53)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Physical problem</c:v>
                </c:pt>
                <c:pt idx="1">
                  <c:v>Mental problem</c:v>
                </c:pt>
                <c:pt idx="2">
                  <c:v>Social problem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50.1</c:v>
                </c:pt>
                <c:pt idx="1">
                  <c:v>61.5</c:v>
                </c:pt>
                <c:pt idx="2">
                  <c:v>39.6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9EB-4EB0-B199-6E648B2A92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6832319"/>
        <c:axId val="246835647"/>
      </c:barChart>
      <c:catAx>
        <c:axId val="24683231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6835647"/>
        <c:crosses val="autoZero"/>
        <c:auto val="1"/>
        <c:lblAlgn val="ctr"/>
        <c:lblOffset val="0"/>
        <c:noMultiLvlLbl val="0"/>
      </c:catAx>
      <c:valAx>
        <c:axId val="246835647"/>
        <c:scaling>
          <c:orientation val="minMax"/>
          <c:max val="85"/>
          <c:min val="0"/>
        </c:scaling>
        <c:delete val="0"/>
        <c:axPos val="l"/>
        <c:numFmt formatCode="General" sourceLinked="1"/>
        <c:majorTickMark val="out"/>
        <c:minorTickMark val="none"/>
        <c:tickLblPos val="none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6832319"/>
        <c:crosses val="autoZero"/>
        <c:crossBetween val="between"/>
        <c:majorUnit val="25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5617203740395369"/>
          <c:y val="1.0114329188649381E-2"/>
          <c:w val="0.42663275810319257"/>
          <c:h val="0.173198527950820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accent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0085099236825375E-2"/>
          <c:y val="0.12544852648347271"/>
          <c:w val="0.93991490076317463"/>
          <c:h val="0.7523098367184388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&lt;50 years old (N=75)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Physical problem</c:v>
                </c:pt>
                <c:pt idx="1">
                  <c:v>Mental problem</c:v>
                </c:pt>
                <c:pt idx="2">
                  <c:v>Social problem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56</c:v>
                </c:pt>
                <c:pt idx="1">
                  <c:v>64</c:v>
                </c:pt>
                <c:pt idx="2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FD-41FC-96BA-1CB540DFC23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≥50 years old (N=11)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Physical problem</c:v>
                </c:pt>
                <c:pt idx="1">
                  <c:v>Mental problem</c:v>
                </c:pt>
                <c:pt idx="2">
                  <c:v>Social problem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81.8</c:v>
                </c:pt>
                <c:pt idx="1">
                  <c:v>72.7</c:v>
                </c:pt>
                <c:pt idx="2">
                  <c:v>36.4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FD-41FC-96BA-1CB540DFC2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46832319"/>
        <c:axId val="246835647"/>
      </c:barChart>
      <c:catAx>
        <c:axId val="246832319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t" anchorCtr="0"/>
          <a:lstStyle/>
          <a:p>
            <a:pPr>
              <a:defRPr sz="1100" b="1" i="0" u="none" strike="noStrike" kern="1200" baseline="0">
                <a:solidFill>
                  <a:srgbClr val="4B647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6835647"/>
        <c:crosses val="autoZero"/>
        <c:auto val="1"/>
        <c:lblAlgn val="ctr"/>
        <c:lblOffset val="0"/>
        <c:noMultiLvlLbl val="0"/>
      </c:catAx>
      <c:valAx>
        <c:axId val="246835647"/>
        <c:scaling>
          <c:orientation val="minMax"/>
          <c:max val="85"/>
          <c:min val="0"/>
        </c:scaling>
        <c:delete val="0"/>
        <c:axPos val="l"/>
        <c:numFmt formatCode="General" sourceLinked="1"/>
        <c:majorTickMark val="out"/>
        <c:minorTickMark val="none"/>
        <c:tickLblPos val="none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6832319"/>
        <c:crosses val="autoZero"/>
        <c:crossBetween val="between"/>
        <c:majorUnit val="25"/>
      </c:valAx>
      <c:spPr>
        <a:noFill/>
        <a:ln w="25400">
          <a:noFill/>
        </a:ln>
        <a:effectLst/>
      </c:spPr>
    </c:plotArea>
    <c:legend>
      <c:legendPos val="b"/>
      <c:layout>
        <c:manualLayout>
          <c:xMode val="edge"/>
          <c:yMode val="edge"/>
          <c:x val="0.70017364066912202"/>
          <c:y val="2.9072272001327063E-2"/>
          <c:w val="0.28817949147360761"/>
          <c:h val="0.173198527950820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accent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71225321401439"/>
          <c:y val="0.13180002792017015"/>
          <c:w val="0.36499585606740798"/>
          <c:h val="0.6728747362021384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E44-45BE-9F1B-F0AD5A81EB3E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E44-45BE-9F1B-F0AD5A81EB3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Adolescents</c:v>
                </c:pt>
                <c:pt idx="1">
                  <c:v>Caregivers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</c:v>
                </c:pt>
                <c:pt idx="1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E44-45BE-9F1B-F0AD5A81EB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9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10763198918630923"/>
          <c:y val="0.81794048274610787"/>
          <c:w val="0.52585197280790896"/>
          <c:h val="0.166846207608746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732EA-104D-4B5D-88C7-4E63F4347BB6}" type="datetimeFigureOut">
              <a:rPr lang="fr-FR" smtClean="0"/>
              <a:t>24/05/2022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00878-B69F-4B06-BAB2-4D90C78A9D8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338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C21F4-4976-4A1B-862D-6E0E52C93B76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E3A30-7A5C-4042-BB65-159CE354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05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240156" y="-271645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496675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325" y="1122363"/>
            <a:ext cx="1080135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325" y="2956142"/>
            <a:ext cx="1080135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1978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: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5315303" cy="45354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535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781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: Two content unequal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8100000" cy="453548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5270" y="1449388"/>
            <a:ext cx="2520000" cy="4535487"/>
          </a:xfrm>
        </p:spPr>
        <p:txBody>
          <a:bodyPr/>
          <a:lstStyle>
            <a:lvl3pPr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322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9: Two content unequal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252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7703" y="1449388"/>
            <a:ext cx="810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2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: Two content sub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62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326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621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3: Side 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8913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240156" y="-271645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496675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325" y="1122363"/>
            <a:ext cx="1080135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325" y="2956142"/>
            <a:ext cx="1080135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57948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/>
          <a:lstStyle>
            <a:lvl2pPr marL="893763" indent="-436563">
              <a:defRPr/>
            </a:lvl2pPr>
            <a:lvl3pPr marL="1252538" indent="-358775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153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1"/>
            <a:ext cx="10800000" cy="3911741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7C46DB12-5896-4D87-924C-B84C8C9A8E9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0" y="5387968"/>
            <a:ext cx="12192000" cy="584876"/>
          </a:xfrm>
          <a:solidFill>
            <a:schemeClr val="accent4"/>
          </a:solidFill>
          <a:ln>
            <a:noFill/>
          </a:ln>
        </p:spPr>
        <p:txBody>
          <a:bodyPr anchor="ctr"/>
          <a:lstStyle>
            <a:lvl1pPr marL="630238" indent="0" algn="ctr">
              <a:buNone/>
              <a:defRPr sz="18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r>
              <a:rPr lang="en-US" dirty="0"/>
              <a:t>Call-out box (18 </a:t>
            </a:r>
            <a:r>
              <a:rPr lang="en-US" dirty="0" err="1"/>
              <a:t>pt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5890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/>
          <a:lstStyle>
            <a:lvl2pPr marL="893763" indent="-436563">
              <a:defRPr/>
            </a:lvl2pPr>
            <a:lvl3pPr marL="1252538" indent="-358775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2521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21973"/>
            <a:ext cx="5316493" cy="1387082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7C46DB12-5896-4D87-924C-B84C8C9A8E9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0" y="5387968"/>
            <a:ext cx="12192000" cy="584876"/>
          </a:xfrm>
          <a:solidFill>
            <a:schemeClr val="accent4"/>
          </a:solidFill>
          <a:ln>
            <a:noFill/>
          </a:ln>
        </p:spPr>
        <p:txBody>
          <a:bodyPr anchor="ctr"/>
          <a:lstStyle>
            <a:lvl1pPr marL="630238" indent="0" algn="ctr">
              <a:buNone/>
              <a:defRPr sz="18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r>
              <a:rPr lang="en-US" dirty="0"/>
              <a:t>Call-out box (18 </a:t>
            </a:r>
            <a:r>
              <a:rPr lang="en-US" dirty="0" err="1"/>
              <a:t>pt</a:t>
            </a:r>
            <a:r>
              <a:rPr lang="en-US" dirty="0"/>
              <a:t>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614" y="1821972"/>
            <a:ext cx="5316493" cy="3457749"/>
          </a:xfrm>
        </p:spPr>
        <p:txBody>
          <a:bodyPr/>
          <a:lstStyle>
            <a:lvl1pPr marL="269875" indent="-269875">
              <a:defRPr/>
            </a:lvl1pPr>
            <a:lvl2pPr marL="627063" indent="-269875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3648946"/>
            <a:ext cx="5316493" cy="1630775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704497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704497" y="32923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29403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34112647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Visual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9553609-11BB-4B19-B7C9-98E308E9106D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0" y="5387968"/>
            <a:ext cx="12192000" cy="584876"/>
          </a:xfrm>
          <a:solidFill>
            <a:schemeClr val="accent4"/>
          </a:solidFill>
          <a:ln>
            <a:noFill/>
          </a:ln>
        </p:spPr>
        <p:txBody>
          <a:bodyPr anchor="ctr"/>
          <a:lstStyle>
            <a:lvl1pPr marL="627063" indent="0" algn="ctr">
              <a:buNone/>
              <a:defRPr sz="18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r>
              <a:rPr lang="en-US" dirty="0"/>
              <a:t>Call-out box (18 </a:t>
            </a:r>
            <a:r>
              <a:rPr lang="en-US" dirty="0" err="1"/>
              <a:t>pt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364548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: Offset content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5711" y="1449388"/>
            <a:ext cx="8100000" cy="4535487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8178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: Offset content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00" y="1449388"/>
            <a:ext cx="8100000" cy="4535487"/>
          </a:xfrm>
        </p:spPr>
        <p:txBody>
          <a:bodyPr/>
          <a:lstStyle>
            <a:lvl1pPr marL="357188" indent="-357188">
              <a:buClr>
                <a:schemeClr val="accent3"/>
              </a:buClr>
              <a:buFont typeface="Arial" panose="020B0604020202020204" pitchFamily="34" charset="0"/>
              <a:buChar char="►"/>
              <a:defRPr/>
            </a:lvl1pPr>
            <a:lvl2pPr marL="893763" indent="-43656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2pPr>
            <a:lvl3pPr marL="1252538" indent="-338138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3pPr>
            <a:lvl4pPr marL="1789113" indent="-4175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4pPr>
            <a:lvl5pPr marL="2157413" indent="-3286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849" y="6311901"/>
            <a:ext cx="8522617" cy="3528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05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: 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32212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: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5315303" cy="45354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535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1974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: Two content unequal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8100000" cy="453548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5270" y="1449388"/>
            <a:ext cx="2520000" cy="4535487"/>
          </a:xfrm>
        </p:spPr>
        <p:txBody>
          <a:bodyPr/>
          <a:lstStyle>
            <a:lvl3pPr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26734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9: Two content unequal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252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7703" y="1449388"/>
            <a:ext cx="810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281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: Two content sub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213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857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1"/>
            <a:ext cx="10800000" cy="3911741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7C46DB12-5896-4D87-924C-B84C8C9A8E9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6610"/>
            <a:ext cx="12192000" cy="584876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630238" indent="0" algn="l">
              <a:buNone/>
              <a:tabLst>
                <a:tab pos="11387138" algn="l"/>
              </a:tabLst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marL="630238" marR="0" lvl="0" indent="0" algn="ctr" defTabSz="914400" rtl="0" eaLnBrk="1" fontAlgn="auto" latinLnBrk="0" hangingPunct="1">
              <a:lnSpc>
                <a:spcPts val="176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319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24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3092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3: Side 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7339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21972"/>
            <a:ext cx="5316493" cy="2048569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7C46DB12-5896-4D87-924C-B84C8C9A8E9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5984"/>
            <a:ext cx="12192000" cy="584876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630238" indent="0" algn="ctr">
              <a:spcBef>
                <a:spcPts val="200"/>
              </a:spcBef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614" y="1821972"/>
            <a:ext cx="5316493" cy="3457749"/>
          </a:xfrm>
        </p:spPr>
        <p:txBody>
          <a:bodyPr>
            <a:normAutofit/>
          </a:bodyPr>
          <a:lstStyle>
            <a:lvl1pPr marL="269875" indent="-269875">
              <a:defRPr sz="1600"/>
            </a:lvl1pPr>
            <a:lvl2pPr marL="627063" indent="-269875">
              <a:defRPr sz="1400"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4275474"/>
            <a:ext cx="5316493" cy="1004247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704497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704497" y="3906142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29403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284245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21973"/>
            <a:ext cx="5316493" cy="1387082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7C46DB12-5896-4D87-924C-B84C8C9A8E9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5984"/>
            <a:ext cx="12192000" cy="584876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630238" indent="0" algn="ctr">
              <a:spcBef>
                <a:spcPts val="200"/>
              </a:spcBef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614" y="1821972"/>
            <a:ext cx="5316493" cy="3457749"/>
          </a:xfrm>
        </p:spPr>
        <p:txBody>
          <a:bodyPr>
            <a:normAutofit/>
          </a:bodyPr>
          <a:lstStyle>
            <a:lvl1pPr marL="269875" indent="-269875">
              <a:defRPr sz="1600"/>
            </a:lvl1pPr>
            <a:lvl2pPr marL="627063" indent="-269875">
              <a:defRPr sz="1400"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3648946"/>
            <a:ext cx="5316493" cy="1630775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704497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704497" y="32923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29403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2900512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Visual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9553609-11BB-4B19-B7C9-98E308E9106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5984"/>
            <a:ext cx="12192000" cy="584876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63000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141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: Offset content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5711" y="1449388"/>
            <a:ext cx="8100000" cy="4535487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688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: Offset content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00" y="1449388"/>
            <a:ext cx="8100000" cy="4535487"/>
          </a:xfrm>
        </p:spPr>
        <p:txBody>
          <a:bodyPr/>
          <a:lstStyle>
            <a:lvl1pPr marL="357188" indent="-357188">
              <a:buClr>
                <a:schemeClr val="accent3"/>
              </a:buClr>
              <a:buFont typeface="Arial" panose="020B0604020202020204" pitchFamily="34" charset="0"/>
              <a:buChar char="►"/>
              <a:defRPr/>
            </a:lvl1pPr>
            <a:lvl2pPr marL="893763" indent="-43656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2pPr>
            <a:lvl3pPr marL="1252538" indent="-338138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3pPr>
            <a:lvl4pPr marL="1789113" indent="-4175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4pPr>
            <a:lvl5pPr marL="2157413" indent="-3286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849" y="6311901"/>
            <a:ext cx="8522617" cy="3528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71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: 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152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8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A203C68-0475-491F-B992-E8F4B142ACA1}"/>
              </a:ext>
            </a:extLst>
          </p:cNvPr>
          <p:cNvSpPr/>
          <p:nvPr userDrawn="1"/>
        </p:nvSpPr>
        <p:spPr>
          <a:xfrm rot="16200000">
            <a:off x="5240156" y="-4880156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49389"/>
            <a:ext cx="10800000" cy="4535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4497" y="6131861"/>
            <a:ext cx="9031665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125D1A-1993-403F-9F42-9CE20DB5C8B0}"/>
              </a:ext>
            </a:extLst>
          </p:cNvPr>
          <p:cNvSpPr/>
          <p:nvPr userDrawn="1"/>
        </p:nvSpPr>
        <p:spPr>
          <a:xfrm>
            <a:off x="-1" y="243741"/>
            <a:ext cx="10352763" cy="1240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CEBB8A9-47B4-425D-81D2-94A32DD652F0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162" y="6262255"/>
            <a:ext cx="1759838" cy="45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84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6" r:id="rId3"/>
    <p:sldLayoutId id="2147483678" r:id="rId4"/>
    <p:sldLayoutId id="2147483679" r:id="rId5"/>
    <p:sldLayoutId id="2147483677" r:id="rId6"/>
    <p:sldLayoutId id="2147483663" r:id="rId7"/>
    <p:sldLayoutId id="2147483664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5" r:id="rId16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1" kern="1200" dirty="0">
          <a:solidFill>
            <a:schemeClr val="bg2"/>
          </a:solidFill>
          <a:latin typeface="+mj-lt"/>
          <a:ea typeface="MS PGothic" panose="020B0600070205080204" pitchFamily="34" charset="-128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0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893763" indent="-43656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2538" indent="-33813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9725" indent="-35718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157413" indent="-32861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438" userDrawn="1">
          <p15:clr>
            <a:srgbClr val="F26B43"/>
          </p15:clr>
        </p15:guide>
        <p15:guide id="4" pos="7242" userDrawn="1">
          <p15:clr>
            <a:srgbClr val="F26B43"/>
          </p15:clr>
        </p15:guide>
        <p15:guide id="5" orient="horz" pos="913" userDrawn="1">
          <p15:clr>
            <a:srgbClr val="F26B43"/>
          </p15:clr>
        </p15:guide>
        <p15:guide id="6" orient="horz" pos="232" userDrawn="1">
          <p15:clr>
            <a:srgbClr val="F26B43"/>
          </p15:clr>
        </p15:guide>
        <p15:guide id="7" orient="horz" pos="3770" userDrawn="1">
          <p15:clr>
            <a:srgbClr val="F26B43"/>
          </p15:clr>
        </p15:guide>
        <p15:guide id="8" orient="horz" pos="86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A203C68-0475-491F-B992-E8F4B142ACA1}"/>
              </a:ext>
            </a:extLst>
          </p:cNvPr>
          <p:cNvSpPr/>
          <p:nvPr userDrawn="1"/>
        </p:nvSpPr>
        <p:spPr>
          <a:xfrm rot="16200000">
            <a:off x="5240156" y="-4880156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49389"/>
            <a:ext cx="10800000" cy="4535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4497" y="6131861"/>
            <a:ext cx="9031665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125D1A-1993-403F-9F42-9CE20DB5C8B0}"/>
              </a:ext>
            </a:extLst>
          </p:cNvPr>
          <p:cNvSpPr/>
          <p:nvPr userDrawn="1"/>
        </p:nvSpPr>
        <p:spPr>
          <a:xfrm>
            <a:off x="-1" y="243741"/>
            <a:ext cx="10352763" cy="1240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CEBB8A9-47B4-425D-81D2-94A32DD652F0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162" y="6262255"/>
            <a:ext cx="1759838" cy="45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51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1" kern="1200" dirty="0">
          <a:solidFill>
            <a:schemeClr val="bg2"/>
          </a:solidFill>
          <a:latin typeface="+mj-lt"/>
          <a:ea typeface="MS PGothic" panose="020B0600070205080204" pitchFamily="34" charset="-128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0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893763" indent="-43656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2538" indent="-33813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9725" indent="-35718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157413" indent="-32861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>
          <p15:clr>
            <a:srgbClr val="F26B43"/>
          </p15:clr>
        </p15:guide>
        <p15:guide id="2" pos="3840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913">
          <p15:clr>
            <a:srgbClr val="F26B43"/>
          </p15:clr>
        </p15:guide>
        <p15:guide id="6" orient="horz" pos="232">
          <p15:clr>
            <a:srgbClr val="F26B43"/>
          </p15:clr>
        </p15:guide>
        <p15:guide id="7" orient="horz" pos="3770">
          <p15:clr>
            <a:srgbClr val="F26B43"/>
          </p15:clr>
        </p15:guide>
        <p15:guide id="8" orient="horz" pos="86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hondroplasia.expert/terms-of-use" TargetMode="External"/><Relationship Id="rId2" Type="http://schemas.openxmlformats.org/officeDocument/2006/relationships/hyperlink" Target="https://www.achondroplasia.expert/prescribing-information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6B0D9-1069-4438-A61F-5FDD65A85F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Achondroplasia.expert Literature 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E76553-41ED-4C13-B1D7-0AD6AA769C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January &amp; February 2022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C1F239-079F-47C1-8383-577F07E797EB}"/>
              </a:ext>
            </a:extLst>
          </p:cNvPr>
          <p:cNvSpPr txBox="1"/>
          <p:nvPr/>
        </p:nvSpPr>
        <p:spPr>
          <a:xfrm>
            <a:off x="2527143" y="6134044"/>
            <a:ext cx="41276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en-GB" sz="1100" b="0" i="0" dirty="0">
                <a:solidFill>
                  <a:srgbClr val="303030"/>
                </a:solidFill>
                <a:effectLst/>
                <a:latin typeface="Arial" panose="020B0604020202020204" pitchFamily="34" charset="0"/>
              </a:rPr>
              <a:t>Achondroplasia.expert is organized and funded by BioMarin. This material has been developed in conjunction with the Achondroplasia.expert Editorial Committee.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27BC80B-6221-4B72-8513-AD2749FB76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6312114"/>
            <a:ext cx="1669349" cy="2440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596D043-B1B0-486E-B392-95892FFE49DB}"/>
              </a:ext>
            </a:extLst>
          </p:cNvPr>
          <p:cNvSpPr txBox="1"/>
          <p:nvPr/>
        </p:nvSpPr>
        <p:spPr>
          <a:xfrm>
            <a:off x="5537200" y="6105637"/>
            <a:ext cx="4127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defTabSz="457200"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Healthcare Professionals Only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2022 BioMarin International Ltd.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Rights Reserved. EU-VOX-00456 </a:t>
            </a:r>
            <a:r>
              <a:rPr lang="en-US" sz="1200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  <a:r>
              <a:rPr lang="en-US" sz="1200" dirty="0">
                <a:solidFill>
                  <a:schemeClr val="accent2">
                    <a:lumMod val="50000"/>
                  </a:schemeClr>
                </a:solidFill>
              </a:rPr>
              <a:t>/22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2876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0F6D51-D6BE-4DDA-9685-6AB8FD9E6A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ACH.expert VOXZOGO</a:t>
            </a:r>
            <a:r>
              <a:rPr lang="en-GB" dirty="0">
                <a:sym typeface="Symbol" panose="05050102010706020507" pitchFamily="18" charset="2"/>
              </a:rPr>
              <a:t></a:t>
            </a:r>
            <a:r>
              <a:rPr lang="en-GB" dirty="0">
                <a:solidFill>
                  <a:srgbClr val="1A1919"/>
                </a:solidFill>
              </a:rPr>
              <a:t>▼ </a:t>
            </a:r>
            <a:r>
              <a:rPr lang="en-GB" dirty="0"/>
              <a:t>(vosoritide) </a:t>
            </a:r>
            <a:br>
              <a:rPr lang="en-GB" b="0" i="0" dirty="0">
                <a:solidFill>
                  <a:srgbClr val="1A1919"/>
                </a:solidFill>
                <a:effectLst/>
              </a:rPr>
            </a:br>
            <a:r>
              <a:rPr lang="en-GB" dirty="0"/>
              <a:t> Prescribing Information Slide</a:t>
            </a:r>
          </a:p>
        </p:txBody>
      </p:sp>
    </p:spTree>
    <p:extLst>
      <p:ext uri="{BB962C8B-B14F-4D97-AF65-F5344CB8AC3E}">
        <p14:creationId xmlns:p14="http://schemas.microsoft.com/office/powerpoint/2010/main" val="3142027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C3AFB-E3EE-46B3-BABB-4CB138A34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VOXZOGO</a:t>
            </a:r>
            <a:r>
              <a:rPr lang="en-GB" b="1" dirty="0">
                <a:solidFill>
                  <a:schemeClr val="bg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chemeClr val="tx1"/>
                </a:solidFill>
              </a:rPr>
              <a:t>▼</a:t>
            </a:r>
            <a:r>
              <a:rPr lang="en-GB" dirty="0"/>
              <a:t> (vosoritide) Prescribing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3E3E-845D-41D8-B215-E643D2B39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rgbClr val="1A1919"/>
                </a:solidFill>
                <a:effectLst/>
              </a:rPr>
              <a:t>Achondroplasia.expert may contain promotional material on BioMarin products, which is displayed based on the prescribing information approved by the European Medicines Agency – EMA</a:t>
            </a:r>
          </a:p>
          <a:p>
            <a:pPr marL="0" indent="0">
              <a:buNone/>
            </a:pPr>
            <a:endParaRPr lang="en-GB" b="0" i="0" dirty="0">
              <a:solidFill>
                <a:srgbClr val="1A1919"/>
              </a:solidFill>
              <a:effectLst/>
            </a:endParaRPr>
          </a:p>
          <a:p>
            <a:pPr marL="0" indent="0">
              <a:buNone/>
            </a:pPr>
            <a:r>
              <a:rPr lang="en-GB" dirty="0">
                <a:solidFill>
                  <a:srgbClr val="1A1919"/>
                </a:solidFill>
              </a:rPr>
              <a:t>Access the latest API: VOXZOGO</a:t>
            </a:r>
            <a:r>
              <a:rPr lang="en-GB" dirty="0"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rgbClr val="1A1919"/>
                </a:solidFill>
              </a:rPr>
              <a:t>▼ (vosoritide) </a:t>
            </a:r>
            <a:endParaRPr lang="en-GB" b="0" i="0" dirty="0">
              <a:solidFill>
                <a:srgbClr val="1A1919"/>
              </a:solidFill>
              <a:effectLst/>
            </a:endParaRPr>
          </a:p>
          <a:p>
            <a:r>
              <a:rPr lang="en-GB" dirty="0"/>
              <a:t>Within your downloaded Zip File, you will find a copy of the latest Prescribing Information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The latest API can also be accessed on </a:t>
            </a:r>
            <a:r>
              <a:rPr lang="en-GB" b="1" dirty="0"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Achondroplasia.expert – Prescribing Information</a:t>
            </a:r>
            <a:endParaRPr lang="en-GB" b="1" dirty="0">
              <a:solidFill>
                <a:srgbClr val="FFC000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The prescribing information must form part of the promotional material and must not be separate from it</a:t>
            </a:r>
          </a:p>
          <a:p>
            <a:r>
              <a:rPr lang="en-GB" dirty="0"/>
              <a:t>Achondroplasia.expert </a:t>
            </a:r>
            <a:r>
              <a:rPr lang="en-GB" b="1" dirty="0">
                <a:solidFill>
                  <a:srgbClr val="FFC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Terms and Conditions</a:t>
            </a:r>
            <a:endParaRPr lang="en-GB" b="1" dirty="0">
              <a:solidFill>
                <a:srgbClr val="FFC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965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6B0D9-1069-4438-A61F-5FDD65A85F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January 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E76553-41ED-4C13-B1D7-0AD6AA769C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Slide selection</a:t>
            </a:r>
          </a:p>
        </p:txBody>
      </p:sp>
    </p:spTree>
    <p:extLst>
      <p:ext uri="{BB962C8B-B14F-4D97-AF65-F5344CB8AC3E}">
        <p14:creationId xmlns:p14="http://schemas.microsoft.com/office/powerpoint/2010/main" val="972470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3D692-A36B-454E-82F6-C7062914ED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>
            <a:normAutofit fontScale="90000"/>
          </a:bodyPr>
          <a:lstStyle/>
          <a:p>
            <a:r>
              <a:rPr lang="en-GB" dirty="0"/>
              <a:t>Disease‑Specific Complications and </a:t>
            </a:r>
            <a:br>
              <a:rPr lang="en-GB" dirty="0"/>
            </a:br>
            <a:r>
              <a:rPr lang="en-GB" dirty="0"/>
              <a:t>Multidisciplinary Interventions in ACH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7CB57809-4911-4990-95EB-F3163E672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821972"/>
            <a:ext cx="5316493" cy="2048569"/>
          </a:xfrm>
        </p:spPr>
        <p:txBody>
          <a:bodyPr>
            <a:normAutofit/>
          </a:bodyPr>
          <a:lstStyle/>
          <a:p>
            <a:r>
              <a:rPr lang="en-GB" dirty="0"/>
              <a:t>In addition to short stature, ACH patients have medical complications throughout their whole life </a:t>
            </a:r>
          </a:p>
          <a:p>
            <a:r>
              <a:rPr lang="en-GB" dirty="0"/>
              <a:t>MDT approaches are essential to treat various disease-specific complications during childhood</a:t>
            </a:r>
          </a:p>
          <a:p>
            <a:r>
              <a:rPr lang="en-GB" dirty="0"/>
              <a:t>Several investigational drugs that modulate abnormal FGFR3 signalling have recently emerged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3A4C37-E414-4E30-ADED-B483C5BAE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110861"/>
            <a:ext cx="9031665" cy="640344"/>
          </a:xfrm>
        </p:spPr>
        <p:txBody>
          <a:bodyPr/>
          <a:lstStyle/>
          <a:p>
            <a:r>
              <a:rPr lang="en-GB" dirty="0"/>
              <a:t>1. Matsushita M, et al. Calcified Tissue Int. 2019; </a:t>
            </a:r>
            <a:r>
              <a:rPr lang="en-GB" dirty="0" err="1"/>
              <a:t>doi</a:t>
            </a:r>
            <a:r>
              <a:rPr lang="en-GB" dirty="0"/>
              <a:t>: 10.1007/s00223-019-00518-z</a:t>
            </a:r>
          </a:p>
          <a:p>
            <a:r>
              <a:rPr lang="en-GB" dirty="0"/>
              <a:t>ACH, achondroplasia; HRQoL, health-related quality of life; MCS, mental component summary; MDT, multidisciplinary team; ns, non-significant;</a:t>
            </a:r>
            <a:br>
              <a:rPr lang="en-GB" dirty="0"/>
            </a:br>
            <a:r>
              <a:rPr lang="en-GB" dirty="0"/>
              <a:t>PCS, physical component summary; RCS, role/social component summary.</a:t>
            </a:r>
          </a:p>
          <a:p>
            <a:r>
              <a:rPr lang="en-GB" dirty="0" err="1"/>
              <a:t>Kitoh</a:t>
            </a:r>
            <a:r>
              <a:rPr lang="en-GB" dirty="0"/>
              <a:t> H, et al. J Bone Miner </a:t>
            </a:r>
            <a:r>
              <a:rPr lang="en-GB" dirty="0" err="1"/>
              <a:t>Metab</a:t>
            </a:r>
            <a:r>
              <a:rPr lang="en-GB" dirty="0"/>
              <a:t> 2022; </a:t>
            </a:r>
            <a:r>
              <a:rPr lang="en-GB" dirty="0" err="1"/>
              <a:t>doi</a:t>
            </a:r>
            <a:r>
              <a:rPr lang="en-GB" dirty="0"/>
              <a:t>: 10.1007/s00774-021-01298-z.</a:t>
            </a:r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ACC6B055-3AB7-4250-BF55-AA4420AA1D04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In order to improve </a:t>
            </a:r>
            <a:r>
              <a:rPr lang="en-GB" dirty="0" err="1"/>
              <a:t>HRQoL</a:t>
            </a:r>
            <a:r>
              <a:rPr lang="en-GB" dirty="0"/>
              <a:t> in adulthood, MDT approaches to various disease-specific complications are essential during childhood</a:t>
            </a:r>
          </a:p>
        </p:txBody>
      </p:sp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2A18FD50-540F-4A25-8055-327CAE4DCF79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Review of medical complications at key life stages</a:t>
            </a:r>
          </a:p>
          <a:p>
            <a:r>
              <a:rPr lang="en-GB" dirty="0"/>
              <a:t>Evaluated </a:t>
            </a:r>
            <a:r>
              <a:rPr lang="en-GB" dirty="0" err="1"/>
              <a:t>HRQoL</a:t>
            </a:r>
            <a:r>
              <a:rPr lang="en-GB" dirty="0"/>
              <a:t> of adolescent and adult patients with ACH using Short Form-36</a:t>
            </a:r>
          </a:p>
        </p:txBody>
      </p:sp>
      <p:graphicFrame>
        <p:nvGraphicFramePr>
          <p:cNvPr id="62" name="Chart 61">
            <a:extLst>
              <a:ext uri="{FF2B5EF4-FFF2-40B4-BE49-F238E27FC236}">
                <a16:creationId xmlns:a16="http://schemas.microsoft.com/office/drawing/2014/main" id="{46648176-EA2C-402C-8900-16A2506F46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04527845"/>
              </p:ext>
            </p:extLst>
          </p:nvPr>
        </p:nvGraphicFramePr>
        <p:xfrm>
          <a:off x="6196573" y="1449388"/>
          <a:ext cx="3500102" cy="3930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3" name="Oval 92">
            <a:extLst>
              <a:ext uri="{FF2B5EF4-FFF2-40B4-BE49-F238E27FC236}">
                <a16:creationId xmlns:a16="http://schemas.microsoft.com/office/drawing/2014/main" id="{F404A2FD-AE76-467B-AC45-A5A0A3A8F56E}"/>
              </a:ext>
            </a:extLst>
          </p:cNvPr>
          <p:cNvSpPr/>
          <p:nvPr/>
        </p:nvSpPr>
        <p:spPr>
          <a:xfrm>
            <a:off x="9912956" y="3287642"/>
            <a:ext cx="1548000" cy="1548000"/>
          </a:xfrm>
          <a:prstGeom prst="ellipse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dirty="0">
                <a:latin typeface="+mj-lt"/>
              </a:rPr>
              <a:t>Past spine surgery</a:t>
            </a:r>
          </a:p>
          <a:p>
            <a:pPr algn="ctr"/>
            <a:r>
              <a:rPr lang="en-GB" sz="1200" dirty="0">
                <a:latin typeface="+mj-lt"/>
              </a:rPr>
              <a:t>was the only factor that affected decreased mental function</a:t>
            </a:r>
            <a:endParaRPr lang="en-GB" sz="1000" dirty="0"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8E5D22F-33D4-4D7A-B7C7-73790A7B0FF3}"/>
              </a:ext>
            </a:extLst>
          </p:cNvPr>
          <p:cNvSpPr/>
          <p:nvPr/>
        </p:nvSpPr>
        <p:spPr>
          <a:xfrm>
            <a:off x="9660956" y="1995533"/>
            <a:ext cx="2052000" cy="1107421"/>
          </a:xfrm>
          <a:prstGeom prst="roundRect">
            <a:avLst>
              <a:gd name="adj" fmla="val 42890"/>
            </a:avLst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>
                <a:latin typeface="+mj-lt"/>
              </a:rPr>
              <a:t>History of spine surgery significantly decreased physical function</a:t>
            </a:r>
          </a:p>
          <a:p>
            <a:pPr algn="ctr"/>
            <a:r>
              <a:rPr lang="en-GB" sz="1400" b="1" dirty="0">
                <a:latin typeface="+mj-lt"/>
              </a:rPr>
              <a:t>(p&lt;0.001)</a:t>
            </a:r>
            <a:r>
              <a:rPr lang="en-GB" sz="1400" b="1" baseline="30000" dirty="0">
                <a:latin typeface="+mj-lt"/>
              </a:rPr>
              <a:t>1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4D41D8F-5BB9-40EF-BF7E-26991330FAB9}"/>
              </a:ext>
            </a:extLst>
          </p:cNvPr>
          <p:cNvSpPr txBox="1"/>
          <p:nvPr/>
        </p:nvSpPr>
        <p:spPr>
          <a:xfrm>
            <a:off x="6096000" y="4756521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600" b="1" i="0" u="none" strike="noStrike" baseline="0" dirty="0"/>
              <a:t>“Treatment strategies for children</a:t>
            </a:r>
          </a:p>
          <a:p>
            <a:pPr algn="l"/>
            <a:r>
              <a:rPr lang="en-GB" sz="1600" b="1" i="0" u="none" strike="noStrike" baseline="0" dirty="0"/>
              <a:t>with ACH should be made to gain final height ≥140 cm”</a:t>
            </a:r>
            <a:endParaRPr lang="en-GB" sz="1600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89F357-5A83-459E-B1EF-82663DE78208}"/>
              </a:ext>
            </a:extLst>
          </p:cNvPr>
          <p:cNvSpPr txBox="1"/>
          <p:nvPr/>
        </p:nvSpPr>
        <p:spPr>
          <a:xfrm>
            <a:off x="6179509" y="4669785"/>
            <a:ext cx="3464383" cy="12311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GB" sz="800" dirty="0"/>
              <a:t>Adapted from </a:t>
            </a:r>
            <a:r>
              <a:rPr lang="en-GB" sz="800" dirty="0" err="1"/>
              <a:t>Kitoh</a:t>
            </a:r>
            <a:r>
              <a:rPr lang="en-GB" sz="800" dirty="0"/>
              <a:t> et al. 2022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7EE07F-9738-43CE-AC15-9BEF47053693}"/>
              </a:ext>
            </a:extLst>
          </p:cNvPr>
          <p:cNvSpPr txBox="1"/>
          <p:nvPr/>
        </p:nvSpPr>
        <p:spPr>
          <a:xfrm>
            <a:off x="6560449" y="2244412"/>
            <a:ext cx="7393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(p&lt;0.001)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806368-5548-4CE9-BB76-7055BDB5BBD3}"/>
              </a:ext>
            </a:extLst>
          </p:cNvPr>
          <p:cNvSpPr txBox="1"/>
          <p:nvPr/>
        </p:nvSpPr>
        <p:spPr>
          <a:xfrm>
            <a:off x="7780393" y="2244412"/>
            <a:ext cx="565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(p=ns)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CCA253-AE68-4A2F-A506-66764382E1BD}"/>
              </a:ext>
            </a:extLst>
          </p:cNvPr>
          <p:cNvSpPr txBox="1"/>
          <p:nvPr/>
        </p:nvSpPr>
        <p:spPr>
          <a:xfrm>
            <a:off x="8826791" y="2244412"/>
            <a:ext cx="565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(p=ns)</a:t>
            </a:r>
          </a:p>
        </p:txBody>
      </p:sp>
    </p:spTree>
    <p:extLst>
      <p:ext uri="{BB962C8B-B14F-4D97-AF65-F5344CB8AC3E}">
        <p14:creationId xmlns:p14="http://schemas.microsoft.com/office/powerpoint/2010/main" val="4116833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6E9D966-0711-45AB-AD67-70782C11E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>
            <a:normAutofit fontScale="90000"/>
          </a:bodyPr>
          <a:lstStyle/>
          <a:p>
            <a:r>
              <a:rPr lang="en-GB" dirty="0"/>
              <a:t>CNP-induced PKA Activation Promotes Endochondral Bone Formation in Hypertrophic Chondrocytes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6653F0-9EBA-4321-82A4-ED224B939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821973"/>
            <a:ext cx="5316493" cy="1387082"/>
          </a:xfrm>
        </p:spPr>
        <p:txBody>
          <a:bodyPr>
            <a:normAutofit fontScale="92500" lnSpcReduction="20000"/>
          </a:bodyPr>
          <a:lstStyle/>
          <a:p>
            <a:r>
              <a:rPr lang="en-GB" sz="1400" dirty="0"/>
              <a:t>Longitudinal bone growth is achieved by endochondral bone formation</a:t>
            </a:r>
          </a:p>
          <a:p>
            <a:r>
              <a:rPr lang="en-GB" sz="1400" dirty="0"/>
              <a:t>CNP stimulates endochondral bone formation through binding to its specific receptor: GC-B</a:t>
            </a:r>
          </a:p>
          <a:p>
            <a:r>
              <a:rPr lang="en-GB" sz="1400" dirty="0"/>
              <a:t>CNP/GC-B signalling dynamics in different stages of endochondral bone formation have not been fully clarified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239837-3E7B-4766-B1A1-08B7E8AE8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131861"/>
            <a:ext cx="9031665" cy="581635"/>
          </a:xfrm>
        </p:spPr>
        <p:txBody>
          <a:bodyPr/>
          <a:lstStyle/>
          <a:p>
            <a:r>
              <a:rPr lang="en-GB" dirty="0"/>
              <a:t>cAMP, cyclic adenosine monophosphate; cGMP, cyclic guanine monophosphate; CNP, C-type natriuretic peptide; FRET, </a:t>
            </a:r>
            <a:r>
              <a:rPr lang="en-GB" dirty="0" err="1"/>
              <a:t>Förster</a:t>
            </a:r>
            <a:r>
              <a:rPr lang="en-GB" dirty="0"/>
              <a:t> resonance energy transfer; GC, guanylyl cyclase; PKA, protein kinase A.</a:t>
            </a:r>
          </a:p>
          <a:p>
            <a:r>
              <a:rPr lang="en-GB" dirty="0" err="1"/>
              <a:t>Hirota</a:t>
            </a:r>
            <a:r>
              <a:rPr lang="en-GB" dirty="0"/>
              <a:t> K, et al. Endocrinology 2022;163(3);bqac005.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CD94B53-5C6D-46A9-A1E9-47FF792B53E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5984"/>
            <a:ext cx="12192000" cy="58487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These results provide insights regarding the cross-talk between cGMP and cAMP signalling in endochondral bone formation and in the physiological role of the CNP/GC-B system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266D471-1477-4C8B-98A9-F5F501F1965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288" y="1822450"/>
            <a:ext cx="5316537" cy="3681413"/>
          </a:xfrm>
        </p:spPr>
        <p:txBody>
          <a:bodyPr>
            <a:normAutofit lnSpcReduction="10000"/>
          </a:bodyPr>
          <a:lstStyle/>
          <a:p>
            <a:r>
              <a:rPr lang="en-GB" sz="1400" dirty="0"/>
              <a:t>CNP increased intracellular cGMP/cAMP levels and PKA activities in chondrocytes</a:t>
            </a:r>
          </a:p>
          <a:p>
            <a:r>
              <a:rPr lang="en-GB" sz="1400" dirty="0"/>
              <a:t>CNP-induced PKA activation was enhanced following differentiation of ATDC5 cells</a:t>
            </a:r>
          </a:p>
          <a:p>
            <a:r>
              <a:rPr lang="en-GB" sz="1400" dirty="0"/>
              <a:t>Live imaging of the foetal growth plate of transgenic mice showed CNP predominantly activates the PKA in the hypertrophic chondrocytes</a:t>
            </a:r>
          </a:p>
          <a:p>
            <a:r>
              <a:rPr lang="en-GB" sz="1400" dirty="0"/>
              <a:t>Histological analysis demonstrated that CNP increased growth plate length; coadministration of a PKA inhibitor inhibited the growth-promoting effect of CNP only in the hypertrophic zone</a:t>
            </a:r>
          </a:p>
          <a:p>
            <a:r>
              <a:rPr lang="en-GB" sz="1400" dirty="0"/>
              <a:t>This study revealed that CNP-induced cGMP elevation activated the cAMP/PKA pathway, and clarified that this contributes to the bone growth–promoting effect of CNP in hypertrophic chondrocytes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186AD98-2F73-45C9-93C9-0468AEE8FA5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3648946"/>
            <a:ext cx="5316493" cy="1630775"/>
          </a:xfrm>
        </p:spPr>
        <p:txBody>
          <a:bodyPr/>
          <a:lstStyle/>
          <a:p>
            <a:r>
              <a:rPr lang="en-GB" dirty="0"/>
              <a:t>ATDC5 cells were transfected with FRET–based cGMP and PKA biosensors</a:t>
            </a:r>
          </a:p>
          <a:p>
            <a:r>
              <a:rPr lang="en-GB" dirty="0" err="1"/>
              <a:t>PKAchu</a:t>
            </a:r>
            <a:r>
              <a:rPr lang="en-GB" dirty="0"/>
              <a:t> and B6N-Tyrc-Brd/</a:t>
            </a:r>
            <a:r>
              <a:rPr lang="en-GB" dirty="0" err="1"/>
              <a:t>BrdCrCrl</a:t>
            </a:r>
            <a:r>
              <a:rPr lang="en-GB" dirty="0"/>
              <a:t> mice were crossed; the mice were sacrificed on Day 17 of pregnancy, and foetuses dissected</a:t>
            </a:r>
          </a:p>
        </p:txBody>
      </p:sp>
    </p:spTree>
    <p:extLst>
      <p:ext uri="{BB962C8B-B14F-4D97-AF65-F5344CB8AC3E}">
        <p14:creationId xmlns:p14="http://schemas.microsoft.com/office/powerpoint/2010/main" val="1381756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F36DCB55-7EC9-4B5D-ABFC-112614EDF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Inconvenience and Adaptation in Japanese Adult ACH </a:t>
            </a:r>
            <a:br>
              <a:rPr lang="en-GB" dirty="0"/>
            </a:br>
            <a:r>
              <a:rPr lang="en-GB" dirty="0"/>
              <a:t>and Hypochondroplasia: A Cross-Sectional Study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D69D2F-EF6A-41A3-B4E8-478AE2605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HCH, </a:t>
            </a:r>
            <a:r>
              <a:rPr lang="en-GB" sz="1000" dirty="0">
                <a:solidFill>
                  <a:schemeClr val="tx1"/>
                </a:solidFill>
              </a:rPr>
              <a:t>hypochondroplasia; </a:t>
            </a:r>
            <a:r>
              <a:rPr lang="en-GB" dirty="0" err="1"/>
              <a:t>HRQoL</a:t>
            </a:r>
            <a:r>
              <a:rPr lang="en-GB" dirty="0"/>
              <a:t>, health-related quality of life. </a:t>
            </a:r>
          </a:p>
          <a:p>
            <a:r>
              <a:rPr lang="en-GB" dirty="0" err="1"/>
              <a:t>Ajimi</a:t>
            </a:r>
            <a:r>
              <a:rPr lang="en-GB" dirty="0"/>
              <a:t> A, et al. Clin </a:t>
            </a:r>
            <a:r>
              <a:rPr lang="en-GB" dirty="0" err="1"/>
              <a:t>Pediatr</a:t>
            </a:r>
            <a:r>
              <a:rPr lang="en-GB" dirty="0"/>
              <a:t> Endocrinol 2022;31(1):18–24. </a:t>
            </a:r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EC122160-A09D-4477-9B21-44AF0175B4CA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GB" dirty="0"/>
              <a:t>Individual adaptations can improve only some aspects of physical and social problems; multilateral social support is needed to resolve patients’ physical, mental and social problems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396BC96-6EA3-43CF-B30F-0761576F51F9}"/>
              </a:ext>
            </a:extLst>
          </p:cNvPr>
          <p:cNvSpPr/>
          <p:nvPr/>
        </p:nvSpPr>
        <p:spPr>
          <a:xfrm>
            <a:off x="695324" y="2752510"/>
            <a:ext cx="5409849" cy="25713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74BBF28-F426-4FD2-95ED-1D88ED19215B}"/>
              </a:ext>
            </a:extLst>
          </p:cNvPr>
          <p:cNvSpPr/>
          <p:nvPr/>
        </p:nvSpPr>
        <p:spPr>
          <a:xfrm>
            <a:off x="695324" y="1449389"/>
            <a:ext cx="5409849" cy="448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 err="1">
                <a:solidFill>
                  <a:schemeClr val="bg1"/>
                </a:solidFill>
              </a:rPr>
              <a:t>HRQoL</a:t>
            </a:r>
            <a:r>
              <a:rPr lang="en-GB" sz="1400" dirty="0">
                <a:solidFill>
                  <a:schemeClr val="bg1"/>
                </a:solidFill>
              </a:rPr>
              <a:t> is reduced in adults (≥20 years old) with ACH and HCH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6273B19-E1AD-4961-97BA-D7294E5DA3F7}"/>
              </a:ext>
            </a:extLst>
          </p:cNvPr>
          <p:cNvSpPr/>
          <p:nvPr/>
        </p:nvSpPr>
        <p:spPr>
          <a:xfrm>
            <a:off x="704497" y="1928753"/>
            <a:ext cx="5400676" cy="78799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►"/>
            </a:pPr>
            <a:r>
              <a:rPr lang="en-GB" sz="1400" dirty="0">
                <a:solidFill>
                  <a:schemeClr val="tx1"/>
                </a:solidFill>
              </a:rPr>
              <a:t>Detailed inconveniences in daily living and individual adaptations have not been elucidated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4A5F2E2-F34A-464A-AEDB-22B694233708}"/>
              </a:ext>
            </a:extLst>
          </p:cNvPr>
          <p:cNvSpPr txBox="1"/>
          <p:nvPr/>
        </p:nvSpPr>
        <p:spPr>
          <a:xfrm>
            <a:off x="765608" y="2784280"/>
            <a:ext cx="23956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0" u="none" strike="noStrike" baseline="0" dirty="0">
                <a:latin typeface="+mj-lt"/>
              </a:rPr>
              <a:t>Questionnaires sent to </a:t>
            </a:r>
            <a:r>
              <a:rPr lang="en-GB" sz="2000" b="1" i="0" u="none" strike="noStrike" baseline="0" dirty="0">
                <a:latin typeface="+mj-lt"/>
              </a:rPr>
              <a:t>567</a:t>
            </a:r>
            <a:r>
              <a:rPr lang="en-GB" sz="1600" b="0" i="0" u="none" strike="noStrike" baseline="0" dirty="0">
                <a:latin typeface="+mj-lt"/>
              </a:rPr>
              <a:t> ACH/HCH patients </a:t>
            </a:r>
            <a:r>
              <a:rPr lang="en-GB" sz="1600" dirty="0">
                <a:latin typeface="+mj-lt"/>
              </a:rPr>
              <a:t>in Japan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5873B125-804D-49C1-9BE4-39FC916E1425}"/>
              </a:ext>
            </a:extLst>
          </p:cNvPr>
          <p:cNvSpPr/>
          <p:nvPr/>
        </p:nvSpPr>
        <p:spPr>
          <a:xfrm>
            <a:off x="3096651" y="2843394"/>
            <a:ext cx="2879016" cy="1194809"/>
          </a:xfrm>
          <a:custGeom>
            <a:avLst/>
            <a:gdLst>
              <a:gd name="connsiteX0" fmla="*/ 0 w 1981654"/>
              <a:gd name="connsiteY0" fmla="*/ 0 h 914400"/>
              <a:gd name="connsiteX1" fmla="*/ 1502688 w 1981654"/>
              <a:gd name="connsiteY1" fmla="*/ 0 h 914400"/>
              <a:gd name="connsiteX2" fmla="*/ 1502688 w 1981654"/>
              <a:gd name="connsiteY2" fmla="*/ 2194 h 914400"/>
              <a:gd name="connsiteX3" fmla="*/ 1524454 w 1981654"/>
              <a:gd name="connsiteY3" fmla="*/ 0 h 914400"/>
              <a:gd name="connsiteX4" fmla="*/ 1981654 w 1981654"/>
              <a:gd name="connsiteY4" fmla="*/ 457200 h 914400"/>
              <a:gd name="connsiteX5" fmla="*/ 1524454 w 1981654"/>
              <a:gd name="connsiteY5" fmla="*/ 914400 h 914400"/>
              <a:gd name="connsiteX6" fmla="*/ 1502688 w 1981654"/>
              <a:gd name="connsiteY6" fmla="*/ 912206 h 914400"/>
              <a:gd name="connsiteX7" fmla="*/ 1502688 w 1981654"/>
              <a:gd name="connsiteY7" fmla="*/ 914400 h 914400"/>
              <a:gd name="connsiteX8" fmla="*/ 0 w 1981654"/>
              <a:gd name="connsiteY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1654" h="914400">
                <a:moveTo>
                  <a:pt x="0" y="0"/>
                </a:moveTo>
                <a:lnTo>
                  <a:pt x="1502688" y="0"/>
                </a:lnTo>
                <a:lnTo>
                  <a:pt x="1502688" y="2194"/>
                </a:lnTo>
                <a:lnTo>
                  <a:pt x="1524454" y="0"/>
                </a:lnTo>
                <a:cubicBezTo>
                  <a:pt x="1776959" y="0"/>
                  <a:pt x="1981654" y="204695"/>
                  <a:pt x="1981654" y="457200"/>
                </a:cubicBezTo>
                <a:cubicBezTo>
                  <a:pt x="1981654" y="709705"/>
                  <a:pt x="1776959" y="914400"/>
                  <a:pt x="1524454" y="914400"/>
                </a:cubicBezTo>
                <a:lnTo>
                  <a:pt x="1502688" y="912206"/>
                </a:lnTo>
                <a:lnTo>
                  <a:pt x="1502688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1800" dirty="0">
                <a:solidFill>
                  <a:schemeClr val="tx1"/>
                </a:solidFill>
                <a:latin typeface="+mj-lt"/>
              </a:rPr>
              <a:t>Content analysis performed </a:t>
            </a:r>
            <a:br>
              <a:rPr lang="en-GB" sz="1800" dirty="0">
                <a:solidFill>
                  <a:schemeClr val="tx1"/>
                </a:solidFill>
                <a:latin typeface="+mj-lt"/>
              </a:rPr>
            </a:br>
            <a:r>
              <a:rPr lang="en-GB" sz="1800" dirty="0">
                <a:solidFill>
                  <a:schemeClr val="tx1"/>
                </a:solidFill>
                <a:latin typeface="+mj-lt"/>
              </a:rPr>
              <a:t>in </a:t>
            </a:r>
            <a:r>
              <a:rPr lang="en-GB" sz="1800" b="1" dirty="0">
                <a:solidFill>
                  <a:schemeClr val="tx1"/>
                </a:solidFill>
                <a:latin typeface="+mj-lt"/>
              </a:rPr>
              <a:t>86</a:t>
            </a:r>
            <a:r>
              <a:rPr lang="en-GB" sz="1800" dirty="0">
                <a:solidFill>
                  <a:schemeClr val="tx1"/>
                </a:solidFill>
                <a:latin typeface="+mj-lt"/>
              </a:rPr>
              <a:t> completed responses</a:t>
            </a:r>
          </a:p>
        </p:txBody>
      </p:sp>
      <p:pic>
        <p:nvPicPr>
          <p:cNvPr id="39" name="Graphic 38" descr="Asia with solid fill">
            <a:extLst>
              <a:ext uri="{FF2B5EF4-FFF2-40B4-BE49-F238E27FC236}">
                <a16:creationId xmlns:a16="http://schemas.microsoft.com/office/drawing/2014/main" id="{24911D8E-244E-4C70-94B3-471FCAB49B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65943" y="3677423"/>
            <a:ext cx="2009723" cy="2009723"/>
          </a:xfrm>
          <a:prstGeom prst="rect">
            <a:avLst/>
          </a:prstGeom>
        </p:spPr>
      </p:pic>
      <p:graphicFrame>
        <p:nvGraphicFramePr>
          <p:cNvPr id="40" name="Chart 39">
            <a:extLst>
              <a:ext uri="{FF2B5EF4-FFF2-40B4-BE49-F238E27FC236}">
                <a16:creationId xmlns:a16="http://schemas.microsoft.com/office/drawing/2014/main" id="{317E0CC2-2D62-4C32-AE9B-2F3BC30E75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1833002"/>
              </p:ext>
            </p:extLst>
          </p:nvPr>
        </p:nvGraphicFramePr>
        <p:xfrm>
          <a:off x="607440" y="3190895"/>
          <a:ext cx="4079143" cy="2325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1" name="TextBox 40">
            <a:extLst>
              <a:ext uri="{FF2B5EF4-FFF2-40B4-BE49-F238E27FC236}">
                <a16:creationId xmlns:a16="http://schemas.microsoft.com/office/drawing/2014/main" id="{40BD1C87-BEFB-4B3E-9C2F-6EECA1AADF7E}"/>
              </a:ext>
            </a:extLst>
          </p:cNvPr>
          <p:cNvSpPr txBox="1"/>
          <p:nvPr/>
        </p:nvSpPr>
        <p:spPr>
          <a:xfrm>
            <a:off x="1277690" y="4199770"/>
            <a:ext cx="10390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latin typeface="+mj-lt"/>
              </a:rPr>
              <a:t>Diagnosis</a:t>
            </a:r>
            <a:endParaRPr lang="en-GB" sz="1400" dirty="0"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54EE814-13EA-426E-A775-F615664711A7}"/>
              </a:ext>
            </a:extLst>
          </p:cNvPr>
          <p:cNvSpPr txBox="1"/>
          <p:nvPr/>
        </p:nvSpPr>
        <p:spPr>
          <a:xfrm>
            <a:off x="3965943" y="4239060"/>
            <a:ext cx="173637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>
                <a:sym typeface="Wingdings" panose="05000000000000000000" pitchFamily="2" charset="2"/>
              </a:rPr>
              <a:t>36% were male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>
                <a:sym typeface="Wingdings" panose="05000000000000000000" pitchFamily="2" charset="2"/>
              </a:rPr>
              <a:t>Mean age: 34.3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400" dirty="0">
                <a:sym typeface="Wingdings" panose="05000000000000000000" pitchFamily="2" charset="2"/>
              </a:rPr>
              <a:t>Mean BMI: 28.4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4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400" dirty="0"/>
          </a:p>
        </p:txBody>
      </p:sp>
      <p:graphicFrame>
        <p:nvGraphicFramePr>
          <p:cNvPr id="43" name="Chart 42">
            <a:extLst>
              <a:ext uri="{FF2B5EF4-FFF2-40B4-BE49-F238E27FC236}">
                <a16:creationId xmlns:a16="http://schemas.microsoft.com/office/drawing/2014/main" id="{61E857EE-2797-4F55-A358-5683F5550A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8399171"/>
              </p:ext>
            </p:extLst>
          </p:nvPr>
        </p:nvGraphicFramePr>
        <p:xfrm>
          <a:off x="6193057" y="3429000"/>
          <a:ext cx="4311202" cy="20097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Oval 43">
            <a:extLst>
              <a:ext uri="{FF2B5EF4-FFF2-40B4-BE49-F238E27FC236}">
                <a16:creationId xmlns:a16="http://schemas.microsoft.com/office/drawing/2014/main" id="{94D0E539-F5D2-4255-9561-72B7C0BF8F25}"/>
              </a:ext>
            </a:extLst>
          </p:cNvPr>
          <p:cNvSpPr/>
          <p:nvPr/>
        </p:nvSpPr>
        <p:spPr>
          <a:xfrm>
            <a:off x="10502090" y="3620830"/>
            <a:ext cx="1548000" cy="1548000"/>
          </a:xfrm>
          <a:prstGeom prst="ellipse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latin typeface="+mj-lt"/>
              </a:rPr>
              <a:t>Patients who</a:t>
            </a:r>
          </a:p>
          <a:p>
            <a:pPr algn="ctr"/>
            <a:r>
              <a:rPr lang="en-GB" sz="1100" b="1" dirty="0">
                <a:latin typeface="+mj-lt"/>
              </a:rPr>
              <a:t>underwent spine surgery tended to have issues regarding daily living, pain, and numbness</a:t>
            </a:r>
            <a:endParaRPr lang="en-GB" sz="900" b="1" dirty="0">
              <a:latin typeface="+mj-lt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A157C6D-A2DD-4DA2-9388-6C9E6A0B8754}"/>
              </a:ext>
            </a:extLst>
          </p:cNvPr>
          <p:cNvSpPr/>
          <p:nvPr/>
        </p:nvSpPr>
        <p:spPr>
          <a:xfrm>
            <a:off x="10580339" y="1604215"/>
            <a:ext cx="1548000" cy="1548000"/>
          </a:xfrm>
          <a:prstGeom prst="ellipse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latin typeface="+mj-lt"/>
              </a:rPr>
              <a:t>Pain and</a:t>
            </a:r>
          </a:p>
          <a:p>
            <a:pPr algn="ctr"/>
            <a:r>
              <a:rPr lang="en-GB" sz="1100" b="1" dirty="0">
                <a:latin typeface="+mj-lt"/>
              </a:rPr>
              <a:t>numbness was significantly increased in patients aged ≥50 compared to those &lt;50 (p=0.015)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12B718D-73C8-4C82-9D14-D458487397CD}"/>
              </a:ext>
            </a:extLst>
          </p:cNvPr>
          <p:cNvSpPr txBox="1"/>
          <p:nvPr/>
        </p:nvSpPr>
        <p:spPr>
          <a:xfrm rot="16200000">
            <a:off x="5748345" y="3197861"/>
            <a:ext cx="10214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Patients (%)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C224F63B-7B8D-425C-81C9-DAF1228D5D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88225235"/>
              </p:ext>
            </p:extLst>
          </p:nvPr>
        </p:nvGraphicFramePr>
        <p:xfrm>
          <a:off x="6193057" y="1430920"/>
          <a:ext cx="4311202" cy="200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A48754C8-21AE-475F-AD54-C8AE5303F421}"/>
              </a:ext>
            </a:extLst>
          </p:cNvPr>
          <p:cNvSpPr txBox="1"/>
          <p:nvPr/>
        </p:nvSpPr>
        <p:spPr>
          <a:xfrm>
            <a:off x="6730459" y="1508783"/>
            <a:ext cx="7393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(p&lt;0.036)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CB5B79-27ED-4138-8BE5-04BCF5AE0BD1}"/>
              </a:ext>
            </a:extLst>
          </p:cNvPr>
          <p:cNvSpPr txBox="1"/>
          <p:nvPr/>
        </p:nvSpPr>
        <p:spPr>
          <a:xfrm>
            <a:off x="8209171" y="1674493"/>
            <a:ext cx="565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(p=ns)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F07640-C7A8-47D1-ACA7-F6CACF40E1C0}"/>
              </a:ext>
            </a:extLst>
          </p:cNvPr>
          <p:cNvSpPr txBox="1"/>
          <p:nvPr/>
        </p:nvSpPr>
        <p:spPr>
          <a:xfrm>
            <a:off x="9539897" y="2244852"/>
            <a:ext cx="565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(p=ns)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CBB4E4-0C45-494C-92A9-14BBE3E0ABBF}"/>
              </a:ext>
            </a:extLst>
          </p:cNvPr>
          <p:cNvSpPr txBox="1"/>
          <p:nvPr/>
        </p:nvSpPr>
        <p:spPr>
          <a:xfrm>
            <a:off x="6817231" y="3644243"/>
            <a:ext cx="565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(p=ns)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F267032-83F5-4B2F-AA49-66171DCB2810}"/>
              </a:ext>
            </a:extLst>
          </p:cNvPr>
          <p:cNvSpPr txBox="1"/>
          <p:nvPr/>
        </p:nvSpPr>
        <p:spPr>
          <a:xfrm>
            <a:off x="8211834" y="3705761"/>
            <a:ext cx="565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(p=ns)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363901D-0785-49B8-A0F9-0ED18FB0FDCE}"/>
              </a:ext>
            </a:extLst>
          </p:cNvPr>
          <p:cNvSpPr txBox="1"/>
          <p:nvPr/>
        </p:nvSpPr>
        <p:spPr>
          <a:xfrm>
            <a:off x="9539897" y="4217436"/>
            <a:ext cx="5658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(p=ns)</a:t>
            </a:r>
          </a:p>
        </p:txBody>
      </p:sp>
    </p:spTree>
    <p:extLst>
      <p:ext uri="{BB962C8B-B14F-4D97-AF65-F5344CB8AC3E}">
        <p14:creationId xmlns:p14="http://schemas.microsoft.com/office/powerpoint/2010/main" val="5206199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0B2F44D5-6C3F-4F36-9213-EB5238EEF405}"/>
              </a:ext>
            </a:extLst>
          </p:cNvPr>
          <p:cNvSpPr/>
          <p:nvPr/>
        </p:nvSpPr>
        <p:spPr>
          <a:xfrm>
            <a:off x="6176246" y="2018659"/>
            <a:ext cx="4963979" cy="61088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Premature and all-cause mortality: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D39B496-B080-4443-8052-EB87C75B75B8}"/>
              </a:ext>
            </a:extLst>
          </p:cNvPr>
          <p:cNvSpPr/>
          <p:nvPr/>
        </p:nvSpPr>
        <p:spPr>
          <a:xfrm>
            <a:off x="6176246" y="2693170"/>
            <a:ext cx="4963979" cy="61088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Cardio-respiratory-metabolic disorders:</a:t>
            </a: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569299C-60A1-4C86-BD1F-2FCE2B2297E1}"/>
              </a:ext>
            </a:extLst>
          </p:cNvPr>
          <p:cNvSpPr/>
          <p:nvPr/>
        </p:nvSpPr>
        <p:spPr>
          <a:xfrm>
            <a:off x="6176246" y="3370542"/>
            <a:ext cx="4963979" cy="61088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Nervous system disorders: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74D01E4F-8EC9-44C6-AE24-55FF7B1B1237}"/>
              </a:ext>
            </a:extLst>
          </p:cNvPr>
          <p:cNvSpPr/>
          <p:nvPr/>
        </p:nvSpPr>
        <p:spPr>
          <a:xfrm>
            <a:off x="6176246" y="4047914"/>
            <a:ext cx="4963979" cy="61088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Spinal issues, including stenosis, compression and associated pain: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5F52357D-4042-4682-AD18-3D06C6D70A6D}"/>
              </a:ext>
            </a:extLst>
          </p:cNvPr>
          <p:cNvSpPr/>
          <p:nvPr/>
        </p:nvSpPr>
        <p:spPr>
          <a:xfrm>
            <a:off x="6176246" y="4725285"/>
            <a:ext cx="4963979" cy="610882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accent2"/>
                </a:solidFill>
              </a:rPr>
              <a:t>Ear, nose, throat and speech disorders: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897A27-CBA5-4531-9FE2-DAC1D8B931C4}"/>
              </a:ext>
            </a:extLst>
          </p:cNvPr>
          <p:cNvSpPr/>
          <p:nvPr/>
        </p:nvSpPr>
        <p:spPr>
          <a:xfrm>
            <a:off x="10541354" y="1770845"/>
            <a:ext cx="798729" cy="36897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4C3393-22E6-42CB-A0C4-D1916F601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Impact of ACH on Latin American Patients: </a:t>
            </a:r>
            <a:br>
              <a:rPr lang="en-GB" sz="3200" dirty="0"/>
            </a:br>
            <a:r>
              <a:rPr lang="en-GB" sz="3200" dirty="0"/>
              <a:t>A Systematic Review and Meta‑Analysis of Observational Studies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161D0D-3883-4CCA-8035-807B8DED0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LATAM, Latin America. </a:t>
            </a:r>
          </a:p>
          <a:p>
            <a:r>
              <a:rPr lang="en-GB" dirty="0"/>
              <a:t>Fano V, et al. </a:t>
            </a:r>
            <a:r>
              <a:rPr lang="en-GB" dirty="0" err="1"/>
              <a:t>Orphanet</a:t>
            </a:r>
            <a:r>
              <a:rPr lang="en-GB" dirty="0"/>
              <a:t> J Rare Dis 2022;17:4.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CB26A24F-2D72-44B8-BC30-7EFA510289D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GB" dirty="0"/>
              <a:t>There is evidence of high clinical burden in ACH patients in LATAM countries; establishing impact provides the foundation for planning tailored and effective public health interventions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81135E-552E-40E7-8F70-8B7CE205DAF4}"/>
              </a:ext>
            </a:extLst>
          </p:cNvPr>
          <p:cNvSpPr/>
          <p:nvPr/>
        </p:nvSpPr>
        <p:spPr>
          <a:xfrm>
            <a:off x="695324" y="2764781"/>
            <a:ext cx="5409849" cy="257138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6652009-7106-44EB-AED4-D26E2D96E0C5}"/>
              </a:ext>
            </a:extLst>
          </p:cNvPr>
          <p:cNvSpPr/>
          <p:nvPr/>
        </p:nvSpPr>
        <p:spPr>
          <a:xfrm>
            <a:off x="695324" y="1449389"/>
            <a:ext cx="7444221" cy="448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bg1"/>
                </a:solidFill>
              </a:rPr>
              <a:t>The experiences of living with ACH may not be the same across different regions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522D94-8297-4494-8DA1-E9C6492307FD}"/>
              </a:ext>
            </a:extLst>
          </p:cNvPr>
          <p:cNvSpPr txBox="1"/>
          <p:nvPr/>
        </p:nvSpPr>
        <p:spPr>
          <a:xfrm>
            <a:off x="624251" y="2726572"/>
            <a:ext cx="305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ighlight>
                  <a:srgbClr val="CCE1E6"/>
                </a:highlight>
                <a:latin typeface="MyriadPro-Light"/>
              </a:rPr>
              <a:t>Systematic literature review:</a:t>
            </a:r>
            <a:endParaRPr lang="en-GB" dirty="0">
              <a:highlight>
                <a:srgbClr val="CCE1E6"/>
              </a:highligh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D96C295-9608-4DDB-BF43-AB1845FA0717}"/>
              </a:ext>
            </a:extLst>
          </p:cNvPr>
          <p:cNvSpPr/>
          <p:nvPr/>
        </p:nvSpPr>
        <p:spPr>
          <a:xfrm>
            <a:off x="704497" y="1928753"/>
            <a:ext cx="5400676" cy="787991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►"/>
            </a:pPr>
            <a:r>
              <a:rPr lang="en-GB" sz="1200" dirty="0">
                <a:solidFill>
                  <a:schemeClr val="tx1"/>
                </a:solidFill>
              </a:rPr>
              <a:t>LATAM is a vast geographic territory comprising countries with multicultural characteristics and wide socioeconomic differences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42DCD9-CFDC-4368-9FCE-42AEC2641234}"/>
              </a:ext>
            </a:extLst>
          </p:cNvPr>
          <p:cNvSpPr txBox="1"/>
          <p:nvPr/>
        </p:nvSpPr>
        <p:spPr>
          <a:xfrm>
            <a:off x="704496" y="3103700"/>
            <a:ext cx="431418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1" i="0" u="none" strike="noStrike" baseline="0" dirty="0">
                <a:solidFill>
                  <a:schemeClr val="tx2"/>
                </a:solidFill>
              </a:rPr>
              <a:t>Aim: to characterise the impact of ACH </a:t>
            </a:r>
          </a:p>
          <a:p>
            <a:pPr marL="342900" indent="-342900" algn="l">
              <a:buClr>
                <a:schemeClr val="accent3"/>
              </a:buClr>
              <a:buAutoNum type="arabicPeriod"/>
            </a:pPr>
            <a:r>
              <a:rPr lang="en-GB" sz="1400" i="0" u="none" strike="noStrike" baseline="0" dirty="0">
                <a:solidFill>
                  <a:schemeClr val="tx2"/>
                </a:solidFill>
              </a:rPr>
              <a:t>On affected individuals </a:t>
            </a:r>
          </a:p>
          <a:p>
            <a:pPr marL="342900" indent="-342900" algn="l">
              <a:buClr>
                <a:schemeClr val="accent3"/>
              </a:buClr>
              <a:buAutoNum type="arabicPeriod"/>
            </a:pPr>
            <a:r>
              <a:rPr lang="en-GB" sz="1400" i="0" u="none" strike="noStrike" baseline="0" dirty="0">
                <a:solidFill>
                  <a:schemeClr val="tx2"/>
                </a:solidFill>
              </a:rPr>
              <a:t>On healthcare resources in LATAM countries</a:t>
            </a:r>
            <a:endParaRPr lang="en-GB" sz="1400" dirty="0">
              <a:solidFill>
                <a:schemeClr val="tx2"/>
              </a:solidFill>
            </a:endParaRPr>
          </a:p>
          <a:p>
            <a:pPr algn="l"/>
            <a:endParaRPr lang="en-GB" sz="1200" dirty="0">
              <a:solidFill>
                <a:schemeClr val="tx2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A9B38C3-7162-4BF6-ACB9-0F5CECC60E28}"/>
              </a:ext>
            </a:extLst>
          </p:cNvPr>
          <p:cNvSpPr/>
          <p:nvPr/>
        </p:nvSpPr>
        <p:spPr>
          <a:xfrm>
            <a:off x="2661892" y="4034841"/>
            <a:ext cx="1080000" cy="108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53</a:t>
            </a:r>
            <a:r>
              <a:rPr lang="en-GB" sz="1100" b="1" dirty="0">
                <a:solidFill>
                  <a:schemeClr val="tx1"/>
                </a:solidFill>
              </a:rPr>
              <a:t> </a:t>
            </a:r>
            <a:r>
              <a:rPr lang="en-GB" sz="1100" dirty="0">
                <a:solidFill>
                  <a:schemeClr val="tx1"/>
                </a:solidFill>
              </a:rPr>
              <a:t>unique studies identified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FD730C6-C64B-4DC4-8257-DBFD319BCEC9}"/>
              </a:ext>
            </a:extLst>
          </p:cNvPr>
          <p:cNvSpPr/>
          <p:nvPr/>
        </p:nvSpPr>
        <p:spPr>
          <a:xfrm>
            <a:off x="4272008" y="4034841"/>
            <a:ext cx="1080000" cy="108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11</a:t>
            </a:r>
            <a:r>
              <a:rPr lang="en-GB" sz="1400" b="1" dirty="0">
                <a:solidFill>
                  <a:schemeClr val="tx1"/>
                </a:solidFill>
              </a:rPr>
              <a:t> </a:t>
            </a:r>
            <a:r>
              <a:rPr lang="en-GB" sz="1100" dirty="0">
                <a:solidFill>
                  <a:schemeClr val="tx1"/>
                </a:solidFill>
              </a:rPr>
              <a:t>included in meta-analysis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1BFB0BD-5E54-4EDF-A7D0-F4ED429A0A5C}"/>
              </a:ext>
            </a:extLst>
          </p:cNvPr>
          <p:cNvCxnSpPr>
            <a:cxnSpLocks/>
          </p:cNvCxnSpPr>
          <p:nvPr/>
        </p:nvCxnSpPr>
        <p:spPr>
          <a:xfrm>
            <a:off x="3786390" y="4574841"/>
            <a:ext cx="440542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Graphic 15" descr="Folder Search with solid fill">
            <a:extLst>
              <a:ext uri="{FF2B5EF4-FFF2-40B4-BE49-F238E27FC236}">
                <a16:creationId xmlns:a16="http://schemas.microsoft.com/office/drawing/2014/main" id="{42B32DF8-27B8-42C2-B4B3-D88082E8CB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73127" y="2842673"/>
            <a:ext cx="1021482" cy="1021482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BCFDF10E-7C16-4472-9769-41A925209AAE}"/>
              </a:ext>
            </a:extLst>
          </p:cNvPr>
          <p:cNvSpPr/>
          <p:nvPr/>
        </p:nvSpPr>
        <p:spPr>
          <a:xfrm>
            <a:off x="10621011" y="2000100"/>
            <a:ext cx="648000" cy="648000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/>
              <a:t>15%</a:t>
            </a:r>
          </a:p>
          <a:p>
            <a:pPr algn="ctr"/>
            <a:r>
              <a:rPr lang="en-GB" sz="1000" dirty="0">
                <a:solidFill>
                  <a:schemeClr val="bg2"/>
                </a:solidFill>
              </a:rPr>
              <a:t>(n=99)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19086E1-2EB7-448D-822A-874372BDE78F}"/>
              </a:ext>
            </a:extLst>
          </p:cNvPr>
          <p:cNvSpPr/>
          <p:nvPr/>
        </p:nvSpPr>
        <p:spPr>
          <a:xfrm>
            <a:off x="10621011" y="2676757"/>
            <a:ext cx="648000" cy="648000"/>
          </a:xfrm>
          <a:prstGeom prst="ellipse">
            <a:avLst/>
          </a:prstGeom>
          <a:solidFill>
            <a:schemeClr val="accent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/>
              <a:t>17%</a:t>
            </a:r>
          </a:p>
          <a:p>
            <a:pPr algn="ctr"/>
            <a:r>
              <a:rPr lang="en-GB" sz="1000" dirty="0"/>
              <a:t>(n=230)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3EE0D08-C5AC-478B-B346-79BBFAC93033}"/>
              </a:ext>
            </a:extLst>
          </p:cNvPr>
          <p:cNvSpPr/>
          <p:nvPr/>
        </p:nvSpPr>
        <p:spPr>
          <a:xfrm>
            <a:off x="10621011" y="3353414"/>
            <a:ext cx="648000" cy="648000"/>
          </a:xfrm>
          <a:prstGeom prst="ellipse">
            <a:avLst/>
          </a:prstGeom>
          <a:solidFill>
            <a:schemeClr val="accent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/>
              <a:t>18%</a:t>
            </a:r>
          </a:p>
          <a:p>
            <a:pPr algn="ctr"/>
            <a:r>
              <a:rPr lang="en-GB" sz="1000" dirty="0"/>
              <a:t>(n=262)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B95276A5-CD9C-4716-92F1-BD229A601D0E}"/>
              </a:ext>
            </a:extLst>
          </p:cNvPr>
          <p:cNvSpPr/>
          <p:nvPr/>
        </p:nvSpPr>
        <p:spPr>
          <a:xfrm>
            <a:off x="10621011" y="4030071"/>
            <a:ext cx="648000" cy="6480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/>
              <a:t>24%</a:t>
            </a:r>
            <a:r>
              <a:rPr lang="en-GB" sz="1000" dirty="0"/>
              <a:t>(n=235)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53B0016-39E1-4385-BDD9-559FF185B12B}"/>
              </a:ext>
            </a:extLst>
          </p:cNvPr>
          <p:cNvSpPr/>
          <p:nvPr/>
        </p:nvSpPr>
        <p:spPr>
          <a:xfrm>
            <a:off x="10621011" y="4706726"/>
            <a:ext cx="648000" cy="648000"/>
          </a:xfrm>
          <a:prstGeom prst="ellipse">
            <a:avLst/>
          </a:prstGeom>
          <a:solidFill>
            <a:schemeClr val="tx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/>
              <a:t>32%</a:t>
            </a:r>
          </a:p>
          <a:p>
            <a:pPr algn="ctr"/>
            <a:r>
              <a:rPr lang="en-GB" sz="1000" dirty="0"/>
              <a:t>(n=183)</a:t>
            </a: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BE8B4B52-C30E-406A-A2CF-2412626874A9}"/>
              </a:ext>
            </a:extLst>
          </p:cNvPr>
          <p:cNvSpPr/>
          <p:nvPr/>
        </p:nvSpPr>
        <p:spPr>
          <a:xfrm>
            <a:off x="1051775" y="4034841"/>
            <a:ext cx="1080000" cy="1080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4149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initial papers found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36DF405-2525-4495-9077-C7CCDD25FCF2}"/>
              </a:ext>
            </a:extLst>
          </p:cNvPr>
          <p:cNvCxnSpPr>
            <a:cxnSpLocks/>
          </p:cNvCxnSpPr>
          <p:nvPr/>
        </p:nvCxnSpPr>
        <p:spPr>
          <a:xfrm>
            <a:off x="2176141" y="4574841"/>
            <a:ext cx="439200" cy="0"/>
          </a:xfrm>
          <a:prstGeom prst="straightConnector1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3006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6B0D9-1069-4438-A61F-5FDD65A85F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February 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E76553-41ED-4C13-B1D7-0AD6AA769C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Slide selection</a:t>
            </a:r>
          </a:p>
        </p:txBody>
      </p:sp>
    </p:spTree>
    <p:extLst>
      <p:ext uri="{BB962C8B-B14F-4D97-AF65-F5344CB8AC3E}">
        <p14:creationId xmlns:p14="http://schemas.microsoft.com/office/powerpoint/2010/main" val="2793665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6937171-4027-4B93-AC2A-B57CD7C9D41B}"/>
              </a:ext>
            </a:extLst>
          </p:cNvPr>
          <p:cNvSpPr/>
          <p:nvPr/>
        </p:nvSpPr>
        <p:spPr>
          <a:xfrm>
            <a:off x="695324" y="3058733"/>
            <a:ext cx="5409849" cy="22774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46D899-DDF2-4352-8A67-6159380F7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600" dirty="0"/>
              <a:t>Experiences of Children and Adolescents Living With Achondroplasia and Their Caregivers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5DECB8-0AA3-4378-83DE-811529022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ACH, achondroplasia; 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HRQoL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health-related quality of life.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Shediac R, et al. Mol Genet Genomic Med 2022;e1891.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3BEB436-354F-4D8F-B100-668F1C72243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0364"/>
            <a:ext cx="12192000" cy="584876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These findings underscore the importance of regular assessments of </a:t>
            </a:r>
            <a:r>
              <a:rPr lang="en-GB" dirty="0" err="1"/>
              <a:t>HRQoL</a:t>
            </a:r>
            <a:r>
              <a:rPr lang="en-GB" dirty="0"/>
              <a:t> and the provision of psychosocial support to affected children and families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E74193-E449-40A3-8173-4EDBBE6DD589}"/>
              </a:ext>
            </a:extLst>
          </p:cNvPr>
          <p:cNvSpPr/>
          <p:nvPr/>
        </p:nvSpPr>
        <p:spPr>
          <a:xfrm>
            <a:off x="695324" y="1449389"/>
            <a:ext cx="5400676" cy="448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ACH can lead to significant multisystem complications throughout a patient’s lifespan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EA23F5-0C52-4714-A9AA-2A9901D425F4}"/>
              </a:ext>
            </a:extLst>
          </p:cNvPr>
          <p:cNvSpPr txBox="1"/>
          <p:nvPr/>
        </p:nvSpPr>
        <p:spPr>
          <a:xfrm>
            <a:off x="606349" y="2995099"/>
            <a:ext cx="23636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highlight>
                  <a:srgbClr val="CCE1E6"/>
                </a:highlight>
                <a:uLnTx/>
                <a:uFillTx/>
                <a:latin typeface="Arial"/>
                <a:ea typeface="+mn-ea"/>
                <a:cs typeface="+mn-cs"/>
              </a:rPr>
              <a:t>Qualitative analysis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1FC80A-FB54-4C44-AC36-5CAE53CDD582}"/>
              </a:ext>
            </a:extLst>
          </p:cNvPr>
          <p:cNvSpPr txBox="1"/>
          <p:nvPr/>
        </p:nvSpPr>
        <p:spPr>
          <a:xfrm>
            <a:off x="3588610" y="3254726"/>
            <a:ext cx="2456594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Focus groups and interviews in Spain and the US</a:t>
            </a:r>
          </a:p>
        </p:txBody>
      </p:sp>
      <p:graphicFrame>
        <p:nvGraphicFramePr>
          <p:cNvPr id="26" name="Chart 25">
            <a:extLst>
              <a:ext uri="{FF2B5EF4-FFF2-40B4-BE49-F238E27FC236}">
                <a16:creationId xmlns:a16="http://schemas.microsoft.com/office/drawing/2014/main" id="{7F145D7E-64C9-4428-9274-8DB2D4883CF6}"/>
              </a:ext>
            </a:extLst>
          </p:cNvPr>
          <p:cNvGraphicFramePr/>
          <p:nvPr/>
        </p:nvGraphicFramePr>
        <p:xfrm>
          <a:off x="469477" y="3147405"/>
          <a:ext cx="4054120" cy="21991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9B28CF0A-F9D6-4DEA-9A42-1A8C4C473998}"/>
              </a:ext>
            </a:extLst>
          </p:cNvPr>
          <p:cNvSpPr txBox="1"/>
          <p:nvPr/>
        </p:nvSpPr>
        <p:spPr>
          <a:xfrm>
            <a:off x="1642365" y="3963687"/>
            <a:ext cx="69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N=46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51C2C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0E7DEDE-8C5F-440A-A5AB-EBA8ED856805}"/>
              </a:ext>
            </a:extLst>
          </p:cNvPr>
          <p:cNvSpPr/>
          <p:nvPr/>
        </p:nvSpPr>
        <p:spPr>
          <a:xfrm>
            <a:off x="704497" y="1928753"/>
            <a:ext cx="5400676" cy="104926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DFAA4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ACH may affect the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HRQoL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affected individuals and their families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DFAA4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 is important to understand the experiences of ACH communities in order to improve the quality of care of affected individuals, and to inform clinical practice guidelines</a:t>
            </a:r>
          </a:p>
        </p:txBody>
      </p:sp>
      <p:pic>
        <p:nvPicPr>
          <p:cNvPr id="37" name="Graphic 36" descr="Group of people with solid fill">
            <a:extLst>
              <a:ext uri="{FF2B5EF4-FFF2-40B4-BE49-F238E27FC236}">
                <a16:creationId xmlns:a16="http://schemas.microsoft.com/office/drawing/2014/main" id="{86BC6272-AA4D-4099-A847-28FEDDAD51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04825" y="3115794"/>
            <a:ext cx="869300" cy="8693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E91FCB3-A090-4B61-9821-52633C751D3E}"/>
              </a:ext>
            </a:extLst>
          </p:cNvPr>
          <p:cNvSpPr txBox="1"/>
          <p:nvPr/>
        </p:nvSpPr>
        <p:spPr>
          <a:xfrm>
            <a:off x="2864950" y="4102370"/>
            <a:ext cx="320213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Focus group topics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impact of ACH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Perceptions around of treatments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Understanding of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HRQoL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scores</a:t>
            </a:r>
          </a:p>
        </p:txBody>
      </p:sp>
      <p:sp>
        <p:nvSpPr>
          <p:cNvPr id="39" name="Speech Bubble: Rectangle with Corners Rounded 38">
            <a:extLst>
              <a:ext uri="{FF2B5EF4-FFF2-40B4-BE49-F238E27FC236}">
                <a16:creationId xmlns:a16="http://schemas.microsoft.com/office/drawing/2014/main" id="{D54B8570-C3FC-466B-B8FD-D0E0F4A883DA}"/>
              </a:ext>
            </a:extLst>
          </p:cNvPr>
          <p:cNvSpPr/>
          <p:nvPr/>
        </p:nvSpPr>
        <p:spPr>
          <a:xfrm flipH="1" flipV="1">
            <a:off x="6207619" y="3824167"/>
            <a:ext cx="5292000" cy="1512000"/>
          </a:xfrm>
          <a:prstGeom prst="wedgeRoundRectCallout">
            <a:avLst>
              <a:gd name="adj1" fmla="val -7080"/>
              <a:gd name="adj2" fmla="val 64954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C9D8C29-34A3-4EB0-A271-EB8BF7492CAB}"/>
              </a:ext>
            </a:extLst>
          </p:cNvPr>
          <p:cNvGrpSpPr/>
          <p:nvPr/>
        </p:nvGrpSpPr>
        <p:grpSpPr>
          <a:xfrm>
            <a:off x="9127478" y="4044176"/>
            <a:ext cx="2346155" cy="1121108"/>
            <a:chOff x="9127478" y="4036773"/>
            <a:chExt cx="2346155" cy="112110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34F7A9C-02DC-44DD-8CD6-9ECC97D906EC}"/>
                </a:ext>
              </a:extLst>
            </p:cNvPr>
            <p:cNvSpPr txBox="1"/>
            <p:nvPr/>
          </p:nvSpPr>
          <p:spPr>
            <a:xfrm>
              <a:off x="9127478" y="4850104"/>
              <a:ext cx="23461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51C2C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</a:rPr>
                <a:t>Effect on family and relationships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F828273-C170-42C7-879C-23F2A456A7EF}"/>
                </a:ext>
              </a:extLst>
            </p:cNvPr>
            <p:cNvSpPr txBox="1"/>
            <p:nvPr/>
          </p:nvSpPr>
          <p:spPr>
            <a:xfrm>
              <a:off x="10044299" y="4456755"/>
              <a:ext cx="13147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51C2C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</a:rPr>
                <a:t>Emotional impact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42BB6F2-732B-4DEF-BB41-001AE9373859}"/>
                </a:ext>
              </a:extLst>
            </p:cNvPr>
            <p:cNvSpPr txBox="1"/>
            <p:nvPr/>
          </p:nvSpPr>
          <p:spPr>
            <a:xfrm>
              <a:off x="10045903" y="4036773"/>
              <a:ext cx="13067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51C2C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</a:rPr>
                <a:t>Economic impact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104B9441-093C-4394-9142-151CA2AC9D53}"/>
              </a:ext>
            </a:extLst>
          </p:cNvPr>
          <p:cNvSpPr txBox="1"/>
          <p:nvPr/>
        </p:nvSpPr>
        <p:spPr>
          <a:xfrm>
            <a:off x="6292454" y="4200181"/>
            <a:ext cx="27041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Challenges regarding medical care was the most discussed parental impact theme</a:t>
            </a: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71381D16-77C3-4318-9F71-C534CB4DBDA2}"/>
              </a:ext>
            </a:extLst>
          </p:cNvPr>
          <p:cNvSpPr/>
          <p:nvPr/>
        </p:nvSpPr>
        <p:spPr>
          <a:xfrm>
            <a:off x="6207619" y="1934448"/>
            <a:ext cx="5292000" cy="1512000"/>
          </a:xfrm>
          <a:prstGeom prst="wedgeRoundRectCallout">
            <a:avLst>
              <a:gd name="adj1" fmla="val 36635"/>
              <a:gd name="adj2" fmla="val 65874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F11FF8B-ED99-430F-8E4C-362E7815ED04}"/>
              </a:ext>
            </a:extLst>
          </p:cNvPr>
          <p:cNvSpPr txBox="1"/>
          <p:nvPr/>
        </p:nvSpPr>
        <p:spPr>
          <a:xfrm>
            <a:off x="8478175" y="2764106"/>
            <a:ext cx="3008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Needing assistance with daily activities and accessibility issues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256F50A-313F-462C-ABAB-907594B6B644}"/>
              </a:ext>
            </a:extLst>
          </p:cNvPr>
          <p:cNvGrpSpPr/>
          <p:nvPr/>
        </p:nvGrpSpPr>
        <p:grpSpPr>
          <a:xfrm>
            <a:off x="6382134" y="2176638"/>
            <a:ext cx="3352200" cy="1041233"/>
            <a:chOff x="6382134" y="2072374"/>
            <a:chExt cx="3352200" cy="104123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1B61652-C047-4D0B-82DF-246481C66EE6}"/>
                </a:ext>
              </a:extLst>
            </p:cNvPr>
            <p:cNvSpPr txBox="1"/>
            <p:nvPr/>
          </p:nvSpPr>
          <p:spPr>
            <a:xfrm>
              <a:off x="6382134" y="2072374"/>
              <a:ext cx="33522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51C2C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</a:rPr>
                <a:t>“Physical functioning and medical complications”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3774ED6-A5B4-4F00-A705-C438CE4B6A2F}"/>
                </a:ext>
              </a:extLst>
            </p:cNvPr>
            <p:cNvSpPr txBox="1"/>
            <p:nvPr/>
          </p:nvSpPr>
          <p:spPr>
            <a:xfrm>
              <a:off x="6400589" y="2805830"/>
              <a:ext cx="15847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51C2C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</a:rPr>
                <a:t>“Effects on social life”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F03F25ED-987A-4244-848D-28FD34245830}"/>
                </a:ext>
              </a:extLst>
            </p:cNvPr>
            <p:cNvSpPr txBox="1"/>
            <p:nvPr/>
          </p:nvSpPr>
          <p:spPr>
            <a:xfrm>
              <a:off x="6393536" y="2416907"/>
              <a:ext cx="14879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51C2C"/>
                  </a:solidFill>
                  <a:effectLst/>
                  <a:uLnTx/>
                  <a:uFillTx/>
                  <a:latin typeface="Arial Narrow"/>
                  <a:ea typeface="+mn-ea"/>
                  <a:cs typeface="+mn-cs"/>
                </a:rPr>
                <a:t>“Emotional impacts”</a:t>
              </a:r>
            </a:p>
          </p:txBody>
        </p:sp>
      </p:grpSp>
      <p:pic>
        <p:nvPicPr>
          <p:cNvPr id="17" name="Graphic 16" descr="Meeting with solid fill">
            <a:extLst>
              <a:ext uri="{FF2B5EF4-FFF2-40B4-BE49-F238E27FC236}">
                <a16:creationId xmlns:a16="http://schemas.microsoft.com/office/drawing/2014/main" id="{DDFFF0FA-3574-42BA-98F0-701142A7FA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116000" y="2138502"/>
            <a:ext cx="699715" cy="699715"/>
          </a:xfrm>
          <a:prstGeom prst="rect">
            <a:avLst/>
          </a:prstGeom>
        </p:spPr>
      </p:pic>
      <p:pic>
        <p:nvPicPr>
          <p:cNvPr id="19" name="Graphic 18" descr="Woman with baby with solid fill">
            <a:extLst>
              <a:ext uri="{FF2B5EF4-FFF2-40B4-BE49-F238E27FC236}">
                <a16:creationId xmlns:a16="http://schemas.microsoft.com/office/drawing/2014/main" id="{44F88625-0A88-4D99-A95D-731943D6F4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996565" y="4039473"/>
            <a:ext cx="791400" cy="7914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BDF132-C7E0-41AA-9C1A-A094C2A053E1}"/>
              </a:ext>
            </a:extLst>
          </p:cNvPr>
          <p:cNvSpPr txBox="1"/>
          <p:nvPr/>
        </p:nvSpPr>
        <p:spPr>
          <a:xfrm>
            <a:off x="6207619" y="3488150"/>
            <a:ext cx="30423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sng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Concerns of caregivers and families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DCBCB26-345F-46BC-AA61-23009D7ACA08}"/>
              </a:ext>
            </a:extLst>
          </p:cNvPr>
          <p:cNvSpPr txBox="1"/>
          <p:nvPr/>
        </p:nvSpPr>
        <p:spPr>
          <a:xfrm>
            <a:off x="6207619" y="1588994"/>
            <a:ext cx="3740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sng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Challenges raised by children &amp; adolescents</a:t>
            </a:r>
          </a:p>
        </p:txBody>
      </p:sp>
    </p:spTree>
    <p:extLst>
      <p:ext uri="{BB962C8B-B14F-4D97-AF65-F5344CB8AC3E}">
        <p14:creationId xmlns:p14="http://schemas.microsoft.com/office/powerpoint/2010/main" val="3773200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CC4C3-34D5-43AB-AF62-1FE991262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Pharmacokinetics and Exposure–Response of Vosoritide</a:t>
            </a:r>
            <a:r>
              <a:rPr lang="en-GB" dirty="0">
                <a:solidFill>
                  <a:schemeClr val="tx1"/>
                </a:solidFill>
              </a:rPr>
              <a:t>▼</a:t>
            </a:r>
            <a:r>
              <a:rPr lang="en-GB" dirty="0"/>
              <a:t> in Children With Achondroplasia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DFCF8EF-5E84-42FE-BAC3-3B3508A464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VOXZOGO</a:t>
            </a:r>
            <a:r>
              <a:rPr lang="en-GB" baseline="30000" dirty="0"/>
              <a:t>®</a:t>
            </a:r>
            <a:r>
              <a:rPr lang="en-GB" dirty="0"/>
              <a:t> </a:t>
            </a:r>
            <a:r>
              <a:rPr lang="en-GB" dirty="0">
                <a:solidFill>
                  <a:srgbClr val="1A1919"/>
                </a:solidFill>
              </a:rPr>
              <a:t>▼ (v</a:t>
            </a:r>
            <a:r>
              <a:rPr lang="en-GB" dirty="0"/>
              <a:t>osoritide), a CNP </a:t>
            </a:r>
            <a:r>
              <a:rPr lang="en-GB" dirty="0" err="1"/>
              <a:t>analog</a:t>
            </a:r>
            <a:r>
              <a:rPr lang="en-GB" dirty="0"/>
              <a:t>, has been developed for the treatment of children with achondroplasia</a:t>
            </a:r>
          </a:p>
          <a:p>
            <a:r>
              <a:rPr lang="en-GB" dirty="0"/>
              <a:t>PK and safety endpoints were evaluated in Phase 2 (dose escalation) and Phase 3 (randomised) studies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5A0B3-5EDF-4C93-9471-C2F769576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131861"/>
            <a:ext cx="9212933" cy="58163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AGV, annualized growth velocity; cGMP, cyclic guanosine monophosphate; CNP, C-type natriuretic peptide; CXM, collagen type X marker; PK, pharmacokinetic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*Please refer to the SmPC for full indication and safety details. 1. Ema.europa.eu. Available from: https://www.ema.europa.eu/en/documents/product-information/voxzogo-epar-product-information_en.pdf. Chan ML, et al. Clin </a:t>
            </a:r>
            <a:r>
              <a:rPr kumimoji="0" lang="en-GB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Pharmacokinet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051C2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2022;61(2):263–80.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5917F7-DAB1-40D0-8E21-3932BA1555B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1318"/>
            <a:ext cx="12192000" cy="58487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0"/>
              </a:spcBef>
            </a:pPr>
            <a:r>
              <a:rPr lang="en-GB" sz="1700" dirty="0"/>
              <a:t>The results support the recommended dose of vosoritide</a:t>
            </a:r>
            <a:r>
              <a:rPr lang="en-GB" sz="1800" dirty="0">
                <a:solidFill>
                  <a:srgbClr val="1A1919"/>
                </a:solidFill>
              </a:rPr>
              <a:t> </a:t>
            </a:r>
            <a:r>
              <a:rPr lang="en-GB" sz="1700" dirty="0"/>
              <a:t>15 </a:t>
            </a:r>
            <a:r>
              <a:rPr lang="en-GB" sz="1700" dirty="0" err="1"/>
              <a:t>μg</a:t>
            </a:r>
            <a:r>
              <a:rPr lang="en-GB" sz="1700" dirty="0"/>
              <a:t>/kg for once-daily subcutaneous administration in patients with achondroplasia aged ≥2* whose epiphyses are not closed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E440B5B-946E-40E0-942F-84AC38546389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Exposure–response relationships for AGV and CXM – an endochondral ossification biomarker – saturated at exposures obtained at 15 </a:t>
            </a:r>
            <a:r>
              <a:rPr lang="en-GB" dirty="0" err="1"/>
              <a:t>μg</a:t>
            </a:r>
            <a:r>
              <a:rPr lang="en-GB" dirty="0"/>
              <a:t>/kg</a:t>
            </a:r>
          </a:p>
          <a:p>
            <a:r>
              <a:rPr lang="en-GB" dirty="0"/>
              <a:t>Pharmacological activity was near maximal at exposures obtained at 30 </a:t>
            </a:r>
            <a:r>
              <a:rPr lang="en-GB" dirty="0" err="1"/>
              <a:t>μg</a:t>
            </a:r>
            <a:r>
              <a:rPr lang="en-GB" dirty="0"/>
              <a:t>/kg</a:t>
            </a:r>
          </a:p>
          <a:p>
            <a:r>
              <a:rPr lang="en-GB" dirty="0"/>
              <a:t>This suggests the additional bioactivity was likely in tissues not related to endochondral bone formation</a:t>
            </a:r>
          </a:p>
          <a:p>
            <a:r>
              <a:rPr lang="en-GB" dirty="0"/>
              <a:t>No differences were observed in the safety profile of vosoritide between the two doses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2491611-8A8B-4410-8207-8E3C9A852DB6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r>
              <a:rPr lang="en-GB" dirty="0"/>
              <a:t>PK parameters for both studies were obtained from non-compartmental analysis</a:t>
            </a:r>
          </a:p>
          <a:p>
            <a:r>
              <a:rPr lang="en-GB" dirty="0"/>
              <a:t>Potential correlations between vosoritide exposure and changes in AGV (primary endpoint), CXM, cGMP, heart rate, and blood pressure were evaluated</a:t>
            </a:r>
          </a:p>
        </p:txBody>
      </p:sp>
    </p:spTree>
    <p:extLst>
      <p:ext uri="{BB962C8B-B14F-4D97-AF65-F5344CB8AC3E}">
        <p14:creationId xmlns:p14="http://schemas.microsoft.com/office/powerpoint/2010/main" val="23343643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chondroplasia forum">
      <a:dk1>
        <a:srgbClr val="051C2C"/>
      </a:dk1>
      <a:lt1>
        <a:sysClr val="window" lastClr="FFFFFF"/>
      </a:lt1>
      <a:dk2>
        <a:srgbClr val="051C2C"/>
      </a:dk2>
      <a:lt2>
        <a:srgbClr val="FFFFFF"/>
      </a:lt2>
      <a:accent1>
        <a:srgbClr val="051C2C"/>
      </a:accent1>
      <a:accent2>
        <a:srgbClr val="274554"/>
      </a:accent2>
      <a:accent3>
        <a:srgbClr val="DFAA40"/>
      </a:accent3>
      <a:accent4>
        <a:srgbClr val="368BAB"/>
      </a:accent4>
      <a:accent5>
        <a:srgbClr val="AACDD8"/>
      </a:accent5>
      <a:accent6>
        <a:srgbClr val="FEDD00"/>
      </a:accent6>
      <a:hlink>
        <a:srgbClr val="051C2C"/>
      </a:hlink>
      <a:folHlink>
        <a:srgbClr val="051C2C"/>
      </a:folHlink>
    </a:clrScheme>
    <a:fontScheme name="Custom 4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GSL Template" id="{E707C889-FBD3-4C5E-8378-C29BDCD68AAB}" vid="{6E1DB9CE-A05A-435F-BD63-176DE3EF4DE6}"/>
    </a:ext>
  </a:extLst>
</a:theme>
</file>

<file path=ppt/theme/theme2.xml><?xml version="1.0" encoding="utf-8"?>
<a:theme xmlns:a="http://schemas.openxmlformats.org/drawingml/2006/main" name="2_Office Theme">
  <a:themeElements>
    <a:clrScheme name="Achondroplasia forum">
      <a:dk1>
        <a:srgbClr val="051C2C"/>
      </a:dk1>
      <a:lt1>
        <a:sysClr val="window" lastClr="FFFFFF"/>
      </a:lt1>
      <a:dk2>
        <a:srgbClr val="051C2C"/>
      </a:dk2>
      <a:lt2>
        <a:srgbClr val="FFFFFF"/>
      </a:lt2>
      <a:accent1>
        <a:srgbClr val="051C2C"/>
      </a:accent1>
      <a:accent2>
        <a:srgbClr val="274554"/>
      </a:accent2>
      <a:accent3>
        <a:srgbClr val="DFAA40"/>
      </a:accent3>
      <a:accent4>
        <a:srgbClr val="368BAB"/>
      </a:accent4>
      <a:accent5>
        <a:srgbClr val="AACDD8"/>
      </a:accent5>
      <a:accent6>
        <a:srgbClr val="FEDD00"/>
      </a:accent6>
      <a:hlink>
        <a:srgbClr val="051C2C"/>
      </a:hlink>
      <a:folHlink>
        <a:srgbClr val="051C2C"/>
      </a:folHlink>
    </a:clrScheme>
    <a:fontScheme name="Custom 4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GSL Template" id="{E707C889-FBD3-4C5E-8378-C29BDCD68AAB}" vid="{6E1DB9CE-A05A-435F-BD63-176DE3EF4DE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EGSL Template</Template>
  <TotalTime>5735</TotalTime>
  <Words>1510</Words>
  <Application>Microsoft Office PowerPoint</Application>
  <PresentationFormat>Widescreen</PresentationFormat>
  <Paragraphs>139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Arial Narrow</vt:lpstr>
      <vt:lpstr>Calibri</vt:lpstr>
      <vt:lpstr>MyriadPro-Light</vt:lpstr>
      <vt:lpstr>Symbol</vt:lpstr>
      <vt:lpstr>Wingdings</vt:lpstr>
      <vt:lpstr>1_Office Theme</vt:lpstr>
      <vt:lpstr>2_Office Theme</vt:lpstr>
      <vt:lpstr>Achondroplasia.expert Literature Review</vt:lpstr>
      <vt:lpstr>January 2022</vt:lpstr>
      <vt:lpstr>Disease‑Specific Complications and  Multidisciplinary Interventions in ACH</vt:lpstr>
      <vt:lpstr>CNP-induced PKA Activation Promotes Endochondral Bone Formation in Hypertrophic Chondrocytes</vt:lpstr>
      <vt:lpstr>Inconvenience and Adaptation in Japanese Adult ACH  and Hypochondroplasia: A Cross-Sectional Study</vt:lpstr>
      <vt:lpstr>Impact of ACH on Latin American Patients:  A Systematic Review and Meta‑Analysis of Observational Studies</vt:lpstr>
      <vt:lpstr>February 2022</vt:lpstr>
      <vt:lpstr>Experiences of Children and Adolescents Living With Achondroplasia and Their Caregivers</vt:lpstr>
      <vt:lpstr>Pharmacokinetics and Exposure–Response of Vosoritide▼ in Children With Achondroplasia</vt:lpstr>
      <vt:lpstr>ACH.expert VOXZOGO▼ (vosoritide)   Prescribing Information Slide</vt:lpstr>
      <vt:lpstr>VOXZOGOÒ▼ (vosoritide) Prescribing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Marie Farrow</dc:creator>
  <cp:lastModifiedBy>Praveen Abraham</cp:lastModifiedBy>
  <cp:revision>172</cp:revision>
  <dcterms:created xsi:type="dcterms:W3CDTF">2021-02-15T10:08:17Z</dcterms:created>
  <dcterms:modified xsi:type="dcterms:W3CDTF">2022-05-24T15:17:11Z</dcterms:modified>
</cp:coreProperties>
</file>