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60" r:id="rId5"/>
    <p:sldId id="262" r:id="rId6"/>
    <p:sldId id="263" r:id="rId7"/>
    <p:sldId id="264" r:id="rId8"/>
    <p:sldId id="266"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06" userDrawn="1">
          <p15:clr>
            <a:srgbClr val="A4A3A4"/>
          </p15:clr>
        </p15:guide>
        <p15:guide id="2" pos="4248" userDrawn="1">
          <p15:clr>
            <a:srgbClr val="A4A3A4"/>
          </p15:clr>
        </p15:guide>
        <p15:guide id="3" orient="horz" pos="263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29413A-4934-0280-200B-1D7D329410DA}" name="Praveen Abraham" initials="PA" userId="S::Praveen.Abraham@elmgroupltd.com::ec62dcbb-7d88-417f-a160-6b5909159534" providerId="AD"/>
  <p188:author id="{3CCFB29E-2070-7790-00A7-E11B2D7CE010}" name="Marie Farrow" initials="MF" userId="395651ff28d4452c" providerId="Windows Live"/>
  <p188:author id="{2C6881F9-48E8-FFB9-2D5F-1A973C795183}" name="Martin Lennon" initials="ML" userId="Martin Lennon" providerId="None"/>
  <p188:author id="{E9CA7FFC-7680-8CC2-FC7B-2E10549AE481}" name="Alex Hutchings" initials="AH" userId="S-1-5-21-1761596898-488640096-3501999246-125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im Venables" initials="TV" lastIdx="10" clrIdx="0">
    <p:extLst>
      <p:ext uri="{19B8F6BF-5375-455C-9EA6-DF929625EA0E}">
        <p15:presenceInfo xmlns:p15="http://schemas.microsoft.com/office/powerpoint/2012/main" userId="S::Tim.Venables@elmgroupltd.com::4da54266-e6ed-48f9-86fc-5a09902e13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9DC3E6"/>
    <a:srgbClr val="002060"/>
    <a:srgbClr val="FFFFFF"/>
    <a:srgbClr val="7F8FAF"/>
    <a:srgbClr val="CEE0F2"/>
    <a:srgbClr val="E8EEF1"/>
    <a:srgbClr val="CEDAE2"/>
    <a:srgbClr val="F0F0F0"/>
    <a:srgbClr val="368B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21" autoAdjust="0"/>
    <p:restoredTop sz="94660"/>
  </p:normalViewPr>
  <p:slideViewPr>
    <p:cSldViewPr snapToGrid="0">
      <p:cViewPr varScale="1">
        <p:scale>
          <a:sx n="108" d="100"/>
          <a:sy n="108" d="100"/>
        </p:scale>
        <p:origin x="798" y="102"/>
      </p:cViewPr>
      <p:guideLst>
        <p:guide orient="horz" pos="3906"/>
        <p:guide pos="4248"/>
        <p:guide orient="horz" pos="2636"/>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Top Corners Rounded 11">
            <a:extLst>
              <a:ext uri="{FF2B5EF4-FFF2-40B4-BE49-F238E27FC236}">
                <a16:creationId xmlns:a16="http://schemas.microsoft.com/office/drawing/2014/main" id="{3089AC84-D67B-4931-A905-51D5C798DADE}"/>
              </a:ext>
            </a:extLst>
          </p:cNvPr>
          <p:cNvSpPr/>
          <p:nvPr userDrawn="1"/>
        </p:nvSpPr>
        <p:spPr>
          <a:xfrm rot="16200000">
            <a:off x="5240156" y="-271645"/>
            <a:ext cx="1016363" cy="11496676"/>
          </a:xfrm>
          <a:prstGeom prst="round2SameRect">
            <a:avLst>
              <a:gd name="adj1" fmla="val 0"/>
              <a:gd name="adj2" fmla="val 50000"/>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3">
            <a:extLst>
              <a:ext uri="{FF2B5EF4-FFF2-40B4-BE49-F238E27FC236}">
                <a16:creationId xmlns:a16="http://schemas.microsoft.com/office/drawing/2014/main" id="{127DC2C8-5923-4145-B7BF-377502DCE64D}"/>
              </a:ext>
            </a:extLst>
          </p:cNvPr>
          <p:cNvSpPr/>
          <p:nvPr userDrawn="1"/>
        </p:nvSpPr>
        <p:spPr>
          <a:xfrm>
            <a:off x="0" y="873125"/>
            <a:ext cx="11496675" cy="4669642"/>
          </a:xfrm>
          <a:prstGeom prst="rect">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ctrTitle"/>
          </p:nvPr>
        </p:nvSpPr>
        <p:spPr>
          <a:xfrm>
            <a:off x="695325" y="1122363"/>
            <a:ext cx="10801350" cy="158093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ctr">
              <a:buFont typeface="Arial" panose="020B0604020202020204" pitchFamily="34" charset="0"/>
              <a:buNone/>
              <a:defRPr lang="en-GB" sz="3600" b="1" dirty="0">
                <a:solidFill>
                  <a:schemeClr val="accent6">
                    <a:lumMod val="60000"/>
                    <a:lumOff val="40000"/>
                  </a:schemeClr>
                </a:solidFill>
                <a:ea typeface="MS PGothic" panose="020B0600070205080204" pitchFamily="34" charset="-128"/>
                <a:cs typeface="MS PGothic" charset="0"/>
              </a:defRPr>
            </a:lvl1pPr>
          </a:lstStyle>
          <a:p>
            <a:pPr lvl="0" algn="ctr" fontAlgn="base">
              <a:spcAft>
                <a:spcPct val="0"/>
              </a:spcAft>
            </a:pPr>
            <a:r>
              <a:rPr lang="en-US" noProof="0"/>
              <a:t>Click to edit Master title style</a:t>
            </a:r>
            <a:endParaRPr lang="en-GB" dirty="0"/>
          </a:p>
        </p:txBody>
      </p:sp>
      <p:sp>
        <p:nvSpPr>
          <p:cNvPr id="3" name="Subtitle 2"/>
          <p:cNvSpPr>
            <a:spLocks noGrp="1"/>
          </p:cNvSpPr>
          <p:nvPr>
            <p:ph type="subTitle" idx="1"/>
          </p:nvPr>
        </p:nvSpPr>
        <p:spPr>
          <a:xfrm>
            <a:off x="695325" y="2956142"/>
            <a:ext cx="10801350" cy="230165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a:buNone/>
              <a:defRPr lang="en-GB" sz="2400" b="0" dirty="0">
                <a:solidFill>
                  <a:schemeClr val="bg1"/>
                </a:solidFill>
                <a:latin typeface="+mj-lt"/>
                <a:cs typeface="Arial" pitchFamily="34" charset="0"/>
              </a:defRPr>
            </a:lvl1pPr>
          </a:lstStyle>
          <a:p>
            <a:pPr marL="228600" lvl="0" indent="-228600" algn="ctr" fontAlgn="base">
              <a:spcBef>
                <a:spcPts val="300"/>
              </a:spcBef>
              <a:spcAft>
                <a:spcPct val="0"/>
              </a:spcAft>
            </a:pPr>
            <a:r>
              <a:rPr lang="en-US" dirty="0"/>
              <a:t>Click to edit Master subtitle style</a:t>
            </a:r>
            <a:endParaRPr lang="en-GB" dirty="0"/>
          </a:p>
        </p:txBody>
      </p:sp>
    </p:spTree>
    <p:extLst>
      <p:ext uri="{BB962C8B-B14F-4D97-AF65-F5344CB8AC3E}">
        <p14:creationId xmlns:p14="http://schemas.microsoft.com/office/powerpoint/2010/main" val="3271908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7: Two content and 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9"/>
            <a:ext cx="5315303" cy="40765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076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dirty="0"/>
          </a:p>
        </p:txBody>
      </p:sp>
      <p:sp>
        <p:nvSpPr>
          <p:cNvPr id="9" name="Content Placeholder 7">
            <a:extLst>
              <a:ext uri="{FF2B5EF4-FFF2-40B4-BE49-F238E27FC236}">
                <a16:creationId xmlns:a16="http://schemas.microsoft.com/office/drawing/2014/main" id="{8527B6A1-FF86-4E52-A2CB-F853530A52B7}"/>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7000620"/>
      </p:ext>
    </p:extLst>
  </p:cSld>
  <p:clrMapOvr>
    <a:masterClrMapping/>
  </p:clrMapOvr>
  <p:extLst>
    <p:ext uri="{DCECCB84-F9BA-43D5-87BE-67443E8EF086}">
      <p15:sldGuideLst xmlns:p15="http://schemas.microsoft.com/office/powerpoint/2012/main">
        <p15:guide id="1" orient="horz" pos="3906" userDrawn="1">
          <p15:clr>
            <a:srgbClr val="FBAE40"/>
          </p15:clr>
        </p15:guide>
        <p15:guide id="2" orient="horz" pos="349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8: Two content unequal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8100000" cy="453548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Content Placeholder 3"/>
          <p:cNvSpPr>
            <a:spLocks noGrp="1"/>
          </p:cNvSpPr>
          <p:nvPr>
            <p:ph sz="half" idx="2"/>
          </p:nvPr>
        </p:nvSpPr>
        <p:spPr>
          <a:xfrm>
            <a:off x="8975270" y="1449388"/>
            <a:ext cx="2520000" cy="4535487"/>
          </a:xfrm>
        </p:spPr>
        <p:txBody>
          <a:bodyPr/>
          <a:lstStyle>
            <a:lvl3pPr>
              <a:defRPr/>
            </a:lvl3pPr>
            <a:lvl5pPr marL="1828800" indent="0">
              <a:buNone/>
              <a:defRPr/>
            </a:lvl5pPr>
          </a:lstStyle>
          <a:p>
            <a:pPr lvl="0"/>
            <a:r>
              <a:rPr lang="en-US" noProof="0"/>
              <a:t>Click to edit Master text styles</a:t>
            </a:r>
          </a:p>
          <a:p>
            <a:pPr lvl="1"/>
            <a:r>
              <a:rPr lang="en-US" noProof="0"/>
              <a:t>Second level</a:t>
            </a:r>
          </a:p>
          <a:p>
            <a:pPr lvl="2"/>
            <a:r>
              <a:rPr lang="en-US" noProof="0"/>
              <a:t>Third level</a:t>
            </a:r>
          </a:p>
        </p:txBody>
      </p:sp>
      <p:sp>
        <p:nvSpPr>
          <p:cNvPr id="6" name="Footer Placeholder 5"/>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2845706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9: Two content unequal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252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4" name="Content Placeholder 3"/>
          <p:cNvSpPr>
            <a:spLocks noGrp="1"/>
          </p:cNvSpPr>
          <p:nvPr>
            <p:ph sz="half" idx="2"/>
          </p:nvPr>
        </p:nvSpPr>
        <p:spPr>
          <a:xfrm>
            <a:off x="3397703" y="1449388"/>
            <a:ext cx="810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2569741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10: Two content sub heads">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374673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10: Two content sub heads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dirty="0"/>
          </a:p>
        </p:txBody>
      </p:sp>
      <p:sp>
        <p:nvSpPr>
          <p:cNvPr id="9" name="Content Placeholder 7">
            <a:extLst>
              <a:ext uri="{FF2B5EF4-FFF2-40B4-BE49-F238E27FC236}">
                <a16:creationId xmlns:a16="http://schemas.microsoft.com/office/drawing/2014/main" id="{E61F773C-490F-4518-92C7-8A13F0BD74C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2438456230"/>
      </p:ext>
    </p:extLst>
  </p:cSld>
  <p:clrMapOvr>
    <a:masterClrMapping/>
  </p:clrMapOvr>
  <p:extLst>
    <p:ext uri="{DCECCB84-F9BA-43D5-87BE-67443E8EF086}">
      <p15:sldGuideLst xmlns:p15="http://schemas.microsoft.com/office/powerpoint/2012/main">
        <p15:guide id="1" orient="horz" pos="3906" userDrawn="1">
          <p15:clr>
            <a:srgbClr val="FBAE40"/>
          </p15:clr>
        </p15:guide>
        <p15:guide id="2" orient="horz" pos="3498"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11: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4" name="Footer Placeholder 3"/>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172294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12: 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837278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13: Side 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346311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Conten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0"/>
            <a:ext cx="10800000" cy="4535486"/>
          </a:xfrm>
        </p:spPr>
        <p:txBody>
          <a:bodyPr/>
          <a:lstStyle>
            <a:lvl2pPr marL="893763" indent="-436563">
              <a:defRPr/>
            </a:lvl2pPr>
            <a:lvl3pPr marL="1252538" indent="-358775">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3950378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1"/>
            <a:ext cx="10800000" cy="3911741"/>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497" y="6205448"/>
            <a:ext cx="9031665" cy="508048"/>
          </a:xfrm>
        </p:spPr>
        <p:txBody>
          <a:bodyPr/>
          <a:lstStyle/>
          <a:p>
            <a:endParaRPr lang="en-GB" dirty="0"/>
          </a:p>
        </p:txBody>
      </p:sp>
      <p:sp>
        <p:nvSpPr>
          <p:cNvPr id="6" name="Content Placeholder 7">
            <a:extLst>
              <a:ext uri="{FF2B5EF4-FFF2-40B4-BE49-F238E27FC236}">
                <a16:creationId xmlns:a16="http://schemas.microsoft.com/office/drawing/2014/main" id="{1686E064-BC66-40F5-BFC0-A711EFDB1A24}"/>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082198037"/>
      </p:ext>
    </p:extLst>
  </p:cSld>
  <p:clrMapOvr>
    <a:masterClrMapping/>
  </p:clrMapOvr>
  <p:extLst>
    <p:ext uri="{DCECCB84-F9BA-43D5-87BE-67443E8EF086}">
      <p15:sldGuideLst xmlns:p15="http://schemas.microsoft.com/office/powerpoint/2012/main">
        <p15:guide id="1" pos="724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821973"/>
            <a:ext cx="5316493" cy="1387082"/>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5" name="Footer Placeholder 4"/>
          <p:cNvSpPr>
            <a:spLocks noGrp="1"/>
          </p:cNvSpPr>
          <p:nvPr>
            <p:ph type="ftr" sz="quarter" idx="11"/>
          </p:nvPr>
        </p:nvSpPr>
        <p:spPr/>
        <p:txBody>
          <a:bodyPr/>
          <a:lstStyle/>
          <a:p>
            <a:endParaRPr lang="en-GB" dirty="0"/>
          </a:p>
        </p:txBody>
      </p:sp>
      <p:sp>
        <p:nvSpPr>
          <p:cNvPr id="6" name="Content Placeholder 2">
            <a:extLst>
              <a:ext uri="{FF2B5EF4-FFF2-40B4-BE49-F238E27FC236}">
                <a16:creationId xmlns:a16="http://schemas.microsoft.com/office/drawing/2014/main" id="{681B4FB4-B67D-40B7-8D61-AB50131823E5}"/>
              </a:ext>
            </a:extLst>
          </p:cNvPr>
          <p:cNvSpPr>
            <a:spLocks noGrp="1"/>
          </p:cNvSpPr>
          <p:nvPr>
            <p:ph idx="13"/>
          </p:nvPr>
        </p:nvSpPr>
        <p:spPr>
          <a:xfrm>
            <a:off x="6110614" y="1821972"/>
            <a:ext cx="5316493" cy="3457749"/>
          </a:xfrm>
        </p:spPr>
        <p:txBody>
          <a:bodyPr>
            <a:normAutofit/>
          </a:bodyPr>
          <a:lstStyle>
            <a:lvl1pPr marL="269875" indent="-269875">
              <a:defRPr sz="1600"/>
            </a:lvl1pPr>
            <a:lvl2pPr marL="627063" indent="-269875">
              <a:defRPr sz="1400"/>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p:txBody>
      </p:sp>
      <p:sp>
        <p:nvSpPr>
          <p:cNvPr id="8" name="Content Placeholder 2">
            <a:extLst>
              <a:ext uri="{FF2B5EF4-FFF2-40B4-BE49-F238E27FC236}">
                <a16:creationId xmlns:a16="http://schemas.microsoft.com/office/drawing/2014/main" id="{A5680B48-64C1-4C7A-BDD3-20741909094C}"/>
              </a:ext>
            </a:extLst>
          </p:cNvPr>
          <p:cNvSpPr>
            <a:spLocks noGrp="1"/>
          </p:cNvSpPr>
          <p:nvPr>
            <p:ph idx="14"/>
          </p:nvPr>
        </p:nvSpPr>
        <p:spPr>
          <a:xfrm>
            <a:off x="696000" y="3648946"/>
            <a:ext cx="5316493" cy="1630775"/>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4" name="TextBox 3">
            <a:extLst>
              <a:ext uri="{FF2B5EF4-FFF2-40B4-BE49-F238E27FC236}">
                <a16:creationId xmlns:a16="http://schemas.microsoft.com/office/drawing/2014/main" id="{E8ADF789-4EE2-4853-8391-3328294626B7}"/>
              </a:ext>
            </a:extLst>
          </p:cNvPr>
          <p:cNvSpPr txBox="1"/>
          <p:nvPr userDrawn="1"/>
        </p:nvSpPr>
        <p:spPr>
          <a:xfrm>
            <a:off x="704497" y="1452641"/>
            <a:ext cx="1289135" cy="369332"/>
          </a:xfrm>
          <a:prstGeom prst="rect">
            <a:avLst/>
          </a:prstGeom>
          <a:noFill/>
        </p:spPr>
        <p:txBody>
          <a:bodyPr wrap="none" rtlCol="0">
            <a:spAutoFit/>
          </a:bodyPr>
          <a:lstStyle/>
          <a:p>
            <a:r>
              <a:rPr lang="en-GB" b="1" dirty="0">
                <a:solidFill>
                  <a:schemeClr val="accent2"/>
                </a:solidFill>
                <a:latin typeface="+mj-lt"/>
              </a:rPr>
              <a:t>Background</a:t>
            </a:r>
          </a:p>
        </p:txBody>
      </p:sp>
      <p:sp>
        <p:nvSpPr>
          <p:cNvPr id="9" name="TextBox 8">
            <a:extLst>
              <a:ext uri="{FF2B5EF4-FFF2-40B4-BE49-F238E27FC236}">
                <a16:creationId xmlns:a16="http://schemas.microsoft.com/office/drawing/2014/main" id="{24C38A1F-A2C9-4AFE-9A41-3328FC2CD48E}"/>
              </a:ext>
            </a:extLst>
          </p:cNvPr>
          <p:cNvSpPr txBox="1"/>
          <p:nvPr userDrawn="1"/>
        </p:nvSpPr>
        <p:spPr>
          <a:xfrm>
            <a:off x="704497" y="3292368"/>
            <a:ext cx="962123" cy="369332"/>
          </a:xfrm>
          <a:prstGeom prst="rect">
            <a:avLst/>
          </a:prstGeom>
          <a:noFill/>
        </p:spPr>
        <p:txBody>
          <a:bodyPr wrap="none" rtlCol="0">
            <a:spAutoFit/>
          </a:bodyPr>
          <a:lstStyle/>
          <a:p>
            <a:r>
              <a:rPr lang="en-GB" b="1" dirty="0">
                <a:solidFill>
                  <a:schemeClr val="accent2"/>
                </a:solidFill>
                <a:latin typeface="+mj-lt"/>
              </a:rPr>
              <a:t>Methods</a:t>
            </a:r>
          </a:p>
        </p:txBody>
      </p:sp>
      <p:sp>
        <p:nvSpPr>
          <p:cNvPr id="10" name="TextBox 9">
            <a:extLst>
              <a:ext uri="{FF2B5EF4-FFF2-40B4-BE49-F238E27FC236}">
                <a16:creationId xmlns:a16="http://schemas.microsoft.com/office/drawing/2014/main" id="{ED9720B6-AE97-4A3D-9CAC-4142DA93FA58}"/>
              </a:ext>
            </a:extLst>
          </p:cNvPr>
          <p:cNvSpPr txBox="1"/>
          <p:nvPr userDrawn="1"/>
        </p:nvSpPr>
        <p:spPr>
          <a:xfrm>
            <a:off x="6129403" y="1444834"/>
            <a:ext cx="869149" cy="369332"/>
          </a:xfrm>
          <a:prstGeom prst="rect">
            <a:avLst/>
          </a:prstGeom>
          <a:noFill/>
        </p:spPr>
        <p:txBody>
          <a:bodyPr wrap="none" rtlCol="0">
            <a:spAutoFit/>
          </a:bodyPr>
          <a:lstStyle/>
          <a:p>
            <a:r>
              <a:rPr lang="en-GB" b="1" dirty="0">
                <a:solidFill>
                  <a:schemeClr val="accent2"/>
                </a:solidFill>
                <a:latin typeface="+mj-lt"/>
              </a:rPr>
              <a:t>Results</a:t>
            </a:r>
          </a:p>
        </p:txBody>
      </p:sp>
      <p:sp>
        <p:nvSpPr>
          <p:cNvPr id="11" name="Content Placeholder 7">
            <a:extLst>
              <a:ext uri="{FF2B5EF4-FFF2-40B4-BE49-F238E27FC236}">
                <a16:creationId xmlns:a16="http://schemas.microsoft.com/office/drawing/2014/main" id="{8D5A0B99-CE00-4F55-A1AE-1FCD7C7FF5CF}"/>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21552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Visual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5" name="Footer Placeholder 4"/>
          <p:cNvSpPr>
            <a:spLocks noGrp="1"/>
          </p:cNvSpPr>
          <p:nvPr>
            <p:ph type="ftr" sz="quarter" idx="11"/>
          </p:nvPr>
        </p:nvSpPr>
        <p:spPr>
          <a:xfrm>
            <a:off x="704497" y="6205448"/>
            <a:ext cx="9031665" cy="508048"/>
          </a:xfrm>
        </p:spPr>
        <p:txBody>
          <a:bodyPr/>
          <a:lstStyle/>
          <a:p>
            <a:endParaRPr lang="en-GB" dirty="0"/>
          </a:p>
        </p:txBody>
      </p:sp>
      <p:sp>
        <p:nvSpPr>
          <p:cNvPr id="6" name="Content Placeholder 7">
            <a:extLst>
              <a:ext uri="{FF2B5EF4-FFF2-40B4-BE49-F238E27FC236}">
                <a16:creationId xmlns:a16="http://schemas.microsoft.com/office/drawing/2014/main" id="{874F5665-D5C0-461A-BFF4-A163280A6A4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266196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 Offset content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3395711" y="1449388"/>
            <a:ext cx="8100000" cy="4535487"/>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538004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 Offset content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694800" y="1449388"/>
            <a:ext cx="8100000" cy="4535487"/>
          </a:xfrm>
        </p:spPr>
        <p:txBody>
          <a:bodyPr/>
          <a:lstStyle>
            <a:lvl1pPr marL="357188" indent="-357188">
              <a:buClr>
                <a:schemeClr val="accent3"/>
              </a:buClr>
              <a:buFont typeface="Arial" panose="020B0604020202020204" pitchFamily="34" charset="0"/>
              <a:buChar char="►"/>
              <a:defRPr/>
            </a:lvl1pPr>
            <a:lvl2pPr marL="893763" indent="-436563">
              <a:buClr>
                <a:schemeClr val="accent3"/>
              </a:buClr>
              <a:buFont typeface="Arial" panose="020B0604020202020204" pitchFamily="34" charset="0"/>
              <a:buChar char="ꟷ"/>
              <a:defRPr/>
            </a:lvl2pPr>
            <a:lvl3pPr marL="1252538" indent="-338138">
              <a:buClr>
                <a:schemeClr val="accent3"/>
              </a:buClr>
              <a:buFont typeface="Arial" panose="020B0604020202020204" pitchFamily="34" charset="0"/>
              <a:buChar char="ꟷ"/>
              <a:defRPr/>
            </a:lvl3pPr>
            <a:lvl4pPr marL="1789113" indent="-417513">
              <a:buClr>
                <a:schemeClr val="accent3"/>
              </a:buClr>
              <a:buFont typeface="Arial" panose="020B0604020202020204" pitchFamily="34" charset="0"/>
              <a:buChar char="ꟷ"/>
              <a:defRPr/>
            </a:lvl4pPr>
            <a:lvl5pPr marL="2157413" indent="-328613">
              <a:buClr>
                <a:schemeClr val="accent3"/>
              </a:buClr>
              <a:buFont typeface="Arial" panose="020B0604020202020204" pitchFamily="34" charset="0"/>
              <a:buChar char="ꟷ"/>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849" y="6311901"/>
            <a:ext cx="8522617" cy="352850"/>
          </a:xfrm>
        </p:spPr>
        <p:txBody>
          <a:bodyPr/>
          <a:lstStyle/>
          <a:p>
            <a:endParaRPr lang="en-GB" dirty="0"/>
          </a:p>
        </p:txBody>
      </p:sp>
    </p:spTree>
    <p:extLst>
      <p:ext uri="{BB962C8B-B14F-4D97-AF65-F5344CB8AC3E}">
        <p14:creationId xmlns:p14="http://schemas.microsoft.com/office/powerpoint/2010/main" val="14188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6: Chapter brea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accent3"/>
                </a:solidFill>
              </a:defRPr>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016156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7: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8"/>
            <a:ext cx="5315303" cy="45354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535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3772783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Top Corners Rounded 3">
            <a:extLst>
              <a:ext uri="{FF2B5EF4-FFF2-40B4-BE49-F238E27FC236}">
                <a16:creationId xmlns:a16="http://schemas.microsoft.com/office/drawing/2014/main" id="{8A203C68-0475-491F-B992-E8F4B142ACA1}"/>
              </a:ext>
            </a:extLst>
          </p:cNvPr>
          <p:cNvSpPr/>
          <p:nvPr userDrawn="1"/>
        </p:nvSpPr>
        <p:spPr>
          <a:xfrm rot="16200000">
            <a:off x="5240156" y="-4880156"/>
            <a:ext cx="1016363" cy="11496676"/>
          </a:xfrm>
          <a:prstGeom prst="round2SameRect">
            <a:avLst>
              <a:gd name="adj1" fmla="val 0"/>
              <a:gd name="adj2"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Placeholder 1"/>
          <p:cNvSpPr>
            <a:spLocks noGrp="1"/>
          </p:cNvSpPr>
          <p:nvPr>
            <p:ph type="title"/>
          </p:nvPr>
        </p:nvSpPr>
        <p:spPr>
          <a:xfrm>
            <a:off x="696000" y="360000"/>
            <a:ext cx="1080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fontAlgn="base">
              <a:spcAft>
                <a:spcPct val="0"/>
              </a:spcAft>
            </a:pPr>
            <a:r>
              <a:rPr lang="en-US" dirty="0"/>
              <a:t>Click to edit Master title style</a:t>
            </a:r>
            <a:endParaRPr lang="en-GB" dirty="0"/>
          </a:p>
        </p:txBody>
      </p:sp>
      <p:sp>
        <p:nvSpPr>
          <p:cNvPr id="3" name="Text Placeholder 2"/>
          <p:cNvSpPr>
            <a:spLocks noGrp="1"/>
          </p:cNvSpPr>
          <p:nvPr>
            <p:ph type="body" idx="1"/>
          </p:nvPr>
        </p:nvSpPr>
        <p:spPr>
          <a:xfrm>
            <a:off x="696000" y="1449389"/>
            <a:ext cx="10800000" cy="4535485"/>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3"/>
          </p:nvPr>
        </p:nvSpPr>
        <p:spPr>
          <a:xfrm>
            <a:off x="704497" y="6131861"/>
            <a:ext cx="9031665" cy="581635"/>
          </a:xfrm>
          <a:prstGeom prst="rect">
            <a:avLst/>
          </a:prstGeom>
        </p:spPr>
        <p:txBody>
          <a:bodyPr vert="horz" lIns="91440" tIns="45720" rIns="91440" bIns="45720" rtlCol="0" anchor="b"/>
          <a:lstStyle>
            <a:lvl1pPr algn="l">
              <a:defRPr sz="1000">
                <a:solidFill>
                  <a:schemeClr val="tx2"/>
                </a:solidFill>
              </a:defRPr>
            </a:lvl1pPr>
          </a:lstStyle>
          <a:p>
            <a:endParaRPr lang="en-GB" dirty="0"/>
          </a:p>
        </p:txBody>
      </p:sp>
      <p:sp>
        <p:nvSpPr>
          <p:cNvPr id="6" name="Rectangle 5">
            <a:extLst>
              <a:ext uri="{FF2B5EF4-FFF2-40B4-BE49-F238E27FC236}">
                <a16:creationId xmlns:a16="http://schemas.microsoft.com/office/drawing/2014/main" id="{92125D1A-1993-403F-9F42-9CE20DB5C8B0}"/>
              </a:ext>
            </a:extLst>
          </p:cNvPr>
          <p:cNvSpPr/>
          <p:nvPr userDrawn="1"/>
        </p:nvSpPr>
        <p:spPr>
          <a:xfrm>
            <a:off x="-1" y="243741"/>
            <a:ext cx="10352763" cy="12404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7" name="Picture 6" descr="Logo&#10;&#10;Description automatically generated">
            <a:extLst>
              <a:ext uri="{FF2B5EF4-FFF2-40B4-BE49-F238E27FC236}">
                <a16:creationId xmlns:a16="http://schemas.microsoft.com/office/drawing/2014/main" id="{0CEBB8A9-47B4-425D-81D2-94A32DD652F0}"/>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9736162" y="6262255"/>
            <a:ext cx="1759838" cy="451241"/>
          </a:xfrm>
          <a:prstGeom prst="rect">
            <a:avLst/>
          </a:prstGeom>
        </p:spPr>
      </p:pic>
    </p:spTree>
    <p:extLst>
      <p:ext uri="{BB962C8B-B14F-4D97-AF65-F5344CB8AC3E}">
        <p14:creationId xmlns:p14="http://schemas.microsoft.com/office/powerpoint/2010/main" val="37664984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6" r:id="rId10"/>
    <p:sldLayoutId id="2147483670" r:id="rId11"/>
    <p:sldLayoutId id="2147483671" r:id="rId12"/>
    <p:sldLayoutId id="2147483672" r:id="rId13"/>
    <p:sldLayoutId id="2147483677" r:id="rId14"/>
    <p:sldLayoutId id="2147483673" r:id="rId15"/>
    <p:sldLayoutId id="2147483674" r:id="rId16"/>
    <p:sldLayoutId id="2147483675" r:id="rId17"/>
  </p:sldLayoutIdLst>
  <p:hf sldNum="0" hdr="0" dt="0"/>
  <p:txStyles>
    <p:titleStyle>
      <a:lvl1pPr algn="l" defTabSz="914400" rtl="0" eaLnBrk="1" latinLnBrk="0" hangingPunct="1">
        <a:lnSpc>
          <a:spcPct val="90000"/>
        </a:lnSpc>
        <a:spcBef>
          <a:spcPct val="0"/>
        </a:spcBef>
        <a:buNone/>
        <a:defRPr lang="en-GB" sz="3600" b="1" kern="1200" dirty="0">
          <a:solidFill>
            <a:schemeClr val="bg2"/>
          </a:solidFill>
          <a:latin typeface="+mj-lt"/>
          <a:ea typeface="MS PGothic" panose="020B0600070205080204" pitchFamily="34" charset="-128"/>
          <a:cs typeface="+mj-cs"/>
        </a:defRPr>
      </a:lvl1pPr>
    </p:titleStyle>
    <p:body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2157413" indent="-328613"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p15:clr>
            <a:srgbClr val="F26B43"/>
          </p15:clr>
        </p15:guide>
        <p15:guide id="2" pos="3840">
          <p15:clr>
            <a:srgbClr val="F26B43"/>
          </p15:clr>
        </p15:guide>
        <p15:guide id="3" pos="438">
          <p15:clr>
            <a:srgbClr val="F26B43"/>
          </p15:clr>
        </p15:guide>
        <p15:guide id="4" pos="7242">
          <p15:clr>
            <a:srgbClr val="F26B43"/>
          </p15:clr>
        </p15:guide>
        <p15:guide id="5" orient="horz" pos="913">
          <p15:clr>
            <a:srgbClr val="F26B43"/>
          </p15:clr>
        </p15:guide>
        <p15:guide id="6" orient="horz" pos="232">
          <p15:clr>
            <a:srgbClr val="F26B43"/>
          </p15:clr>
        </p15:guide>
        <p15:guide id="7" orient="horz" pos="3770">
          <p15:clr>
            <a:srgbClr val="F26B43"/>
          </p15:clr>
        </p15:guide>
        <p15:guide id="8" orient="horz" pos="867">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B65E5-9D3D-45A1-A7DF-644CC2872323}"/>
              </a:ext>
            </a:extLst>
          </p:cNvPr>
          <p:cNvSpPr>
            <a:spLocks noGrp="1"/>
          </p:cNvSpPr>
          <p:nvPr>
            <p:ph type="ctrTitle"/>
          </p:nvPr>
        </p:nvSpPr>
        <p:spPr/>
        <p:txBody>
          <a:bodyPr>
            <a:normAutofit fontScale="90000"/>
          </a:bodyPr>
          <a:lstStyle/>
          <a:p>
            <a:r>
              <a:rPr lang="en-GB" dirty="0"/>
              <a:t>Recommendations for Neuroradiological Examinations in Children</a:t>
            </a:r>
            <a:br>
              <a:rPr lang="en-GB" dirty="0"/>
            </a:br>
            <a:r>
              <a:rPr lang="en-GB" dirty="0"/>
              <a:t>Living With Achondroplasia: A European Society of Paediatric Radiology and European Society of Neuroradiology Opinion Paper</a:t>
            </a:r>
          </a:p>
        </p:txBody>
      </p:sp>
      <p:sp>
        <p:nvSpPr>
          <p:cNvPr id="3" name="Subtitle 2">
            <a:extLst>
              <a:ext uri="{FF2B5EF4-FFF2-40B4-BE49-F238E27FC236}">
                <a16:creationId xmlns:a16="http://schemas.microsoft.com/office/drawing/2014/main" id="{40958E0A-BFCC-409A-BD11-1BD268BB0C17}"/>
              </a:ext>
            </a:extLst>
          </p:cNvPr>
          <p:cNvSpPr>
            <a:spLocks noGrp="1"/>
          </p:cNvSpPr>
          <p:nvPr>
            <p:ph type="subTitle" idx="1"/>
          </p:nvPr>
        </p:nvSpPr>
        <p:spPr/>
        <p:txBody>
          <a:bodyPr>
            <a:normAutofit/>
          </a:bodyPr>
          <a:lstStyle/>
          <a:p>
            <a:r>
              <a:rPr lang="en-GB" dirty="0"/>
              <a:t>Adapted from: Wright J, Cheung M, Siddiqui A, Lucas J, Calder A, Argyropoulou MI, Arthurs OJ, Caro‑Dominguez P, Thompson D, Severino M, D’Arco F, the members of the ESPR Neuroradiology Taskforce, and the members of the ESNR Paediatric Subcommittee</a:t>
            </a:r>
          </a:p>
          <a:p>
            <a:r>
              <a:rPr lang="en-GB" dirty="0"/>
              <a:t>Pediatr Radiol 2023;</a:t>
            </a:r>
            <a:br>
              <a:rPr lang="en-GB" dirty="0"/>
            </a:br>
            <a:r>
              <a:rPr lang="en-GB" dirty="0"/>
              <a:t>DOI: 10.1007/s00247-023-05728-0</a:t>
            </a:r>
          </a:p>
        </p:txBody>
      </p:sp>
      <p:sp>
        <p:nvSpPr>
          <p:cNvPr id="4" name="TextBox 3">
            <a:extLst>
              <a:ext uri="{FF2B5EF4-FFF2-40B4-BE49-F238E27FC236}">
                <a16:creationId xmlns:a16="http://schemas.microsoft.com/office/drawing/2014/main" id="{85F98495-1483-18F4-CA4C-CA33E1B40840}"/>
              </a:ext>
            </a:extLst>
          </p:cNvPr>
          <p:cNvSpPr txBox="1"/>
          <p:nvPr/>
        </p:nvSpPr>
        <p:spPr>
          <a:xfrm>
            <a:off x="6390167" y="6145953"/>
            <a:ext cx="3274678" cy="600164"/>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t>For Healthcare Professionals Only</a:t>
            </a:r>
            <a:b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t>© 2023 BioMarin International Ltd.</a:t>
            </a:r>
            <a:b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t>All Rights </a:t>
            </a:r>
            <a:r>
              <a:rPr lang="en-US" sz="1100" dirty="0">
                <a:solidFill>
                  <a:srgbClr val="274554">
                    <a:lumMod val="50000"/>
                  </a:srgbClr>
                </a:solidFill>
                <a:latin typeface="Arial" panose="020B0604020202020204" pitchFamily="34" charset="0"/>
                <a:cs typeface="Arial" panose="020B0604020202020204" pitchFamily="34" charset="0"/>
              </a:rPr>
              <a:t>Reserved. </a:t>
            </a:r>
            <a:r>
              <a:rPr lang="en-GB" sz="1100" dirty="0"/>
              <a:t>EUCAN-ACH-00057</a:t>
            </a:r>
            <a:r>
              <a:rPr lang="en-GB" sz="1100" dirty="0">
                <a:solidFill>
                  <a:srgbClr val="274554">
                    <a:lumMod val="50000"/>
                  </a:srgbClr>
                </a:solidFill>
                <a:latin typeface="Arial" panose="020B0604020202020204" pitchFamily="34" charset="0"/>
                <a:cs typeface="Arial" panose="020B0604020202020204" pitchFamily="34" charset="0"/>
              </a:rPr>
              <a:t> 12/23</a:t>
            </a:r>
            <a:endParaRPr lang="en-US" sz="1100" dirty="0">
              <a:solidFill>
                <a:srgbClr val="274554">
                  <a:lumMod val="50000"/>
                </a:srgbClr>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46219153-A417-4EFF-3CF0-B8588BDEE1DB}"/>
              </a:ext>
            </a:extLst>
          </p:cNvPr>
          <p:cNvSpPr txBox="1"/>
          <p:nvPr/>
        </p:nvSpPr>
        <p:spPr>
          <a:xfrm>
            <a:off x="2527143" y="6134044"/>
            <a:ext cx="4127657" cy="6001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303030"/>
                </a:solidFill>
                <a:effectLst/>
                <a:uLnTx/>
                <a:uFillTx/>
                <a:latin typeface="Arial" panose="020B0604020202020204" pitchFamily="34" charset="0"/>
                <a:ea typeface="+mn-ea"/>
                <a:cs typeface="+mn-cs"/>
              </a:rPr>
              <a:t>Achondroplasia.expert is organized and funded by BioMarin. This material has been developed in conjunction with the Achondroplasia.expert Editorial Committee.</a:t>
            </a:r>
            <a:endPar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endParaRPr>
          </a:p>
        </p:txBody>
      </p:sp>
      <p:pic>
        <p:nvPicPr>
          <p:cNvPr id="6" name="Picture 5">
            <a:extLst>
              <a:ext uri="{FF2B5EF4-FFF2-40B4-BE49-F238E27FC236}">
                <a16:creationId xmlns:a16="http://schemas.microsoft.com/office/drawing/2014/main" id="{A9CB24DA-4FBC-C2B8-1F4C-93FCCE4414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37" y="6324023"/>
            <a:ext cx="1669349" cy="244024"/>
          </a:xfrm>
          <a:prstGeom prst="rect">
            <a:avLst/>
          </a:prstGeom>
        </p:spPr>
      </p:pic>
    </p:spTree>
    <p:extLst>
      <p:ext uri="{BB962C8B-B14F-4D97-AF65-F5344CB8AC3E}">
        <p14:creationId xmlns:p14="http://schemas.microsoft.com/office/powerpoint/2010/main" val="711390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542A2-1596-CD9C-8DA1-92C9594B4C28}"/>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id="{4DC564F3-2926-A497-4623-99507D3AFCC3}"/>
              </a:ext>
            </a:extLst>
          </p:cNvPr>
          <p:cNvSpPr>
            <a:spLocks noGrp="1"/>
          </p:cNvSpPr>
          <p:nvPr>
            <p:ph idx="1"/>
          </p:nvPr>
        </p:nvSpPr>
        <p:spPr/>
        <p:txBody>
          <a:bodyPr/>
          <a:lstStyle/>
          <a:p>
            <a:r>
              <a:rPr lang="en-GB" dirty="0"/>
              <a:t>Children living with ACH are at an increased risk of developing neurological complications</a:t>
            </a:r>
          </a:p>
          <a:p>
            <a:r>
              <a:rPr lang="en-GB" dirty="0"/>
              <a:t>These may be associated with acute and life-altering events</a:t>
            </a:r>
          </a:p>
          <a:p>
            <a:r>
              <a:rPr lang="en-GB" dirty="0"/>
              <a:t>To remediate this risk, timely and effective neuroimaging is essential to help guide clinical management</a:t>
            </a:r>
          </a:p>
          <a:p>
            <a:r>
              <a:rPr lang="en-GB" dirty="0"/>
              <a:t>Guidelines for clinical management have recently been established</a:t>
            </a:r>
          </a:p>
          <a:p>
            <a:r>
              <a:rPr lang="en-GB" dirty="0"/>
              <a:t>But neuroradiological examination guidelines are missing</a:t>
            </a:r>
          </a:p>
        </p:txBody>
      </p:sp>
      <p:sp>
        <p:nvSpPr>
          <p:cNvPr id="4" name="Footer Placeholder 3">
            <a:extLst>
              <a:ext uri="{FF2B5EF4-FFF2-40B4-BE49-F238E27FC236}">
                <a16:creationId xmlns:a16="http://schemas.microsoft.com/office/drawing/2014/main" id="{B6E119EF-1EBE-2689-D301-AF333E3EA62C}"/>
              </a:ext>
            </a:extLst>
          </p:cNvPr>
          <p:cNvSpPr>
            <a:spLocks noGrp="1"/>
          </p:cNvSpPr>
          <p:nvPr>
            <p:ph type="ftr" sz="quarter" idx="11"/>
          </p:nvPr>
        </p:nvSpPr>
        <p:spPr/>
        <p:txBody>
          <a:bodyPr/>
          <a:lstStyle/>
          <a:p>
            <a:r>
              <a:rPr lang="en-GB" dirty="0"/>
              <a:t>ACH, achondroplasia.</a:t>
            </a:r>
          </a:p>
          <a:p>
            <a:r>
              <a:rPr lang="en-GB" dirty="0"/>
              <a:t>Wright J, et al. Pediatr Radiol 2023; DOI: 10.1007/s00247-023-05728-0.</a:t>
            </a:r>
          </a:p>
        </p:txBody>
      </p:sp>
    </p:spTree>
    <p:extLst>
      <p:ext uri="{BB962C8B-B14F-4D97-AF65-F5344CB8AC3E}">
        <p14:creationId xmlns:p14="http://schemas.microsoft.com/office/powerpoint/2010/main" val="1788817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542A2-1596-CD9C-8DA1-92C9594B4C28}"/>
              </a:ext>
            </a:extLst>
          </p:cNvPr>
          <p:cNvSpPr>
            <a:spLocks noGrp="1"/>
          </p:cNvSpPr>
          <p:nvPr>
            <p:ph type="title"/>
          </p:nvPr>
        </p:nvSpPr>
        <p:spPr/>
        <p:txBody>
          <a:bodyPr/>
          <a:lstStyle/>
          <a:p>
            <a:r>
              <a:rPr lang="en-GB" dirty="0"/>
              <a:t>Methods</a:t>
            </a:r>
          </a:p>
        </p:txBody>
      </p:sp>
      <p:sp>
        <p:nvSpPr>
          <p:cNvPr id="3" name="Content Placeholder 2">
            <a:extLst>
              <a:ext uri="{FF2B5EF4-FFF2-40B4-BE49-F238E27FC236}">
                <a16:creationId xmlns:a16="http://schemas.microsoft.com/office/drawing/2014/main" id="{4DC564F3-2926-A497-4623-99507D3AFCC3}"/>
              </a:ext>
            </a:extLst>
          </p:cNvPr>
          <p:cNvSpPr>
            <a:spLocks noGrp="1"/>
          </p:cNvSpPr>
          <p:nvPr>
            <p:ph idx="1"/>
          </p:nvPr>
        </p:nvSpPr>
        <p:spPr/>
        <p:txBody>
          <a:bodyPr>
            <a:normAutofit lnSpcReduction="10000"/>
          </a:bodyPr>
          <a:lstStyle/>
          <a:p>
            <a:r>
              <a:rPr lang="en-GB" dirty="0"/>
              <a:t>A scoping literature review was undertaken to assist in drafting an opinion paper</a:t>
            </a:r>
          </a:p>
          <a:p>
            <a:r>
              <a:rPr lang="en-GB" dirty="0"/>
              <a:t>Objectives:</a:t>
            </a:r>
          </a:p>
          <a:p>
            <a:pPr lvl="1"/>
            <a:r>
              <a:rPr lang="en-GB" dirty="0"/>
              <a:t>Discuss the rationale for neuroradiological examinations in children living with ACH, with reference to the available literature</a:t>
            </a:r>
          </a:p>
          <a:p>
            <a:pPr lvl="1"/>
            <a:r>
              <a:rPr lang="en-GB" dirty="0"/>
              <a:t>Outline recommendations regarding the clinical indication and modality of neuroradiological examinations</a:t>
            </a:r>
          </a:p>
          <a:p>
            <a:pPr lvl="1"/>
            <a:r>
              <a:rPr lang="en-GB" dirty="0"/>
              <a:t>Discuss the purpose of and present recommendations for the minimal and optimal requisites of different neuroradiological examinations and protocols</a:t>
            </a:r>
          </a:p>
          <a:p>
            <a:r>
              <a:rPr lang="en-GB" dirty="0"/>
              <a:t>34 relevant studies were found</a:t>
            </a:r>
          </a:p>
          <a:p>
            <a:r>
              <a:rPr lang="en-GB" dirty="0"/>
              <a:t>The final paper draft was sent to the research committee of the ESPR for endorsement and further comments</a:t>
            </a:r>
          </a:p>
          <a:p>
            <a:r>
              <a:rPr lang="en-GB" dirty="0"/>
              <a:t>Finally, the paper was shared with the members of the ESPR Neuroradiology Taskforce and the Paediatric Subcommittee of the ESNR for final discussion and comments</a:t>
            </a:r>
          </a:p>
          <a:p>
            <a:endParaRPr lang="en-GB" dirty="0"/>
          </a:p>
        </p:txBody>
      </p:sp>
      <p:sp>
        <p:nvSpPr>
          <p:cNvPr id="4" name="Footer Placeholder 3">
            <a:extLst>
              <a:ext uri="{FF2B5EF4-FFF2-40B4-BE49-F238E27FC236}">
                <a16:creationId xmlns:a16="http://schemas.microsoft.com/office/drawing/2014/main" id="{B6E119EF-1EBE-2689-D301-AF333E3EA62C}"/>
              </a:ext>
            </a:extLst>
          </p:cNvPr>
          <p:cNvSpPr>
            <a:spLocks noGrp="1"/>
          </p:cNvSpPr>
          <p:nvPr>
            <p:ph type="ftr" sz="quarter" idx="11"/>
          </p:nvPr>
        </p:nvSpPr>
        <p:spPr/>
        <p:txBody>
          <a:bodyPr/>
          <a:lstStyle/>
          <a:p>
            <a:r>
              <a:rPr lang="en-GB" dirty="0"/>
              <a:t>ACH, achondroplasia; ESNR, European Society of Neuroradiology; ESPR, European Society of Paediatric Radiology.</a:t>
            </a:r>
          </a:p>
          <a:p>
            <a:r>
              <a:rPr lang="en-GB" dirty="0"/>
              <a:t>Wright J, et al. Pediatr Radiol 2023; DOI: 10.1007/s00247-023-05728-0.</a:t>
            </a:r>
          </a:p>
        </p:txBody>
      </p:sp>
    </p:spTree>
    <p:extLst>
      <p:ext uri="{BB962C8B-B14F-4D97-AF65-F5344CB8AC3E}">
        <p14:creationId xmlns:p14="http://schemas.microsoft.com/office/powerpoint/2010/main" val="569327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568CE6A-9671-D8D0-4528-D00AB7A74783}"/>
              </a:ext>
            </a:extLst>
          </p:cNvPr>
          <p:cNvSpPr>
            <a:spLocks noGrp="1"/>
          </p:cNvSpPr>
          <p:nvPr>
            <p:ph type="title"/>
          </p:nvPr>
        </p:nvSpPr>
        <p:spPr/>
        <p:txBody>
          <a:bodyPr>
            <a:normAutofit fontScale="90000"/>
          </a:bodyPr>
          <a:lstStyle/>
          <a:p>
            <a:r>
              <a:rPr lang="en-GB" dirty="0"/>
              <a:t>Evaluation of the Craniovertebral Junction and Brain: </a:t>
            </a:r>
            <a:br>
              <a:rPr lang="en-GB" dirty="0"/>
            </a:br>
            <a:r>
              <a:rPr lang="en-GB" dirty="0"/>
              <a:t>MRI</a:t>
            </a:r>
          </a:p>
        </p:txBody>
      </p:sp>
      <p:sp>
        <p:nvSpPr>
          <p:cNvPr id="6" name="Content Placeholder 5">
            <a:extLst>
              <a:ext uri="{FF2B5EF4-FFF2-40B4-BE49-F238E27FC236}">
                <a16:creationId xmlns:a16="http://schemas.microsoft.com/office/drawing/2014/main" id="{131C9649-A1BD-BA31-5DA1-2BD5015D5B17}"/>
              </a:ext>
            </a:extLst>
          </p:cNvPr>
          <p:cNvSpPr>
            <a:spLocks noGrp="1"/>
          </p:cNvSpPr>
          <p:nvPr>
            <p:ph idx="1"/>
          </p:nvPr>
        </p:nvSpPr>
        <p:spPr/>
        <p:txBody>
          <a:bodyPr/>
          <a:lstStyle/>
          <a:p>
            <a:r>
              <a:rPr lang="en-GB" dirty="0"/>
              <a:t>MRI is the best imaging modality for evaluating neuronal tissue</a:t>
            </a:r>
          </a:p>
          <a:p>
            <a:r>
              <a:rPr lang="en-GB" dirty="0"/>
              <a:t>MRI can demonstrate cervicomedullary compression and/or signal alterations at the craniovertebral junction</a:t>
            </a:r>
          </a:p>
          <a:p>
            <a:r>
              <a:rPr lang="en-GB" dirty="0"/>
              <a:t>Depicts indirect signs suggestive of raised intracranial pressure, such as ventricular dilatation, venous congestion, and optic nerve head protrusion</a:t>
            </a:r>
          </a:p>
          <a:p>
            <a:r>
              <a:rPr lang="en-GB" dirty="0"/>
              <a:t>Helps identify additional brain anomalies such as incomplete hippocampal rotation, temporal lobe cleft and temporal lobe dysgyria</a:t>
            </a:r>
          </a:p>
        </p:txBody>
      </p:sp>
      <p:sp>
        <p:nvSpPr>
          <p:cNvPr id="4" name="Footer Placeholder 3">
            <a:extLst>
              <a:ext uri="{FF2B5EF4-FFF2-40B4-BE49-F238E27FC236}">
                <a16:creationId xmlns:a16="http://schemas.microsoft.com/office/drawing/2014/main" id="{B6E119EF-1EBE-2689-D301-AF333E3EA62C}"/>
              </a:ext>
            </a:extLst>
          </p:cNvPr>
          <p:cNvSpPr>
            <a:spLocks noGrp="1"/>
          </p:cNvSpPr>
          <p:nvPr>
            <p:ph type="ftr" sz="quarter" idx="11"/>
          </p:nvPr>
        </p:nvSpPr>
        <p:spPr/>
        <p:txBody>
          <a:bodyPr/>
          <a:lstStyle/>
          <a:p>
            <a:r>
              <a:rPr lang="en-GB" dirty="0"/>
              <a:t>ACH, achondroplasia; AFMS, Achondroplasia Foramen Magnum Score; MRI, magnetic resonance imaging.</a:t>
            </a:r>
          </a:p>
          <a:p>
            <a:r>
              <a:rPr lang="en-GB" dirty="0"/>
              <a:t>Wright J, et al. Pediatr Radiol 2023; DOI: 10.1007/s00247-023-05728-0.</a:t>
            </a:r>
          </a:p>
        </p:txBody>
      </p:sp>
      <p:sp>
        <p:nvSpPr>
          <p:cNvPr id="7" name="Content Placeholder 6">
            <a:extLst>
              <a:ext uri="{FF2B5EF4-FFF2-40B4-BE49-F238E27FC236}">
                <a16:creationId xmlns:a16="http://schemas.microsoft.com/office/drawing/2014/main" id="{C03E13A5-F18F-6A57-B828-5DEE31A0549F}"/>
              </a:ext>
            </a:extLst>
          </p:cNvPr>
          <p:cNvSpPr>
            <a:spLocks noGrp="1"/>
          </p:cNvSpPr>
          <p:nvPr>
            <p:ph sz="quarter" idx="12"/>
          </p:nvPr>
        </p:nvSpPr>
        <p:spPr/>
        <p:txBody>
          <a:bodyPr>
            <a:normAutofit/>
          </a:bodyPr>
          <a:lstStyle/>
          <a:p>
            <a:r>
              <a:rPr lang="en-GB" dirty="0"/>
              <a:t>The opinion of this group is that brain/craniovertebral junction MRI should be performed at diagnosis and in the event of new neurological symptoms</a:t>
            </a:r>
          </a:p>
        </p:txBody>
      </p:sp>
      <p:sp>
        <p:nvSpPr>
          <p:cNvPr id="10" name="Rectangle: Rounded Corners 9">
            <a:extLst>
              <a:ext uri="{FF2B5EF4-FFF2-40B4-BE49-F238E27FC236}">
                <a16:creationId xmlns:a16="http://schemas.microsoft.com/office/drawing/2014/main" id="{1119AA19-3E2D-B74F-D976-F5A5B60B3DE3}"/>
              </a:ext>
            </a:extLst>
          </p:cNvPr>
          <p:cNvSpPr/>
          <p:nvPr/>
        </p:nvSpPr>
        <p:spPr>
          <a:xfrm>
            <a:off x="7321639" y="3705067"/>
            <a:ext cx="4175036" cy="1536107"/>
          </a:xfrm>
          <a:prstGeom prst="roundRect">
            <a:avLst>
              <a:gd name="adj" fmla="val 50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t>AFMS: </a:t>
            </a:r>
          </a:p>
          <a:p>
            <a:pPr algn="ctr"/>
            <a:r>
              <a:rPr lang="en-GB" sz="1600" i="1" dirty="0"/>
              <a:t>A 4-point scale for evaluation of the foramen magnum in patients with ACH and the impact of foramen magnum stenosis on the underlying neuraxis</a:t>
            </a:r>
          </a:p>
        </p:txBody>
      </p:sp>
    </p:spTree>
    <p:extLst>
      <p:ext uri="{BB962C8B-B14F-4D97-AF65-F5344CB8AC3E}">
        <p14:creationId xmlns:p14="http://schemas.microsoft.com/office/powerpoint/2010/main" val="2270372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568CE6A-9671-D8D0-4528-D00AB7A74783}"/>
              </a:ext>
            </a:extLst>
          </p:cNvPr>
          <p:cNvSpPr>
            <a:spLocks noGrp="1"/>
          </p:cNvSpPr>
          <p:nvPr>
            <p:ph type="title"/>
          </p:nvPr>
        </p:nvSpPr>
        <p:spPr/>
        <p:txBody>
          <a:bodyPr>
            <a:normAutofit fontScale="90000"/>
          </a:bodyPr>
          <a:lstStyle/>
          <a:p>
            <a:r>
              <a:rPr lang="en-GB" dirty="0"/>
              <a:t>Evaluation of the Craniovertebral Junction and Brain:</a:t>
            </a:r>
            <a:br>
              <a:rPr lang="en-GB" dirty="0"/>
            </a:br>
            <a:r>
              <a:rPr lang="en-GB" dirty="0"/>
              <a:t>CT</a:t>
            </a:r>
          </a:p>
        </p:txBody>
      </p:sp>
      <p:sp>
        <p:nvSpPr>
          <p:cNvPr id="6" name="Content Placeholder 5">
            <a:extLst>
              <a:ext uri="{FF2B5EF4-FFF2-40B4-BE49-F238E27FC236}">
                <a16:creationId xmlns:a16="http://schemas.microsoft.com/office/drawing/2014/main" id="{131C9649-A1BD-BA31-5DA1-2BD5015D5B17}"/>
              </a:ext>
            </a:extLst>
          </p:cNvPr>
          <p:cNvSpPr>
            <a:spLocks noGrp="1"/>
          </p:cNvSpPr>
          <p:nvPr>
            <p:ph idx="1"/>
          </p:nvPr>
        </p:nvSpPr>
        <p:spPr/>
        <p:txBody>
          <a:bodyPr>
            <a:normAutofit/>
          </a:bodyPr>
          <a:lstStyle/>
          <a:p>
            <a:r>
              <a:rPr lang="en-GB" dirty="0"/>
              <a:t>Spine CT should only be used for pre-operative planning and the assessment of post-operative results</a:t>
            </a:r>
          </a:p>
          <a:p>
            <a:r>
              <a:rPr lang="en-GB" dirty="0"/>
              <a:t>CT limited to the craniovertebral junction can be useful as an aid to pre-operative planning in surgical candidates </a:t>
            </a:r>
          </a:p>
          <a:p>
            <a:r>
              <a:rPr lang="en-GB" dirty="0"/>
              <a:t>Some neurosurgeons request a single post-operative CT of the surgical site to confirm the extent of bony resection </a:t>
            </a:r>
          </a:p>
          <a:p>
            <a:r>
              <a:rPr lang="en-GB" dirty="0"/>
              <a:t>The goal of CT examination in patients with ACH is to provide exquisite detail of the craniovertebral junction bony anatomy, keeping radiation dose as low as possible</a:t>
            </a:r>
          </a:p>
        </p:txBody>
      </p:sp>
      <p:sp>
        <p:nvSpPr>
          <p:cNvPr id="4" name="Footer Placeholder 3">
            <a:extLst>
              <a:ext uri="{FF2B5EF4-FFF2-40B4-BE49-F238E27FC236}">
                <a16:creationId xmlns:a16="http://schemas.microsoft.com/office/drawing/2014/main" id="{B6E119EF-1EBE-2689-D301-AF333E3EA62C}"/>
              </a:ext>
            </a:extLst>
          </p:cNvPr>
          <p:cNvSpPr>
            <a:spLocks noGrp="1"/>
          </p:cNvSpPr>
          <p:nvPr>
            <p:ph type="ftr" sz="quarter" idx="11"/>
          </p:nvPr>
        </p:nvSpPr>
        <p:spPr/>
        <p:txBody>
          <a:bodyPr/>
          <a:lstStyle/>
          <a:p>
            <a:r>
              <a:rPr lang="en-GB" dirty="0"/>
              <a:t>ACH, achondroplasia; CT, computed tomography.</a:t>
            </a:r>
          </a:p>
          <a:p>
            <a:r>
              <a:rPr lang="en-GB" dirty="0"/>
              <a:t>Wright J, et al. Pediatr Radiol 2023; DOI: 10.1007/s00247-023-05728-0.</a:t>
            </a:r>
          </a:p>
        </p:txBody>
      </p:sp>
      <p:sp>
        <p:nvSpPr>
          <p:cNvPr id="7" name="Content Placeholder 6">
            <a:extLst>
              <a:ext uri="{FF2B5EF4-FFF2-40B4-BE49-F238E27FC236}">
                <a16:creationId xmlns:a16="http://schemas.microsoft.com/office/drawing/2014/main" id="{C03E13A5-F18F-6A57-B828-5DEE31A0549F}"/>
              </a:ext>
            </a:extLst>
          </p:cNvPr>
          <p:cNvSpPr>
            <a:spLocks noGrp="1"/>
          </p:cNvSpPr>
          <p:nvPr>
            <p:ph sz="quarter" idx="12"/>
          </p:nvPr>
        </p:nvSpPr>
        <p:spPr/>
        <p:txBody>
          <a:bodyPr>
            <a:normAutofit/>
          </a:bodyPr>
          <a:lstStyle/>
          <a:p>
            <a:r>
              <a:rPr lang="en-GB" dirty="0"/>
              <a:t>In an attempt to avoid unnecessary exposure to ionizing radiation, and because of the low contrast resolution for assessing the brain and spinal cord, CT is not routinely recommended in these patients</a:t>
            </a:r>
          </a:p>
        </p:txBody>
      </p:sp>
    </p:spTree>
    <p:extLst>
      <p:ext uri="{BB962C8B-B14F-4D97-AF65-F5344CB8AC3E}">
        <p14:creationId xmlns:p14="http://schemas.microsoft.com/office/powerpoint/2010/main" val="2377397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568CE6A-9671-D8D0-4528-D00AB7A74783}"/>
              </a:ext>
            </a:extLst>
          </p:cNvPr>
          <p:cNvSpPr>
            <a:spLocks noGrp="1"/>
          </p:cNvSpPr>
          <p:nvPr>
            <p:ph type="title"/>
          </p:nvPr>
        </p:nvSpPr>
        <p:spPr/>
        <p:txBody>
          <a:bodyPr>
            <a:normAutofit fontScale="90000"/>
          </a:bodyPr>
          <a:lstStyle/>
          <a:p>
            <a:r>
              <a:rPr lang="en-GB" dirty="0"/>
              <a:t>Evaluation of the Craniovertebral Junction and Brain:</a:t>
            </a:r>
            <a:br>
              <a:rPr lang="en-GB" dirty="0"/>
            </a:br>
            <a:r>
              <a:rPr lang="en-GB" dirty="0"/>
              <a:t>Other modalities</a:t>
            </a:r>
          </a:p>
        </p:txBody>
      </p:sp>
      <p:sp>
        <p:nvSpPr>
          <p:cNvPr id="6" name="Content Placeholder 5">
            <a:extLst>
              <a:ext uri="{FF2B5EF4-FFF2-40B4-BE49-F238E27FC236}">
                <a16:creationId xmlns:a16="http://schemas.microsoft.com/office/drawing/2014/main" id="{131C9649-A1BD-BA31-5DA1-2BD5015D5B17}"/>
              </a:ext>
            </a:extLst>
          </p:cNvPr>
          <p:cNvSpPr>
            <a:spLocks noGrp="1"/>
          </p:cNvSpPr>
          <p:nvPr>
            <p:ph idx="1"/>
          </p:nvPr>
        </p:nvSpPr>
        <p:spPr>
          <a:xfrm>
            <a:off x="696000" y="1449391"/>
            <a:ext cx="5400000" cy="3911741"/>
          </a:xfrm>
        </p:spPr>
        <p:txBody>
          <a:bodyPr/>
          <a:lstStyle/>
          <a:p>
            <a:pPr marL="0" indent="0">
              <a:buNone/>
            </a:pPr>
            <a:r>
              <a:rPr lang="en-GB" b="1" dirty="0"/>
              <a:t>Vascular imaging</a:t>
            </a:r>
          </a:p>
          <a:p>
            <a:r>
              <a:rPr lang="en-GB" dirty="0"/>
              <a:t>Vascular imaging may be indicated when vertebral artery flow voids are not visible on standard MRI sequences </a:t>
            </a:r>
          </a:p>
          <a:p>
            <a:r>
              <a:rPr lang="en-GB" dirty="0"/>
              <a:t>When abnormality of vertebral arteries is detected on standard MRI sequences</a:t>
            </a:r>
          </a:p>
          <a:p>
            <a:r>
              <a:rPr lang="en-GB" dirty="0"/>
              <a:t>When there is evidence of posterior circulation ischemic injury</a:t>
            </a:r>
          </a:p>
        </p:txBody>
      </p:sp>
      <p:sp>
        <p:nvSpPr>
          <p:cNvPr id="4" name="Footer Placeholder 3">
            <a:extLst>
              <a:ext uri="{FF2B5EF4-FFF2-40B4-BE49-F238E27FC236}">
                <a16:creationId xmlns:a16="http://schemas.microsoft.com/office/drawing/2014/main" id="{B6E119EF-1EBE-2689-D301-AF333E3EA62C}"/>
              </a:ext>
            </a:extLst>
          </p:cNvPr>
          <p:cNvSpPr>
            <a:spLocks noGrp="1"/>
          </p:cNvSpPr>
          <p:nvPr>
            <p:ph type="ftr" sz="quarter" idx="11"/>
          </p:nvPr>
        </p:nvSpPr>
        <p:spPr/>
        <p:txBody>
          <a:bodyPr/>
          <a:lstStyle/>
          <a:p>
            <a:r>
              <a:rPr lang="en-GB" dirty="0"/>
              <a:t>ACH, achondroplasia; MRI, magnetic resonance imaging.</a:t>
            </a:r>
          </a:p>
          <a:p>
            <a:r>
              <a:rPr lang="en-GB" dirty="0"/>
              <a:t>Wright J, et al. Pediatr Radiol 2023; DOI: 10.1007/s00247-023-05728-0.</a:t>
            </a:r>
          </a:p>
        </p:txBody>
      </p:sp>
      <p:sp>
        <p:nvSpPr>
          <p:cNvPr id="7" name="Content Placeholder 6">
            <a:extLst>
              <a:ext uri="{FF2B5EF4-FFF2-40B4-BE49-F238E27FC236}">
                <a16:creationId xmlns:a16="http://schemas.microsoft.com/office/drawing/2014/main" id="{C03E13A5-F18F-6A57-B828-5DEE31A0549F}"/>
              </a:ext>
            </a:extLst>
          </p:cNvPr>
          <p:cNvSpPr>
            <a:spLocks noGrp="1"/>
          </p:cNvSpPr>
          <p:nvPr>
            <p:ph sz="quarter" idx="12"/>
          </p:nvPr>
        </p:nvSpPr>
        <p:spPr/>
        <p:txBody>
          <a:bodyPr>
            <a:normAutofit/>
          </a:bodyPr>
          <a:lstStyle/>
          <a:p>
            <a:r>
              <a:rPr lang="en-GB" dirty="0"/>
              <a:t>Dedicated vascular imaging or conventional radiography are not needed in most cases</a:t>
            </a:r>
          </a:p>
        </p:txBody>
      </p:sp>
      <p:sp>
        <p:nvSpPr>
          <p:cNvPr id="8" name="Content Placeholder 5">
            <a:extLst>
              <a:ext uri="{FF2B5EF4-FFF2-40B4-BE49-F238E27FC236}">
                <a16:creationId xmlns:a16="http://schemas.microsoft.com/office/drawing/2014/main" id="{A4DA4CA3-7E9B-2515-855E-3B938EC73BA4}"/>
              </a:ext>
            </a:extLst>
          </p:cNvPr>
          <p:cNvSpPr txBox="1">
            <a:spLocks/>
          </p:cNvSpPr>
          <p:nvPr/>
        </p:nvSpPr>
        <p:spPr>
          <a:xfrm>
            <a:off x="6096000" y="1428393"/>
            <a:ext cx="5400000" cy="3911741"/>
          </a:xfrm>
          <a:prstGeom prst="rect">
            <a:avLst/>
          </a:prstGeom>
        </p:spPr>
        <p:txBody>
          <a:bodyPr vert="horz" lIns="91440" tIns="45720" rIns="91440" bIns="45720" rtlCol="0">
            <a:normAutofit/>
          </a:bodyPr>
          <a:lst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1978025" indent="-368300"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dirty="0"/>
              <a:t>Conventional radiography</a:t>
            </a:r>
          </a:p>
          <a:p>
            <a:r>
              <a:rPr lang="en-GB" dirty="0"/>
              <a:t>Prenatal diagnosis with ultrasound or MRI and genetic testing has replaced the need for a skeletal survey for initial diagnosis</a:t>
            </a:r>
          </a:p>
          <a:p>
            <a:r>
              <a:rPr lang="en-GB" dirty="0"/>
              <a:t>But radiography may be useful in cases of challenging clinical or genetic diagnosis</a:t>
            </a:r>
          </a:p>
          <a:p>
            <a:r>
              <a:rPr lang="en-GB" dirty="0"/>
              <a:t>The child may undergo a series of radiographs of skull, spine, pelvis and extremities, looking for characteristic radiographic features of ACH</a:t>
            </a:r>
          </a:p>
        </p:txBody>
      </p:sp>
    </p:spTree>
    <p:extLst>
      <p:ext uri="{BB962C8B-B14F-4D97-AF65-F5344CB8AC3E}">
        <p14:creationId xmlns:p14="http://schemas.microsoft.com/office/powerpoint/2010/main" val="310012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568CE6A-9671-D8D0-4528-D00AB7A74783}"/>
              </a:ext>
            </a:extLst>
          </p:cNvPr>
          <p:cNvSpPr>
            <a:spLocks noGrp="1"/>
          </p:cNvSpPr>
          <p:nvPr>
            <p:ph type="title"/>
          </p:nvPr>
        </p:nvSpPr>
        <p:spPr/>
        <p:txBody>
          <a:bodyPr>
            <a:normAutofit/>
          </a:bodyPr>
          <a:lstStyle/>
          <a:p>
            <a:r>
              <a:rPr lang="en-GB" dirty="0"/>
              <a:t>Evaluation of the Thoracolumbar Spine</a:t>
            </a:r>
          </a:p>
        </p:txBody>
      </p:sp>
      <p:sp>
        <p:nvSpPr>
          <p:cNvPr id="6" name="Content Placeholder 5">
            <a:extLst>
              <a:ext uri="{FF2B5EF4-FFF2-40B4-BE49-F238E27FC236}">
                <a16:creationId xmlns:a16="http://schemas.microsoft.com/office/drawing/2014/main" id="{131C9649-A1BD-BA31-5DA1-2BD5015D5B17}"/>
              </a:ext>
            </a:extLst>
          </p:cNvPr>
          <p:cNvSpPr>
            <a:spLocks noGrp="1"/>
          </p:cNvSpPr>
          <p:nvPr>
            <p:ph idx="1"/>
          </p:nvPr>
        </p:nvSpPr>
        <p:spPr/>
        <p:txBody>
          <a:bodyPr>
            <a:normAutofit/>
          </a:bodyPr>
          <a:lstStyle/>
          <a:p>
            <a:r>
              <a:rPr lang="en-GB" dirty="0"/>
              <a:t>Spinal deformity and spinal canal stenosis affect the thoracolumbar region in children with ACH, and can result in spinal or lower limb pain and abnormal neurological and sphincteric function as well as difficulties with mobility due to spinal claudication</a:t>
            </a:r>
          </a:p>
          <a:p>
            <a:r>
              <a:rPr lang="en-GB" dirty="0"/>
              <a:t>Whole spine conventional radiographs are not routinely performed in children with ACH, but may be acquired if clinically indicated for monitoring kyphosis progression</a:t>
            </a:r>
          </a:p>
          <a:p>
            <a:r>
              <a:rPr lang="en-GB" dirty="0"/>
              <a:t>Lateral radiographs of the spine in a sitting position may be helpful as an adjunct to distinguish between a mobile and fixed kyphotic deformity</a:t>
            </a:r>
          </a:p>
        </p:txBody>
      </p:sp>
      <p:sp>
        <p:nvSpPr>
          <p:cNvPr id="4" name="Footer Placeholder 3">
            <a:extLst>
              <a:ext uri="{FF2B5EF4-FFF2-40B4-BE49-F238E27FC236}">
                <a16:creationId xmlns:a16="http://schemas.microsoft.com/office/drawing/2014/main" id="{B6E119EF-1EBE-2689-D301-AF333E3EA62C}"/>
              </a:ext>
            </a:extLst>
          </p:cNvPr>
          <p:cNvSpPr>
            <a:spLocks noGrp="1"/>
          </p:cNvSpPr>
          <p:nvPr>
            <p:ph type="ftr" sz="quarter" idx="11"/>
          </p:nvPr>
        </p:nvSpPr>
        <p:spPr/>
        <p:txBody>
          <a:bodyPr/>
          <a:lstStyle/>
          <a:p>
            <a:r>
              <a:rPr lang="en-GB" dirty="0"/>
              <a:t>ACH, achondroplasia.</a:t>
            </a:r>
          </a:p>
          <a:p>
            <a:r>
              <a:rPr lang="en-GB" dirty="0"/>
              <a:t>Wright J, et al. Pediatr Radiol 2023; DOI: 10.1007/s00247-023-05728-0.</a:t>
            </a:r>
          </a:p>
        </p:txBody>
      </p:sp>
      <p:sp>
        <p:nvSpPr>
          <p:cNvPr id="7" name="Content Placeholder 6">
            <a:extLst>
              <a:ext uri="{FF2B5EF4-FFF2-40B4-BE49-F238E27FC236}">
                <a16:creationId xmlns:a16="http://schemas.microsoft.com/office/drawing/2014/main" id="{C03E13A5-F18F-6A57-B828-5DEE31A0549F}"/>
              </a:ext>
            </a:extLst>
          </p:cNvPr>
          <p:cNvSpPr>
            <a:spLocks noGrp="1"/>
          </p:cNvSpPr>
          <p:nvPr>
            <p:ph sz="quarter" idx="12"/>
          </p:nvPr>
        </p:nvSpPr>
        <p:spPr/>
        <p:txBody>
          <a:bodyPr/>
          <a:lstStyle/>
          <a:p>
            <a:r>
              <a:rPr lang="en-GB" dirty="0"/>
              <a:t>In cases progressive or symptomatic spinal deformity, whole spine MRI should be obtained to evaluate the entire spinal cord and the remaining neural and nonneural spinal elements</a:t>
            </a:r>
          </a:p>
        </p:txBody>
      </p:sp>
    </p:spTree>
    <p:extLst>
      <p:ext uri="{BB962C8B-B14F-4D97-AF65-F5344CB8AC3E}">
        <p14:creationId xmlns:p14="http://schemas.microsoft.com/office/powerpoint/2010/main" val="3454271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568CE6A-9671-D8D0-4528-D00AB7A74783}"/>
              </a:ext>
            </a:extLst>
          </p:cNvPr>
          <p:cNvSpPr>
            <a:spLocks noGrp="1"/>
          </p:cNvSpPr>
          <p:nvPr>
            <p:ph type="title"/>
          </p:nvPr>
        </p:nvSpPr>
        <p:spPr/>
        <p:txBody>
          <a:bodyPr/>
          <a:lstStyle/>
          <a:p>
            <a:r>
              <a:rPr lang="en-GB" dirty="0"/>
              <a:t>Spinal Canal Stenosis</a:t>
            </a:r>
          </a:p>
        </p:txBody>
      </p:sp>
      <p:sp>
        <p:nvSpPr>
          <p:cNvPr id="6" name="Content Placeholder 5">
            <a:extLst>
              <a:ext uri="{FF2B5EF4-FFF2-40B4-BE49-F238E27FC236}">
                <a16:creationId xmlns:a16="http://schemas.microsoft.com/office/drawing/2014/main" id="{131C9649-A1BD-BA31-5DA1-2BD5015D5B17}"/>
              </a:ext>
            </a:extLst>
          </p:cNvPr>
          <p:cNvSpPr>
            <a:spLocks noGrp="1"/>
          </p:cNvSpPr>
          <p:nvPr>
            <p:ph idx="1"/>
          </p:nvPr>
        </p:nvSpPr>
        <p:spPr>
          <a:xfrm>
            <a:off x="696000" y="1449391"/>
            <a:ext cx="10800675" cy="3911741"/>
          </a:xfrm>
        </p:spPr>
        <p:txBody>
          <a:bodyPr/>
          <a:lstStyle/>
          <a:p>
            <a:r>
              <a:rPr lang="en-GB" dirty="0"/>
              <a:t>Conventional radiographs of the vertebral column often demonstrate the presence of anatomical features which predispose children with ACH to spinal stenosis</a:t>
            </a:r>
          </a:p>
          <a:p>
            <a:r>
              <a:rPr lang="en-GB" dirty="0"/>
              <a:t>However whole spine MRI provides the best neuroradiological assessment of the spinal canal and its contents in children with ACH</a:t>
            </a:r>
          </a:p>
        </p:txBody>
      </p:sp>
      <p:sp>
        <p:nvSpPr>
          <p:cNvPr id="4" name="Footer Placeholder 3">
            <a:extLst>
              <a:ext uri="{FF2B5EF4-FFF2-40B4-BE49-F238E27FC236}">
                <a16:creationId xmlns:a16="http://schemas.microsoft.com/office/drawing/2014/main" id="{B6E119EF-1EBE-2689-D301-AF333E3EA62C}"/>
              </a:ext>
            </a:extLst>
          </p:cNvPr>
          <p:cNvSpPr>
            <a:spLocks noGrp="1"/>
          </p:cNvSpPr>
          <p:nvPr>
            <p:ph type="ftr" sz="quarter" idx="11"/>
          </p:nvPr>
        </p:nvSpPr>
        <p:spPr/>
        <p:txBody>
          <a:bodyPr/>
          <a:lstStyle/>
          <a:p>
            <a:r>
              <a:rPr lang="en-GB" dirty="0"/>
              <a:t>ACH, achondroplasia; MRI, magnetic resonance imaging.</a:t>
            </a:r>
          </a:p>
          <a:p>
            <a:r>
              <a:rPr lang="en-GB" dirty="0"/>
              <a:t>Wright J, et al. Pediatr Radiol 2023; DOI: 10.1007/s00247-023-05728-0.</a:t>
            </a:r>
          </a:p>
        </p:txBody>
      </p:sp>
      <p:sp>
        <p:nvSpPr>
          <p:cNvPr id="7" name="Content Placeholder 6">
            <a:extLst>
              <a:ext uri="{FF2B5EF4-FFF2-40B4-BE49-F238E27FC236}">
                <a16:creationId xmlns:a16="http://schemas.microsoft.com/office/drawing/2014/main" id="{C03E13A5-F18F-6A57-B828-5DEE31A0549F}"/>
              </a:ext>
            </a:extLst>
          </p:cNvPr>
          <p:cNvSpPr>
            <a:spLocks noGrp="1"/>
          </p:cNvSpPr>
          <p:nvPr>
            <p:ph sz="quarter" idx="12"/>
          </p:nvPr>
        </p:nvSpPr>
        <p:spPr/>
        <p:txBody>
          <a:bodyPr/>
          <a:lstStyle/>
          <a:p>
            <a:r>
              <a:rPr lang="en-GB" dirty="0"/>
              <a:t>MRI provides the best neuroradiological assessment of the spinal canal in children with ACH</a:t>
            </a:r>
          </a:p>
        </p:txBody>
      </p:sp>
      <p:sp>
        <p:nvSpPr>
          <p:cNvPr id="3" name="TextBox 2">
            <a:extLst>
              <a:ext uri="{FF2B5EF4-FFF2-40B4-BE49-F238E27FC236}">
                <a16:creationId xmlns:a16="http://schemas.microsoft.com/office/drawing/2014/main" id="{371199CF-E2B0-3981-3996-3853E4136AD2}"/>
              </a:ext>
            </a:extLst>
          </p:cNvPr>
          <p:cNvSpPr txBox="1"/>
          <p:nvPr/>
        </p:nvSpPr>
        <p:spPr>
          <a:xfrm>
            <a:off x="695325" y="3122764"/>
            <a:ext cx="10800000" cy="2339102"/>
          </a:xfrm>
          <a:prstGeom prst="rect">
            <a:avLst/>
          </a:prstGeom>
          <a:solidFill>
            <a:schemeClr val="bg1">
              <a:lumMod val="95000"/>
            </a:schemeClr>
          </a:solidFill>
        </p:spPr>
        <p:txBody>
          <a:bodyPr wrap="square">
            <a:spAutoFit/>
          </a:bodyPr>
          <a:lstStyle/>
          <a:p>
            <a:pPr algn="l"/>
            <a:r>
              <a:rPr lang="en-GB" sz="1800" b="1" i="0" u="none" strike="noStrike" baseline="0" dirty="0">
                <a:solidFill>
                  <a:srgbClr val="000000"/>
                </a:solidFill>
                <a:latin typeface="+mj-lt"/>
              </a:rPr>
              <a:t>A 3-grade</a:t>
            </a:r>
            <a:r>
              <a:rPr lang="en-GB" b="1" dirty="0">
                <a:solidFill>
                  <a:srgbClr val="000000"/>
                </a:solidFill>
                <a:latin typeface="+mj-lt"/>
              </a:rPr>
              <a:t> </a:t>
            </a:r>
            <a:r>
              <a:rPr lang="it-IT" sz="1800" b="1" i="0" u="none" strike="noStrike" baseline="0" dirty="0">
                <a:solidFill>
                  <a:srgbClr val="000000"/>
                </a:solidFill>
                <a:latin typeface="+mj-lt"/>
              </a:rPr>
              <a:t>semi-quantitative score for assessing thoracolumbar </a:t>
            </a:r>
            <a:r>
              <a:rPr lang="en-GB" sz="1800" b="1" i="0" u="none" strike="noStrike" baseline="0" dirty="0">
                <a:solidFill>
                  <a:srgbClr val="000000"/>
                </a:solidFill>
                <a:latin typeface="+mj-lt"/>
              </a:rPr>
              <a:t>stenosis on spinal MRI exists: </a:t>
            </a:r>
          </a:p>
          <a:p>
            <a:pPr algn="l"/>
            <a:endParaRPr lang="en-GB" sz="1400" dirty="0">
              <a:solidFill>
                <a:srgbClr val="000000"/>
              </a:solidFill>
              <a:latin typeface="+mj-lt"/>
            </a:endParaRPr>
          </a:p>
          <a:p>
            <a:pPr algn="l"/>
            <a:r>
              <a:rPr lang="en-GB" sz="1800" b="0" i="0" u="none" strike="noStrike" baseline="0" dirty="0">
                <a:solidFill>
                  <a:srgbClr val="000000"/>
                </a:solidFill>
                <a:latin typeface="+mj-lt"/>
              </a:rPr>
              <a:t>Grade 0 = no stenosis</a:t>
            </a:r>
          </a:p>
          <a:p>
            <a:pPr algn="l"/>
            <a:endParaRPr lang="en-GB" sz="1400" b="0" i="0" u="none" strike="noStrike" baseline="0" dirty="0">
              <a:solidFill>
                <a:srgbClr val="000000"/>
              </a:solidFill>
              <a:latin typeface="+mj-lt"/>
            </a:endParaRPr>
          </a:p>
          <a:p>
            <a:pPr algn="l"/>
            <a:r>
              <a:rPr lang="en-GB" sz="1800" b="0" i="0" u="none" strike="noStrike" baseline="0" dirty="0">
                <a:solidFill>
                  <a:srgbClr val="000000"/>
                </a:solidFill>
                <a:latin typeface="+mj-lt"/>
              </a:rPr>
              <a:t>Grade 1 = partial obliteration of anterior and/or posterior subarachnoid spaces</a:t>
            </a:r>
          </a:p>
          <a:p>
            <a:pPr algn="l"/>
            <a:endParaRPr lang="en-GB" sz="1400" dirty="0">
              <a:solidFill>
                <a:srgbClr val="000000"/>
              </a:solidFill>
              <a:latin typeface="+mj-lt"/>
            </a:endParaRPr>
          </a:p>
          <a:p>
            <a:pPr algn="l"/>
            <a:r>
              <a:rPr lang="en-GB" sz="1800" b="0" i="0" u="none" strike="noStrike" baseline="0" dirty="0">
                <a:solidFill>
                  <a:srgbClr val="000000"/>
                </a:solidFill>
                <a:latin typeface="+mj-lt"/>
              </a:rPr>
              <a:t>Grade 2 = complete obliteration of anterior and posterior subarachnoid spaces</a:t>
            </a:r>
          </a:p>
          <a:p>
            <a:pPr algn="l"/>
            <a:endParaRPr lang="en-GB" sz="1400" dirty="0">
              <a:solidFill>
                <a:srgbClr val="000000"/>
              </a:solidFill>
              <a:latin typeface="+mj-lt"/>
            </a:endParaRPr>
          </a:p>
          <a:p>
            <a:pPr algn="l"/>
            <a:r>
              <a:rPr lang="en-GB" sz="1800" b="0" i="0" u="none" strike="noStrike" baseline="0" dirty="0">
                <a:solidFill>
                  <a:srgbClr val="000000"/>
                </a:solidFill>
                <a:latin typeface="+mj-lt"/>
              </a:rPr>
              <a:t>Grade</a:t>
            </a:r>
            <a:r>
              <a:rPr lang="en-GB" dirty="0">
                <a:solidFill>
                  <a:srgbClr val="000000"/>
                </a:solidFill>
                <a:latin typeface="+mj-lt"/>
              </a:rPr>
              <a:t> </a:t>
            </a:r>
            <a:r>
              <a:rPr lang="en-GB" sz="1800" b="0" i="0" u="none" strike="noStrike" baseline="0" dirty="0">
                <a:solidFill>
                  <a:srgbClr val="000000"/>
                </a:solidFill>
                <a:latin typeface="+mj-lt"/>
              </a:rPr>
              <a:t>3 = medullary cone and/or cauda equina compression</a:t>
            </a:r>
            <a:endParaRPr lang="en-GB" dirty="0">
              <a:latin typeface="+mj-lt"/>
            </a:endParaRPr>
          </a:p>
        </p:txBody>
      </p:sp>
    </p:spTree>
    <p:extLst>
      <p:ext uri="{BB962C8B-B14F-4D97-AF65-F5344CB8AC3E}">
        <p14:creationId xmlns:p14="http://schemas.microsoft.com/office/powerpoint/2010/main" val="2653734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542A2-1596-CD9C-8DA1-92C9594B4C28}"/>
              </a:ext>
            </a:extLst>
          </p:cNvPr>
          <p:cNvSpPr>
            <a:spLocks noGrp="1"/>
          </p:cNvSpPr>
          <p:nvPr>
            <p:ph type="title"/>
          </p:nvPr>
        </p:nvSpPr>
        <p:spPr/>
        <p:txBody>
          <a:bodyPr/>
          <a:lstStyle/>
          <a:p>
            <a:r>
              <a:rPr lang="en-GB" dirty="0"/>
              <a:t>Conclusions</a:t>
            </a:r>
          </a:p>
        </p:txBody>
      </p:sp>
      <p:sp>
        <p:nvSpPr>
          <p:cNvPr id="3" name="Content Placeholder 2">
            <a:extLst>
              <a:ext uri="{FF2B5EF4-FFF2-40B4-BE49-F238E27FC236}">
                <a16:creationId xmlns:a16="http://schemas.microsoft.com/office/drawing/2014/main" id="{4DC564F3-2926-A497-4623-99507D3AFCC3}"/>
              </a:ext>
            </a:extLst>
          </p:cNvPr>
          <p:cNvSpPr>
            <a:spLocks noGrp="1"/>
          </p:cNvSpPr>
          <p:nvPr>
            <p:ph idx="1"/>
          </p:nvPr>
        </p:nvSpPr>
        <p:spPr/>
        <p:txBody>
          <a:bodyPr>
            <a:normAutofit/>
          </a:bodyPr>
          <a:lstStyle/>
          <a:p>
            <a:r>
              <a:rPr lang="en-GB" dirty="0"/>
              <a:t>ESPR and ESNR propose imaging protocols and follow-up for evaluating neuroanatomy in children with ACH </a:t>
            </a:r>
          </a:p>
          <a:p>
            <a:r>
              <a:rPr lang="en-GB" dirty="0"/>
              <a:t>The rationale for these recommendations is based on available literature, supplemented by best-practice opinion from radiologists and clinicians with subject-specific expertise</a:t>
            </a:r>
          </a:p>
          <a:p>
            <a:r>
              <a:rPr lang="en-GB" dirty="0"/>
              <a:t>These strategies will identify potential neurological complications</a:t>
            </a:r>
          </a:p>
          <a:p>
            <a:pPr lvl="1"/>
            <a:r>
              <a:rPr lang="en-GB" dirty="0"/>
              <a:t>Including compression at the cervicomedullary junction secondary to foramen magnum stenosis, spinal deformity, and spinal canal stenosis</a:t>
            </a:r>
          </a:p>
          <a:p>
            <a:r>
              <a:rPr lang="en-GB" dirty="0"/>
              <a:t>Emphasis has been placed on reducing scan times, and avoiding unnecessary radiation exposure </a:t>
            </a:r>
          </a:p>
          <a:p>
            <a:r>
              <a:rPr lang="en-GB" dirty="0"/>
              <a:t>Standardised imaging protocols are important to ensure that clinically useful neuroimaging is performed and to ensure reproducibility in future clinical trials</a:t>
            </a:r>
          </a:p>
          <a:p>
            <a:endParaRPr lang="en-GB" dirty="0"/>
          </a:p>
        </p:txBody>
      </p:sp>
      <p:sp>
        <p:nvSpPr>
          <p:cNvPr id="4" name="Footer Placeholder 3">
            <a:extLst>
              <a:ext uri="{FF2B5EF4-FFF2-40B4-BE49-F238E27FC236}">
                <a16:creationId xmlns:a16="http://schemas.microsoft.com/office/drawing/2014/main" id="{B6E119EF-1EBE-2689-D301-AF333E3EA62C}"/>
              </a:ext>
            </a:extLst>
          </p:cNvPr>
          <p:cNvSpPr>
            <a:spLocks noGrp="1"/>
          </p:cNvSpPr>
          <p:nvPr>
            <p:ph type="ftr" sz="quarter" idx="11"/>
          </p:nvPr>
        </p:nvSpPr>
        <p:spPr/>
        <p:txBody>
          <a:bodyPr/>
          <a:lstStyle/>
          <a:p>
            <a:r>
              <a:rPr lang="en-GB" dirty="0"/>
              <a:t>ACH, achondroplasia; ESNR, European Society of Neuroradiology; ESPR, European Society of Paediatric Radiology.</a:t>
            </a:r>
          </a:p>
          <a:p>
            <a:r>
              <a:rPr lang="en-GB" dirty="0"/>
              <a:t>Wright J, et al. Pediatr Radiol 2023; DOI: 10.1007/s00247-023-05728-0.</a:t>
            </a:r>
          </a:p>
        </p:txBody>
      </p:sp>
    </p:spTree>
    <p:extLst>
      <p:ext uri="{BB962C8B-B14F-4D97-AF65-F5344CB8AC3E}">
        <p14:creationId xmlns:p14="http://schemas.microsoft.com/office/powerpoint/2010/main" val="2770093748"/>
      </p:ext>
    </p:extLst>
  </p:cSld>
  <p:clrMapOvr>
    <a:masterClrMapping/>
  </p:clrMapOvr>
</p:sld>
</file>

<file path=ppt/theme/theme1.xml><?xml version="1.0" encoding="utf-8"?>
<a:theme xmlns:a="http://schemas.openxmlformats.org/drawingml/2006/main" name="1_Office Theme">
  <a:themeElements>
    <a:clrScheme name="Achondroplasia forum">
      <a:dk1>
        <a:srgbClr val="051C2C"/>
      </a:dk1>
      <a:lt1>
        <a:sysClr val="window" lastClr="FFFFFF"/>
      </a:lt1>
      <a:dk2>
        <a:srgbClr val="051C2C"/>
      </a:dk2>
      <a:lt2>
        <a:srgbClr val="FFFFFF"/>
      </a:lt2>
      <a:accent1>
        <a:srgbClr val="051C2C"/>
      </a:accent1>
      <a:accent2>
        <a:srgbClr val="274554"/>
      </a:accent2>
      <a:accent3>
        <a:srgbClr val="DFAA40"/>
      </a:accent3>
      <a:accent4>
        <a:srgbClr val="368BAB"/>
      </a:accent4>
      <a:accent5>
        <a:srgbClr val="AACDD8"/>
      </a:accent5>
      <a:accent6>
        <a:srgbClr val="FEDD00"/>
      </a:accent6>
      <a:hlink>
        <a:srgbClr val="051C2C"/>
      </a:hlink>
      <a:folHlink>
        <a:srgbClr val="051C2C"/>
      </a:folHlink>
    </a:clrScheme>
    <a:fontScheme name="Custom 4">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GSL Template" id="{E707C889-FBD3-4C5E-8378-C29BDCD68AAB}" vid="{6E1DB9CE-A05A-435F-BD63-176DE3EF4DE6}"/>
    </a:ext>
  </a:extLst>
</a:theme>
</file>

<file path=docProps/app.xml><?xml version="1.0" encoding="utf-8"?>
<Properties xmlns="http://schemas.openxmlformats.org/officeDocument/2006/extended-properties" xmlns:vt="http://schemas.openxmlformats.org/officeDocument/2006/docPropsVTypes">
  <TotalTime>4793</TotalTime>
  <Words>1217</Words>
  <Application>Microsoft Office PowerPoint</Application>
  <PresentationFormat>Widescreen</PresentationFormat>
  <Paragraphs>85</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Arial Narrow</vt:lpstr>
      <vt:lpstr>1_Office Theme</vt:lpstr>
      <vt:lpstr>Recommendations for Neuroradiological Examinations in Children Living With Achondroplasia: A European Society of Paediatric Radiology and European Society of Neuroradiology Opinion Paper</vt:lpstr>
      <vt:lpstr>Background</vt:lpstr>
      <vt:lpstr>Methods</vt:lpstr>
      <vt:lpstr>Evaluation of the Craniovertebral Junction and Brain:  MRI</vt:lpstr>
      <vt:lpstr>Evaluation of the Craniovertebral Junction and Brain: CT</vt:lpstr>
      <vt:lpstr>Evaluation of the Craniovertebral Junction and Brain: Other modalities</vt:lpstr>
      <vt:lpstr>Evaluation of the Thoracolumbar Spine</vt:lpstr>
      <vt:lpstr>Spinal Canal Stenosis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Patient’s Perspective</dc:title>
  <dc:creator>Tim Venables</dc:creator>
  <cp:lastModifiedBy>Praveen Abraham</cp:lastModifiedBy>
  <cp:revision>213</cp:revision>
  <dcterms:created xsi:type="dcterms:W3CDTF">2021-09-21T16:24:04Z</dcterms:created>
  <dcterms:modified xsi:type="dcterms:W3CDTF">2023-12-18T14:55:44Z</dcterms:modified>
</cp:coreProperties>
</file>