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4" r:id="rId8"/>
    <p:sldId id="268" r:id="rId9"/>
    <p:sldId id="265" r:id="rId10"/>
    <p:sldId id="266" r:id="rId11"/>
    <p:sldId id="267" r:id="rId12"/>
    <p:sldId id="269" r:id="rId13"/>
    <p:sldId id="260" r:id="rId14"/>
    <p:sldId id="274" r:id="rId15"/>
    <p:sldId id="275" r:id="rId16"/>
    <p:sldId id="214684875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06" userDrawn="1">
          <p15:clr>
            <a:srgbClr val="A4A3A4"/>
          </p15:clr>
        </p15:guide>
        <p15:guide id="2" pos="4248" userDrawn="1">
          <p15:clr>
            <a:srgbClr val="A4A3A4"/>
          </p15:clr>
        </p15:guide>
        <p15:guide id="3" orient="horz" pos="2636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029413A-4934-0280-200B-1D7D329410DA}" name="Praveen Abraham" initials="PA" userId="S::Praveen.Abraham@elmgroupltd.com::ec62dcbb-7d88-417f-a160-6b5909159534" providerId="AD"/>
  <p188:author id="{3CCFB29E-2070-7790-00A7-E11B2D7CE010}" name="Marie Farrow" initials="MF" userId="395651ff28d4452c" providerId="Windows Live"/>
  <p188:author id="{2C6881F9-48E8-FFB9-2D5F-1A973C795183}" name="Martin Lennon" initials="ML" userId="Martin Lennon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im Venables" initials="TV" lastIdx="10" clrIdx="0">
    <p:extLst>
      <p:ext uri="{19B8F6BF-5375-455C-9EA6-DF929625EA0E}">
        <p15:presenceInfo xmlns:p15="http://schemas.microsoft.com/office/powerpoint/2012/main" userId="S::Tim.Venables@elmgroupltd.com::4da54266-e6ed-48f9-86fc-5a09902e13e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  <a:srgbClr val="FEFDFC"/>
    <a:srgbClr val="FBF5E9"/>
    <a:srgbClr val="CEDAE2"/>
    <a:srgbClr val="2E75B6"/>
    <a:srgbClr val="9DC3E6"/>
    <a:srgbClr val="002060"/>
    <a:srgbClr val="7F8FAF"/>
    <a:srgbClr val="CEE0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6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06" y="102"/>
      </p:cViewPr>
      <p:guideLst>
        <p:guide orient="horz" pos="3906"/>
        <p:guide pos="4248"/>
        <p:guide orient="horz" pos="263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id="{3089AC84-D67B-4931-A905-51D5C798DADE}"/>
              </a:ext>
            </a:extLst>
          </p:cNvPr>
          <p:cNvSpPr/>
          <p:nvPr userDrawn="1"/>
        </p:nvSpPr>
        <p:spPr>
          <a:xfrm rot="16200000">
            <a:off x="5240156" y="-271645"/>
            <a:ext cx="1016363" cy="11496676"/>
          </a:xfrm>
          <a:prstGeom prst="round2SameRect">
            <a:avLst>
              <a:gd name="adj1" fmla="val 0"/>
              <a:gd name="adj2" fmla="val 50000"/>
            </a:avLst>
          </a:prstGeom>
          <a:solidFill>
            <a:srgbClr val="1045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27DC2C8-5923-4145-B7BF-377502DCE64D}"/>
              </a:ext>
            </a:extLst>
          </p:cNvPr>
          <p:cNvSpPr/>
          <p:nvPr userDrawn="1"/>
        </p:nvSpPr>
        <p:spPr>
          <a:xfrm>
            <a:off x="0" y="873125"/>
            <a:ext cx="11496675" cy="4669642"/>
          </a:xfrm>
          <a:prstGeom prst="rect">
            <a:avLst/>
          </a:prstGeom>
          <a:solidFill>
            <a:srgbClr val="1045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325" y="1122363"/>
            <a:ext cx="10801350" cy="158093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ctr">
              <a:buFont typeface="Arial" panose="020B0604020202020204" pitchFamily="34" charset="0"/>
              <a:buNone/>
              <a:defRPr lang="en-GB" sz="3600" b="1" dirty="0">
                <a:solidFill>
                  <a:schemeClr val="accent6">
                    <a:lumMod val="60000"/>
                    <a:lumOff val="40000"/>
                  </a:schemeClr>
                </a:solidFill>
                <a:ea typeface="MS PGothic" panose="020B0600070205080204" pitchFamily="34" charset="-128"/>
                <a:cs typeface="MS PGothic" charset="0"/>
              </a:defRPr>
            </a:lvl1pPr>
          </a:lstStyle>
          <a:p>
            <a:pPr lvl="0" algn="ctr" fontAlgn="base">
              <a:spcAft>
                <a:spcPct val="0"/>
              </a:spcAft>
            </a:pPr>
            <a:r>
              <a:rPr lang="en-US" noProof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325" y="2956142"/>
            <a:ext cx="10801350" cy="230165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None/>
              <a:defRPr lang="en-GB" sz="2400" b="0" dirty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marL="228600" lvl="0" indent="-228600" algn="ctr" fontAlgn="base">
              <a:spcBef>
                <a:spcPts val="300"/>
              </a:spcBef>
              <a:spcAft>
                <a:spcPct val="0"/>
              </a:spcAft>
            </a:pPr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1908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7: Two content and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4800" y="1449389"/>
            <a:ext cx="5315303" cy="407659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449388"/>
            <a:ext cx="5315303" cy="4076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8527B6A1-FF86-4E52-A2CB-F853530A52B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5562599"/>
            <a:ext cx="12192000" cy="642849"/>
          </a:xfrm>
          <a:solidFill>
            <a:schemeClr val="accent4"/>
          </a:solidFill>
          <a:ln>
            <a:noFill/>
          </a:ln>
        </p:spPr>
        <p:txBody>
          <a:bodyPr lIns="720000" rIns="720000" anchor="ctr">
            <a:normAutofit/>
          </a:bodyPr>
          <a:lstStyle>
            <a:lvl1pPr marL="0" indent="0" algn="ctr">
              <a:buNone/>
              <a:defRPr sz="1700" b="1">
                <a:solidFill>
                  <a:schemeClr val="bg1"/>
                </a:solidFill>
              </a:defRPr>
            </a:lvl1pPr>
            <a:lvl3pPr marL="914400" indent="0">
              <a:buNone/>
              <a:defRPr/>
            </a:lvl3pPr>
          </a:lstStyle>
          <a:p>
            <a:pPr algn="ctr">
              <a:lnSpc>
                <a:spcPts val="176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0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06" userDrawn="1">
          <p15:clr>
            <a:srgbClr val="FBAE40"/>
          </p15:clr>
        </p15:guide>
        <p15:guide id="2" orient="horz" pos="3498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8: Two content unequal L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4800" y="1449388"/>
            <a:ext cx="8100000" cy="4535487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5270" y="1449388"/>
            <a:ext cx="2520000" cy="4535487"/>
          </a:xfrm>
        </p:spPr>
        <p:txBody>
          <a:bodyPr/>
          <a:lstStyle>
            <a:lvl3pPr>
              <a:defRPr/>
            </a:lvl3pPr>
            <a:lvl5pPr marL="18288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57068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: Two content unequal R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4800" y="1449388"/>
            <a:ext cx="2520000" cy="4535487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97703" y="1449388"/>
            <a:ext cx="8100000" cy="4535487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97419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: Two content sub 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6975" y="360000"/>
            <a:ext cx="10800000" cy="10080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6000" y="1476000"/>
            <a:ext cx="5220000" cy="568761"/>
          </a:xfrm>
          <a:solidFill>
            <a:schemeClr val="accent4"/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6000" y="2104373"/>
            <a:ext cx="5220000" cy="3943627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76975" y="1476000"/>
            <a:ext cx="5220000" cy="568761"/>
          </a:xfrm>
          <a:solidFill>
            <a:schemeClr val="accent4"/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76975" y="2104373"/>
            <a:ext cx="5220000" cy="3943627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46732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0: Two content sub heads and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6975" y="360000"/>
            <a:ext cx="10800000" cy="10080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6000" y="1476000"/>
            <a:ext cx="5220000" cy="568761"/>
          </a:xfrm>
          <a:solidFill>
            <a:schemeClr val="accent4"/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6000" y="2104373"/>
            <a:ext cx="5220000" cy="3421611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76975" y="1476000"/>
            <a:ext cx="5220000" cy="568761"/>
          </a:xfrm>
          <a:solidFill>
            <a:schemeClr val="accent4"/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76975" y="2104373"/>
            <a:ext cx="5220000" cy="3421611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E61F773C-490F-4518-92C7-8A13F0BD74C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5562599"/>
            <a:ext cx="12192000" cy="642849"/>
          </a:xfrm>
          <a:solidFill>
            <a:schemeClr val="accent4"/>
          </a:solidFill>
          <a:ln>
            <a:noFill/>
          </a:ln>
        </p:spPr>
        <p:txBody>
          <a:bodyPr lIns="720000" rIns="720000" anchor="ctr">
            <a:normAutofit/>
          </a:bodyPr>
          <a:lstStyle>
            <a:lvl1pPr marL="0" indent="0" algn="ctr">
              <a:buNone/>
              <a:defRPr sz="1700" b="1">
                <a:solidFill>
                  <a:schemeClr val="bg1"/>
                </a:solidFill>
              </a:defRPr>
            </a:lvl1pPr>
            <a:lvl3pPr marL="914400" indent="0">
              <a:buNone/>
              <a:defRPr/>
            </a:lvl3pPr>
          </a:lstStyle>
          <a:p>
            <a:pPr algn="ctr">
              <a:lnSpc>
                <a:spcPts val="176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562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06" userDrawn="1">
          <p15:clr>
            <a:srgbClr val="FBAE40"/>
          </p15:clr>
        </p15:guide>
        <p15:guide id="2" orient="horz" pos="3498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: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22947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: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2786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: Side 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3118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: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6000" y="360000"/>
            <a:ext cx="10800000" cy="10080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6000" y="1449390"/>
            <a:ext cx="10800000" cy="4535486"/>
          </a:xfrm>
        </p:spPr>
        <p:txBody>
          <a:bodyPr/>
          <a:lstStyle>
            <a:lvl2pPr marL="893763" indent="-436563">
              <a:defRPr/>
            </a:lvl2pPr>
            <a:lvl3pPr marL="1252538" indent="-358775">
              <a:defRPr/>
            </a:lvl3pPr>
            <a:lvl4pPr marL="1609725" indent="-357188">
              <a:defRPr/>
            </a:lvl4pPr>
            <a:lvl5pPr marL="1978025" indent="-368300"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0378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: Content and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6000" y="360000"/>
            <a:ext cx="10800000" cy="10080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6000" y="1449391"/>
            <a:ext cx="10800000" cy="3911741"/>
          </a:xfrm>
        </p:spPr>
        <p:txBody>
          <a:bodyPr/>
          <a:lstStyle>
            <a:lvl2pPr marL="893763" indent="-436563">
              <a:defRPr/>
            </a:lvl2pPr>
            <a:lvl3pPr marL="1252538" indent="-338138">
              <a:defRPr/>
            </a:lvl3pPr>
            <a:lvl4pPr marL="1609725" indent="-357188">
              <a:defRPr/>
            </a:lvl4pPr>
            <a:lvl5pPr marL="1978025" indent="-368300"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04497" y="6205448"/>
            <a:ext cx="9031665" cy="50804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1686E064-BC66-40F5-BFC0-A711EFDB1A2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5562599"/>
            <a:ext cx="12192000" cy="642849"/>
          </a:xfrm>
          <a:solidFill>
            <a:schemeClr val="accent4"/>
          </a:solidFill>
          <a:ln>
            <a:noFill/>
          </a:ln>
        </p:spPr>
        <p:txBody>
          <a:bodyPr lIns="720000" rIns="720000" anchor="ctr">
            <a:normAutofit/>
          </a:bodyPr>
          <a:lstStyle>
            <a:lvl1pPr marL="0" indent="0" algn="ctr">
              <a:buNone/>
              <a:defRPr sz="1700" b="1">
                <a:solidFill>
                  <a:schemeClr val="bg1"/>
                </a:solidFill>
              </a:defRPr>
            </a:lvl1pPr>
            <a:lvl3pPr marL="914400" indent="0">
              <a:buNone/>
              <a:defRPr/>
            </a:lvl3pPr>
          </a:lstStyle>
          <a:p>
            <a:pPr algn="ctr">
              <a:lnSpc>
                <a:spcPts val="176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1980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2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: Content and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6000" y="360000"/>
            <a:ext cx="10800000" cy="10080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6000" y="1821973"/>
            <a:ext cx="5316493" cy="1387082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>
            <a:lvl1pPr marL="269875" indent="-269875">
              <a:defRPr sz="1600"/>
            </a:lvl1pPr>
            <a:lvl2pPr marL="539750" indent="-182563">
              <a:defRPr sz="1400"/>
            </a:lvl2pPr>
            <a:lvl3pPr marL="1252538" indent="-338138">
              <a:defRPr sz="1200"/>
            </a:lvl3pPr>
            <a:lvl4pPr marL="1609725" indent="-357188">
              <a:defRPr sz="1100"/>
            </a:lvl4pPr>
            <a:lvl5pPr marL="1978025" indent="-368300">
              <a:defRPr sz="1100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81B4FB4-B67D-40B7-8D61-AB50131823E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110614" y="1821972"/>
            <a:ext cx="5316493" cy="3457749"/>
          </a:xfrm>
        </p:spPr>
        <p:txBody>
          <a:bodyPr>
            <a:normAutofit/>
          </a:bodyPr>
          <a:lstStyle>
            <a:lvl1pPr marL="269875" indent="-269875">
              <a:defRPr sz="1600"/>
            </a:lvl1pPr>
            <a:lvl2pPr marL="627063" indent="-269875">
              <a:defRPr sz="1400"/>
            </a:lvl2pPr>
            <a:lvl3pPr marL="1252538" indent="-338138">
              <a:defRPr/>
            </a:lvl3pPr>
            <a:lvl4pPr marL="1609725" indent="-357188">
              <a:defRPr/>
            </a:lvl4pPr>
            <a:lvl5pPr marL="1978025" indent="-368300"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5680B48-64C1-4C7A-BDD3-20741909094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96000" y="3648946"/>
            <a:ext cx="5316493" cy="163077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>
            <a:lvl1pPr marL="269875" indent="-269875">
              <a:defRPr sz="1600"/>
            </a:lvl1pPr>
            <a:lvl2pPr marL="539750" indent="-182563">
              <a:defRPr sz="1400"/>
            </a:lvl2pPr>
            <a:lvl3pPr marL="1252538" indent="-338138">
              <a:defRPr sz="1200"/>
            </a:lvl3pPr>
            <a:lvl4pPr marL="1609725" indent="-357188">
              <a:defRPr sz="1100"/>
            </a:lvl4pPr>
            <a:lvl5pPr marL="1978025" indent="-368300">
              <a:defRPr sz="1100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ADF789-4EE2-4853-8391-3328294626B7}"/>
              </a:ext>
            </a:extLst>
          </p:cNvPr>
          <p:cNvSpPr txBox="1"/>
          <p:nvPr userDrawn="1"/>
        </p:nvSpPr>
        <p:spPr>
          <a:xfrm>
            <a:off x="704497" y="1452641"/>
            <a:ext cx="1289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accent2"/>
                </a:solidFill>
                <a:latin typeface="+mj-lt"/>
              </a:rPr>
              <a:t>Background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C38A1F-A2C9-4AFE-9A41-3328FC2CD48E}"/>
              </a:ext>
            </a:extLst>
          </p:cNvPr>
          <p:cNvSpPr txBox="1"/>
          <p:nvPr userDrawn="1"/>
        </p:nvSpPr>
        <p:spPr>
          <a:xfrm>
            <a:off x="704497" y="3292368"/>
            <a:ext cx="96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accent2"/>
                </a:solidFill>
                <a:latin typeface="+mj-lt"/>
              </a:rPr>
              <a:t>Methods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9720B6-AE97-4A3D-9CAC-4142DA93FA58}"/>
              </a:ext>
            </a:extLst>
          </p:cNvPr>
          <p:cNvSpPr txBox="1"/>
          <p:nvPr userDrawn="1"/>
        </p:nvSpPr>
        <p:spPr>
          <a:xfrm>
            <a:off x="6129403" y="1444834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accent2"/>
                </a:solidFill>
                <a:latin typeface="+mj-lt"/>
              </a:rPr>
              <a:t>Results</a:t>
            </a:r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8D5A0B99-CE00-4F55-A1AE-1FCD7C7FF5C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5562599"/>
            <a:ext cx="12192000" cy="642849"/>
          </a:xfrm>
          <a:solidFill>
            <a:schemeClr val="accent4"/>
          </a:solidFill>
          <a:ln>
            <a:noFill/>
          </a:ln>
        </p:spPr>
        <p:txBody>
          <a:bodyPr lIns="720000" rIns="720000" anchor="ctr">
            <a:normAutofit/>
          </a:bodyPr>
          <a:lstStyle>
            <a:lvl1pPr marL="0" indent="0" algn="ctr">
              <a:buNone/>
              <a:defRPr sz="1700" b="1">
                <a:solidFill>
                  <a:schemeClr val="bg1"/>
                </a:solidFill>
              </a:defRPr>
            </a:lvl1pPr>
            <a:lvl3pPr marL="914400" indent="0">
              <a:buNone/>
              <a:defRPr/>
            </a:lvl3pPr>
          </a:lstStyle>
          <a:p>
            <a:pPr algn="ctr">
              <a:lnSpc>
                <a:spcPts val="176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52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: Visual and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6000" y="360000"/>
            <a:ext cx="10800000" cy="10080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04497" y="6205448"/>
            <a:ext cx="9031665" cy="50804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74F5665-D5C0-461A-BFF4-A163280A6A4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5562599"/>
            <a:ext cx="12192000" cy="642849"/>
          </a:xfrm>
          <a:solidFill>
            <a:schemeClr val="accent4"/>
          </a:solidFill>
          <a:ln>
            <a:noFill/>
          </a:ln>
        </p:spPr>
        <p:txBody>
          <a:bodyPr lIns="720000" rIns="720000" anchor="ctr">
            <a:normAutofit/>
          </a:bodyPr>
          <a:lstStyle>
            <a:lvl1pPr marL="0" indent="0" algn="ctr">
              <a:buNone/>
              <a:defRPr sz="1700" b="1">
                <a:solidFill>
                  <a:schemeClr val="bg1"/>
                </a:solidFill>
              </a:defRPr>
            </a:lvl1pPr>
            <a:lvl3pPr marL="914400" indent="0">
              <a:buNone/>
              <a:defRPr/>
            </a:lvl3pPr>
          </a:lstStyle>
          <a:p>
            <a:pPr algn="ctr">
              <a:lnSpc>
                <a:spcPts val="176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196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: Offset content R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5711" y="1449388"/>
            <a:ext cx="8100000" cy="4535487"/>
          </a:xfrm>
        </p:spPr>
        <p:txBody>
          <a:bodyPr/>
          <a:lstStyle>
            <a:lvl2pPr marL="893763" indent="-436563">
              <a:defRPr/>
            </a:lvl2pPr>
            <a:lvl3pPr marL="1252538" indent="-338138">
              <a:defRPr/>
            </a:lvl3pPr>
            <a:lvl4pPr marL="1609725" indent="-357188">
              <a:defRPr/>
            </a:lvl4pPr>
            <a:lvl5pPr marL="1978025" indent="-368300"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004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: Offset content L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4800" y="1449388"/>
            <a:ext cx="8100000" cy="4535487"/>
          </a:xfrm>
        </p:spPr>
        <p:txBody>
          <a:bodyPr/>
          <a:lstStyle>
            <a:lvl1pPr marL="357188" indent="-357188">
              <a:buClr>
                <a:schemeClr val="accent3"/>
              </a:buClr>
              <a:buFont typeface="Arial" panose="020B0604020202020204" pitchFamily="34" charset="0"/>
              <a:buChar char="►"/>
              <a:defRPr/>
            </a:lvl1pPr>
            <a:lvl2pPr marL="893763" indent="-436563">
              <a:buClr>
                <a:schemeClr val="accent3"/>
              </a:buClr>
              <a:buFont typeface="Arial" panose="020B0604020202020204" pitchFamily="34" charset="0"/>
              <a:buChar char="ꟷ"/>
              <a:defRPr/>
            </a:lvl2pPr>
            <a:lvl3pPr marL="1252538" indent="-338138">
              <a:buClr>
                <a:schemeClr val="accent3"/>
              </a:buClr>
              <a:buFont typeface="Arial" panose="020B0604020202020204" pitchFamily="34" charset="0"/>
              <a:buChar char="ꟷ"/>
              <a:defRPr/>
            </a:lvl3pPr>
            <a:lvl4pPr marL="1789113" indent="-417513">
              <a:buClr>
                <a:schemeClr val="accent3"/>
              </a:buClr>
              <a:buFont typeface="Arial" panose="020B0604020202020204" pitchFamily="34" charset="0"/>
              <a:buChar char="ꟷ"/>
              <a:defRPr/>
            </a:lvl4pPr>
            <a:lvl5pPr marL="2157413" indent="-328613">
              <a:buClr>
                <a:schemeClr val="accent3"/>
              </a:buClr>
              <a:buFont typeface="Arial" panose="020B0604020202020204" pitchFamily="34" charset="0"/>
              <a:buChar char="ꟷ"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04849" y="6311901"/>
            <a:ext cx="8522617" cy="352850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883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6: Chapter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6156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7: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4800" y="1449388"/>
            <a:ext cx="5315303" cy="453548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449388"/>
            <a:ext cx="5315303" cy="45354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2783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Top Corners Rounded 3">
            <a:extLst>
              <a:ext uri="{FF2B5EF4-FFF2-40B4-BE49-F238E27FC236}">
                <a16:creationId xmlns:a16="http://schemas.microsoft.com/office/drawing/2014/main" id="{8A203C68-0475-491F-B992-E8F4B142ACA1}"/>
              </a:ext>
            </a:extLst>
          </p:cNvPr>
          <p:cNvSpPr/>
          <p:nvPr userDrawn="1"/>
        </p:nvSpPr>
        <p:spPr>
          <a:xfrm rot="16200000">
            <a:off x="5240156" y="-4880156"/>
            <a:ext cx="1016363" cy="11496676"/>
          </a:xfrm>
          <a:prstGeom prst="round2SameRect">
            <a:avLst>
              <a:gd name="adj1" fmla="val 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6000" y="360000"/>
            <a:ext cx="10800000" cy="10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6000" y="1449389"/>
            <a:ext cx="10800000" cy="45354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4497" y="6131861"/>
            <a:ext cx="9031665" cy="5816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2125D1A-1993-403F-9F42-9CE20DB5C8B0}"/>
              </a:ext>
            </a:extLst>
          </p:cNvPr>
          <p:cNvSpPr/>
          <p:nvPr userDrawn="1"/>
        </p:nvSpPr>
        <p:spPr>
          <a:xfrm>
            <a:off x="-1" y="243741"/>
            <a:ext cx="10352763" cy="1240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0CEBB8A9-47B4-425D-81D2-94A32DD652F0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6162" y="6262255"/>
            <a:ext cx="1759838" cy="451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498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6" r:id="rId10"/>
    <p:sldLayoutId id="2147483670" r:id="rId11"/>
    <p:sldLayoutId id="2147483671" r:id="rId12"/>
    <p:sldLayoutId id="2147483672" r:id="rId13"/>
    <p:sldLayoutId id="2147483677" r:id="rId14"/>
    <p:sldLayoutId id="2147483673" r:id="rId15"/>
    <p:sldLayoutId id="2147483674" r:id="rId16"/>
    <p:sldLayoutId id="2147483675" r:id="rId17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3600" b="1" kern="1200" dirty="0">
          <a:solidFill>
            <a:schemeClr val="bg2"/>
          </a:solidFill>
          <a:latin typeface="+mj-lt"/>
          <a:ea typeface="MS PGothic" panose="020B0600070205080204" pitchFamily="34" charset="-128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100000"/>
        </a:lnSpc>
        <a:spcBef>
          <a:spcPts val="1000"/>
        </a:spcBef>
        <a:buClr>
          <a:schemeClr val="accent3"/>
        </a:buClr>
        <a:buFont typeface="Arial" panose="020B0604020202020204" pitchFamily="34" charset="0"/>
        <a:buChar char="►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893763" indent="-436563" algn="l" defTabSz="914400" rtl="0" eaLnBrk="1" latinLnBrk="0" hangingPunct="1">
        <a:lnSpc>
          <a:spcPct val="100000"/>
        </a:lnSpc>
        <a:spcBef>
          <a:spcPts val="500"/>
        </a:spcBef>
        <a:buClr>
          <a:schemeClr val="accent3"/>
        </a:buClr>
        <a:buFont typeface="Arial" panose="020B0604020202020204" pitchFamily="34" charset="0"/>
        <a:buChar char="ꟷ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252538" indent="-338138" algn="l" defTabSz="914400" rtl="0" eaLnBrk="1" latinLnBrk="0" hangingPunct="1">
        <a:lnSpc>
          <a:spcPct val="100000"/>
        </a:lnSpc>
        <a:spcBef>
          <a:spcPts val="500"/>
        </a:spcBef>
        <a:buClr>
          <a:schemeClr val="accent3"/>
        </a:buClr>
        <a:buFont typeface="Arial" panose="020B0604020202020204" pitchFamily="34" charset="0"/>
        <a:buChar char="ꟷ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9725" indent="-357188" algn="l" defTabSz="914400" rtl="0" eaLnBrk="1" latinLnBrk="0" hangingPunct="1">
        <a:lnSpc>
          <a:spcPct val="100000"/>
        </a:lnSpc>
        <a:spcBef>
          <a:spcPts val="500"/>
        </a:spcBef>
        <a:buClr>
          <a:schemeClr val="accent3"/>
        </a:buClr>
        <a:buFont typeface="Arial" panose="020B0604020202020204" pitchFamily="34" charset="0"/>
        <a:buChar char="ꟷ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2157413" indent="-328613" algn="l" defTabSz="914400" rtl="0" eaLnBrk="1" latinLnBrk="0" hangingPunct="1">
        <a:lnSpc>
          <a:spcPct val="100000"/>
        </a:lnSpc>
        <a:spcBef>
          <a:spcPts val="500"/>
        </a:spcBef>
        <a:buClr>
          <a:schemeClr val="accent3"/>
        </a:buClr>
        <a:buFont typeface="Arial" panose="020B0604020202020204" pitchFamily="34" charset="0"/>
        <a:buChar char="ꟷ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78">
          <p15:clr>
            <a:srgbClr val="F26B43"/>
          </p15:clr>
        </p15:guide>
        <p15:guide id="2" pos="3840">
          <p15:clr>
            <a:srgbClr val="F26B43"/>
          </p15:clr>
        </p15:guide>
        <p15:guide id="3" pos="438">
          <p15:clr>
            <a:srgbClr val="F26B43"/>
          </p15:clr>
        </p15:guide>
        <p15:guide id="4" pos="7242">
          <p15:clr>
            <a:srgbClr val="F26B43"/>
          </p15:clr>
        </p15:guide>
        <p15:guide id="5" orient="horz" pos="913">
          <p15:clr>
            <a:srgbClr val="F26B43"/>
          </p15:clr>
        </p15:guide>
        <p15:guide id="6" orient="horz" pos="232">
          <p15:clr>
            <a:srgbClr val="F26B43"/>
          </p15:clr>
        </p15:guide>
        <p15:guide id="7" orient="horz" pos="3770">
          <p15:clr>
            <a:srgbClr val="F26B43"/>
          </p15:clr>
        </p15:guide>
        <p15:guide id="8" orient="horz" pos="86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chondroplasia.expert/terms-of-use" TargetMode="External"/><Relationship Id="rId2" Type="http://schemas.openxmlformats.org/officeDocument/2006/relationships/hyperlink" Target="https://www.achondroplasia.expert/prescribing-information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B65E5-9D3D-45A1-A7DF-644CC28723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Vosoritide</a:t>
            </a:r>
            <a:r>
              <a:rPr lang="en-GB" dirty="0">
                <a:solidFill>
                  <a:srgbClr val="000000"/>
                </a:solidFill>
              </a:rPr>
              <a:t>▼</a:t>
            </a:r>
            <a:r>
              <a:rPr lang="en-GB" dirty="0"/>
              <a:t> Therapy in Children With </a:t>
            </a:r>
            <a:br>
              <a:rPr lang="en-GB" dirty="0"/>
            </a:br>
            <a:r>
              <a:rPr lang="en-GB" dirty="0"/>
              <a:t>Achondroplasia: Early Experience and </a:t>
            </a:r>
            <a:br>
              <a:rPr lang="en-GB" dirty="0"/>
            </a:br>
            <a:r>
              <a:rPr lang="en-GB" dirty="0"/>
              <a:t>Practical Considerations for Clinical Practice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958E0A-BFCC-409A-BD11-1BD268BB0C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Adapted from: Semler O, Cormier-</a:t>
            </a:r>
            <a:r>
              <a:rPr lang="en-GB" dirty="0" err="1"/>
              <a:t>Daire</a:t>
            </a:r>
            <a:r>
              <a:rPr lang="en-GB" dirty="0"/>
              <a:t> V, Lausch E, </a:t>
            </a:r>
            <a:r>
              <a:rPr lang="en-GB" dirty="0" err="1"/>
              <a:t>Bober</a:t>
            </a:r>
            <a:r>
              <a:rPr lang="en-GB" dirty="0"/>
              <a:t> MB, Carroll R, Sousa SB, </a:t>
            </a:r>
            <a:r>
              <a:rPr lang="en-GB" dirty="0" err="1"/>
              <a:t>Deyle</a:t>
            </a:r>
            <a:r>
              <a:rPr lang="en-GB" dirty="0"/>
              <a:t> D, </a:t>
            </a:r>
            <a:r>
              <a:rPr lang="en-GB" dirty="0" err="1"/>
              <a:t>Faden</a:t>
            </a:r>
            <a:r>
              <a:rPr lang="en-GB" dirty="0"/>
              <a:t> M, Hartmann G, </a:t>
            </a:r>
            <a:r>
              <a:rPr lang="en-GB" dirty="0" err="1"/>
              <a:t>Huser</a:t>
            </a:r>
            <a:r>
              <a:rPr lang="en-GB" dirty="0"/>
              <a:t> AJ, </a:t>
            </a:r>
            <a:r>
              <a:rPr lang="en-GB" dirty="0" err="1"/>
              <a:t>Legare</a:t>
            </a:r>
            <a:r>
              <a:rPr lang="en-GB" dirty="0"/>
              <a:t> JM, Mohnike K, Rohrer TR, Rutsch F, Smith P, Travessa AM, </a:t>
            </a:r>
            <a:r>
              <a:rPr lang="en-GB" dirty="0" err="1"/>
              <a:t>Verardo</a:t>
            </a:r>
            <a:r>
              <a:rPr lang="en-GB" dirty="0"/>
              <a:t> A, White KK, Wilcox WR, Hoover-Fong J</a:t>
            </a:r>
          </a:p>
          <a:p>
            <a:r>
              <a:rPr lang="en-GB" dirty="0"/>
              <a:t>Semler O, et al. Advances in Therapy. 2023 Oct 26:1-7.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CAE00E-90BA-FD09-78BF-92C7FA96413A}"/>
              </a:ext>
            </a:extLst>
          </p:cNvPr>
          <p:cNvSpPr txBox="1"/>
          <p:nvPr/>
        </p:nvSpPr>
        <p:spPr>
          <a:xfrm>
            <a:off x="6390167" y="6145953"/>
            <a:ext cx="327467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74554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 Healthcare Professionals Only</a:t>
            </a: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74554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74554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2023 BioMarin International Ltd.</a:t>
            </a: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74554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74554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All Rights </a:t>
            </a:r>
            <a:r>
              <a:rPr lang="en-US" sz="1100" dirty="0">
                <a:solidFill>
                  <a:srgbClr val="274554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Reserved. </a:t>
            </a:r>
            <a:r>
              <a:rPr lang="en-GB" sz="1100" dirty="0"/>
              <a:t>EUCAN-VOX-00115</a:t>
            </a:r>
            <a:r>
              <a:rPr lang="en-GB" sz="1100" dirty="0">
                <a:solidFill>
                  <a:srgbClr val="274554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12/23</a:t>
            </a:r>
            <a:endParaRPr lang="en-US" sz="1100" dirty="0">
              <a:solidFill>
                <a:srgbClr val="274554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299C61-8253-2056-63C9-F00D73E8BF0C}"/>
              </a:ext>
            </a:extLst>
          </p:cNvPr>
          <p:cNvSpPr txBox="1"/>
          <p:nvPr/>
        </p:nvSpPr>
        <p:spPr>
          <a:xfrm>
            <a:off x="2527143" y="6134044"/>
            <a:ext cx="41276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Achondroplasia.expert is organized and funded by BioMarin. This material has been developed in conjunction with the Achondroplasia.expert Editorial Committee.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274554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A9F693C-8903-3D08-3A1A-AFAE17E64E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37" y="6324023"/>
            <a:ext cx="1669349" cy="2440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1698C4-9FDE-BCB9-F9EE-222CA1AC1646}"/>
              </a:ext>
            </a:extLst>
          </p:cNvPr>
          <p:cNvSpPr txBox="1"/>
          <p:nvPr/>
        </p:nvSpPr>
        <p:spPr>
          <a:xfrm>
            <a:off x="1089173" y="5512986"/>
            <a:ext cx="100136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b="0" i="0" u="none" strike="noStrike" baseline="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sz="1200" b="0" i="0" u="none" strike="noStrike" baseline="0" dirty="0">
                <a:latin typeface="Arial" panose="020B0604020202020204" pitchFamily="34" charset="0"/>
              </a:rPr>
              <a:t>▼</a:t>
            </a:r>
            <a:r>
              <a:rPr lang="en-GB" sz="1200" b="0" i="0" u="none" strike="noStrike" baseline="0" dirty="0">
                <a:solidFill>
                  <a:schemeClr val="bg1"/>
                </a:solidFill>
                <a:latin typeface="Arial" panose="020B0604020202020204" pitchFamily="34" charset="0"/>
              </a:rPr>
              <a:t>This medicinal product is subject to additional monitoring. This will allow quick identification of new safety information. </a:t>
            </a:r>
            <a:br>
              <a:rPr lang="en-GB" sz="1200" b="0" i="0" u="none" strike="noStrike" baseline="0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en-GB" sz="1200" b="0" i="0" u="none" strike="noStrike" baseline="0" dirty="0">
                <a:solidFill>
                  <a:schemeClr val="bg1"/>
                </a:solidFill>
                <a:latin typeface="Arial" panose="020B0604020202020204" pitchFamily="34" charset="0"/>
              </a:rPr>
              <a:t>Healthcare professionals are asked to report any suspected adverse reactions. The PI and AE reporting are available at the end of this slide deck.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3907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FC627D3-E4E4-A350-59C1-254CFBA6F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Core Assessments that may be Included in Vosoritide Follow-up, in Addition To Routine ACH Monitoring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E119EF-1EBE-2689-D301-AF333E3EA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Day 0 refers to treatment initiation, not Day 0 of life.</a:t>
            </a:r>
          </a:p>
          <a:p>
            <a:r>
              <a:rPr lang="en-GB" dirty="0"/>
              <a:t>MDT, multidisciplinary team.</a:t>
            </a:r>
          </a:p>
          <a:p>
            <a:r>
              <a:rPr lang="en-GB" dirty="0"/>
              <a:t>Semler O, et al. Advances in Therapy. 2023 Oct 26:1-7.</a:t>
            </a:r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2FA14A4-1460-ADF9-ED47-C77048524C3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dirty="0"/>
              <a:t>There are currently no recommendations on specific assessments or timing of follow-up </a:t>
            </a:r>
            <a:br>
              <a:rPr lang="en-GB" dirty="0"/>
            </a:br>
            <a:r>
              <a:rPr lang="en-GB" dirty="0"/>
              <a:t>for patients receiving vosoritide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7D9EE6E-1312-82AE-0FEA-9D3EB4E661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804150"/>
              </p:ext>
            </p:extLst>
          </p:nvPr>
        </p:nvGraphicFramePr>
        <p:xfrm>
          <a:off x="696000" y="1447663"/>
          <a:ext cx="10811306" cy="40212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7930">
                  <a:extLst>
                    <a:ext uri="{9D8B030D-6E8A-4147-A177-3AD203B41FA5}">
                      <a16:colId xmlns:a16="http://schemas.microsoft.com/office/drawing/2014/main" val="2268269081"/>
                    </a:ext>
                  </a:extLst>
                </a:gridCol>
                <a:gridCol w="3279499">
                  <a:extLst>
                    <a:ext uri="{9D8B030D-6E8A-4147-A177-3AD203B41FA5}">
                      <a16:colId xmlns:a16="http://schemas.microsoft.com/office/drawing/2014/main" val="679294142"/>
                    </a:ext>
                  </a:extLst>
                </a:gridCol>
                <a:gridCol w="3509922">
                  <a:extLst>
                    <a:ext uri="{9D8B030D-6E8A-4147-A177-3AD203B41FA5}">
                      <a16:colId xmlns:a16="http://schemas.microsoft.com/office/drawing/2014/main" val="3007676965"/>
                    </a:ext>
                  </a:extLst>
                </a:gridCol>
                <a:gridCol w="736791">
                  <a:extLst>
                    <a:ext uri="{9D8B030D-6E8A-4147-A177-3AD203B41FA5}">
                      <a16:colId xmlns:a16="http://schemas.microsoft.com/office/drawing/2014/main" val="3401577234"/>
                    </a:ext>
                  </a:extLst>
                </a:gridCol>
                <a:gridCol w="736791">
                  <a:extLst>
                    <a:ext uri="{9D8B030D-6E8A-4147-A177-3AD203B41FA5}">
                      <a16:colId xmlns:a16="http://schemas.microsoft.com/office/drawing/2014/main" val="3888922046"/>
                    </a:ext>
                  </a:extLst>
                </a:gridCol>
                <a:gridCol w="736791">
                  <a:extLst>
                    <a:ext uri="{9D8B030D-6E8A-4147-A177-3AD203B41FA5}">
                      <a16:colId xmlns:a16="http://schemas.microsoft.com/office/drawing/2014/main" val="3409918453"/>
                    </a:ext>
                  </a:extLst>
                </a:gridCol>
                <a:gridCol w="736791">
                  <a:extLst>
                    <a:ext uri="{9D8B030D-6E8A-4147-A177-3AD203B41FA5}">
                      <a16:colId xmlns:a16="http://schemas.microsoft.com/office/drawing/2014/main" val="4178914822"/>
                    </a:ext>
                  </a:extLst>
                </a:gridCol>
                <a:gridCol w="736791">
                  <a:extLst>
                    <a:ext uri="{9D8B030D-6E8A-4147-A177-3AD203B41FA5}">
                      <a16:colId xmlns:a16="http://schemas.microsoft.com/office/drawing/2014/main" val="3218544801"/>
                    </a:ext>
                  </a:extLst>
                </a:gridCol>
              </a:tblGrid>
              <a:tr h="156654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Assessment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00">
                          <a:latin typeface="+mn-lt"/>
                        </a:rPr>
                        <a:t>Considerations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Day 0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  <a:latin typeface="+mn-lt"/>
                        </a:rPr>
                        <a:t>Month 1</a:t>
                      </a:r>
                      <a:endParaRPr lang="en-GB" sz="1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  <a:latin typeface="+mn-lt"/>
                        </a:rPr>
                        <a:t>Month 3</a:t>
                      </a:r>
                      <a:endParaRPr lang="en-GB" sz="1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6-monthly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Annually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4409671"/>
                  </a:ext>
                </a:extLst>
              </a:tr>
              <a:tr h="156654">
                <a:tc rowSpan="8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Treatment-informing 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vert="vert27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+mn-lt"/>
                        </a:rPr>
                        <a:t>Molecular confirmation of ACH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>
                          <a:solidFill>
                            <a:srgbClr val="202122"/>
                          </a:solidFill>
                          <a:effectLst/>
                          <a:latin typeface="Arial" panose="020B0604020202020204" pitchFamily="34" charset="0"/>
                        </a:rPr>
                        <a:t>✔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GB" sz="1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384487"/>
                  </a:ext>
                </a:extLst>
              </a:tr>
              <a:tr h="156654">
                <a:tc vMerge="1">
                  <a:txBody>
                    <a:bodyPr/>
                    <a:lstStyle/>
                    <a:p>
                      <a:endParaRPr lang="en-GB" sz="1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406" marR="1840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+mn-lt"/>
                        </a:rPr>
                        <a:t>Parental height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>
                          <a:solidFill>
                            <a:srgbClr val="202122"/>
                          </a:solidFill>
                          <a:effectLst/>
                          <a:latin typeface="Arial" panose="020B0604020202020204" pitchFamily="34" charset="0"/>
                        </a:rPr>
                        <a:t>✔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GB" sz="1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GB" sz="1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4222197"/>
                  </a:ext>
                </a:extLst>
              </a:tr>
              <a:tr h="156654">
                <a:tc vMerge="1">
                  <a:txBody>
                    <a:bodyPr/>
                    <a:lstStyle/>
                    <a:p>
                      <a:endParaRPr lang="en-GB" sz="1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406" marR="1840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+mn-lt"/>
                        </a:rPr>
                        <a:t>Tanner staging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9388" lvl="0" indent="-179388" algn="l" defTabSz="914400" rtl="0" eaLnBrk="1" latinLnBrk="0" hangingPunct="1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May be a requirement of reimbursement authorities </a:t>
                      </a:r>
                      <a:endParaRPr lang="en-GB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rgbClr val="202122"/>
                          </a:solidFill>
                          <a:effectLst/>
                          <a:latin typeface="Arial" panose="020B0604020202020204" pitchFamily="34" charset="0"/>
                        </a:rPr>
                        <a:t>✔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rgbClr val="202122"/>
                          </a:solidFill>
                          <a:effectLst/>
                          <a:latin typeface="Arial" panose="020B0604020202020204" pitchFamily="34" charset="0"/>
                        </a:rPr>
                        <a:t>✔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8298809"/>
                  </a:ext>
                </a:extLst>
              </a:tr>
              <a:tr h="359131">
                <a:tc vMerge="1">
                  <a:txBody>
                    <a:bodyPr/>
                    <a:lstStyle/>
                    <a:p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406" marR="1840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+mn-lt"/>
                        </a:rPr>
                        <a:t>Bone age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lvl="0" indent="-179388" algn="l" defTabSz="914400" rtl="0" eaLnBrk="1" latinLnBrk="0" hangingPunct="1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May be a requirement of reimbursement authorities </a:t>
                      </a:r>
                      <a:endParaRPr lang="en-GB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9388" lvl="0" indent="-179388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Clinician may choose do less often (baseline, puberty)</a:t>
                      </a:r>
                      <a:endParaRPr lang="en-GB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>
                          <a:solidFill>
                            <a:srgbClr val="202122"/>
                          </a:solidFill>
                          <a:effectLst/>
                          <a:latin typeface="Arial" panose="020B0604020202020204" pitchFamily="34" charset="0"/>
                        </a:rPr>
                        <a:t>✔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GB" sz="1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0212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✔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51C2C"/>
                        </a:solidFill>
                        <a:effectLst/>
                        <a:uLnTx/>
                        <a:uFillTx/>
                        <a:latin typeface="Arial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9080815"/>
                  </a:ext>
                </a:extLst>
              </a:tr>
              <a:tr h="323034">
                <a:tc vMerge="1">
                  <a:txBody>
                    <a:bodyPr/>
                    <a:lstStyle/>
                    <a:p>
                      <a:endParaRPr lang="en-GB" sz="1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406" marR="1840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+mn-lt"/>
                        </a:rPr>
                        <a:t>X-Ray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9388" lvl="0" indent="-179388" algn="l" defTabSz="914400" rtl="0" eaLnBrk="1" latinLnBrk="0" hangingPunct="1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assessment of growth-plate (open or closed)</a:t>
                      </a:r>
                      <a:endParaRPr lang="en-GB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9388" lvl="0" indent="-179388" algn="l" defTabSz="914400" rtl="0" eaLnBrk="1" latinLnBrk="0" hangingPunct="1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establish baseline (spine and lower extremities)</a:t>
                      </a:r>
                      <a:endParaRPr lang="en-GB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>
                          <a:solidFill>
                            <a:srgbClr val="202122"/>
                          </a:solidFill>
                          <a:effectLst/>
                          <a:latin typeface="Arial" panose="020B0604020202020204" pitchFamily="34" charset="0"/>
                        </a:rPr>
                        <a:t>✔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0212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✔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51C2C"/>
                        </a:solidFill>
                        <a:effectLst/>
                        <a:uLnTx/>
                        <a:uFillTx/>
                        <a:latin typeface="Arial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1057041"/>
                  </a:ext>
                </a:extLst>
              </a:tr>
              <a:tr h="156654">
                <a:tc vMerge="1">
                  <a:txBody>
                    <a:bodyPr/>
                    <a:lstStyle/>
                    <a:p>
                      <a:endParaRPr lang="en-GB" sz="1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406" marR="1840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+mn-lt"/>
                        </a:rPr>
                        <a:t>Vitamin D level</a:t>
                      </a:r>
                      <a:endParaRPr lang="en-GB" sz="1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lvl="0" indent="-179388" algn="l" defTabSz="914400" rtl="0" eaLnBrk="1" latinLnBrk="0" hangingPunct="1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May be a requirement of reimbursement authorities</a:t>
                      </a:r>
                      <a:endParaRPr lang="en-GB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>
                          <a:solidFill>
                            <a:srgbClr val="202122"/>
                          </a:solidFill>
                          <a:effectLst/>
                          <a:latin typeface="Arial" panose="020B0604020202020204" pitchFamily="34" charset="0"/>
                        </a:rPr>
                        <a:t>✔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0212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✔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51C2C"/>
                        </a:solidFill>
                        <a:effectLst/>
                        <a:uLnTx/>
                        <a:uFillTx/>
                        <a:latin typeface="Arial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9017257"/>
                  </a:ext>
                </a:extLst>
              </a:tr>
              <a:tr h="156654">
                <a:tc vMerge="1">
                  <a:txBody>
                    <a:bodyPr/>
                    <a:lstStyle/>
                    <a:p>
                      <a:endParaRPr lang="en-GB" sz="1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406" marR="1840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+mn-lt"/>
                        </a:rPr>
                        <a:t>Status of achondroplasia complications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1">
                        <a:lnSpc>
                          <a:spcPct val="107000"/>
                        </a:lnSpc>
                        <a:buFont typeface="Symbol" panose="05050102010706020507" pitchFamily="18" charset="2"/>
                        <a:buNone/>
                      </a:pPr>
                      <a:endParaRPr lang="en-GB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>
                          <a:solidFill>
                            <a:srgbClr val="202122"/>
                          </a:solidFill>
                          <a:effectLst/>
                          <a:latin typeface="Arial" panose="020B0604020202020204" pitchFamily="34" charset="0"/>
                        </a:rPr>
                        <a:t>✔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GB" sz="1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GB" sz="1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0212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✔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51C2C"/>
                        </a:solidFill>
                        <a:effectLst/>
                        <a:uLnTx/>
                        <a:uFillTx/>
                        <a:latin typeface="Arial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7124926"/>
                  </a:ext>
                </a:extLst>
              </a:tr>
              <a:tr h="156654">
                <a:tc vMerge="1">
                  <a:txBody>
                    <a:bodyPr/>
                    <a:lstStyle/>
                    <a:p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406" marR="1840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+mn-lt"/>
                        </a:rPr>
                        <a:t>Implementation of MDT management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388" lvl="0" indent="-179388" algn="l" defTabSz="914400" rtl="0" eaLnBrk="1" latinLnBrk="0" hangingPunct="1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endParaRPr lang="en-GB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rgbClr val="202122"/>
                          </a:solidFill>
                          <a:effectLst/>
                          <a:latin typeface="Arial" panose="020B0604020202020204" pitchFamily="34" charset="0"/>
                        </a:rPr>
                        <a:t>✔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0212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✔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51C2C"/>
                        </a:solidFill>
                        <a:effectLst/>
                        <a:uLnTx/>
                        <a:uFillTx/>
                        <a:latin typeface="Arial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216715"/>
                  </a:ext>
                </a:extLst>
              </a:tr>
              <a:tr h="993512">
                <a:tc rowSpan="4"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Efficacy </a:t>
                      </a:r>
                    </a:p>
                  </a:txBody>
                  <a:tcPr marL="36000" marR="36000" marT="0" marB="0" vert="vert27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+mn-lt"/>
                        </a:rPr>
                        <a:t>Anthropometrics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5E9"/>
                    </a:solidFill>
                  </a:tcPr>
                </a:tc>
                <a:tc>
                  <a:txBody>
                    <a:bodyPr/>
                    <a:lstStyle/>
                    <a:p>
                      <a:pPr marL="179388" lvl="0" indent="-179388" algn="l" defTabSz="914400" rtl="0" eaLnBrk="1" latinLnBrk="0" hangingPunct="1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Standing height</a:t>
                      </a:r>
                      <a:endParaRPr lang="en-GB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9388" lvl="0" indent="-179388" algn="l" defTabSz="914400" rtl="0" eaLnBrk="1" latinLnBrk="0" hangingPunct="1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Sitting height</a:t>
                      </a:r>
                      <a:endParaRPr lang="en-GB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9388" lvl="0" indent="-179388" algn="l" defTabSz="914400" rtl="0" eaLnBrk="1" latinLnBrk="0" hangingPunct="1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Arm span</a:t>
                      </a:r>
                      <a:endParaRPr lang="en-GB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9388" lvl="0" indent="-179388" algn="l" defTabSz="914400" rtl="0" eaLnBrk="1" latinLnBrk="0" hangingPunct="1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Elbow range of motion</a:t>
                      </a:r>
                      <a:endParaRPr lang="en-GB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9388" lvl="0" indent="-179388" algn="l" defTabSz="914400" rtl="0" eaLnBrk="1" latinLnBrk="0" hangingPunct="1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Upper and lower arm segment </a:t>
                      </a:r>
                      <a:endParaRPr lang="en-GB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9388" lvl="0" indent="-179388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May be a requirement of reimbursement authorities</a:t>
                      </a:r>
                      <a:endParaRPr lang="en-GB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5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0212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✔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51C2C"/>
                        </a:solidFill>
                        <a:effectLst/>
                        <a:uLnTx/>
                        <a:uFillTx/>
                        <a:latin typeface="Arial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5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5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5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0212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✔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51C2C"/>
                        </a:solidFill>
                        <a:effectLst/>
                        <a:uLnTx/>
                        <a:uFillTx/>
                        <a:latin typeface="Arial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5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5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522941"/>
                  </a:ext>
                </a:extLst>
              </a:tr>
              <a:tr h="156654">
                <a:tc vMerge="1">
                  <a:txBody>
                    <a:bodyPr/>
                    <a:lstStyle/>
                    <a:p>
                      <a:endParaRPr lang="en-GB" sz="1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406" marR="1840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effectLst/>
                          <a:latin typeface="+mn-lt"/>
                        </a:rPr>
                        <a:t>Annualised</a:t>
                      </a:r>
                      <a:r>
                        <a:rPr lang="en-US" sz="1000" dirty="0">
                          <a:effectLst/>
                          <a:latin typeface="+mn-lt"/>
                        </a:rPr>
                        <a:t> growth velocity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C"/>
                    </a:solidFill>
                  </a:tcPr>
                </a:tc>
                <a:tc>
                  <a:txBody>
                    <a:bodyPr/>
                    <a:lstStyle/>
                    <a:p>
                      <a:pPr marL="179388" lvl="0" indent="-179388" algn="l" defTabSz="914400" rtl="0" eaLnBrk="1" latinLnBrk="0" hangingPunct="1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May be a requirement of reimbursement authorities</a:t>
                      </a:r>
                      <a:endParaRPr lang="en-GB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0212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✔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51C2C"/>
                        </a:solidFill>
                        <a:effectLst/>
                        <a:uLnTx/>
                        <a:uFillTx/>
                        <a:latin typeface="Arial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0212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✔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51C2C"/>
                        </a:solidFill>
                        <a:effectLst/>
                        <a:uLnTx/>
                        <a:uFillTx/>
                        <a:latin typeface="Arial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5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137839"/>
                  </a:ext>
                </a:extLst>
              </a:tr>
              <a:tr h="313308">
                <a:tc vMerge="1">
                  <a:txBody>
                    <a:bodyPr/>
                    <a:lstStyle/>
                    <a:p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406" marR="1840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+mn-lt"/>
                        </a:rPr>
                        <a:t>Symptoms (headache, vision change, worsening joint pain, lightheaded episodes, dizziness, nausea)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5E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1">
                        <a:lnSpc>
                          <a:spcPct val="107000"/>
                        </a:lnSpc>
                        <a:buFont typeface="Symbol" panose="05050102010706020507" pitchFamily="18" charset="2"/>
                        <a:buNone/>
                      </a:pPr>
                      <a:endParaRPr lang="en-GB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5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5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0212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✔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51C2C"/>
                        </a:solidFill>
                        <a:effectLst/>
                        <a:uLnTx/>
                        <a:uFillTx/>
                        <a:latin typeface="Arial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5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0212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✔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51C2C"/>
                        </a:solidFill>
                        <a:effectLst/>
                        <a:uLnTx/>
                        <a:uFillTx/>
                        <a:latin typeface="Arial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5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0212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✔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51C2C"/>
                        </a:solidFill>
                        <a:effectLst/>
                        <a:uLnTx/>
                        <a:uFillTx/>
                        <a:latin typeface="Arial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5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5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778646"/>
                  </a:ext>
                </a:extLst>
              </a:tr>
              <a:tr h="313308">
                <a:tc vMerge="1">
                  <a:txBody>
                    <a:bodyPr/>
                    <a:lstStyle/>
                    <a:p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406" marR="1840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+mn-lt"/>
                        </a:rPr>
                        <a:t>Adherence (periods of pause /</a:t>
                      </a:r>
                      <a:endParaRPr lang="en-GB" sz="1000" dirty="0">
                        <a:effectLst/>
                        <a:latin typeface="+mn-lt"/>
                      </a:endParaRPr>
                    </a:p>
                    <a:p>
                      <a:r>
                        <a:rPr lang="en-US" sz="1000" dirty="0">
                          <a:effectLst/>
                          <a:latin typeface="+mn-lt"/>
                        </a:rPr>
                        <a:t>discontinuation)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rgbClr val="202122"/>
                          </a:solidFill>
                          <a:effectLst/>
                          <a:latin typeface="Arial" panose="020B0604020202020204" pitchFamily="34" charset="0"/>
                        </a:rPr>
                        <a:t>✔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D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6211341"/>
                  </a:ext>
                </a:extLst>
              </a:tr>
              <a:tr h="156654">
                <a:tc rowSpan="3"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Safety</a:t>
                      </a:r>
                    </a:p>
                  </a:txBody>
                  <a:tcPr marL="36000" marR="36000" marT="0" marB="0" vert="vert27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+mn-lt"/>
                        </a:rPr>
                        <a:t>Review adverse events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E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E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0212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✔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51C2C"/>
                        </a:solidFill>
                        <a:effectLst/>
                        <a:uLnTx/>
                        <a:uFillTx/>
                        <a:latin typeface="Arial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0212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✔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51C2C"/>
                        </a:solidFill>
                        <a:effectLst/>
                        <a:uLnTx/>
                        <a:uFillTx/>
                        <a:latin typeface="Arial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0212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✔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51C2C"/>
                        </a:solidFill>
                        <a:effectLst/>
                        <a:uLnTx/>
                        <a:uFillTx/>
                        <a:latin typeface="Arial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E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471059"/>
                  </a:ext>
                </a:extLst>
              </a:tr>
              <a:tr h="156654">
                <a:tc vMerge="1">
                  <a:txBody>
                    <a:bodyPr/>
                    <a:lstStyle/>
                    <a:p>
                      <a:endParaRPr lang="en-GB" sz="1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406" marR="1840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+mn-lt"/>
                        </a:rPr>
                        <a:t>Discussion of concomitant/new medications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rgbClr val="202122"/>
                          </a:solidFill>
                          <a:effectLst/>
                          <a:latin typeface="Arial" panose="020B0604020202020204" pitchFamily="34" charset="0"/>
                        </a:rPr>
                        <a:t>✔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0212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✔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51C2C"/>
                        </a:solidFill>
                        <a:effectLst/>
                        <a:uLnTx/>
                        <a:uFillTx/>
                        <a:latin typeface="Arial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0212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✔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51C2C"/>
                        </a:solidFill>
                        <a:effectLst/>
                        <a:uLnTx/>
                        <a:uFillTx/>
                        <a:latin typeface="Arial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0212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✔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51C2C"/>
                        </a:solidFill>
                        <a:effectLst/>
                        <a:uLnTx/>
                        <a:uFillTx/>
                        <a:latin typeface="Arial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8230292"/>
                  </a:ext>
                </a:extLst>
              </a:tr>
              <a:tr h="97017">
                <a:tc vMerge="1">
                  <a:txBody>
                    <a:bodyPr/>
                    <a:lstStyle/>
                    <a:p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406" marR="1840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+mn-lt"/>
                        </a:rPr>
                        <a:t>Discussion of other interventions</a:t>
                      </a:r>
                      <a:endParaRPr lang="en-GB" sz="1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E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E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E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E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E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rgbClr val="202122"/>
                          </a:solidFill>
                          <a:effectLst/>
                          <a:latin typeface="Arial" panose="020B0604020202020204" pitchFamily="34" charset="0"/>
                        </a:rPr>
                        <a:t>✔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E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18816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02558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FC627D3-E4E4-A350-59C1-254CFBA6F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Treatment Response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F9C905-232D-A65C-EB42-32762ED20C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Response to vosoritide treatment can vary in magnitude and timing</a:t>
            </a:r>
          </a:p>
          <a:p>
            <a:r>
              <a:rPr lang="en-GB" dirty="0"/>
              <a:t>AGV was the primary endpoint in the Phase 3 clinical trial, and is generally an accepted measure of meaningful response to vosoritide</a:t>
            </a:r>
          </a:p>
          <a:p>
            <a:r>
              <a:rPr lang="en-GB" dirty="0"/>
              <a:t>Experience from clinical practice indicates that patients and families do not expect response within 3–6 months, but many will expect measurable results at 1 year</a:t>
            </a:r>
          </a:p>
          <a:p>
            <a:r>
              <a:rPr lang="en-GB" dirty="0"/>
              <a:t>But data from the trial program combined with early clinical experience demonstrate a measurable response can be later than this, typically at 1–2 years </a:t>
            </a:r>
          </a:p>
          <a:p>
            <a:r>
              <a:rPr lang="en-GB" dirty="0"/>
              <a:t>Response to vosoritide will likely be affected by lack of adherence to daily injections, and this may be a consideration if an expected increase in AGV is not achieved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E119EF-1EBE-2689-D301-AF333E3EA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AGV, annualised growth velocity.</a:t>
            </a:r>
          </a:p>
          <a:p>
            <a:r>
              <a:rPr lang="en-GB" dirty="0"/>
              <a:t>Semler O, et al. Advances in Therapy. 2023 Oct 26:1-7.</a:t>
            </a:r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2FA14A4-1460-ADF9-ED47-C77048524C3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dirty="0"/>
              <a:t>To manage expectations, it is important to align with patients and families </a:t>
            </a:r>
            <a:br>
              <a:rPr lang="en-GB" dirty="0"/>
            </a:br>
            <a:r>
              <a:rPr lang="en-GB" dirty="0"/>
              <a:t>on the definition of response prior to vosoritide initiation</a:t>
            </a:r>
          </a:p>
        </p:txBody>
      </p:sp>
    </p:spTree>
    <p:extLst>
      <p:ext uri="{BB962C8B-B14F-4D97-AF65-F5344CB8AC3E}">
        <p14:creationId xmlns:p14="http://schemas.microsoft.com/office/powerpoint/2010/main" val="13430100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9EF39-6DC8-66CD-12CF-7BE2A19E6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Examples of Different Goals of Vosoritide Treatment </a:t>
            </a:r>
          </a:p>
        </p:txBody>
      </p:sp>
      <p:pic>
        <p:nvPicPr>
          <p:cNvPr id="7" name="Content Placeholder 6" descr="A diagram of caregiver&#10;&#10;Description automatically generated">
            <a:extLst>
              <a:ext uri="{FF2B5EF4-FFF2-40B4-BE49-F238E27FC236}">
                <a16:creationId xmlns:a16="http://schemas.microsoft.com/office/drawing/2014/main" id="{25E4C37F-A7B8-A923-EB4D-838F45E8EF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094" y="1449388"/>
            <a:ext cx="9301811" cy="39116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327DAB-F7B0-DDA3-2F4A-C33AD1DC1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*Height is the only outcome with published data, so clinicians considered this the only realistic goal. </a:t>
            </a:r>
          </a:p>
          <a:p>
            <a:r>
              <a:rPr lang="en-GB" dirty="0" err="1"/>
              <a:t>HRQoL</a:t>
            </a:r>
            <a:r>
              <a:rPr lang="en-GB" dirty="0"/>
              <a:t>, health related quality of life.</a:t>
            </a:r>
          </a:p>
          <a:p>
            <a:r>
              <a:rPr lang="en-GB" dirty="0"/>
              <a:t>Semler O, et al. Advances in Therapy. 2023 Oct 26:1-7.</a:t>
            </a:r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CB3148B-435C-181E-74A0-5620E682A4F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dirty="0"/>
              <a:t>The goals of treatment may differ between the patient, caregiver, and clinician 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D76E3FD-6A94-FF12-7AC5-8FA610B69902}"/>
              </a:ext>
            </a:extLst>
          </p:cNvPr>
          <p:cNvSpPr/>
          <p:nvPr/>
        </p:nvSpPr>
        <p:spPr>
          <a:xfrm>
            <a:off x="1445094" y="1449388"/>
            <a:ext cx="3892293" cy="3911600"/>
          </a:xfrm>
          <a:prstGeom prst="ellipse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2DCE01D-11A3-E121-8CE5-C5BA38DBAA63}"/>
              </a:ext>
            </a:extLst>
          </p:cNvPr>
          <p:cNvSpPr/>
          <p:nvPr/>
        </p:nvSpPr>
        <p:spPr>
          <a:xfrm>
            <a:off x="4149852" y="1449388"/>
            <a:ext cx="3892293" cy="3911600"/>
          </a:xfrm>
          <a:prstGeom prst="ellipse">
            <a:avLst/>
          </a:prstGeom>
          <a:noFill/>
          <a:ln w="5715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3E07E36-682F-608B-3C4E-609BCAFD0994}"/>
              </a:ext>
            </a:extLst>
          </p:cNvPr>
          <p:cNvSpPr/>
          <p:nvPr/>
        </p:nvSpPr>
        <p:spPr>
          <a:xfrm>
            <a:off x="6854615" y="1449388"/>
            <a:ext cx="3892293" cy="3911600"/>
          </a:xfrm>
          <a:prstGeom prst="ellipse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27164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B542A2-1596-CD9C-8DA1-92C9594B4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C564F3-2926-A497-4623-99507D3AFC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A crucial management step is to determine if adequate multidisciplinary support is in place</a:t>
            </a:r>
          </a:p>
          <a:p>
            <a:r>
              <a:rPr lang="en-GB" dirty="0"/>
              <a:t>Training for families is essential, including practical information on administration, how to recognise and manage injection-site reactions, and the importance of adherence</a:t>
            </a:r>
          </a:p>
          <a:p>
            <a:r>
              <a:rPr lang="en-GB" dirty="0"/>
              <a:t>Patients and families should be informed that response to vosoritide can vary in both magnitude and timing</a:t>
            </a:r>
          </a:p>
          <a:p>
            <a:r>
              <a:rPr lang="en-GB" dirty="0"/>
              <a:t>The early real-world experience with vosoritide is generally positive</a:t>
            </a:r>
          </a:p>
          <a:p>
            <a:r>
              <a:rPr lang="en-GB" dirty="0"/>
              <a:t>Sharing these insights will increase understanding of vosoritide practicalities</a:t>
            </a:r>
          </a:p>
          <a:p>
            <a:r>
              <a:rPr lang="en-GB" dirty="0"/>
              <a:t>International consensus guidance is needed to support use of vosoritide in clinical practice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E119EF-1EBE-2689-D301-AF333E3EA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Semler O, et al. Advances in Therapy. 2023 Oct 26:1-7.</a:t>
            </a:r>
            <a:endParaRPr lang="en-GB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601798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F0F6D51-D6BE-4DDA-9685-6AB8FD9E6A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ACH.expert VOXZOGO</a:t>
            </a:r>
            <a:r>
              <a:rPr lang="en-GB" dirty="0">
                <a:sym typeface="Symbol" panose="05050102010706020507" pitchFamily="18" charset="2"/>
              </a:rPr>
              <a:t></a:t>
            </a:r>
            <a:r>
              <a:rPr lang="en-GB" dirty="0">
                <a:solidFill>
                  <a:srgbClr val="000000"/>
                </a:solidFill>
              </a:rPr>
              <a:t>▼</a:t>
            </a:r>
            <a:r>
              <a:rPr lang="en-GB" dirty="0">
                <a:solidFill>
                  <a:srgbClr val="1A1919"/>
                </a:solidFill>
              </a:rPr>
              <a:t> </a:t>
            </a:r>
            <a:r>
              <a:rPr lang="en-GB" dirty="0"/>
              <a:t>(vosoritide) </a:t>
            </a:r>
            <a:br>
              <a:rPr lang="en-GB" b="0" i="0" dirty="0">
                <a:solidFill>
                  <a:srgbClr val="1A1919"/>
                </a:solidFill>
                <a:effectLst/>
              </a:rPr>
            </a:br>
            <a:r>
              <a:rPr lang="en-GB" dirty="0"/>
              <a:t> Prescribing Information Slide</a:t>
            </a:r>
          </a:p>
        </p:txBody>
      </p:sp>
    </p:spTree>
    <p:extLst>
      <p:ext uri="{BB962C8B-B14F-4D97-AF65-F5344CB8AC3E}">
        <p14:creationId xmlns:p14="http://schemas.microsoft.com/office/powerpoint/2010/main" val="31420270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C3AFB-E3EE-46B3-BABB-4CB138A34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VOXZOGO</a:t>
            </a:r>
            <a:r>
              <a:rPr lang="en-GB" b="1" dirty="0">
                <a:solidFill>
                  <a:schemeClr val="bg1"/>
                </a:solidFill>
                <a:effectLst/>
                <a:latin typeface="Symbol" panose="05050102010706020507" pitchFamily="18" charset="2"/>
                <a:ea typeface="Calibri" panose="020F0502020204030204" pitchFamily="34" charset="0"/>
                <a:cs typeface="Calibri" panose="020F0502020204030204" pitchFamily="34" charset="0"/>
              </a:rPr>
              <a:t>Ò</a:t>
            </a:r>
            <a:r>
              <a:rPr lang="en-GB" dirty="0">
                <a:solidFill>
                  <a:srgbClr val="000000"/>
                </a:solidFill>
              </a:rPr>
              <a:t>▼</a:t>
            </a:r>
            <a:r>
              <a:rPr lang="en-GB" dirty="0"/>
              <a:t> (vosoritide) Prescribing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F3E3E-845D-41D8-B215-E643D2B399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0" i="0" dirty="0">
                <a:solidFill>
                  <a:srgbClr val="1A1919"/>
                </a:solidFill>
                <a:effectLst/>
              </a:rPr>
              <a:t>Achondroplasia.expert may contain promotional material on BioMarin products, which is displayed based on the prescribing information approved in Europe</a:t>
            </a:r>
          </a:p>
          <a:p>
            <a:pPr marL="0" indent="0">
              <a:buNone/>
            </a:pPr>
            <a:endParaRPr lang="en-GB" b="0" i="0" dirty="0">
              <a:solidFill>
                <a:srgbClr val="1A1919"/>
              </a:solidFill>
              <a:effectLst/>
            </a:endParaRPr>
          </a:p>
          <a:p>
            <a:pPr marL="0" indent="0">
              <a:buNone/>
            </a:pPr>
            <a:r>
              <a:rPr lang="en-GB" dirty="0">
                <a:solidFill>
                  <a:srgbClr val="1A1919"/>
                </a:solidFill>
              </a:rPr>
              <a:t>Access the latest API: VOXZOGO</a:t>
            </a:r>
            <a:r>
              <a:rPr lang="en-GB" dirty="0">
                <a:solidFill>
                  <a:schemeClr val="tx1"/>
                </a:solidFill>
                <a:effectLst/>
                <a:latin typeface="Symbol" panose="05050102010706020507" pitchFamily="18" charset="2"/>
                <a:ea typeface="Calibri" panose="020F0502020204030204" pitchFamily="34" charset="0"/>
                <a:cs typeface="Calibri" panose="020F0502020204030204" pitchFamily="34" charset="0"/>
              </a:rPr>
              <a:t>Ò</a:t>
            </a:r>
            <a:r>
              <a:rPr lang="en-GB" dirty="0">
                <a:solidFill>
                  <a:srgbClr val="000000"/>
                </a:solidFill>
              </a:rPr>
              <a:t>▼</a:t>
            </a:r>
            <a:r>
              <a:rPr lang="en-GB" dirty="0">
                <a:solidFill>
                  <a:srgbClr val="1A1919"/>
                </a:solidFill>
              </a:rPr>
              <a:t> (vosoritide) </a:t>
            </a:r>
            <a:endParaRPr lang="en-GB" b="0" i="0" dirty="0">
              <a:solidFill>
                <a:srgbClr val="1A1919"/>
              </a:solidFill>
              <a:effectLst/>
            </a:endParaRPr>
          </a:p>
          <a:p>
            <a:r>
              <a:rPr lang="en-GB" dirty="0"/>
              <a:t>Within your downloaded Zip File, you will find a copy of the latest Prescribing Information </a:t>
            </a:r>
          </a:p>
          <a:p>
            <a:pPr lvl="1"/>
            <a:r>
              <a:rPr lang="en-GB" dirty="0">
                <a:solidFill>
                  <a:schemeClr val="tx1"/>
                </a:solidFill>
              </a:rPr>
              <a:t>The latest API can also be accessed on </a:t>
            </a:r>
            <a:r>
              <a:rPr lang="en-GB" b="1" dirty="0">
                <a:solidFill>
                  <a:srgbClr val="FFC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Achondroplasia.expert – Prescribing Information</a:t>
            </a:r>
            <a:endParaRPr lang="en-GB" b="1" dirty="0">
              <a:solidFill>
                <a:srgbClr val="FFC000"/>
              </a:solidFill>
            </a:endParaRPr>
          </a:p>
          <a:p>
            <a:pPr lvl="1"/>
            <a:r>
              <a:rPr lang="en-GB" dirty="0">
                <a:solidFill>
                  <a:schemeClr val="tx1"/>
                </a:solidFill>
              </a:rPr>
              <a:t>The prescribing information must form part of the promotional material and must not be separate from it</a:t>
            </a:r>
          </a:p>
          <a:p>
            <a:r>
              <a:rPr lang="en-GB" dirty="0"/>
              <a:t>Achondroplasia.expert </a:t>
            </a:r>
            <a:r>
              <a:rPr lang="en-GB" b="1" dirty="0">
                <a:solidFill>
                  <a:srgbClr val="FFC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and Conditions</a:t>
            </a:r>
            <a:endParaRPr lang="en-GB" b="1" dirty="0">
              <a:solidFill>
                <a:srgbClr val="FFC000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99655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DFF7462-D550-B721-8445-85450F3D6F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10"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821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B542A2-1596-CD9C-8DA1-92C9594B4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C564F3-2926-A497-4623-99507D3AFC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ACH is the most common form of short stature skeletal dysplasia</a:t>
            </a:r>
          </a:p>
          <a:p>
            <a:r>
              <a:rPr lang="en-GB" dirty="0"/>
              <a:t>It is associated with multisystem complications throughout the life course</a:t>
            </a:r>
          </a:p>
          <a:p>
            <a:r>
              <a:rPr lang="en-GB" dirty="0"/>
              <a:t>Multidisciplinary care over the entire lifespan is needed to provide optimal care</a:t>
            </a:r>
          </a:p>
          <a:p>
            <a:r>
              <a:rPr lang="en-GB" dirty="0"/>
              <a:t>Until recently there have been no medical therapies that address underlying pathophysiology </a:t>
            </a:r>
          </a:p>
          <a:p>
            <a:r>
              <a:rPr lang="en-GB" dirty="0"/>
              <a:t>Vosoritide</a:t>
            </a:r>
            <a:r>
              <a:rPr lang="en-GB" dirty="0">
                <a:solidFill>
                  <a:srgbClr val="000000"/>
                </a:solidFill>
              </a:rPr>
              <a:t>▼</a:t>
            </a:r>
            <a:r>
              <a:rPr lang="en-GB" dirty="0"/>
              <a:t> is the first precision medical therapy approved to increase growth velocity in children with ACH</a:t>
            </a:r>
          </a:p>
          <a:p>
            <a:pPr lvl="1"/>
            <a:r>
              <a:rPr lang="en-GB" dirty="0"/>
              <a:t>VOXZOGO® is indicated for the treatment of achondroplasia in patients 4 months of age and older whose epiphyses are not closed*</a:t>
            </a:r>
          </a:p>
          <a:p>
            <a:pPr lvl="1"/>
            <a:r>
              <a:rPr lang="en-GB" dirty="0"/>
              <a:t>Vosoritide is a modified recombinant human CNP analogue that counteracts overactive </a:t>
            </a:r>
            <a:br>
              <a:rPr lang="en-GB" dirty="0"/>
            </a:br>
            <a:r>
              <a:rPr lang="en-GB" dirty="0"/>
              <a:t>FGFR3 signalling and allows endochondral bone growth</a:t>
            </a:r>
          </a:p>
          <a:p>
            <a:r>
              <a:rPr lang="en-GB" dirty="0"/>
              <a:t>Sharing early prescribing experiences across different regions could provide a framework for developing practical guidance for real-world use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E119EF-1EBE-2689-D301-AF333E3EA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CNP, C-type natriuretic peptide; FGFR3, fibroblast growth factor receptor-3.</a:t>
            </a:r>
          </a:p>
          <a:p>
            <a:r>
              <a:rPr lang="en-GB" dirty="0"/>
              <a:t>*VOXZOGO® at the time of authorship was indicated for the treatment of achondroplasia in patients 2 years of age and older whose epiphyses are not closed.</a:t>
            </a:r>
          </a:p>
          <a:p>
            <a:r>
              <a:rPr lang="en-GB" dirty="0"/>
              <a:t>Semler O, et al. Advances in Therapy. 2023 Oct 26:1-7.</a:t>
            </a:r>
            <a:endParaRPr lang="en-GB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569327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B542A2-1596-CD9C-8DA1-92C9594B4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C564F3-2926-A497-4623-99507D3AFC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Two meetings were held to gather insight and early experience </a:t>
            </a:r>
          </a:p>
          <a:p>
            <a:r>
              <a:rPr lang="en-GB" dirty="0"/>
              <a:t>Experts attended from Europe, the Middle East, and the United States</a:t>
            </a:r>
          </a:p>
          <a:p>
            <a:pPr lvl="1"/>
            <a:r>
              <a:rPr lang="en-GB" dirty="0"/>
              <a:t>Geneticists, paediatric endocrinologists, paediatricians, and orthopaedic surgeons</a:t>
            </a:r>
          </a:p>
          <a:p>
            <a:r>
              <a:rPr lang="en-GB" dirty="0"/>
              <a:t>Current practices and considerations for vosoritide were discussed</a:t>
            </a:r>
          </a:p>
          <a:p>
            <a:pPr lvl="1"/>
            <a:r>
              <a:rPr lang="en-GB" dirty="0"/>
              <a:t>This included administration practicalities, assessments, and how to manage expectations</a:t>
            </a:r>
          </a:p>
          <a:p>
            <a:r>
              <a:rPr lang="en-GB" dirty="0"/>
              <a:t>At the time of the meetings the group was collectively managing &gt;220 patients receiving vosoritide, with an age range of 2–16 years</a:t>
            </a:r>
          </a:p>
          <a:p>
            <a:r>
              <a:rPr lang="en-GB" dirty="0"/>
              <a:t>Several of the authors had also been involved in the vosoritide clinical trial program</a:t>
            </a:r>
          </a:p>
          <a:p>
            <a:r>
              <a:rPr lang="en-GB" dirty="0"/>
              <a:t>At the time of the meeting, vosoritide was licensed by the EMA for children with ACH with open epiphyses aged ≥2 years, and by the FDA in children ≥5 years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E119EF-1EBE-2689-D301-AF333E3EA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EMA, European Medicines Agency; FDA, United States Food and Drug Administration.</a:t>
            </a:r>
          </a:p>
          <a:p>
            <a:r>
              <a:rPr lang="en-GB" dirty="0"/>
              <a:t>Semler O, et al. Advances in Therapy. 2023 Oct 26:1-7.</a:t>
            </a:r>
            <a:endParaRPr lang="en-GB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63882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FC627D3-E4E4-A350-59C1-254CFBA6F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Site Preparation: The MDT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F9C905-232D-A65C-EB42-32762ED20C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000" y="1449391"/>
            <a:ext cx="6702913" cy="3911741"/>
          </a:xfrm>
        </p:spPr>
        <p:txBody>
          <a:bodyPr>
            <a:normAutofit/>
          </a:bodyPr>
          <a:lstStyle/>
          <a:p>
            <a:r>
              <a:rPr lang="en-GB" dirty="0"/>
              <a:t>Recent guidelines recommend ACH be managed by an experienced MDT throughout the lifespan </a:t>
            </a:r>
          </a:p>
          <a:p>
            <a:r>
              <a:rPr lang="en-GB" dirty="0"/>
              <a:t>Initiation of vosoritide does not replace the need for coordinated MDT management and follow up</a:t>
            </a:r>
          </a:p>
          <a:p>
            <a:r>
              <a:rPr lang="en-GB" dirty="0"/>
              <a:t>Nor does it constitute an extra barrier to adequate implementation</a:t>
            </a:r>
          </a:p>
          <a:p>
            <a:r>
              <a:rPr lang="en-GB" dirty="0"/>
              <a:t>Adequate MDT support should be established prior to treatment initiation</a:t>
            </a:r>
          </a:p>
          <a:p>
            <a:r>
              <a:rPr lang="en-GB" dirty="0"/>
              <a:t>The lead clinician and specialties involved in the </a:t>
            </a:r>
            <a:br>
              <a:rPr lang="en-GB" dirty="0"/>
            </a:br>
            <a:r>
              <a:rPr lang="en-GB" dirty="0"/>
              <a:t>MDT may vary between centres and regions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E119EF-1EBE-2689-D301-AF333E3EA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ENT, ear-nose-and-throat; MDT, multidisciplinary team.</a:t>
            </a:r>
          </a:p>
          <a:p>
            <a:r>
              <a:rPr lang="en-GB" dirty="0"/>
              <a:t>Semler O, et al. Advances in Therapy. 2023 Oct 26:1-7.</a:t>
            </a:r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E5528643-E847-EDD6-BBD4-3F9233B1134B}"/>
              </a:ext>
            </a:extLst>
          </p:cNvPr>
          <p:cNvSpPr txBox="1">
            <a:spLocks/>
          </p:cNvSpPr>
          <p:nvPr/>
        </p:nvSpPr>
        <p:spPr>
          <a:xfrm>
            <a:off x="-463639" y="1703415"/>
            <a:ext cx="3775115" cy="3911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3"/>
              </a:buClr>
              <a:buFont typeface="Arial" panose="020B0604020202020204" pitchFamily="34" charset="0"/>
              <a:buChar char="►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893763" indent="-436563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3"/>
              </a:buClr>
              <a:buFont typeface="Arial" panose="020B0604020202020204" pitchFamily="34" charset="0"/>
              <a:buChar char="ꟷ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252538" indent="-338138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3"/>
              </a:buClr>
              <a:buFont typeface="Arial" panose="020B0604020202020204" pitchFamily="34" charset="0"/>
              <a:buChar char="ꟷ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9725" indent="-357188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3"/>
              </a:buClr>
              <a:buFont typeface="Arial" panose="020B0604020202020204" pitchFamily="34" charset="0"/>
              <a:buChar char="ꟷ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978025" indent="-3683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3"/>
              </a:buClr>
              <a:buFont typeface="Arial" panose="020B0604020202020204" pitchFamily="34" charset="0"/>
              <a:buChar char="ꟷ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6C15B66-176A-F869-9674-03BB91FC5B43}"/>
              </a:ext>
            </a:extLst>
          </p:cNvPr>
          <p:cNvSpPr/>
          <p:nvPr/>
        </p:nvSpPr>
        <p:spPr>
          <a:xfrm>
            <a:off x="7656492" y="1740533"/>
            <a:ext cx="3608365" cy="19219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br>
              <a:rPr lang="en-GB" sz="1400" dirty="0">
                <a:solidFill>
                  <a:schemeClr val="tx2"/>
                </a:solidFill>
              </a:rPr>
            </a:br>
            <a:r>
              <a:rPr lang="en-GB" sz="1400" dirty="0">
                <a:solidFill>
                  <a:schemeClr val="tx2"/>
                </a:solidFill>
              </a:rPr>
              <a:t>Clinical genetics and/or paediatric endocrinology and/or a paediatrician experienced in skeletal dysplasia</a:t>
            </a:r>
          </a:p>
          <a:p>
            <a:pPr algn="ctr"/>
            <a:endParaRPr lang="en-GB" sz="1400" dirty="0">
              <a:solidFill>
                <a:schemeClr val="tx2"/>
              </a:solidFill>
            </a:endParaRPr>
          </a:p>
          <a:p>
            <a:pPr algn="ctr"/>
            <a:r>
              <a:rPr lang="en-GB" sz="1400" dirty="0">
                <a:solidFill>
                  <a:schemeClr val="tx2"/>
                </a:solidFill>
              </a:rPr>
              <a:t>Specialists in paediatric pulmonology, neurosurgery, rehabilitation, orthopaedics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BCF96D-CC9A-EA60-FCA9-844CCDF0AFDA}"/>
              </a:ext>
            </a:extLst>
          </p:cNvPr>
          <p:cNvSpPr txBox="1"/>
          <p:nvPr/>
        </p:nvSpPr>
        <p:spPr>
          <a:xfrm>
            <a:off x="7656492" y="1494204"/>
            <a:ext cx="3478773" cy="47607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Core MDT should include: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D187BC8-7BBB-FCFC-31FB-15377BCC188C}"/>
              </a:ext>
            </a:extLst>
          </p:cNvPr>
          <p:cNvSpPr/>
          <p:nvPr/>
        </p:nvSpPr>
        <p:spPr>
          <a:xfrm>
            <a:off x="7656492" y="4032348"/>
            <a:ext cx="3608365" cy="115935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br>
              <a:rPr lang="en-GB" sz="1400" dirty="0">
                <a:solidFill>
                  <a:schemeClr val="tx2"/>
                </a:solidFill>
              </a:rPr>
            </a:br>
            <a:endParaRPr lang="en-GB" sz="1400" dirty="0">
              <a:solidFill>
                <a:schemeClr val="tx2"/>
              </a:solidFill>
            </a:endParaRPr>
          </a:p>
          <a:p>
            <a:pPr algn="ctr"/>
            <a:r>
              <a:rPr lang="en-GB" sz="1400" dirty="0">
                <a:solidFill>
                  <a:schemeClr val="tx2"/>
                </a:solidFill>
              </a:rPr>
              <a:t>ENT specialist, and a specialist who </a:t>
            </a:r>
            <a:br>
              <a:rPr lang="en-GB" sz="1400" dirty="0">
                <a:solidFill>
                  <a:schemeClr val="tx2"/>
                </a:solidFill>
              </a:rPr>
            </a:br>
            <a:r>
              <a:rPr lang="en-GB" sz="1400" dirty="0">
                <a:solidFill>
                  <a:schemeClr val="tx2"/>
                </a:solidFill>
              </a:rPr>
              <a:t>can provide psychosocial support, </a:t>
            </a:r>
            <a:br>
              <a:rPr lang="en-GB" sz="1400" dirty="0">
                <a:solidFill>
                  <a:schemeClr val="tx2"/>
                </a:solidFill>
              </a:rPr>
            </a:br>
            <a:r>
              <a:rPr lang="en-GB" sz="1400" dirty="0">
                <a:solidFill>
                  <a:schemeClr val="tx2"/>
                </a:solidFill>
              </a:rPr>
              <a:t>such as a social worker </a:t>
            </a:r>
          </a:p>
          <a:p>
            <a:pPr algn="ctr"/>
            <a:endParaRPr lang="en-GB" sz="1400" dirty="0">
              <a:solidFill>
                <a:schemeClr val="tx2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94070EF-C8F1-A048-E569-6529F4E7A30B}"/>
              </a:ext>
            </a:extLst>
          </p:cNvPr>
          <p:cNvSpPr txBox="1"/>
          <p:nvPr/>
        </p:nvSpPr>
        <p:spPr>
          <a:xfrm>
            <a:off x="7656492" y="3786019"/>
            <a:ext cx="3478773" cy="47607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Possible additional members:</a:t>
            </a: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7C01DD17-272D-87A5-F799-C9E5972D413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dirty="0"/>
              <a:t>A crucial management step is to determine if adequate multidisciplinary support is in place</a:t>
            </a:r>
          </a:p>
        </p:txBody>
      </p:sp>
    </p:spTree>
    <p:extLst>
      <p:ext uri="{BB962C8B-B14F-4D97-AF65-F5344CB8AC3E}">
        <p14:creationId xmlns:p14="http://schemas.microsoft.com/office/powerpoint/2010/main" val="508388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FC627D3-E4E4-A350-59C1-254CFBA6F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Infrastructure Considerations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F9C905-232D-A65C-EB42-32762ED20C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The EMA license states ACH diagnosis should be confirmed by appropriate genetic testing</a:t>
            </a:r>
          </a:p>
          <a:p>
            <a:pPr lvl="1"/>
            <a:r>
              <a:rPr lang="en-GB" dirty="0"/>
              <a:t>Any centre in Europe wishing to prescribe vosoritide must have access to genetic testing</a:t>
            </a:r>
          </a:p>
          <a:p>
            <a:pPr lvl="1"/>
            <a:r>
              <a:rPr lang="en-GB" dirty="0"/>
              <a:t>If testing is not available within the centre, the prescribing clinician will need to outsource to a third party</a:t>
            </a:r>
          </a:p>
          <a:p>
            <a:r>
              <a:rPr lang="en-GB" dirty="0"/>
              <a:t>In the US, some insurance companies require molecular diagnosis for reimbursement </a:t>
            </a:r>
          </a:p>
          <a:p>
            <a:r>
              <a:rPr lang="en-GB" dirty="0"/>
              <a:t>Pre-treatment screening with baseline and follow-up monitoring may require the availability of specific equipment or assessments and expertise in their interpretation</a:t>
            </a:r>
          </a:p>
          <a:p>
            <a:pPr lvl="1"/>
            <a:r>
              <a:rPr lang="en-GB" dirty="0"/>
              <a:t>Calibrated stadiometers/scales</a:t>
            </a:r>
          </a:p>
          <a:p>
            <a:pPr lvl="1"/>
            <a:r>
              <a:rPr lang="en-GB" dirty="0"/>
              <a:t>Access to radiographic and laboratory studies to assess bone age and blood chemistry</a:t>
            </a:r>
          </a:p>
          <a:p>
            <a:pPr lvl="1"/>
            <a:r>
              <a:rPr lang="en-GB" dirty="0"/>
              <a:t>Ability to assess Tanner staging</a:t>
            </a:r>
          </a:p>
          <a:p>
            <a:r>
              <a:rPr lang="en-GB" dirty="0"/>
              <a:t>May be a need for local pharmacies with storage capacity, especially for initial doses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E119EF-1EBE-2689-D301-AF333E3EA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Semler O, et al. Advances in Therapy. 2023 Oct 26:1-7.</a:t>
            </a:r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2FA14A4-1460-ADF9-ED47-C77048524C3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Prior to initiation of vosoritide there is a need to consider the infrastructure in place, including clinic capacity and expertise, means to perform specific assessments, and ability to implement ongoing monitoring protocols</a:t>
            </a:r>
          </a:p>
        </p:txBody>
      </p:sp>
    </p:spTree>
    <p:extLst>
      <p:ext uri="{BB962C8B-B14F-4D97-AF65-F5344CB8AC3E}">
        <p14:creationId xmlns:p14="http://schemas.microsoft.com/office/powerpoint/2010/main" val="2648341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FC627D3-E4E4-A350-59C1-254CFBA6F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Patient Selection Criteria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F9C905-232D-A65C-EB42-32762ED20C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000" y="1449391"/>
            <a:ext cx="5400000" cy="3911741"/>
          </a:xfrm>
        </p:spPr>
        <p:txBody>
          <a:bodyPr>
            <a:normAutofit/>
          </a:bodyPr>
          <a:lstStyle/>
          <a:p>
            <a:r>
              <a:rPr lang="en-GB" dirty="0"/>
              <a:t>The option of vosoritide should be discussed with all who are eligible* </a:t>
            </a:r>
          </a:p>
          <a:p>
            <a:r>
              <a:rPr lang="en-GB" dirty="0"/>
              <a:t>But not all patients will wish to pursue therapy</a:t>
            </a:r>
          </a:p>
          <a:p>
            <a:r>
              <a:rPr lang="en-GB" dirty="0"/>
              <a:t>It is important to identify barriers to treatment on an individual basis</a:t>
            </a:r>
          </a:p>
          <a:p>
            <a:r>
              <a:rPr lang="en-GB" dirty="0"/>
              <a:t>Administration of vosoritide could </a:t>
            </a:r>
            <a:br>
              <a:rPr lang="en-GB" dirty="0"/>
            </a:br>
            <a:r>
              <a:rPr lang="en-GB" dirty="0"/>
              <a:t>be burdensome </a:t>
            </a:r>
          </a:p>
          <a:p>
            <a:pPr lvl="1"/>
            <a:r>
              <a:rPr lang="en-GB" dirty="0"/>
              <a:t>e.g., patient/caregiver not committed </a:t>
            </a:r>
            <a:br>
              <a:rPr lang="en-GB" dirty="0"/>
            </a:br>
            <a:r>
              <a:rPr lang="en-GB" dirty="0"/>
              <a:t>to daily injections or follow-up protocol</a:t>
            </a:r>
          </a:p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E119EF-1EBE-2689-D301-AF333E3EA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*Children with ACH and open epiphyses, age per country license. </a:t>
            </a:r>
          </a:p>
          <a:p>
            <a:r>
              <a:rPr lang="en-GB" dirty="0"/>
              <a:t>Semler O, et al. Advances in Therapy. 2023 Oct 26:1-7.</a:t>
            </a:r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2FA14A4-1460-ADF9-ED47-C77048524C3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dirty="0"/>
              <a:t>Identifying committed and potentially adherent patients and caregivers will help ensure daily injections and monitoring are manageable</a:t>
            </a:r>
          </a:p>
        </p:txBody>
      </p:sp>
      <p:pic>
        <p:nvPicPr>
          <p:cNvPr id="3" name="Picture 2" descr="A diagram of a patient's health&#10;&#10;Description automatically generated">
            <a:extLst>
              <a:ext uri="{FF2B5EF4-FFF2-40B4-BE49-F238E27FC236}">
                <a16:creationId xmlns:a16="http://schemas.microsoft.com/office/drawing/2014/main" id="{07A7EFB8-6964-5645-3557-F14F5372DBB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118" y="1828799"/>
            <a:ext cx="5581557" cy="296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18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FC627D3-E4E4-A350-59C1-254CFBA6F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Preparing for Treatment Initiation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F9C905-232D-A65C-EB42-32762ED20C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An ongoing dialogue with patients and families is important prior to the start of vosoritide</a:t>
            </a:r>
          </a:p>
          <a:p>
            <a:r>
              <a:rPr lang="en-GB" dirty="0"/>
              <a:t>Time should be allowed to process the information provided and to ask questions </a:t>
            </a:r>
          </a:p>
          <a:p>
            <a:r>
              <a:rPr lang="en-GB" dirty="0"/>
              <a:t>Preliminary conversations should include patient eligibility, potential benefits and risks, available data, potential timeframe for observing a response, practicalities of daily injections, and follow-up requirements</a:t>
            </a:r>
          </a:p>
          <a:p>
            <a:r>
              <a:rPr lang="en-GB" dirty="0"/>
              <a:t>Psychological counselling could be considered as part of pre-treatment screening</a:t>
            </a:r>
          </a:p>
          <a:p>
            <a:r>
              <a:rPr lang="en-GB" dirty="0"/>
              <a:t>Protocols will differ by centre and region, and may be dependent on healthcare system, insurance or reimbursement authorities, available expertise, and access to equipment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E119EF-1EBE-2689-D301-AF333E3EA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Semler O, et al. Advances in Therapy. 2023 Oct 26:1-7.</a:t>
            </a:r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2FA14A4-1460-ADF9-ED47-C77048524C3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dirty="0"/>
              <a:t>There is currently no published guidance available on the assessments that </a:t>
            </a:r>
            <a:br>
              <a:rPr lang="en-GB" dirty="0"/>
            </a:br>
            <a:r>
              <a:rPr lang="en-GB" dirty="0"/>
              <a:t>should be undertaken prior to initiation of vosoritide</a:t>
            </a:r>
          </a:p>
        </p:txBody>
      </p:sp>
    </p:spTree>
    <p:extLst>
      <p:ext uri="{BB962C8B-B14F-4D97-AF65-F5344CB8AC3E}">
        <p14:creationId xmlns:p14="http://schemas.microsoft.com/office/powerpoint/2010/main" val="3337117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CD0B7-40E0-9260-FBC7-5B2E0666A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000" y="360000"/>
            <a:ext cx="10800000" cy="1008000"/>
          </a:xfrm>
        </p:spPr>
        <p:txBody>
          <a:bodyPr/>
          <a:lstStyle/>
          <a:p>
            <a:r>
              <a:rPr lang="en-GB" dirty="0"/>
              <a:t>Preparing for Treatment Initiation</a:t>
            </a:r>
          </a:p>
        </p:txBody>
      </p:sp>
      <p:pic>
        <p:nvPicPr>
          <p:cNvPr id="7" name="Content Placeholder 6" descr="A diagram of a diagram&#10;&#10;Description automatically generated">
            <a:extLst>
              <a:ext uri="{FF2B5EF4-FFF2-40B4-BE49-F238E27FC236}">
                <a16:creationId xmlns:a16="http://schemas.microsoft.com/office/drawing/2014/main" id="{B4F9EFE6-5D10-9ACA-E920-86C999315D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173" y="1449388"/>
            <a:ext cx="10759654" cy="39116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5CBD23-D8A9-F492-AF6E-B11A3D426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04497" y="6205448"/>
            <a:ext cx="9031665" cy="508048"/>
          </a:xfrm>
        </p:spPr>
        <p:txBody>
          <a:bodyPr/>
          <a:lstStyle/>
          <a:p>
            <a:r>
              <a:rPr lang="en-GB" dirty="0"/>
              <a:t>ENT, ear-nose-and-throat.</a:t>
            </a:r>
          </a:p>
          <a:p>
            <a:r>
              <a:rPr lang="en-GB" dirty="0"/>
              <a:t>Semler O, et al. Advances in Therapy. 2023 Oct 26:1-7.</a:t>
            </a:r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4984039-A832-7F67-962F-2E5AA577371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5562599"/>
            <a:ext cx="12192000" cy="642849"/>
          </a:xfrm>
        </p:spPr>
        <p:txBody>
          <a:bodyPr>
            <a:normAutofit/>
          </a:bodyPr>
          <a:lstStyle/>
          <a:p>
            <a:r>
              <a:rPr lang="en-US" dirty="0"/>
              <a:t>An example of a pre-treatment protocol prior to initiation of vosoritide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6913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FC627D3-E4E4-A350-59C1-254CFBA6F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000" y="360000"/>
            <a:ext cx="10800000" cy="1008000"/>
          </a:xfrm>
        </p:spPr>
        <p:txBody>
          <a:bodyPr>
            <a:normAutofit fontScale="90000"/>
          </a:bodyPr>
          <a:lstStyle/>
          <a:p>
            <a:r>
              <a:rPr lang="en-GB" dirty="0"/>
              <a:t>Addressing Concerns and Supporting Patients and Families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F9C905-232D-A65C-EB42-32762ED20C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5" y="1449388"/>
            <a:ext cx="6664951" cy="3911600"/>
          </a:xfrm>
        </p:spPr>
        <p:txBody>
          <a:bodyPr>
            <a:normAutofit/>
          </a:bodyPr>
          <a:lstStyle/>
          <a:p>
            <a:r>
              <a:rPr lang="en-GB" dirty="0"/>
              <a:t>The ACH community is aware of vosoritide, with some caregivers aware from very early in clinical trials</a:t>
            </a:r>
          </a:p>
          <a:p>
            <a:pPr lvl="1"/>
            <a:r>
              <a:rPr lang="en-GB" dirty="0"/>
              <a:t>But conflicting information can lead to confusion, which must be addressed by the MDT</a:t>
            </a:r>
          </a:p>
          <a:p>
            <a:r>
              <a:rPr lang="en-GB" dirty="0"/>
              <a:t>Concerns include; potential change in appearance and identity, unknown long-term safety and efficacy</a:t>
            </a:r>
          </a:p>
          <a:p>
            <a:r>
              <a:rPr lang="en-GB" dirty="0"/>
              <a:t>Patients and caregivers need practical guidance on how to administer the medication</a:t>
            </a:r>
          </a:p>
          <a:p>
            <a:r>
              <a:rPr lang="en-GB" sz="2000" dirty="0">
                <a:solidFill>
                  <a:schemeClr val="tx2"/>
                </a:solidFill>
              </a:rPr>
              <a:t>Empowering the patient can support compliance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E119EF-1EBE-2689-D301-AF333E3EA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04497" y="6205448"/>
            <a:ext cx="9031665" cy="508048"/>
          </a:xfrm>
        </p:spPr>
        <p:txBody>
          <a:bodyPr/>
          <a:lstStyle/>
          <a:p>
            <a:r>
              <a:rPr lang="en-GB" dirty="0"/>
              <a:t>MDT, multidisciplinary team.</a:t>
            </a:r>
          </a:p>
          <a:p>
            <a:r>
              <a:rPr lang="en-GB" dirty="0"/>
              <a:t>Semler O, et al. Advances in Therapy. 2023 Oct 26:1-7.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2FA14A4-1460-ADF9-ED47-C77048524C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5562599"/>
            <a:ext cx="12192000" cy="642849"/>
          </a:xfrm>
        </p:spPr>
        <p:txBody>
          <a:bodyPr/>
          <a:lstStyle/>
          <a:p>
            <a:r>
              <a:rPr lang="en-US" dirty="0"/>
              <a:t>Psychological support for both the patient and the caregiver is an important part of pre-treatment preparation and can be helpful for addressing concerns</a:t>
            </a:r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D0FF380-F629-11FE-631C-8DCB9B791DE0}"/>
              </a:ext>
            </a:extLst>
          </p:cNvPr>
          <p:cNvSpPr/>
          <p:nvPr/>
        </p:nvSpPr>
        <p:spPr>
          <a:xfrm>
            <a:off x="7656492" y="1734097"/>
            <a:ext cx="3608365" cy="196857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br>
              <a:rPr lang="en-GB" sz="1400" dirty="0">
                <a:solidFill>
                  <a:schemeClr val="tx2"/>
                </a:solidFill>
              </a:rPr>
            </a:br>
            <a:r>
              <a:rPr lang="en-GB" sz="1400" dirty="0">
                <a:solidFill>
                  <a:schemeClr val="tx2"/>
                </a:solidFill>
              </a:rPr>
              <a:t>Inject in the front middle thigh, lower abdomen (&gt;5 cm away from the navel), </a:t>
            </a:r>
            <a:br>
              <a:rPr lang="en-GB" sz="1400" dirty="0">
                <a:solidFill>
                  <a:schemeClr val="tx2"/>
                </a:solidFill>
              </a:rPr>
            </a:br>
            <a:r>
              <a:rPr lang="en-GB" sz="1400" dirty="0">
                <a:solidFill>
                  <a:schemeClr val="tx2"/>
                </a:solidFill>
              </a:rPr>
              <a:t>top of buttocks, or on back of upper arms </a:t>
            </a:r>
          </a:p>
          <a:p>
            <a:pPr algn="ctr"/>
            <a:endParaRPr lang="en-GB" sz="1400" dirty="0">
              <a:solidFill>
                <a:schemeClr val="tx2"/>
              </a:solidFill>
            </a:endParaRPr>
          </a:p>
          <a:p>
            <a:pPr algn="ctr"/>
            <a:r>
              <a:rPr lang="en-GB" sz="1400" dirty="0">
                <a:solidFill>
                  <a:schemeClr val="tx2"/>
                </a:solidFill>
              </a:rPr>
              <a:t>Rotate the site and do not use </a:t>
            </a:r>
            <a:br>
              <a:rPr lang="en-GB" sz="1400" dirty="0">
                <a:solidFill>
                  <a:schemeClr val="tx2"/>
                </a:solidFill>
              </a:rPr>
            </a:br>
            <a:r>
              <a:rPr lang="en-GB" sz="1400" dirty="0">
                <a:solidFill>
                  <a:schemeClr val="tx2"/>
                </a:solidFill>
              </a:rPr>
              <a:t>the same location on consecutive days </a:t>
            </a:r>
          </a:p>
          <a:p>
            <a:pPr algn="ctr"/>
            <a:endParaRPr lang="en-GB" sz="1400" dirty="0">
              <a:solidFill>
                <a:schemeClr val="tx2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70C41B9-B678-0EC3-0AE3-068F7331482A}"/>
              </a:ext>
            </a:extLst>
          </p:cNvPr>
          <p:cNvSpPr txBox="1"/>
          <p:nvPr/>
        </p:nvSpPr>
        <p:spPr>
          <a:xfrm>
            <a:off x="7656492" y="1488488"/>
            <a:ext cx="3478773" cy="43279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Manufacturer recommendations: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999FF2C-D7D5-80DB-9F60-505EDFBEBED0}"/>
              </a:ext>
            </a:extLst>
          </p:cNvPr>
          <p:cNvSpPr/>
          <p:nvPr/>
        </p:nvSpPr>
        <p:spPr>
          <a:xfrm>
            <a:off x="7656492" y="3818586"/>
            <a:ext cx="3608365" cy="1642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br>
              <a:rPr lang="en-GB" sz="1400" dirty="0">
                <a:solidFill>
                  <a:schemeClr val="tx2"/>
                </a:solidFill>
              </a:rPr>
            </a:br>
            <a:r>
              <a:rPr lang="en-GB" sz="1400" dirty="0">
                <a:solidFill>
                  <a:schemeClr val="tx2"/>
                </a:solidFill>
              </a:rPr>
              <a:t>Pain from local injection reactions can be managed by using cold compresses, vibration tools, local anaesthetic gels, and/or by distracting the child</a:t>
            </a:r>
          </a:p>
        </p:txBody>
      </p:sp>
      <p:pic>
        <p:nvPicPr>
          <p:cNvPr id="18" name="Graphic 17" descr="Needle with solid fill">
            <a:extLst>
              <a:ext uri="{FF2B5EF4-FFF2-40B4-BE49-F238E27FC236}">
                <a16:creationId xmlns:a16="http://schemas.microsoft.com/office/drawing/2014/main" id="{0DB0FEA5-2BCB-2FA5-C437-47456F7D7D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38457" y="271838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60371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Achondroplasia forum">
      <a:dk1>
        <a:srgbClr val="051C2C"/>
      </a:dk1>
      <a:lt1>
        <a:sysClr val="window" lastClr="FFFFFF"/>
      </a:lt1>
      <a:dk2>
        <a:srgbClr val="051C2C"/>
      </a:dk2>
      <a:lt2>
        <a:srgbClr val="FFFFFF"/>
      </a:lt2>
      <a:accent1>
        <a:srgbClr val="051C2C"/>
      </a:accent1>
      <a:accent2>
        <a:srgbClr val="274554"/>
      </a:accent2>
      <a:accent3>
        <a:srgbClr val="DFAA40"/>
      </a:accent3>
      <a:accent4>
        <a:srgbClr val="368BAB"/>
      </a:accent4>
      <a:accent5>
        <a:srgbClr val="AACDD8"/>
      </a:accent5>
      <a:accent6>
        <a:srgbClr val="FEDD00"/>
      </a:accent6>
      <a:hlink>
        <a:srgbClr val="051C2C"/>
      </a:hlink>
      <a:folHlink>
        <a:srgbClr val="051C2C"/>
      </a:folHlink>
    </a:clrScheme>
    <a:fontScheme name="Custom 4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GSL Template" id="{E707C889-FBD3-4C5E-8378-C29BDCD68AAB}" vid="{6E1DB9CE-A05A-435F-BD63-176DE3EF4DE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5812</TotalTime>
  <Words>2040</Words>
  <Application>Microsoft Office PowerPoint</Application>
  <PresentationFormat>Widescreen</PresentationFormat>
  <Paragraphs>248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Arial Narrow</vt:lpstr>
      <vt:lpstr>Symbol</vt:lpstr>
      <vt:lpstr>1_Office Theme</vt:lpstr>
      <vt:lpstr>Vosoritide▼ Therapy in Children With  Achondroplasia: Early Experience and  Practical Considerations for Clinical Practice</vt:lpstr>
      <vt:lpstr>Background</vt:lpstr>
      <vt:lpstr>Methods</vt:lpstr>
      <vt:lpstr>Site Preparation: The MDT</vt:lpstr>
      <vt:lpstr>Infrastructure Considerations</vt:lpstr>
      <vt:lpstr>Patient Selection Criteria</vt:lpstr>
      <vt:lpstr>Preparing for Treatment Initiation</vt:lpstr>
      <vt:lpstr>Preparing for Treatment Initiation</vt:lpstr>
      <vt:lpstr>Addressing Concerns and Supporting Patients and Families</vt:lpstr>
      <vt:lpstr>Core Assessments that may be Included in Vosoritide Follow-up, in Addition To Routine ACH Monitoring</vt:lpstr>
      <vt:lpstr>Treatment Response</vt:lpstr>
      <vt:lpstr>Examples of Different Goals of Vosoritide Treatment </vt:lpstr>
      <vt:lpstr>Conclusions</vt:lpstr>
      <vt:lpstr>ACH.expert VOXZOGO▼ (vosoritide)   Prescribing Information Slide</vt:lpstr>
      <vt:lpstr>VOXZOGOÒ▼ (vosoritide) Prescribing Information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Patient’s Perspective</dc:title>
  <dc:creator>Tim Venables</dc:creator>
  <cp:lastModifiedBy>Praveen Abraham</cp:lastModifiedBy>
  <cp:revision>240</cp:revision>
  <dcterms:created xsi:type="dcterms:W3CDTF">2021-09-21T16:24:04Z</dcterms:created>
  <dcterms:modified xsi:type="dcterms:W3CDTF">2023-12-21T18:05:48Z</dcterms:modified>
</cp:coreProperties>
</file>