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2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  <p188:author id="{E9CA7FFC-7680-8CC2-FC7B-2E10549AE481}" name="Alex Hutchings" initials="AH" userId="S-1-5-21-1761596898-488640096-3501999246-125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4673" autoAdjust="0"/>
  </p:normalViewPr>
  <p:slideViewPr>
    <p:cSldViewPr snapToGrid="0">
      <p:cViewPr varScale="1">
        <p:scale>
          <a:sx n="102" d="100"/>
          <a:sy n="102" d="100"/>
        </p:scale>
        <p:origin x="1038" y="108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Pain Affect Real Life of Children and Adults </a:t>
            </a:r>
            <a:br>
              <a:rPr lang="en-GB" dirty="0"/>
            </a:br>
            <a:r>
              <a:rPr lang="en-GB" dirty="0"/>
              <a:t>With Achondroplasia: A Systematic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Adapted from: </a:t>
            </a:r>
            <a:r>
              <a:rPr lang="en-GB" dirty="0" err="1"/>
              <a:t>Onesimo</a:t>
            </a:r>
            <a:r>
              <a:rPr lang="en-GB" dirty="0"/>
              <a:t> R, Sforza E, Bedeschi MF, Leoni C, Giorgio V, Rigante D, De Rose C, </a:t>
            </a:r>
            <a:br>
              <a:rPr lang="en-GB" dirty="0"/>
            </a:br>
            <a:r>
              <a:rPr lang="en-GB" dirty="0"/>
              <a:t>Kuczynska EM, Romeo DM, Palmacci O, Massimi L, Porro M, Gonfiantini MV, </a:t>
            </a:r>
            <a:br>
              <a:rPr lang="en-GB" dirty="0"/>
            </a:br>
            <a:r>
              <a:rPr lang="en-GB" dirty="0"/>
              <a:t>Selicorni A, Allegri A, Maghnie M, Zampino G</a:t>
            </a:r>
          </a:p>
          <a:p>
            <a:r>
              <a:rPr lang="en-GB" dirty="0"/>
              <a:t>Eur J Med Genet 2023;66:104850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66816D-2C14-8FF8-42C6-0DB9CB085925}"/>
              </a:ext>
            </a:extLst>
          </p:cNvPr>
          <p:cNvSpPr txBox="1"/>
          <p:nvPr/>
        </p:nvSpPr>
        <p:spPr>
          <a:xfrm>
            <a:off x="6390167" y="6145953"/>
            <a:ext cx="32746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2023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/>
              <a:t>EUCAN-ACH-00058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12/23</a:t>
            </a:r>
            <a:endParaRPr lang="en-US" sz="1100" dirty="0">
              <a:solidFill>
                <a:srgbClr val="2745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05E56-8002-CA24-7826-09B895C94F79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944577-C0DA-E9E4-C508-C0D174F11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5CAC-1ED8-9089-AA2C-BC4AA42F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2819-A5E7-9307-1004-B440B70AE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>
            <a:normAutofit/>
          </a:bodyPr>
          <a:lstStyle/>
          <a:p>
            <a:r>
              <a:rPr lang="en-GB" dirty="0"/>
              <a:t>Pain is by no means negligible in people with ACH</a:t>
            </a:r>
          </a:p>
          <a:p>
            <a:r>
              <a:rPr lang="en-GB" dirty="0"/>
              <a:t>Systematic pain assessment in patients with ACH contributes to the optimal management of physical symptoms and their psychosocial correlates, which could enhance QoL</a:t>
            </a:r>
          </a:p>
          <a:p>
            <a:r>
              <a:rPr lang="en-GB" dirty="0"/>
              <a:t>This review found the prevalence of general pain in adolescence can be as high as 90%</a:t>
            </a:r>
          </a:p>
          <a:p>
            <a:r>
              <a:rPr lang="en-GB" dirty="0"/>
              <a:t>Up to 70% of adults report general pain and back pain</a:t>
            </a:r>
          </a:p>
          <a:p>
            <a:r>
              <a:rPr lang="en-GB" dirty="0"/>
              <a:t>Recognising the multiple determinants of acute and chronic pain in patients with ACH may enable physicians to better understand and manage this burden</a:t>
            </a:r>
          </a:p>
          <a:p>
            <a:r>
              <a:rPr lang="en-GB" dirty="0"/>
              <a:t>This is particularly important with the advent of drugs that may modify ACH 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ACH, achondroplasia; QoL, quality of life. </a:t>
            </a:r>
          </a:p>
          <a:p>
            <a:r>
              <a:rPr lang="en-GB" dirty="0"/>
              <a:t>Onesimo R, et al. Eur J Med Genet 2023;66:104850.</a:t>
            </a:r>
          </a:p>
        </p:txBody>
      </p:sp>
    </p:spTree>
    <p:extLst>
      <p:ext uri="{BB962C8B-B14F-4D97-AF65-F5344CB8AC3E}">
        <p14:creationId xmlns:p14="http://schemas.microsoft.com/office/powerpoint/2010/main" val="306267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5CAC-1ED8-9089-AA2C-BC4AA42FC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2819-A5E7-9307-1004-B440B70AE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Pain and pain-related diseases are a root cause of disability and disease burden</a:t>
            </a:r>
          </a:p>
          <a:p>
            <a:r>
              <a:rPr lang="en-GB" dirty="0"/>
              <a:t>ACH clinical features can cause acute self-limited pain </a:t>
            </a:r>
          </a:p>
          <a:p>
            <a:r>
              <a:rPr lang="en-GB" dirty="0"/>
              <a:t>This can evolve into chronic pain and low quality of life</a:t>
            </a:r>
          </a:p>
          <a:p>
            <a:r>
              <a:rPr lang="en-GB" dirty="0"/>
              <a:t>Pain has physical, emotional, social, and school functioning effects in both adult and children with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Onesimo R, et al. Eur J Med Genet 2023;66:104850.</a:t>
            </a:r>
          </a:p>
        </p:txBody>
      </p:sp>
    </p:spTree>
    <p:extLst>
      <p:ext uri="{BB962C8B-B14F-4D97-AF65-F5344CB8AC3E}">
        <p14:creationId xmlns:p14="http://schemas.microsoft.com/office/powerpoint/2010/main" val="68115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5CAC-1ED8-9089-AA2C-BC4AA42F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2819-A5E7-9307-1004-B440B70AE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Aimed to describe prevalence, assessment tools, causes, and management strategies </a:t>
            </a:r>
            <a:br>
              <a:rPr lang="en-GB" dirty="0"/>
            </a:br>
            <a:r>
              <a:rPr lang="en-GB" dirty="0"/>
              <a:t>for pain in ACH</a:t>
            </a:r>
          </a:p>
          <a:p>
            <a:r>
              <a:rPr lang="en-GB" dirty="0"/>
              <a:t>Systematic review according to the PRISMA statement </a:t>
            </a:r>
          </a:p>
          <a:p>
            <a:pPr lvl="1"/>
            <a:r>
              <a:rPr lang="en-GB" dirty="0"/>
              <a:t>All articles were freely-available, and written in English</a:t>
            </a:r>
          </a:p>
          <a:p>
            <a:pPr lvl="1"/>
            <a:r>
              <a:rPr lang="en-GB" dirty="0"/>
              <a:t>No date limit was set</a:t>
            </a:r>
          </a:p>
          <a:p>
            <a:r>
              <a:rPr lang="en-GB" dirty="0"/>
              <a:t>The initial literature search yielded 512 articles</a:t>
            </a:r>
          </a:p>
          <a:p>
            <a:pPr lvl="1"/>
            <a:r>
              <a:rPr lang="en-GB" dirty="0"/>
              <a:t>300 duplicates were removed</a:t>
            </a:r>
          </a:p>
          <a:p>
            <a:pPr lvl="1"/>
            <a:r>
              <a:rPr lang="en-GB" dirty="0"/>
              <a:t>192 articles were screened by two independent researchers</a:t>
            </a:r>
          </a:p>
          <a:p>
            <a:r>
              <a:rPr lang="en-GB" dirty="0"/>
              <a:t>Any discrepancies were solved in a consensus meeting</a:t>
            </a:r>
          </a:p>
          <a:p>
            <a:r>
              <a:rPr lang="en-GB" dirty="0"/>
              <a:t>Articles were included if they reported on pain epidemiology, assessment, and management in paediatric or adult ACH populations</a:t>
            </a:r>
          </a:p>
          <a:p>
            <a:r>
              <a:rPr lang="en-GB" dirty="0"/>
              <a:t>A thematic synthesis of assessment instruments, causes of pain, allocation of pain, correlation with age, and possible management strategies was formulated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ACH, achondroplasia; PRISM, Preferred Reporting Items for Systematic reviews and Meta-Analyses.</a:t>
            </a:r>
          </a:p>
          <a:p>
            <a:r>
              <a:rPr lang="en-GB" dirty="0"/>
              <a:t>Onesimo R, et al. Eur J Med Genet 2023;66:104850.</a:t>
            </a:r>
          </a:p>
        </p:txBody>
      </p:sp>
    </p:spTree>
    <p:extLst>
      <p:ext uri="{BB962C8B-B14F-4D97-AF65-F5344CB8AC3E}">
        <p14:creationId xmlns:p14="http://schemas.microsoft.com/office/powerpoint/2010/main" val="407156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Instruments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Numerous tools to assess pain presence, distribution, and intensity in ACH from childhood to adulthood have been published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0B6992A-F04B-0C1D-2DB9-054668C085FE}"/>
              </a:ext>
            </a:extLst>
          </p:cNvPr>
          <p:cNvSpPr/>
          <p:nvPr/>
        </p:nvSpPr>
        <p:spPr>
          <a:xfrm>
            <a:off x="6096000" y="1455478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ACEM-Symptom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Achondroplasia Child Experience Measures Symptom Scale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C89A774-DD4D-E1F6-FFC7-57BB035F7A26}"/>
              </a:ext>
            </a:extLst>
          </p:cNvPr>
          <p:cNvSpPr/>
          <p:nvPr/>
        </p:nvSpPr>
        <p:spPr>
          <a:xfrm>
            <a:off x="695324" y="3140252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CHAQ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Childhood Health Assessment Questionnaire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DC48712E-C1EE-2423-038E-3E6B04F85C37}"/>
              </a:ext>
            </a:extLst>
          </p:cNvPr>
          <p:cNvSpPr txBox="1">
            <a:spLocks/>
          </p:cNvSpPr>
          <p:nvPr/>
        </p:nvSpPr>
        <p:spPr>
          <a:xfrm>
            <a:off x="6096000" y="1449391"/>
            <a:ext cx="5286237" cy="3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78025" indent="-3683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A90F3AC-AF78-3EA9-BC05-11278EA8E8AF}"/>
              </a:ext>
            </a:extLst>
          </p:cNvPr>
          <p:cNvSpPr/>
          <p:nvPr/>
        </p:nvSpPr>
        <p:spPr>
          <a:xfrm>
            <a:off x="695324" y="3972047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ObsRO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Observer Reported Outcome-completion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95DBE70-1513-71BE-0903-42F03147F5A6}"/>
              </a:ext>
            </a:extLst>
          </p:cNvPr>
          <p:cNvSpPr/>
          <p:nvPr/>
        </p:nvSpPr>
        <p:spPr>
          <a:xfrm>
            <a:off x="695324" y="4803842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QoLISSY 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Quality of Life in Short Stature Youth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63D67D0-4E89-1385-F287-3EF1556E0C96}"/>
              </a:ext>
            </a:extLst>
          </p:cNvPr>
          <p:cNvSpPr/>
          <p:nvPr/>
        </p:nvSpPr>
        <p:spPr>
          <a:xfrm>
            <a:off x="6096000" y="3140252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MMPQ-SF 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Modified Mc Gill Pain Questionnaire Short Form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2612B6A-939E-A34D-4B39-2181F66951AD}"/>
              </a:ext>
            </a:extLst>
          </p:cNvPr>
          <p:cNvSpPr/>
          <p:nvPr/>
        </p:nvSpPr>
        <p:spPr>
          <a:xfrm>
            <a:off x="695324" y="1476662"/>
            <a:ext cx="4597757" cy="65802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Some instruments have been specifically developed for ACH population…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AC6F6F-E6E8-A350-9D48-D6D9CC61FFC3}"/>
              </a:ext>
            </a:extLst>
          </p:cNvPr>
          <p:cNvSpPr/>
          <p:nvPr/>
        </p:nvSpPr>
        <p:spPr>
          <a:xfrm>
            <a:off x="695324" y="2308457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…Others for the general population have been adapted for ACH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AEAC224-C01F-9C59-07D1-B3B1DF8984AE}"/>
              </a:ext>
            </a:extLst>
          </p:cNvPr>
          <p:cNvSpPr/>
          <p:nvPr/>
        </p:nvSpPr>
        <p:spPr>
          <a:xfrm>
            <a:off x="6096000" y="3972047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STEMS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Screening Tool for Everyday Mobility and Symptoms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8F22088-4A01-8D09-8B44-DBC5E0E3DA0F}"/>
              </a:ext>
            </a:extLst>
          </p:cNvPr>
          <p:cNvSpPr/>
          <p:nvPr/>
        </p:nvSpPr>
        <p:spPr>
          <a:xfrm>
            <a:off x="6096000" y="4803842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NOSF-MISS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Norwegian Pain Society Minimum Questionnaire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F8E97DE-C136-66C0-CCDA-D564DC4E1F74}"/>
              </a:ext>
            </a:extLst>
          </p:cNvPr>
          <p:cNvSpPr/>
          <p:nvPr/>
        </p:nvSpPr>
        <p:spPr>
          <a:xfrm>
            <a:off x="6096000" y="2308457"/>
            <a:ext cx="4597757" cy="65802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BPI </a:t>
            </a:r>
          </a:p>
          <a:p>
            <a:pPr algn="ctr"/>
            <a:r>
              <a:rPr lang="en-GB" sz="1200" i="1" dirty="0">
                <a:solidFill>
                  <a:schemeClr val="tx1"/>
                </a:solidFill>
              </a:rPr>
              <a:t>Brief Pain Inventory</a:t>
            </a:r>
          </a:p>
        </p:txBody>
      </p:sp>
    </p:spTree>
    <p:extLst>
      <p:ext uri="{BB962C8B-B14F-4D97-AF65-F5344CB8AC3E}">
        <p14:creationId xmlns:p14="http://schemas.microsoft.com/office/powerpoint/2010/main" val="310397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Main Cause of Pain in ACH Populations by 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29581-F053-F79D-A344-C7B58BCC8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1" y="1449391"/>
            <a:ext cx="3558862" cy="3911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/>
              <a:t>Infancy:</a:t>
            </a:r>
          </a:p>
          <a:p>
            <a:r>
              <a:rPr lang="da-DK" sz="1800" dirty="0"/>
              <a:t>Cervical medullary compression </a:t>
            </a:r>
          </a:p>
          <a:p>
            <a:r>
              <a:rPr lang="da-DK" sz="1800" dirty="0"/>
              <a:t>Thoracolumbar kyphosis</a:t>
            </a:r>
          </a:p>
          <a:p>
            <a:r>
              <a:rPr lang="da-DK" sz="1800" dirty="0"/>
              <a:t>Hydrocephalus </a:t>
            </a:r>
          </a:p>
          <a:p>
            <a:r>
              <a:rPr lang="da-DK" sz="1800" dirty="0"/>
              <a:t>Obstructive apnea </a:t>
            </a:r>
          </a:p>
          <a:p>
            <a:r>
              <a:rPr lang="da-DK" sz="1800" dirty="0"/>
              <a:t>Genu varum </a:t>
            </a:r>
          </a:p>
          <a:p>
            <a:r>
              <a:rPr lang="da-DK" sz="1800" dirty="0"/>
              <a:t>Treatments for small stature </a:t>
            </a:r>
            <a:endParaRPr lang="en-GB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Causes of pain vary across the lifespan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2CF330F7-8F8B-1568-9512-2D4134A1D0D9}"/>
              </a:ext>
            </a:extLst>
          </p:cNvPr>
          <p:cNvSpPr txBox="1">
            <a:spLocks/>
          </p:cNvSpPr>
          <p:nvPr/>
        </p:nvSpPr>
        <p:spPr>
          <a:xfrm>
            <a:off x="4316569" y="1449391"/>
            <a:ext cx="3558862" cy="3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78025" indent="-3683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/>
              <a:t>Adolescence:</a:t>
            </a:r>
          </a:p>
          <a:p>
            <a:r>
              <a:rPr lang="da-DK" sz="1800" dirty="0"/>
              <a:t>Spinal stenosis</a:t>
            </a:r>
          </a:p>
          <a:p>
            <a:r>
              <a:rPr lang="da-DK" sz="1800" dirty="0"/>
              <a:t>Cervical spinal cord infarction </a:t>
            </a:r>
          </a:p>
          <a:p>
            <a:r>
              <a:rPr lang="da-DK" sz="1800" dirty="0"/>
              <a:t>Genu varum </a:t>
            </a:r>
          </a:p>
          <a:p>
            <a:r>
              <a:rPr lang="da-DK" sz="1800" dirty="0"/>
              <a:t>Discoid lateral meniscus </a:t>
            </a:r>
          </a:p>
          <a:p>
            <a:r>
              <a:rPr lang="da-DK" sz="1800" dirty="0"/>
              <a:t>Treatments for small stature</a:t>
            </a:r>
            <a:endParaRPr lang="en-GB" sz="1800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D8ABAF48-8F45-B62F-38F9-620FAF402E26}"/>
              </a:ext>
            </a:extLst>
          </p:cNvPr>
          <p:cNvSpPr txBox="1">
            <a:spLocks/>
          </p:cNvSpPr>
          <p:nvPr/>
        </p:nvSpPr>
        <p:spPr>
          <a:xfrm>
            <a:off x="7937137" y="1449391"/>
            <a:ext cx="3558862" cy="3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►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93763" indent="-4365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252538" indent="-3381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9725" indent="-357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78025" indent="-3683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ꟷ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/>
              <a:t>Adulthood:</a:t>
            </a:r>
          </a:p>
          <a:p>
            <a:r>
              <a:rPr lang="da-DK" sz="1800" dirty="0"/>
              <a:t>Spinal stenosis </a:t>
            </a:r>
          </a:p>
          <a:p>
            <a:r>
              <a:rPr lang="da-DK" sz="1800" dirty="0"/>
              <a:t>Obesity </a:t>
            </a:r>
          </a:p>
          <a:p>
            <a:r>
              <a:rPr lang="da-DK" sz="1800" dirty="0"/>
              <a:t>Degenerative osteoarthritis </a:t>
            </a:r>
          </a:p>
          <a:p>
            <a:r>
              <a:rPr lang="da-DK" sz="1800" dirty="0"/>
              <a:t>Ankylosis spondylitis </a:t>
            </a:r>
          </a:p>
          <a:p>
            <a:r>
              <a:rPr lang="da-DK" sz="1800" dirty="0"/>
              <a:t>Caesarean delivery </a:t>
            </a:r>
          </a:p>
          <a:p>
            <a:r>
              <a:rPr lang="da-DK" sz="1800" dirty="0"/>
              <a:t>Inguinal herniation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1933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Sites and Symptoms of Pain by Site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CPAP, c</a:t>
            </a:r>
            <a:r>
              <a:rPr lang="en-GB" sz="1000" dirty="0"/>
              <a:t>ontinuous positive airway pressure; OSA, obstructive sleep apnoea.</a:t>
            </a:r>
          </a:p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Recognising the multiple determinants of acute and chronic pain in patients with ACH may enable physicians to better understand and manage this burden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504D35AA-2210-C91B-F188-3124D5300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239984"/>
              </p:ext>
            </p:extLst>
          </p:nvPr>
        </p:nvGraphicFramePr>
        <p:xfrm>
          <a:off x="704497" y="1449388"/>
          <a:ext cx="10792176" cy="39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30">
                  <a:extLst>
                    <a:ext uri="{9D8B030D-6E8A-4147-A177-3AD203B41FA5}">
                      <a16:colId xmlns:a16="http://schemas.microsoft.com/office/drawing/2014/main" val="4216852325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254216121"/>
                    </a:ext>
                  </a:extLst>
                </a:gridCol>
                <a:gridCol w="3183466">
                  <a:extLst>
                    <a:ext uri="{9D8B030D-6E8A-4147-A177-3AD203B41FA5}">
                      <a16:colId xmlns:a16="http://schemas.microsoft.com/office/drawing/2014/main" val="3550465825"/>
                    </a:ext>
                  </a:extLst>
                </a:gridCol>
                <a:gridCol w="3138380">
                  <a:extLst>
                    <a:ext uri="{9D8B030D-6E8A-4147-A177-3AD203B41FA5}">
                      <a16:colId xmlns:a16="http://schemas.microsoft.com/office/drawing/2014/main" val="1926718098"/>
                    </a:ext>
                  </a:extLst>
                </a:gridCol>
              </a:tblGrid>
              <a:tr h="153084">
                <a:tc>
                  <a:txBody>
                    <a:bodyPr/>
                    <a:lstStyle/>
                    <a:p>
                      <a:r>
                        <a:rPr lang="en-GB" sz="1200" dirty="0"/>
                        <a:t>Site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Cause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Signs and symptoms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Management strategy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21022942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Brain</a:t>
                      </a:r>
                      <a:endParaRPr lang="en-GB" sz="12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Hydrocephalus</a:t>
                      </a:r>
                      <a:endParaRPr lang="en-GB" sz="12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Headache, lethargy, irritability, anterior fontanelle bulging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Ventriculoperitoneal shunts</a:t>
                      </a:r>
                      <a:endParaRPr lang="en-GB" sz="120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3517180782"/>
                  </a:ext>
                </a:extLst>
              </a:tr>
              <a:tr h="153084">
                <a:tc>
                  <a:txBody>
                    <a:bodyPr/>
                    <a:lstStyle/>
                    <a:p>
                      <a:r>
                        <a:rPr lang="en-GB" sz="1200" dirty="0"/>
                        <a:t>Upper airway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OSA 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Headache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Multilevel surgical interventions; CPAP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876881912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r>
                        <a:rPr lang="en-GB" sz="1200" dirty="0"/>
                        <a:t>Temporomandibular</a:t>
                      </a:r>
                    </a:p>
                    <a:p>
                      <a:r>
                        <a:rPr lang="en-GB" sz="1200" dirty="0"/>
                        <a:t>joint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/>
                        <a:t>Ankylosing spondylitis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Local pain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Pharmacological approaches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2553870845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r>
                        <a:rPr lang="en-GB" sz="1200" dirty="0"/>
                        <a:t>Spinal cervical region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Cervical medullary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compression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Hypotonia (infancy), ataxia, apnoea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Surgical decompression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2434917071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r>
                        <a:rPr lang="en-GB" sz="1200" dirty="0"/>
                        <a:t>Spinal lumbar region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Lumbar spinal stenosis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Back pain, buttocks and leg pain, incontinence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Surgical decompression;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Pharmacological approaches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2823297462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r>
                        <a:rPr lang="en-GB" sz="1200" dirty="0"/>
                        <a:t>Spinal thoracolumbar</a:t>
                      </a:r>
                    </a:p>
                    <a:p>
                      <a:r>
                        <a:rPr lang="en-GB" sz="1200" dirty="0"/>
                        <a:t>region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Thoracolumbar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kyphosis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Back pain, bilateral leg pain, claudication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Thoracolumbar orthosis;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Pharmacological approaches 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3615086817"/>
                  </a:ext>
                </a:extLst>
              </a:tr>
              <a:tr h="459253">
                <a:tc>
                  <a:txBody>
                    <a:bodyPr/>
                    <a:lstStyle/>
                    <a:p>
                      <a:r>
                        <a:rPr lang="en-GB" sz="1200" dirty="0"/>
                        <a:t>Knee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Genu varum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Discoid lateral meniscus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Degenerative osteoarthritis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Obesity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Local pain, instability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Physiotherapy;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Orthosis;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Surgical treatment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2762928271"/>
                  </a:ext>
                </a:extLst>
              </a:tr>
              <a:tr h="25514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Limb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 stature treatment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Pain due to injections</a:t>
                      </a:r>
                    </a:p>
                    <a:p>
                      <a:r>
                        <a:rPr lang="en-GB" sz="1200" dirty="0"/>
                        <a:t>Pain due to limb-lengthening surgery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Pharmacological approaches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88716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66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Pain in Children With 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29581-F053-F79D-A344-C7B58BCC8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 a qualitative study on child experience of ACH, pain was found to be the most frequently mentioned symptom affecting physical functioning </a:t>
            </a:r>
          </a:p>
          <a:p>
            <a:r>
              <a:rPr lang="en-GB" dirty="0"/>
              <a:t>Children experience lower QoL compared to average-statured peers because of pain </a:t>
            </a:r>
          </a:p>
          <a:p>
            <a:r>
              <a:rPr lang="en-GB" dirty="0"/>
              <a:t>The main causes of pain in childhood are cervical medullary compression, thoracolumbar kyphosis, hydrocephalus, OSA, genu varum, and treatments for small stature </a:t>
            </a:r>
          </a:p>
          <a:p>
            <a:r>
              <a:rPr lang="en-GB" dirty="0"/>
              <a:t>In several studies, shoulder and knee pain was typically reported during infancy</a:t>
            </a:r>
          </a:p>
          <a:p>
            <a:r>
              <a:rPr lang="en-GB" dirty="0"/>
              <a:t>Knee pain was generally reported around 5–6 years of age </a:t>
            </a:r>
          </a:p>
          <a:p>
            <a:r>
              <a:rPr lang="en-GB" dirty="0"/>
              <a:t>There is a clear increase in the back and leg pain with age, with a higher prevalence </a:t>
            </a:r>
            <a:br>
              <a:rPr lang="en-GB" dirty="0"/>
            </a:br>
            <a:r>
              <a:rPr lang="en-GB" dirty="0"/>
              <a:t>in those aged 5–18 versus younger patients aged 2–5 years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OSA, obstructive sleep apnoea; QoL, quality of life. </a:t>
            </a:r>
          </a:p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Children name pain along with difficulty reaching, short height, and short limbs </a:t>
            </a:r>
            <a:br>
              <a:rPr lang="en-GB" dirty="0"/>
            </a:br>
            <a:r>
              <a:rPr lang="en-GB" dirty="0"/>
              <a:t>amongst the most bothersome aspects of ACH </a:t>
            </a:r>
          </a:p>
        </p:txBody>
      </p:sp>
    </p:spTree>
    <p:extLst>
      <p:ext uri="{BB962C8B-B14F-4D97-AF65-F5344CB8AC3E}">
        <p14:creationId xmlns:p14="http://schemas.microsoft.com/office/powerpoint/2010/main" val="422023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Pain in Adolescents With 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29581-F053-F79D-A344-C7B58BCC8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 an observational study, </a:t>
            </a:r>
            <a:r>
              <a:rPr lang="en-GB" b="1" dirty="0"/>
              <a:t>58.6% </a:t>
            </a:r>
            <a:r>
              <a:rPr lang="en-GB" dirty="0"/>
              <a:t>of 41 adolescents with ACH reported ≥1 pain site</a:t>
            </a:r>
          </a:p>
          <a:p>
            <a:r>
              <a:rPr lang="en-GB" dirty="0"/>
              <a:t>And </a:t>
            </a:r>
            <a:r>
              <a:rPr lang="en-GB" b="1" dirty="0"/>
              <a:t>32.9% </a:t>
            </a:r>
            <a:r>
              <a:rPr lang="en-GB" dirty="0"/>
              <a:t>of the 41 ACH adolescents reported ≥3 pain sites, with pain intensity ranging from little to medium</a:t>
            </a:r>
          </a:p>
          <a:p>
            <a:r>
              <a:rPr lang="en-GB" dirty="0"/>
              <a:t>Knees and lower spine are the areas where discomfort is felt most frequently</a:t>
            </a:r>
          </a:p>
          <a:p>
            <a:r>
              <a:rPr lang="en-GB" dirty="0"/>
              <a:t>Patients without limb lengthening experienced a greater mean number of pain sites and a slightly higher overall pain score</a:t>
            </a:r>
          </a:p>
          <a:p>
            <a:r>
              <a:rPr lang="en-GB" dirty="0"/>
              <a:t>Additionally, </a:t>
            </a:r>
            <a:r>
              <a:rPr lang="en-GB" b="1" dirty="0"/>
              <a:t>90% </a:t>
            </a:r>
            <a:r>
              <a:rPr lang="en-GB" dirty="0"/>
              <a:t>of 19 adolescents participating in a qualitative study experienced </a:t>
            </a:r>
            <a:br>
              <a:rPr lang="en-GB" dirty="0"/>
            </a:br>
            <a:r>
              <a:rPr lang="en-GB" dirty="0"/>
              <a:t>general pain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There is a high prevalence of general pain in adolescents with ACH</a:t>
            </a:r>
          </a:p>
        </p:txBody>
      </p:sp>
    </p:spTree>
    <p:extLst>
      <p:ext uri="{BB962C8B-B14F-4D97-AF65-F5344CB8AC3E}">
        <p14:creationId xmlns:p14="http://schemas.microsoft.com/office/powerpoint/2010/main" val="295561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2FD41FB-5276-403A-E114-9E30984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Pain in Adults With 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29581-F053-F79D-A344-C7B58BCC8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Recent studies reveal common findings regarding the high prevalence of chronic pain in adults with ACH</a:t>
            </a:r>
          </a:p>
          <a:p>
            <a:r>
              <a:rPr lang="en-GB" b="1" dirty="0"/>
              <a:t>79.4% </a:t>
            </a:r>
            <a:r>
              <a:rPr lang="en-GB" dirty="0"/>
              <a:t>of Americans and </a:t>
            </a:r>
            <a:r>
              <a:rPr lang="en-GB" b="1" dirty="0"/>
              <a:t>70% </a:t>
            </a:r>
            <a:r>
              <a:rPr lang="en-GB" dirty="0"/>
              <a:t>of Norwegian suffer from moderate-to-severe chronic pain </a:t>
            </a:r>
          </a:p>
          <a:p>
            <a:r>
              <a:rPr lang="en-GB" dirty="0"/>
              <a:t>Females report generally more pain than males; this is also true in the general population, although reasons for gender differences in pain experience are unclear </a:t>
            </a:r>
          </a:p>
          <a:p>
            <a:r>
              <a:rPr lang="en-GB" dirty="0"/>
              <a:t>Symptoms of SS usually occur in the 3</a:t>
            </a:r>
            <a:r>
              <a:rPr lang="en-GB" baseline="30000" dirty="0"/>
              <a:t>rd</a:t>
            </a:r>
            <a:r>
              <a:rPr lang="en-GB" dirty="0"/>
              <a:t> to 4</a:t>
            </a:r>
            <a:r>
              <a:rPr lang="en-GB" baseline="30000" dirty="0"/>
              <a:t>th</a:t>
            </a:r>
            <a:r>
              <a:rPr lang="en-GB" dirty="0"/>
              <a:t> decade of life</a:t>
            </a:r>
          </a:p>
          <a:p>
            <a:r>
              <a:rPr lang="en-GB"/>
              <a:t>In </a:t>
            </a:r>
            <a:r>
              <a:rPr lang="en-GB" dirty="0"/>
              <a:t>an observational study, </a:t>
            </a:r>
            <a:r>
              <a:rPr lang="en-GB" b="1" dirty="0"/>
              <a:t>70.3%</a:t>
            </a:r>
            <a:r>
              <a:rPr lang="en-GB" dirty="0"/>
              <a:t> of 72 adults report ≥1 pain site and </a:t>
            </a:r>
            <a:r>
              <a:rPr lang="en-GB" b="1" dirty="0"/>
              <a:t>41.9%</a:t>
            </a:r>
            <a:r>
              <a:rPr lang="en-GB" dirty="0"/>
              <a:t> report ≥3 pain sites, with pain intensity ranging from little to medium</a:t>
            </a:r>
          </a:p>
          <a:p>
            <a:r>
              <a:rPr lang="en-GB" dirty="0"/>
              <a:t>Knees and lower spine are the most common pain site locations</a:t>
            </a:r>
          </a:p>
          <a:p>
            <a:r>
              <a:rPr lang="en-GB" dirty="0"/>
              <a:t>Adult patients with limb-lengthening surgeries report greater severity and intensity scores (indicating worse pain) than those without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FE6FF-53C8-D330-6181-97EC978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Onesimo R, et al. Eur J Med Genet 2023;66:104850.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6E1798-976F-7C89-2329-E95546E820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Pain is a common burden in people with ACH across the lifespan;</a:t>
            </a:r>
            <a:br>
              <a:rPr lang="en-GB" dirty="0"/>
            </a:br>
            <a:r>
              <a:rPr lang="en-GB" dirty="0"/>
              <a:t>it should be carefully monitored and assessed at every medical check-up</a:t>
            </a:r>
          </a:p>
        </p:txBody>
      </p:sp>
    </p:spTree>
    <p:extLst>
      <p:ext uri="{BB962C8B-B14F-4D97-AF65-F5344CB8AC3E}">
        <p14:creationId xmlns:p14="http://schemas.microsoft.com/office/powerpoint/2010/main" val="17086885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1275</Words>
  <Application>Microsoft Office PowerPoint</Application>
  <PresentationFormat>Widescreen</PresentationFormat>
  <Paragraphs>160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1_Office Theme</vt:lpstr>
      <vt:lpstr>How Pain Affect Real Life of Children and Adults  With Achondroplasia: A Systematic Review</vt:lpstr>
      <vt:lpstr>Background</vt:lpstr>
      <vt:lpstr>Methods</vt:lpstr>
      <vt:lpstr>Assessment Instruments</vt:lpstr>
      <vt:lpstr>Main Cause of Pain in ACH Populations by Age</vt:lpstr>
      <vt:lpstr>Main Sites and Symptoms of Pain by Site</vt:lpstr>
      <vt:lpstr>Pain in Children With ACH</vt:lpstr>
      <vt:lpstr>Pain in Adolescents With ACH</vt:lpstr>
      <vt:lpstr>Pain in Adults With ACH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Praveen Abraham</cp:lastModifiedBy>
  <cp:revision>225</cp:revision>
  <dcterms:created xsi:type="dcterms:W3CDTF">2021-09-21T16:24:04Z</dcterms:created>
  <dcterms:modified xsi:type="dcterms:W3CDTF">2023-12-18T17:39:30Z</dcterms:modified>
</cp:coreProperties>
</file>