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8" r:id="rId3"/>
    <p:sldId id="259" r:id="rId4"/>
    <p:sldId id="261" r:id="rId5"/>
    <p:sldId id="265" r:id="rId6"/>
    <p:sldId id="257" r:id="rId7"/>
    <p:sldId id="2124817745" r:id="rId8"/>
    <p:sldId id="2124817746" r:id="rId9"/>
    <p:sldId id="279" r:id="rId10"/>
    <p:sldId id="273" r:id="rId11"/>
    <p:sldId id="264" r:id="rId12"/>
    <p:sldId id="260" r:id="rId13"/>
    <p:sldId id="274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81" userDrawn="1">
          <p15:clr>
            <a:srgbClr val="A4A3A4"/>
          </p15:clr>
        </p15:guide>
        <p15:guide id="2" pos="5881" userDrawn="1">
          <p15:clr>
            <a:srgbClr val="A4A3A4"/>
          </p15:clr>
        </p15:guide>
        <p15:guide id="3" orient="horz" pos="343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029413A-4934-0280-200B-1D7D329410DA}" name="Praveen Abraham" initials="PA" userId="S::Praveen.Abraham@elmgroupltd.com::ec62dcbb-7d88-417f-a160-6b5909159534" providerId="AD"/>
  <p188:author id="{CD28D05B-5D80-E503-8D98-4EA32BCC5698}" name="Richard Dobson" initials="RD" userId="S::Richard.Dobson@elmgroupltd.com::5286fa0f-efdb-4985-902d-eddea69fffa0" providerId="AD"/>
  <p188:author id="{97199293-A075-3D80-C660-37904C0C8DC8}" name="Alice Huntsman Labed" initials="AHL" userId="S::al897219@bmrn.com::91e33627-91e7-4001-b1bc-47e1687e3580" providerId="AD"/>
  <p188:author id="{3CCFB29E-2070-7790-00A7-E11B2D7CE010}" name="Marie Farrow" initials="MF" userId="395651ff28d4452c" providerId="Windows Live"/>
  <p188:author id="{C2A780DA-394C-6211-D44C-FD145FC8D62A}" name="Praveen Abraham" initials="PA" userId="S-1-5-21-1761596898-488640096-3501999246-1194" providerId="AD"/>
  <p188:author id="{2C6881F9-48E8-FFB9-2D5F-1A973C795183}" name="Martin Lennon" initials="ML" userId="Martin Lennon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m Venables" initials="TV" lastIdx="10" clrIdx="0">
    <p:extLst>
      <p:ext uri="{19B8F6BF-5375-455C-9EA6-DF929625EA0E}">
        <p15:presenceInfo xmlns:p15="http://schemas.microsoft.com/office/powerpoint/2012/main" userId="S::Tim.Venables@elmgroupltd.com::4da54266-e6ed-48f9-86fc-5a09902e13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CD"/>
    <a:srgbClr val="CCCDD1"/>
    <a:srgbClr val="E7E7E8"/>
    <a:srgbClr val="2E75B6"/>
    <a:srgbClr val="9DC3E6"/>
    <a:srgbClr val="002060"/>
    <a:srgbClr val="FFFFFF"/>
    <a:srgbClr val="7F8FAF"/>
    <a:srgbClr val="CEE0F2"/>
    <a:srgbClr val="E8EE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21" autoAdjust="0"/>
    <p:restoredTop sz="94601" autoAdjust="0"/>
  </p:normalViewPr>
  <p:slideViewPr>
    <p:cSldViewPr snapToGrid="0">
      <p:cViewPr varScale="1">
        <p:scale>
          <a:sx n="102" d="100"/>
          <a:sy n="102" d="100"/>
        </p:scale>
        <p:origin x="1038" y="102"/>
      </p:cViewPr>
      <p:guideLst>
        <p:guide orient="horz" pos="981"/>
        <p:guide pos="5881"/>
        <p:guide orient="horz" pos="343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A56B2-6C4A-454A-ADBA-3220EFEF3624}" type="datetimeFigureOut">
              <a:rPr lang="en-GB" smtClean="0"/>
              <a:t>18/12/2023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6DE02-E693-45A8-8A4B-8E658EB41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602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1552C-3842-4954-AB57-0F3AE6E5E2ED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611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1552C-3842-4954-AB57-0F3AE6E5E2ED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893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3089AC84-D67B-4931-A905-51D5C798DADE}"/>
              </a:ext>
            </a:extLst>
          </p:cNvPr>
          <p:cNvSpPr/>
          <p:nvPr userDrawn="1"/>
        </p:nvSpPr>
        <p:spPr>
          <a:xfrm rot="16200000">
            <a:off x="5240156" y="-271645"/>
            <a:ext cx="1016363" cy="11496676"/>
          </a:xfrm>
          <a:prstGeom prst="round2SameRect">
            <a:avLst>
              <a:gd name="adj1" fmla="val 0"/>
              <a:gd name="adj2" fmla="val 50000"/>
            </a:avLst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7DC2C8-5923-4145-B7BF-377502DCE64D}"/>
              </a:ext>
            </a:extLst>
          </p:cNvPr>
          <p:cNvSpPr/>
          <p:nvPr userDrawn="1"/>
        </p:nvSpPr>
        <p:spPr>
          <a:xfrm>
            <a:off x="0" y="873125"/>
            <a:ext cx="11496675" cy="4669642"/>
          </a:xfrm>
          <a:prstGeom prst="rect">
            <a:avLst/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5325" y="1122363"/>
            <a:ext cx="10801350" cy="158093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ctr">
              <a:buFont typeface="Arial" panose="020B0604020202020204" pitchFamily="34" charset="0"/>
              <a:buNone/>
              <a:defRPr lang="en-GB" sz="3600" b="1" dirty="0">
                <a:solidFill>
                  <a:schemeClr val="accent6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MS PGothic" charset="0"/>
              </a:defRPr>
            </a:lvl1pPr>
          </a:lstStyle>
          <a:p>
            <a:pPr lvl="0" algn="ctr" fontAlgn="base">
              <a:spcAft>
                <a:spcPct val="0"/>
              </a:spcAft>
            </a:pPr>
            <a:r>
              <a:rPr lang="en-US" noProof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5325" y="2956142"/>
            <a:ext cx="10801350" cy="230165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None/>
              <a:defRPr lang="en-GB" sz="2400" b="0" dirty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marL="228600" lvl="0" indent="-228600" algn="ctr" fontAlgn="base">
              <a:spcBef>
                <a:spcPts val="300"/>
              </a:spcBef>
              <a:spcAft>
                <a:spcPct val="0"/>
              </a:spcAft>
            </a:pPr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1908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7: Two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9"/>
            <a:ext cx="5315303" cy="407659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49388"/>
            <a:ext cx="5315303" cy="4076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8527B6A1-FF86-4E52-A2CB-F853530A52B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0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06" userDrawn="1">
          <p15:clr>
            <a:srgbClr val="FBAE40"/>
          </p15:clr>
        </p15:guide>
        <p15:guide id="2" orient="horz" pos="3498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8: Two content unequal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8100000" cy="453548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5270" y="1449388"/>
            <a:ext cx="2520000" cy="4535487"/>
          </a:xfrm>
        </p:spPr>
        <p:txBody>
          <a:bodyPr/>
          <a:lstStyle>
            <a:lvl3pPr>
              <a:defRPr/>
            </a:lvl3pPr>
            <a:lvl5pPr marL="18288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706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9: Two content unequal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2520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97703" y="1449388"/>
            <a:ext cx="8100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7419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: Two content sub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75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6000" y="2104373"/>
            <a:ext cx="522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6975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6975" y="2104373"/>
            <a:ext cx="522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6732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0: Two content sub heads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75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6000" y="2104373"/>
            <a:ext cx="5220000" cy="3421611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6975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6975" y="2104373"/>
            <a:ext cx="5220000" cy="3421611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E61F773C-490F-4518-92C7-8A13F0BD74C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4562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06" userDrawn="1">
          <p15:clr>
            <a:srgbClr val="FBAE40"/>
          </p15:clr>
        </p15:guide>
        <p15:guide id="2" orient="horz" pos="3498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1: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294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2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2786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3: Side 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18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: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449390"/>
            <a:ext cx="10800000" cy="4535486"/>
          </a:xfrm>
        </p:spPr>
        <p:txBody>
          <a:bodyPr/>
          <a:lstStyle>
            <a:lvl2pPr marL="893763" indent="-436563">
              <a:defRPr/>
            </a:lvl2pPr>
            <a:lvl3pPr marL="1252538" indent="-358775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378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449391"/>
            <a:ext cx="10800000" cy="3911741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4497" y="6205448"/>
            <a:ext cx="9031665" cy="50804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1686E064-BC66-40F5-BFC0-A711EFDB1A2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1980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2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821973"/>
            <a:ext cx="5316493" cy="1387082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81B4FB4-B67D-40B7-8D61-AB50131823E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10614" y="1821972"/>
            <a:ext cx="5316493" cy="3457749"/>
          </a:xfrm>
        </p:spPr>
        <p:txBody>
          <a:bodyPr>
            <a:normAutofit/>
          </a:bodyPr>
          <a:lstStyle>
            <a:lvl1pPr marL="269875" indent="-269875">
              <a:defRPr sz="1600"/>
            </a:lvl1pPr>
            <a:lvl2pPr marL="627063" indent="-269875">
              <a:defRPr sz="1400"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5680B48-64C1-4C7A-BDD3-20741909094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96000" y="3648946"/>
            <a:ext cx="5316493" cy="1630775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ADF789-4EE2-4853-8391-3328294626B7}"/>
              </a:ext>
            </a:extLst>
          </p:cNvPr>
          <p:cNvSpPr txBox="1"/>
          <p:nvPr userDrawn="1"/>
        </p:nvSpPr>
        <p:spPr>
          <a:xfrm>
            <a:off x="704497" y="1452641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Background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C38A1F-A2C9-4AFE-9A41-3328FC2CD48E}"/>
              </a:ext>
            </a:extLst>
          </p:cNvPr>
          <p:cNvSpPr txBox="1"/>
          <p:nvPr userDrawn="1"/>
        </p:nvSpPr>
        <p:spPr>
          <a:xfrm>
            <a:off x="704497" y="3292368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Methods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9720B6-AE97-4A3D-9CAC-4142DA93FA58}"/>
              </a:ext>
            </a:extLst>
          </p:cNvPr>
          <p:cNvSpPr txBox="1"/>
          <p:nvPr userDrawn="1"/>
        </p:nvSpPr>
        <p:spPr>
          <a:xfrm>
            <a:off x="6129403" y="144483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Results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D5A0B99-CE00-4F55-A1AE-1FCD7C7FF5C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52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: Visual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4497" y="6205448"/>
            <a:ext cx="9031665" cy="50804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874F5665-D5C0-461A-BFF4-A163280A6A4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196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: Offset content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5711" y="1449388"/>
            <a:ext cx="8100000" cy="4535487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00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: Offset content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800" y="1449388"/>
            <a:ext cx="8100000" cy="4535487"/>
          </a:xfrm>
        </p:spPr>
        <p:txBody>
          <a:bodyPr/>
          <a:lstStyle>
            <a:lvl1pPr marL="357188" indent="-357188">
              <a:buClr>
                <a:schemeClr val="accent3"/>
              </a:buClr>
              <a:buFont typeface="Arial" panose="020B0604020202020204" pitchFamily="34" charset="0"/>
              <a:buChar char="►"/>
              <a:defRPr/>
            </a:lvl1pPr>
            <a:lvl2pPr marL="893763" indent="-43656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2pPr>
            <a:lvl3pPr marL="1252538" indent="-338138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3pPr>
            <a:lvl4pPr marL="1789113" indent="-4175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4pPr>
            <a:lvl5pPr marL="2157413" indent="-3286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4849" y="6311901"/>
            <a:ext cx="8522617" cy="35285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83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: Chapter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6156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7: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5315303" cy="45354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49388"/>
            <a:ext cx="5315303" cy="4535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783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8A203C68-0475-491F-B992-E8F4B142ACA1}"/>
              </a:ext>
            </a:extLst>
          </p:cNvPr>
          <p:cNvSpPr/>
          <p:nvPr userDrawn="1"/>
        </p:nvSpPr>
        <p:spPr>
          <a:xfrm rot="16200000">
            <a:off x="5240156" y="-4880156"/>
            <a:ext cx="1016363" cy="11496676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49389"/>
            <a:ext cx="10800000" cy="4535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4497" y="6131861"/>
            <a:ext cx="9031665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125D1A-1993-403F-9F42-9CE20DB5C8B0}"/>
              </a:ext>
            </a:extLst>
          </p:cNvPr>
          <p:cNvSpPr/>
          <p:nvPr userDrawn="1"/>
        </p:nvSpPr>
        <p:spPr>
          <a:xfrm>
            <a:off x="-1" y="243741"/>
            <a:ext cx="10352763" cy="12404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0CEBB8A9-47B4-425D-81D2-94A32DD652F0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162" y="6262255"/>
            <a:ext cx="1759838" cy="45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498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6" r:id="rId10"/>
    <p:sldLayoutId id="2147483670" r:id="rId11"/>
    <p:sldLayoutId id="2147483671" r:id="rId12"/>
    <p:sldLayoutId id="2147483672" r:id="rId13"/>
    <p:sldLayoutId id="2147483677" r:id="rId14"/>
    <p:sldLayoutId id="2147483673" r:id="rId15"/>
    <p:sldLayoutId id="2147483674" r:id="rId16"/>
    <p:sldLayoutId id="2147483675" r:id="rId1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600" b="1" kern="1200" dirty="0">
          <a:solidFill>
            <a:schemeClr val="bg2"/>
          </a:solidFill>
          <a:latin typeface="+mj-lt"/>
          <a:ea typeface="MS PGothic" panose="020B0600070205080204" pitchFamily="34" charset="-128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100000"/>
        </a:lnSpc>
        <a:spcBef>
          <a:spcPts val="1000"/>
        </a:spcBef>
        <a:buClr>
          <a:schemeClr val="accent3"/>
        </a:buClr>
        <a:buFont typeface="Arial" panose="020B0604020202020204" pitchFamily="34" charset="0"/>
        <a:buChar char="►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893763" indent="-43656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252538" indent="-33813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9725" indent="-35718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157413" indent="-32861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78">
          <p15:clr>
            <a:srgbClr val="F26B43"/>
          </p15:clr>
        </p15:guide>
        <p15:guide id="2" pos="3840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913">
          <p15:clr>
            <a:srgbClr val="F26B43"/>
          </p15:clr>
        </p15:guide>
        <p15:guide id="6" orient="horz" pos="232">
          <p15:clr>
            <a:srgbClr val="F26B43"/>
          </p15:clr>
        </p15:guide>
        <p15:guide id="7" orient="horz" pos="3770">
          <p15:clr>
            <a:srgbClr val="F26B43"/>
          </p15:clr>
        </p15:guide>
        <p15:guide id="8" orient="horz" pos="86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chondroplasia.expert/terms-of-use" TargetMode="External"/><Relationship Id="rId2" Type="http://schemas.openxmlformats.org/officeDocument/2006/relationships/hyperlink" Target="https://www.achondroplasia.expert/prescribing-informatio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B65E5-9D3D-45A1-A7DF-644CC28723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Persistence of Growth Promoting Effects in Infants and Toddlers with Achondroplasia: Results from a Phase II Extension Study with Vosoritide</a:t>
            </a:r>
            <a:r>
              <a:rPr lang="en-GB" dirty="0">
                <a:solidFill>
                  <a:schemeClr val="tx1"/>
                </a:solidFill>
              </a:rPr>
              <a:t>▼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958E0A-BFCC-409A-BD11-1BD268BB0C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Adapted from: </a:t>
            </a:r>
            <a:r>
              <a:rPr lang="en-GB" dirty="0" err="1"/>
              <a:t>Savarirayan</a:t>
            </a:r>
            <a:r>
              <a:rPr lang="en-GB" dirty="0"/>
              <a:t> R, Irving M, Wilcox WR, Harmatz P, Phillips J, </a:t>
            </a:r>
            <a:r>
              <a:rPr lang="en-GB" dirty="0" err="1"/>
              <a:t>Polgreen</a:t>
            </a:r>
            <a:r>
              <a:rPr lang="en-GB" dirty="0"/>
              <a:t> LE, Tofts L, </a:t>
            </a:r>
            <a:r>
              <a:rPr lang="en-GB" dirty="0" err="1"/>
              <a:t>Ozono</a:t>
            </a:r>
            <a:r>
              <a:rPr lang="en-GB" dirty="0"/>
              <a:t> K, Arundel P, </a:t>
            </a:r>
            <a:r>
              <a:rPr lang="en-GB" dirty="0" err="1"/>
              <a:t>Bacino</a:t>
            </a:r>
            <a:r>
              <a:rPr lang="en-GB" dirty="0"/>
              <a:t> CA, Basel D, </a:t>
            </a:r>
            <a:r>
              <a:rPr lang="en-GB" dirty="0" err="1"/>
              <a:t>Bober</a:t>
            </a:r>
            <a:r>
              <a:rPr lang="en-GB" dirty="0"/>
              <a:t> MB, </a:t>
            </a:r>
            <a:r>
              <a:rPr lang="en-GB" dirty="0" err="1"/>
              <a:t>Charrow</a:t>
            </a:r>
            <a:r>
              <a:rPr lang="en-GB" dirty="0"/>
              <a:t> J, Mochizuki H, Kotani Y, </a:t>
            </a:r>
            <a:br>
              <a:rPr lang="en-GB" dirty="0"/>
            </a:br>
            <a:r>
              <a:rPr lang="en-GB" dirty="0"/>
              <a:t>Saal HM, Han L, Sabir I, </a:t>
            </a:r>
            <a:r>
              <a:rPr lang="en-GB" dirty="0" err="1"/>
              <a:t>Fisheleva</a:t>
            </a:r>
            <a:r>
              <a:rPr lang="en-GB" dirty="0"/>
              <a:t> E, Huntsman-</a:t>
            </a:r>
            <a:r>
              <a:rPr lang="en-GB" dirty="0" err="1"/>
              <a:t>Labed</a:t>
            </a:r>
            <a:r>
              <a:rPr lang="en-GB" dirty="0"/>
              <a:t> A, Day J</a:t>
            </a:r>
          </a:p>
          <a:p>
            <a:r>
              <a:rPr lang="en-GB" dirty="0"/>
              <a:t>Adapted from: ESPE Abstracts (2023) 97 FC4.6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D9D7DF-614C-1CF9-0E08-37DC959E37A4}"/>
              </a:ext>
            </a:extLst>
          </p:cNvPr>
          <p:cNvSpPr txBox="1"/>
          <p:nvPr/>
        </p:nvSpPr>
        <p:spPr>
          <a:xfrm>
            <a:off x="6390167" y="6145953"/>
            <a:ext cx="327467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Healthcare Professionals Only</a:t>
            </a:r>
            <a:b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2023 BioMarin International Ltd.</a:t>
            </a:r>
            <a:b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All Rights </a:t>
            </a:r>
            <a:r>
              <a:rPr lang="en-US" sz="1100" dirty="0">
                <a:solidFill>
                  <a:srgbClr val="274554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Reserved. </a:t>
            </a:r>
            <a:r>
              <a:rPr lang="en-GB" sz="1100" dirty="0">
                <a:solidFill>
                  <a:srgbClr val="274554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EUCAN-VOX-00020 12/23</a:t>
            </a:r>
            <a:endParaRPr lang="en-US" sz="1100" dirty="0">
              <a:solidFill>
                <a:srgbClr val="274554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32D441-45C4-8EA2-FE3A-540F1E200A9C}"/>
              </a:ext>
            </a:extLst>
          </p:cNvPr>
          <p:cNvSpPr txBox="1"/>
          <p:nvPr/>
        </p:nvSpPr>
        <p:spPr>
          <a:xfrm>
            <a:off x="2527143" y="6134044"/>
            <a:ext cx="412765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Achondroplasia.expert is organized and funded by BioMarin. This material has been developed in conjunction with the Achondroplasia.expert Editorial Committee.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274554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861D25-C0CB-1C35-62E4-13B114B55D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37" y="6324023"/>
            <a:ext cx="1669349" cy="2440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1938A85-1D3F-EC9E-39AC-82AA7CEEA5A5}"/>
              </a:ext>
            </a:extLst>
          </p:cNvPr>
          <p:cNvSpPr txBox="1"/>
          <p:nvPr/>
        </p:nvSpPr>
        <p:spPr>
          <a:xfrm>
            <a:off x="1089173" y="5512986"/>
            <a:ext cx="100136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GB" sz="1200" b="0" i="0" u="none" strike="noStrike" baseline="0" dirty="0">
                <a:latin typeface="Arial" panose="020B0604020202020204" pitchFamily="34" charset="0"/>
              </a:rPr>
              <a:t>▼</a:t>
            </a:r>
            <a:r>
              <a:rPr lang="en-GB" sz="12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</a:rPr>
              <a:t>This medicinal product is subject to additional monitoring. This will allow quick identification of new safety information. </a:t>
            </a:r>
            <a:br>
              <a:rPr lang="en-GB" sz="12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</a:rPr>
            </a:br>
            <a:r>
              <a:rPr lang="en-GB" sz="12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</a:rPr>
              <a:t>Healthcare professionals are asked to report any suspected adverse reactions. The PI and AE reporting are available at the end of this slide deck.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390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4E087-DFBA-42D6-ECF0-314E69CFB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Height Restoration in Treated Children Versus Controls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2DF81BE-856C-84C3-7991-5BD0339D02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4556593"/>
              </p:ext>
            </p:extLst>
          </p:nvPr>
        </p:nvGraphicFramePr>
        <p:xfrm>
          <a:off x="704497" y="2113371"/>
          <a:ext cx="5211498" cy="21102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0238">
                  <a:extLst>
                    <a:ext uri="{9D8B030D-6E8A-4147-A177-3AD203B41FA5}">
                      <a16:colId xmlns:a16="http://schemas.microsoft.com/office/drawing/2014/main" val="3866318743"/>
                    </a:ext>
                  </a:extLst>
                </a:gridCol>
                <a:gridCol w="635210">
                  <a:extLst>
                    <a:ext uri="{9D8B030D-6E8A-4147-A177-3AD203B41FA5}">
                      <a16:colId xmlns:a16="http://schemas.microsoft.com/office/drawing/2014/main" val="1779876372"/>
                    </a:ext>
                  </a:extLst>
                </a:gridCol>
                <a:gridCol w="635210">
                  <a:extLst>
                    <a:ext uri="{9D8B030D-6E8A-4147-A177-3AD203B41FA5}">
                      <a16:colId xmlns:a16="http://schemas.microsoft.com/office/drawing/2014/main" val="4230763450"/>
                    </a:ext>
                  </a:extLst>
                </a:gridCol>
                <a:gridCol w="635210">
                  <a:extLst>
                    <a:ext uri="{9D8B030D-6E8A-4147-A177-3AD203B41FA5}">
                      <a16:colId xmlns:a16="http://schemas.microsoft.com/office/drawing/2014/main" val="2990058901"/>
                    </a:ext>
                  </a:extLst>
                </a:gridCol>
                <a:gridCol w="635210">
                  <a:extLst>
                    <a:ext uri="{9D8B030D-6E8A-4147-A177-3AD203B41FA5}">
                      <a16:colId xmlns:a16="http://schemas.microsoft.com/office/drawing/2014/main" val="3425262142"/>
                    </a:ext>
                  </a:extLst>
                </a:gridCol>
                <a:gridCol w="635210">
                  <a:extLst>
                    <a:ext uri="{9D8B030D-6E8A-4147-A177-3AD203B41FA5}">
                      <a16:colId xmlns:a16="http://schemas.microsoft.com/office/drawing/2014/main" val="3041741606"/>
                    </a:ext>
                  </a:extLst>
                </a:gridCol>
                <a:gridCol w="635210">
                  <a:extLst>
                    <a:ext uri="{9D8B030D-6E8A-4147-A177-3AD203B41FA5}">
                      <a16:colId xmlns:a16="http://schemas.microsoft.com/office/drawing/2014/main" val="1135794019"/>
                    </a:ext>
                  </a:extLst>
                </a:gridCol>
              </a:tblGrid>
              <a:tr h="157480">
                <a:tc rowSpan="3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1200" kern="100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0" marR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6350" marR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en-US" sz="1200" b="1" kern="1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Height gain (cm) after x-year follow-up</a:t>
                      </a:r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6350" marR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en-US" sz="1400" b="1" kern="1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Height Gain (cm) After x-Year Follow-up</a:t>
                      </a:r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880697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After 4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9652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After 3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9652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After 2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9652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VOS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(N=9)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REF</a:t>
                      </a:r>
                    </a:p>
                    <a:p>
                      <a:pPr marL="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(N=30)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VOS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(N=22)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REF</a:t>
                      </a:r>
                    </a:p>
                    <a:p>
                      <a:pPr marL="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(N=107)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VOS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(N=30)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REF</a:t>
                      </a:r>
                    </a:p>
                    <a:p>
                      <a:pPr marL="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(N=146)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4699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Average stature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26.21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7E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26.36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7E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20.43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7E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20.47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7E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13.89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7E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13.94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7E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94479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ACH</a:t>
                      </a:r>
                    </a:p>
                  </a:txBody>
                  <a:tcPr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23.71</a:t>
                      </a:r>
                    </a:p>
                  </a:txBody>
                  <a:tcPr marL="9525" marR="9525" marT="9525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17.31</a:t>
                      </a:r>
                    </a:p>
                  </a:txBody>
                  <a:tcPr marL="9525" marR="9525" marT="9525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17.59</a:t>
                      </a:r>
                    </a:p>
                  </a:txBody>
                  <a:tcPr marL="9525" marR="9525" marT="9525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13.49</a:t>
                      </a:r>
                    </a:p>
                  </a:txBody>
                  <a:tcPr marL="9525" marR="9525" marT="9525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11.99</a:t>
                      </a:r>
                    </a:p>
                  </a:txBody>
                  <a:tcPr marL="9525" marR="9525" marT="9525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9.21</a:t>
                      </a:r>
                    </a:p>
                  </a:txBody>
                  <a:tcPr marL="9525" marR="9525" marT="9525" marB="0" anchor="ctr">
                    <a:solidFill>
                      <a:srgbClr val="CCCD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0873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% height gain ACH versus</a:t>
                      </a:r>
                    </a:p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average stature</a:t>
                      </a:r>
                    </a:p>
                  </a:txBody>
                  <a:tcPr anchor="ctr"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90.45</a:t>
                      </a:r>
                    </a:p>
                  </a:txBody>
                  <a:tcPr marL="9525" marR="9525" marT="9525" marB="0" anchor="ctr">
                    <a:solidFill>
                      <a:srgbClr val="E7E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65.66</a:t>
                      </a:r>
                    </a:p>
                  </a:txBody>
                  <a:tcPr marL="9525" marR="9525" marT="9525" marB="0" anchor="ctr">
                    <a:solidFill>
                      <a:srgbClr val="E7E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86.10</a:t>
                      </a:r>
                    </a:p>
                  </a:txBody>
                  <a:tcPr marL="9525" marR="9525" marT="9525" marB="0" anchor="ctr">
                    <a:solidFill>
                      <a:srgbClr val="E7E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65.90</a:t>
                      </a:r>
                    </a:p>
                  </a:txBody>
                  <a:tcPr marL="9525" marR="9525" marT="9525" marB="0" anchor="ctr">
                    <a:solidFill>
                      <a:srgbClr val="E7E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86.29</a:t>
                      </a:r>
                    </a:p>
                  </a:txBody>
                  <a:tcPr marL="9525" marR="9525" marT="9525" marB="0" anchor="ctr">
                    <a:solidFill>
                      <a:srgbClr val="E7E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66.08</a:t>
                      </a:r>
                    </a:p>
                  </a:txBody>
                  <a:tcPr marL="9525" marR="9525" marT="9525" marB="0" anchor="ctr">
                    <a:solidFill>
                      <a:srgbClr val="E7E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1964177"/>
                  </a:ext>
                </a:extLst>
              </a:tr>
            </a:tbl>
          </a:graphicData>
        </a:graphic>
      </p:graphicFrame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B486640-8508-252A-44A6-DEDBF8FCE8F2}"/>
              </a:ext>
            </a:extLst>
          </p:cNvPr>
          <p:cNvSpPr txBox="1">
            <a:spLocks/>
          </p:cNvSpPr>
          <p:nvPr/>
        </p:nvSpPr>
        <p:spPr>
          <a:xfrm>
            <a:off x="696000" y="1476000"/>
            <a:ext cx="5220000" cy="56876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anchor="ctr">
            <a:noAutofit/>
          </a:bodyPr>
          <a:lstStyle>
            <a:lvl1pPr marL="357188" indent="-357188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3"/>
              </a:buClr>
              <a:buFont typeface="Arial" panose="020B0604020202020204" pitchFamily="34" charset="0"/>
              <a:buChar char="►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93763" indent="-4365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ꟷ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2538" indent="-3381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ꟷ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9725" indent="-3571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ꟷ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157413" indent="-3286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ꟷ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b="1" dirty="0">
                <a:solidFill>
                  <a:schemeClr val="bg1"/>
                </a:solidFill>
              </a:rPr>
              <a:t>Age at start of vosoritide ≥2 years  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776F48C9-F646-9C2F-EDD1-6AA54744EE7B}"/>
              </a:ext>
            </a:extLst>
          </p:cNvPr>
          <p:cNvSpPr txBox="1">
            <a:spLocks/>
          </p:cNvSpPr>
          <p:nvPr/>
        </p:nvSpPr>
        <p:spPr>
          <a:xfrm>
            <a:off x="6276975" y="1476000"/>
            <a:ext cx="5220000" cy="56876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anchor="ctr">
            <a:normAutofit/>
          </a:bodyPr>
          <a:lstStyle>
            <a:lvl1pPr marL="357188" indent="-357188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3"/>
              </a:buClr>
              <a:buFont typeface="Arial" panose="020B0604020202020204" pitchFamily="34" charset="0"/>
              <a:buChar char="►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93763" indent="-4365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ꟷ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2538" indent="-3381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ꟷ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9725" indent="-3571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ꟷ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157413" indent="-3286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ꟷ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b="1" dirty="0">
                <a:solidFill>
                  <a:schemeClr val="bg1"/>
                </a:solidFill>
              </a:rPr>
              <a:t>Age at start of vosoritide &lt;2 years 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B99F8690-438E-FB64-AA10-0A1D6DE35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4497" y="6131861"/>
            <a:ext cx="9031665" cy="581635"/>
          </a:xfrm>
        </p:spPr>
        <p:txBody>
          <a:bodyPr/>
          <a:lstStyle/>
          <a:p>
            <a:r>
              <a:rPr lang="en-GB" dirty="0"/>
              <a:t>ACH, achondroplasia; CI, confidence interval; FAS, full analysis set. </a:t>
            </a:r>
          </a:p>
          <a:p>
            <a:r>
              <a:rPr lang="en-GB" dirty="0" err="1"/>
              <a:t>AchNH</a:t>
            </a:r>
            <a:r>
              <a:rPr lang="en-GB" dirty="0"/>
              <a:t> reference derived from CLARITY: Hoover-Fong J, et al. </a:t>
            </a:r>
            <a:r>
              <a:rPr lang="en-GB" dirty="0" err="1"/>
              <a:t>Orphanet</a:t>
            </a:r>
            <a:r>
              <a:rPr lang="en-GB" dirty="0"/>
              <a:t> J Rare Dis 2021;16(1):522.</a:t>
            </a:r>
          </a:p>
          <a:p>
            <a:r>
              <a:rPr lang="en-GB" dirty="0"/>
              <a:t>Average stature estimated from CDC chart.</a:t>
            </a:r>
          </a:p>
          <a:p>
            <a:r>
              <a:rPr lang="en-GB" dirty="0" err="1"/>
              <a:t>Savarirayan</a:t>
            </a:r>
            <a:r>
              <a:rPr lang="en-GB" dirty="0"/>
              <a:t> R, et al. ESPE Abstracts (2023) 97 FC4.6.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9372F516-1173-F100-6067-BF6051080F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979823"/>
              </p:ext>
            </p:extLst>
          </p:nvPr>
        </p:nvGraphicFramePr>
        <p:xfrm>
          <a:off x="6285477" y="2113371"/>
          <a:ext cx="5211498" cy="21102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0238">
                  <a:extLst>
                    <a:ext uri="{9D8B030D-6E8A-4147-A177-3AD203B41FA5}">
                      <a16:colId xmlns:a16="http://schemas.microsoft.com/office/drawing/2014/main" val="3866318743"/>
                    </a:ext>
                  </a:extLst>
                </a:gridCol>
                <a:gridCol w="635210">
                  <a:extLst>
                    <a:ext uri="{9D8B030D-6E8A-4147-A177-3AD203B41FA5}">
                      <a16:colId xmlns:a16="http://schemas.microsoft.com/office/drawing/2014/main" val="1779876372"/>
                    </a:ext>
                  </a:extLst>
                </a:gridCol>
                <a:gridCol w="635210">
                  <a:extLst>
                    <a:ext uri="{9D8B030D-6E8A-4147-A177-3AD203B41FA5}">
                      <a16:colId xmlns:a16="http://schemas.microsoft.com/office/drawing/2014/main" val="4230763450"/>
                    </a:ext>
                  </a:extLst>
                </a:gridCol>
                <a:gridCol w="635210">
                  <a:extLst>
                    <a:ext uri="{9D8B030D-6E8A-4147-A177-3AD203B41FA5}">
                      <a16:colId xmlns:a16="http://schemas.microsoft.com/office/drawing/2014/main" val="2990058901"/>
                    </a:ext>
                  </a:extLst>
                </a:gridCol>
                <a:gridCol w="635210">
                  <a:extLst>
                    <a:ext uri="{9D8B030D-6E8A-4147-A177-3AD203B41FA5}">
                      <a16:colId xmlns:a16="http://schemas.microsoft.com/office/drawing/2014/main" val="3425262142"/>
                    </a:ext>
                  </a:extLst>
                </a:gridCol>
                <a:gridCol w="635210">
                  <a:extLst>
                    <a:ext uri="{9D8B030D-6E8A-4147-A177-3AD203B41FA5}">
                      <a16:colId xmlns:a16="http://schemas.microsoft.com/office/drawing/2014/main" val="3041741606"/>
                    </a:ext>
                  </a:extLst>
                </a:gridCol>
                <a:gridCol w="635210">
                  <a:extLst>
                    <a:ext uri="{9D8B030D-6E8A-4147-A177-3AD203B41FA5}">
                      <a16:colId xmlns:a16="http://schemas.microsoft.com/office/drawing/2014/main" val="1135794019"/>
                    </a:ext>
                  </a:extLst>
                </a:gridCol>
              </a:tblGrid>
              <a:tr h="157480">
                <a:tc rowSpan="3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1200" kern="100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0" marR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6350" marR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en-US" sz="1200" b="1" kern="1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Height gain (cm) after x-year follow-up</a:t>
                      </a:r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6350" marR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r>
                        <a:rPr lang="en-US" sz="1400" b="1" kern="1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Height Gain (cm) After x-Year Follow-up</a:t>
                      </a:r>
                    </a:p>
                  </a:txBody>
                  <a:tcPr marL="0" marR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880697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After 3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9652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After 2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9652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After 1 years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9652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VOS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(N=14)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REF</a:t>
                      </a:r>
                    </a:p>
                    <a:p>
                      <a:pPr marL="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(N=150)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VOS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(N=25)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REF</a:t>
                      </a:r>
                    </a:p>
                    <a:p>
                      <a:pPr marL="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(N=223)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VOS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(N=32)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REF</a:t>
                      </a:r>
                    </a:p>
                    <a:p>
                      <a:pPr marL="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(N=287)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4699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Average stature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26.37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7E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26.46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7E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20.77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7E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20.81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7E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11.78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7E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11.70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7E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94479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ACH</a:t>
                      </a:r>
                    </a:p>
                  </a:txBody>
                  <a:tcPr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21.10</a:t>
                      </a:r>
                    </a:p>
                  </a:txBody>
                  <a:tcPr marL="9525" marR="9525" marT="9525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17.66</a:t>
                      </a:r>
                    </a:p>
                  </a:txBody>
                  <a:tcPr marL="9525" marR="9525" marT="9525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15.30</a:t>
                      </a:r>
                    </a:p>
                  </a:txBody>
                  <a:tcPr marL="9525" marR="9525" marT="9525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13.74</a:t>
                      </a:r>
                    </a:p>
                  </a:txBody>
                  <a:tcPr marL="9525" marR="9525" marT="9525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9.45</a:t>
                      </a:r>
                    </a:p>
                  </a:txBody>
                  <a:tcPr marL="9525" marR="9525" marT="9525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7.81</a:t>
                      </a:r>
                    </a:p>
                  </a:txBody>
                  <a:tcPr marL="9525" marR="9525" marT="9525" marB="0" anchor="ctr">
                    <a:solidFill>
                      <a:srgbClr val="CCCD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0873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% height gain ACH versus</a:t>
                      </a:r>
                    </a:p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average stature</a:t>
                      </a:r>
                    </a:p>
                  </a:txBody>
                  <a:tcPr anchor="ctr"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80.02</a:t>
                      </a:r>
                    </a:p>
                  </a:txBody>
                  <a:tcPr marL="9525" marR="9525" marT="9525" marB="0" anchor="ctr">
                    <a:solidFill>
                      <a:srgbClr val="E7E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66.74</a:t>
                      </a:r>
                    </a:p>
                  </a:txBody>
                  <a:tcPr marL="9525" marR="9525" marT="9525" marB="0" anchor="ctr">
                    <a:solidFill>
                      <a:srgbClr val="E7E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73.68</a:t>
                      </a:r>
                    </a:p>
                  </a:txBody>
                  <a:tcPr marL="9525" marR="9525" marT="9525" marB="0" anchor="ctr">
                    <a:solidFill>
                      <a:srgbClr val="E7E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66.02</a:t>
                      </a:r>
                    </a:p>
                  </a:txBody>
                  <a:tcPr marL="9525" marR="9525" marT="9525" marB="0" anchor="ctr">
                    <a:solidFill>
                      <a:srgbClr val="E7E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80.21</a:t>
                      </a:r>
                    </a:p>
                  </a:txBody>
                  <a:tcPr marL="9525" marR="9525" marT="9525" marB="0" anchor="ctr">
                    <a:solidFill>
                      <a:srgbClr val="E7E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66.73</a:t>
                      </a:r>
                    </a:p>
                  </a:txBody>
                  <a:tcPr marL="9525" marR="9525" marT="9525" marB="0" anchor="ctr">
                    <a:solidFill>
                      <a:srgbClr val="E7E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19641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7839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8D72B-CB76-8C72-E9B1-F15F185F4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Upper-to-Lower Body Segment Ratio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257977-A31F-DBC6-DFD0-89BF5E9AB7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 worsening in </a:t>
            </a:r>
            <a:r>
              <a:rPr lang="en-US" dirty="0" err="1"/>
              <a:t>upper:lower</a:t>
            </a:r>
            <a:r>
              <a:rPr lang="en-US" dirty="0"/>
              <a:t> body segment ratio observed over time </a:t>
            </a:r>
          </a:p>
          <a:p>
            <a:r>
              <a:rPr lang="en-US" dirty="0"/>
              <a:t>Cross-sectional analyses show consistent </a:t>
            </a:r>
            <a:r>
              <a:rPr lang="en-GB" dirty="0"/>
              <a:t>improvement in body segment ratio over time in treated children aged ≥2 years </a:t>
            </a:r>
            <a:endParaRPr lang="en-US" dirty="0"/>
          </a:p>
          <a:p>
            <a:pPr lvl="1"/>
            <a:r>
              <a:rPr lang="en-US" dirty="0"/>
              <a:t>Improvement with vosoritide versus observational/placebo control after 4 years of treatment </a:t>
            </a:r>
          </a:p>
          <a:p>
            <a:pPr lvl="2"/>
            <a:r>
              <a:rPr lang="en-US" dirty="0"/>
              <a:t>Mean (95% CI) decrease </a:t>
            </a:r>
            <a:r>
              <a:rPr lang="en-GB" dirty="0"/>
              <a:t>from baseline: –0.10 (–0.19, –0.00)</a:t>
            </a:r>
            <a:endParaRPr lang="en-US" dirty="0"/>
          </a:p>
          <a:p>
            <a:r>
              <a:rPr lang="en-US" dirty="0"/>
              <a:t>No consistent trend observed in treated children aged &lt;2 years</a:t>
            </a:r>
          </a:p>
          <a:p>
            <a:pPr lvl="1"/>
            <a:r>
              <a:rPr lang="en-US" dirty="0"/>
              <a:t>May reflect challenges of obtaining accurate anthropometric measurements </a:t>
            </a:r>
            <a:br>
              <a:rPr lang="en-US" dirty="0"/>
            </a:br>
            <a:r>
              <a:rPr lang="en-US" dirty="0"/>
              <a:t>in very young children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534308-EC11-280D-2A01-F6374BB5F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CI, confidence interval.</a:t>
            </a:r>
          </a:p>
          <a:p>
            <a:r>
              <a:rPr lang="en-GB" dirty="0" err="1"/>
              <a:t>Savarirayan</a:t>
            </a:r>
            <a:r>
              <a:rPr lang="en-GB" dirty="0"/>
              <a:t> R, et al. ESPE Abstracts (2023) 97 FC4.6.</a:t>
            </a:r>
          </a:p>
        </p:txBody>
      </p:sp>
    </p:spTree>
    <p:extLst>
      <p:ext uri="{BB962C8B-B14F-4D97-AF65-F5344CB8AC3E}">
        <p14:creationId xmlns:p14="http://schemas.microsoft.com/office/powerpoint/2010/main" val="1364891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A2ED2-1FB9-1A1F-86C0-00204D279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0BE1F-9E31-B464-A526-3C3A7CF49A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449390"/>
            <a:ext cx="10800000" cy="4535486"/>
          </a:xfrm>
        </p:spPr>
        <p:txBody>
          <a:bodyPr>
            <a:normAutofit/>
          </a:bodyPr>
          <a:lstStyle/>
          <a:p>
            <a:r>
              <a:rPr lang="en-GB" dirty="0"/>
              <a:t>Daily injections of vosoritide were well tolerated with no treatment limiting adverse AEs</a:t>
            </a:r>
          </a:p>
          <a:p>
            <a:r>
              <a:rPr lang="en-GB" dirty="0"/>
              <a:t>No new safety issues were observed in these young children receiving vosoritide </a:t>
            </a:r>
            <a:br>
              <a:rPr lang="en-GB" dirty="0"/>
            </a:br>
            <a:r>
              <a:rPr lang="en-GB" dirty="0"/>
              <a:t>for up to 4 years</a:t>
            </a:r>
          </a:p>
          <a:p>
            <a:r>
              <a:rPr lang="en-GB" dirty="0"/>
              <a:t>Most common AEs observed were mild and self-limiting injection-site reactions</a:t>
            </a:r>
          </a:p>
          <a:p>
            <a:r>
              <a:rPr lang="en-GB" dirty="0"/>
              <a:t>There was persistence of growth promoting effects of vosoritide in children who started treatment before age 5</a:t>
            </a:r>
          </a:p>
          <a:p>
            <a:r>
              <a:rPr lang="en-GB" dirty="0"/>
              <a:t>No worsening in body proportions over time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322DAC-5582-8EF3-8596-8B4FA4101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4850" y="6132513"/>
            <a:ext cx="8631238" cy="581025"/>
          </a:xfrm>
        </p:spPr>
        <p:txBody>
          <a:bodyPr/>
          <a:lstStyle/>
          <a:p>
            <a:r>
              <a:rPr lang="en-GB" dirty="0" err="1"/>
              <a:t>Savarirayan</a:t>
            </a:r>
            <a:r>
              <a:rPr lang="en-GB" dirty="0"/>
              <a:t> R, et al. ESPE Abstracts (2023) 97 FC4.6.</a:t>
            </a:r>
          </a:p>
        </p:txBody>
      </p:sp>
    </p:spTree>
    <p:extLst>
      <p:ext uri="{BB962C8B-B14F-4D97-AF65-F5344CB8AC3E}">
        <p14:creationId xmlns:p14="http://schemas.microsoft.com/office/powerpoint/2010/main" val="827093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F0F6D51-D6BE-4DDA-9685-6AB8FD9E6A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ACH.expert VOXZOGO</a:t>
            </a:r>
            <a:r>
              <a:rPr lang="en-GB" dirty="0">
                <a:sym typeface="Symbol" panose="05050102010706020507" pitchFamily="18" charset="2"/>
              </a:rPr>
              <a:t></a:t>
            </a:r>
            <a:r>
              <a:rPr lang="en-GB" dirty="0">
                <a:solidFill>
                  <a:srgbClr val="1A1919"/>
                </a:solidFill>
              </a:rPr>
              <a:t>▼ </a:t>
            </a:r>
            <a:r>
              <a:rPr lang="en-GB" dirty="0"/>
              <a:t>(vosoritide) </a:t>
            </a:r>
            <a:br>
              <a:rPr lang="en-GB" b="0" i="0" dirty="0">
                <a:solidFill>
                  <a:srgbClr val="1A1919"/>
                </a:solidFill>
                <a:effectLst/>
              </a:rPr>
            </a:br>
            <a:r>
              <a:rPr lang="en-GB" dirty="0"/>
              <a:t> Prescribing Information Slide</a:t>
            </a:r>
          </a:p>
        </p:txBody>
      </p:sp>
    </p:spTree>
    <p:extLst>
      <p:ext uri="{BB962C8B-B14F-4D97-AF65-F5344CB8AC3E}">
        <p14:creationId xmlns:p14="http://schemas.microsoft.com/office/powerpoint/2010/main" val="3142027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C3AFB-E3EE-46B3-BABB-4CB138A34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VOXZOGO</a:t>
            </a:r>
            <a:r>
              <a:rPr lang="en-GB" b="1" dirty="0">
                <a:solidFill>
                  <a:schemeClr val="bg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Ò</a:t>
            </a:r>
            <a:r>
              <a:rPr lang="en-GB" dirty="0">
                <a:solidFill>
                  <a:schemeClr val="tx1"/>
                </a:solidFill>
              </a:rPr>
              <a:t>▼</a:t>
            </a:r>
            <a:r>
              <a:rPr lang="en-GB" dirty="0"/>
              <a:t> (vosoritide) Prescribing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3E3E-845D-41D8-B215-E643D2B399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0" i="0" dirty="0">
                <a:solidFill>
                  <a:srgbClr val="1A1919"/>
                </a:solidFill>
                <a:effectLst/>
              </a:rPr>
              <a:t>Achondroplasia.expert may contain promotional material on BioMarin products, which is displayed based on the prescribing information approved by the European Medicines Agency – EMA</a:t>
            </a:r>
          </a:p>
          <a:p>
            <a:pPr marL="0" indent="0">
              <a:buNone/>
            </a:pPr>
            <a:endParaRPr lang="en-GB" b="0" i="0" dirty="0">
              <a:solidFill>
                <a:srgbClr val="1A1919"/>
              </a:solidFill>
              <a:effectLst/>
            </a:endParaRPr>
          </a:p>
          <a:p>
            <a:pPr marL="0" indent="0">
              <a:buNone/>
            </a:pPr>
            <a:r>
              <a:rPr lang="en-GB" dirty="0">
                <a:solidFill>
                  <a:srgbClr val="1A1919"/>
                </a:solidFill>
              </a:rPr>
              <a:t>Access the latest API: VOXZOGO</a:t>
            </a:r>
            <a:r>
              <a:rPr lang="en-GB" dirty="0">
                <a:solidFill>
                  <a:schemeClr val="tx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Ò</a:t>
            </a:r>
            <a:r>
              <a:rPr lang="en-GB" dirty="0">
                <a:solidFill>
                  <a:srgbClr val="1A1919"/>
                </a:solidFill>
              </a:rPr>
              <a:t>▼ (vosoritide) </a:t>
            </a:r>
            <a:endParaRPr lang="en-GB" b="0" i="0" dirty="0">
              <a:solidFill>
                <a:srgbClr val="1A1919"/>
              </a:solidFill>
              <a:effectLst/>
            </a:endParaRPr>
          </a:p>
          <a:p>
            <a:r>
              <a:rPr lang="en-GB" dirty="0"/>
              <a:t>Within your downloaded Zip File, you will find a copy of the latest Prescribing Information 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The latest API can also be accessed on </a:t>
            </a:r>
            <a:r>
              <a:rPr lang="en-GB" b="1" dirty="0">
                <a:solidFill>
                  <a:srgbClr val="FFC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Achondroplasia.expert – Prescribing Information</a:t>
            </a:r>
            <a:endParaRPr lang="en-GB" b="1" dirty="0">
              <a:solidFill>
                <a:srgbClr val="FFC000"/>
              </a:solidFill>
            </a:endParaRPr>
          </a:p>
          <a:p>
            <a:pPr lvl="1"/>
            <a:r>
              <a:rPr lang="en-GB" dirty="0">
                <a:solidFill>
                  <a:schemeClr val="tx1"/>
                </a:solidFill>
              </a:rPr>
              <a:t>The prescribing information must form part of the promotional material and must not be separate from it</a:t>
            </a:r>
          </a:p>
          <a:p>
            <a:r>
              <a:rPr lang="en-GB" dirty="0"/>
              <a:t>Achondroplasia.expert </a:t>
            </a:r>
            <a:r>
              <a:rPr lang="en-GB" b="1" dirty="0">
                <a:solidFill>
                  <a:srgbClr val="FFC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Terms and Conditions</a:t>
            </a:r>
            <a:endParaRPr lang="en-GB" b="1" dirty="0">
              <a:solidFill>
                <a:srgbClr val="FFC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9965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A2ED2-1FB9-1A1F-86C0-00204D279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GB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0BE1F-9E31-B464-A526-3C3A7CF49A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449390"/>
            <a:ext cx="10800000" cy="4535486"/>
          </a:xfrm>
        </p:spPr>
        <p:txBody>
          <a:bodyPr>
            <a:normAutofit/>
          </a:bodyPr>
          <a:lstStyle/>
          <a:p>
            <a:r>
              <a:rPr lang="en-GB" dirty="0"/>
              <a:t>ACH is the most common form of disproportionate short stature, caused by a pathogenic variant in</a:t>
            </a:r>
            <a:r>
              <a:rPr lang="en-GB" i="1" dirty="0"/>
              <a:t> FGFR3 </a:t>
            </a:r>
            <a:r>
              <a:rPr lang="en-GB" dirty="0"/>
              <a:t>that leads to impaired endochondral bone growth and multiple complications</a:t>
            </a:r>
            <a:r>
              <a:rPr lang="en-GB" baseline="30000" dirty="0"/>
              <a:t>1,2</a:t>
            </a:r>
          </a:p>
          <a:p>
            <a:r>
              <a:rPr lang="en-GB" dirty="0"/>
              <a:t>CNP down-regulates aberrant FGFR3 signalling in chondrocytes by inhibiting the </a:t>
            </a:r>
            <a:br>
              <a:rPr lang="en-GB" dirty="0"/>
            </a:br>
            <a:r>
              <a:rPr lang="en-GB" dirty="0"/>
              <a:t>MAPK-ERK pathway</a:t>
            </a:r>
            <a:r>
              <a:rPr lang="en-GB" baseline="30000" dirty="0"/>
              <a:t>3,4</a:t>
            </a:r>
          </a:p>
          <a:p>
            <a:r>
              <a:rPr lang="en-GB" dirty="0"/>
              <a:t>Vosoritide is a targeted therapy for ACH, based on naturally occurring CNP and engineered to resist degradation and increase the half-life</a:t>
            </a:r>
            <a:r>
              <a:rPr lang="en-GB" baseline="30000" dirty="0"/>
              <a:t>5</a:t>
            </a:r>
          </a:p>
          <a:p>
            <a:r>
              <a:rPr lang="en-GB" dirty="0"/>
              <a:t>Increase in growth has been demonstrated with vosoritide in clinical trials in ACH</a:t>
            </a:r>
            <a:r>
              <a:rPr lang="en-GB" baseline="30000" dirty="0"/>
              <a:t>6-11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322DAC-5582-8EF3-8596-8B4FA4101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4849" y="6132513"/>
            <a:ext cx="8832555" cy="581025"/>
          </a:xfrm>
        </p:spPr>
        <p:txBody>
          <a:bodyPr/>
          <a:lstStyle/>
          <a:p>
            <a:r>
              <a:rPr lang="en-GB" dirty="0"/>
              <a:t>1. Horton WA, et al. Lancet 2007;370(9582):162-72; 2. Hoover-Fong J, et al. Bone 2021;146:115872; 3. </a:t>
            </a:r>
            <a:r>
              <a:rPr lang="en-GB" dirty="0" err="1"/>
              <a:t>Yasoda</a:t>
            </a:r>
            <a:r>
              <a:rPr lang="en-GB" dirty="0"/>
              <a:t> A, et al. Nat Med 2004;10(1):80-6;</a:t>
            </a:r>
          </a:p>
          <a:p>
            <a:r>
              <a:rPr lang="en-GB" dirty="0"/>
              <a:t>4. </a:t>
            </a:r>
            <a:r>
              <a:rPr lang="en-GB" dirty="0" err="1"/>
              <a:t>Kreji</a:t>
            </a:r>
            <a:r>
              <a:rPr lang="en-GB" dirty="0"/>
              <a:t> P, et al. J Cell Sci 2005;118(Pt 21):5089-100; 5. </a:t>
            </a:r>
            <a:r>
              <a:rPr lang="en-GB" dirty="0" err="1"/>
              <a:t>Lorget</a:t>
            </a:r>
            <a:r>
              <a:rPr lang="en-GB" dirty="0"/>
              <a:t> F, et al. Am J Hum Genet 2012;91(6):1108-14; 6. </a:t>
            </a:r>
            <a:r>
              <a:rPr lang="en-GB" dirty="0" err="1"/>
              <a:t>Savarirayan</a:t>
            </a:r>
            <a:r>
              <a:rPr lang="en-GB" dirty="0"/>
              <a:t> R, et al. N Engl J Med 2019;381:25-35; 7. Hoover-Fong J, et al. Presented at American College of Medical Genetics Annual Meeting, 2023; 8. </a:t>
            </a:r>
            <a:r>
              <a:rPr lang="en-GB" dirty="0" err="1"/>
              <a:t>Savarirayan</a:t>
            </a:r>
            <a:r>
              <a:rPr lang="en-GB" dirty="0"/>
              <a:t> R, et al. Lancet 2020; 396:684-92; 9. </a:t>
            </a:r>
            <a:r>
              <a:rPr lang="en-GB" dirty="0" err="1"/>
              <a:t>Savarirayan</a:t>
            </a:r>
            <a:r>
              <a:rPr lang="en-GB" dirty="0"/>
              <a:t> R, et al. Genet Med 2021;23:2443-7; 10. </a:t>
            </a:r>
            <a:r>
              <a:rPr lang="en-GB" dirty="0" err="1"/>
              <a:t>Polgreen</a:t>
            </a:r>
            <a:r>
              <a:rPr lang="en-GB" dirty="0"/>
              <a:t> L, et al. </a:t>
            </a:r>
            <a:r>
              <a:rPr lang="en-GB" dirty="0" err="1"/>
              <a:t>Horm</a:t>
            </a:r>
            <a:r>
              <a:rPr lang="en-GB" dirty="0"/>
              <a:t> Res </a:t>
            </a:r>
            <a:r>
              <a:rPr lang="en-GB" dirty="0" err="1"/>
              <a:t>Paediatr</a:t>
            </a:r>
            <a:r>
              <a:rPr lang="en-GB" dirty="0"/>
              <a:t> 2023;96(Suppl. 2).</a:t>
            </a:r>
          </a:p>
          <a:p>
            <a:r>
              <a:rPr lang="en-GB" dirty="0"/>
              <a:t>CNP, C-natriuretic peptide; </a:t>
            </a:r>
            <a:r>
              <a:rPr lang="en-US" dirty="0"/>
              <a:t>FGFR3, </a:t>
            </a:r>
            <a:r>
              <a:rPr lang="en-GB" dirty="0"/>
              <a:t>fibroblast growth factor receptor 3</a:t>
            </a:r>
            <a:r>
              <a:rPr lang="en-US" dirty="0"/>
              <a:t>.</a:t>
            </a:r>
          </a:p>
          <a:p>
            <a:r>
              <a:rPr lang="en-GB" dirty="0" err="1"/>
              <a:t>Savarirayan</a:t>
            </a:r>
            <a:r>
              <a:rPr lang="en-GB" dirty="0"/>
              <a:t> R, et al. ESPE Abstracts (2023) 97 FC4.6.</a:t>
            </a:r>
          </a:p>
        </p:txBody>
      </p:sp>
    </p:spTree>
    <p:extLst>
      <p:ext uri="{BB962C8B-B14F-4D97-AF65-F5344CB8AC3E}">
        <p14:creationId xmlns:p14="http://schemas.microsoft.com/office/powerpoint/2010/main" val="1731957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A2ED2-1FB9-1A1F-86C0-00204D279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GB" dirty="0"/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0BE1F-9E31-B464-A526-3C3A7CF49A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449390"/>
            <a:ext cx="10800000" cy="4535486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111-206 was a Phase 2, 52-week, randomised, double-blind, placebo-controlled study of children with ACH aged ≤5 years</a:t>
            </a:r>
          </a:p>
          <a:p>
            <a:r>
              <a:rPr lang="en-GB" dirty="0"/>
              <a:t>Patients from 111-206 could enter 111-208: an ongoing Phase 2 open-label extension study </a:t>
            </a:r>
          </a:p>
          <a:p>
            <a:r>
              <a:rPr lang="en-GB" dirty="0"/>
              <a:t>Primary objectives were to evaluate safety and tolerability of vosoritide in children with ACH, and the effect on height/body length Z-scores</a:t>
            </a:r>
          </a:p>
          <a:p>
            <a:r>
              <a:rPr lang="en-GB" dirty="0"/>
              <a:t>Secondary objectives include evaluating the effect of vosoritide on height, </a:t>
            </a:r>
            <a:br>
              <a:rPr lang="en-GB" dirty="0"/>
            </a:br>
            <a:r>
              <a:rPr lang="en-GB" dirty="0"/>
              <a:t>AGV, and upper-to-lower body segment ratio</a:t>
            </a:r>
          </a:p>
          <a:p>
            <a:r>
              <a:rPr lang="en-GB" dirty="0"/>
              <a:t>Comparative cross-sectional analyses performed for each year of follow-up based on available data using two independent external controls: </a:t>
            </a:r>
          </a:p>
          <a:p>
            <a:pPr lvl="1"/>
            <a:r>
              <a:rPr lang="en-GB" dirty="0"/>
              <a:t>Observational/placebo data from 111-901, 111-301, and 111-206 vosoritide trials</a:t>
            </a:r>
            <a:r>
              <a:rPr lang="en-GB" baseline="30000" dirty="0"/>
              <a:t>1,2</a:t>
            </a:r>
            <a:endParaRPr lang="en-GB" dirty="0"/>
          </a:p>
          <a:p>
            <a:pPr lvl="1"/>
            <a:r>
              <a:rPr lang="en-GB" dirty="0"/>
              <a:t>External CLARITY natural history dataset</a:t>
            </a:r>
            <a:r>
              <a:rPr lang="en-GB" baseline="30000" dirty="0"/>
              <a:t>3</a:t>
            </a:r>
            <a:endParaRPr lang="en-GB" dirty="0"/>
          </a:p>
          <a:p>
            <a:r>
              <a:rPr lang="en-GB" dirty="0"/>
              <a:t>Results were analysed by age cohort at treatment start</a:t>
            </a:r>
          </a:p>
          <a:p>
            <a:pPr lvl="1"/>
            <a:r>
              <a:rPr lang="en-GB" dirty="0"/>
              <a:t>34 participants started vosoritide in study 111-206 or 111-208 between ages 2–5 years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322DAC-5582-8EF3-8596-8B4FA4101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4850" y="6132513"/>
            <a:ext cx="8631238" cy="581025"/>
          </a:xfrm>
        </p:spPr>
        <p:txBody>
          <a:bodyPr/>
          <a:lstStyle/>
          <a:p>
            <a:r>
              <a:rPr lang="da-DK" dirty="0"/>
              <a:t>1. Savarirayan R, et al. Genet Med 2022;24(12):2444-52; 2. </a:t>
            </a:r>
            <a:r>
              <a:rPr lang="en-GB" dirty="0" err="1"/>
              <a:t>Savarirayan</a:t>
            </a:r>
            <a:r>
              <a:rPr lang="en-GB" dirty="0"/>
              <a:t> R, et al, Lancet 2020;396(10252):684-92 </a:t>
            </a:r>
            <a:br>
              <a:rPr lang="en-GB" dirty="0"/>
            </a:br>
            <a:r>
              <a:rPr lang="en-GB" dirty="0"/>
              <a:t>3. Hoover-Fong J, et al. </a:t>
            </a:r>
            <a:r>
              <a:rPr lang="en-GB" dirty="0" err="1"/>
              <a:t>Orphanet</a:t>
            </a:r>
            <a:r>
              <a:rPr lang="en-GB" dirty="0"/>
              <a:t> J Rare Dis 2021;16(1):522. </a:t>
            </a:r>
            <a:endParaRPr lang="da-DK" dirty="0"/>
          </a:p>
          <a:p>
            <a:r>
              <a:rPr lang="en-GB" dirty="0" err="1"/>
              <a:t>Savarirayan</a:t>
            </a:r>
            <a:r>
              <a:rPr lang="en-GB" dirty="0"/>
              <a:t> R, et al. ESPE Abstracts (2023) 97 FC4.6.</a:t>
            </a:r>
          </a:p>
        </p:txBody>
      </p:sp>
    </p:spTree>
    <p:extLst>
      <p:ext uri="{BB962C8B-B14F-4D97-AF65-F5344CB8AC3E}">
        <p14:creationId xmlns:p14="http://schemas.microsoft.com/office/powerpoint/2010/main" val="373510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A2ED2-1FB9-1A1F-86C0-00204D279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Subject Demographics and Growth Characteristics </a:t>
            </a:r>
            <a:br>
              <a:rPr lang="en-US" dirty="0"/>
            </a:br>
            <a:r>
              <a:rPr lang="en-US" dirty="0"/>
              <a:t>at Start of Vosoritide Treatment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322DAC-5582-8EF3-8596-8B4FA4101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AGV, annualised growth velocity; SD, standard deviation. </a:t>
            </a:r>
          </a:p>
          <a:p>
            <a:r>
              <a:rPr lang="en-GB" dirty="0" err="1"/>
              <a:t>Savarirayan</a:t>
            </a:r>
            <a:r>
              <a:rPr lang="en-GB" dirty="0"/>
              <a:t> R, et al. ESPE Abstracts (2023) 97 FC4.6.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970A525-08E5-F350-BFA1-E3EEE94F3E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797793"/>
              </p:ext>
            </p:extLst>
          </p:nvPr>
        </p:nvGraphicFramePr>
        <p:xfrm>
          <a:off x="704497" y="1449389"/>
          <a:ext cx="10783004" cy="39046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96491">
                  <a:extLst>
                    <a:ext uri="{9D8B030D-6E8A-4147-A177-3AD203B41FA5}">
                      <a16:colId xmlns:a16="http://schemas.microsoft.com/office/drawing/2014/main" val="712370180"/>
                    </a:ext>
                  </a:extLst>
                </a:gridCol>
                <a:gridCol w="2696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50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950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532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05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05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≥2 years</a:t>
                      </a:r>
                      <a:r>
                        <a:rPr lang="en-US" sz="1400" b="1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(N=34)</a:t>
                      </a:r>
                    </a:p>
                  </a:txBody>
                  <a:tcPr marL="25400" marR="2540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&lt;2 years (N=32)</a:t>
                      </a:r>
                    </a:p>
                  </a:txBody>
                  <a:tcPr marL="25400" marR="2540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13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Age (months)</a:t>
                      </a:r>
                    </a:p>
                  </a:txBody>
                  <a:tcPr marL="25400" marR="2540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   Mean [SD]</a:t>
                      </a:r>
                      <a:endParaRPr lang="en-US" sz="14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7E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42.30 [10.11]</a:t>
                      </a:r>
                    </a:p>
                  </a:txBody>
                  <a:tcPr marL="25400" marR="2540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7E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5"/>
                        </a:spcBef>
                        <a:spcAft>
                          <a:spcPts val="5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13.38 [6.75]</a:t>
                      </a:r>
                    </a:p>
                  </a:txBody>
                  <a:tcPr marL="635" marR="635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7E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139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4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   Median (Min, Max)</a:t>
                      </a:r>
                      <a:endParaRPr lang="en-US" sz="14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42.46 (25.4, 59.8)</a:t>
                      </a:r>
                    </a:p>
                  </a:txBody>
                  <a:tcPr marL="25400" marR="25400" marT="0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5"/>
                        </a:spcBef>
                        <a:spcAft>
                          <a:spcPts val="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15.39 (4.5, 23.4)</a:t>
                      </a:r>
                    </a:p>
                  </a:txBody>
                  <a:tcPr marL="635" marR="635" marT="0" marB="0" anchor="ctr">
                    <a:solidFill>
                      <a:srgbClr val="CCCD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13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Sex (%)</a:t>
                      </a:r>
                    </a:p>
                  </a:txBody>
                  <a:tcPr marL="25400" marR="25400" marT="0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   Males</a:t>
                      </a:r>
                      <a:endParaRPr lang="en-US" sz="14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19 (55.9)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5"/>
                        </a:spcBef>
                        <a:spcAft>
                          <a:spcPts val="5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15 (46.9)</a:t>
                      </a:r>
                    </a:p>
                  </a:txBody>
                  <a:tcPr marL="635" marR="635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5139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4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   Females</a:t>
                      </a:r>
                      <a:endParaRPr lang="en-US" sz="14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15</a:t>
                      </a:r>
                      <a:r>
                        <a:rPr lang="en-US" sz="1400" baseline="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(44.1)</a:t>
                      </a:r>
                      <a:endParaRPr lang="en-US" sz="14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5"/>
                        </a:spcBef>
                        <a:spcAft>
                          <a:spcPts val="5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17 (53.1)</a:t>
                      </a:r>
                    </a:p>
                  </a:txBody>
                  <a:tcPr marL="635" marR="635" marT="0" marB="0" anchor="ctr">
                    <a:solidFill>
                      <a:srgbClr val="CCCD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513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Height Z-score</a:t>
                      </a:r>
                      <a:endParaRPr lang="en-US" sz="1400" b="1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   Mean [SD]</a:t>
                      </a:r>
                      <a:endParaRPr lang="en-US" sz="14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–4.72 [1.04]</a:t>
                      </a:r>
                      <a:endParaRPr lang="en-US" sz="14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–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3.56 [0.84]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5139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4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   Median (Min, Max)</a:t>
                      </a:r>
                      <a:endParaRPr lang="en-US" sz="14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–4.41 (–6.8, –3.1)</a:t>
                      </a:r>
                      <a:endParaRPr lang="en-US" sz="14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–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3.65 (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–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5.7, 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–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2.1)</a:t>
                      </a:r>
                    </a:p>
                  </a:txBody>
                  <a:tcPr marL="25400" marR="25400" marT="0" marB="0" anchor="ctr">
                    <a:solidFill>
                      <a:srgbClr val="CCCD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513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Height (cm)</a:t>
                      </a:r>
                      <a:endParaRPr lang="en-US" sz="1400" b="1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   Mean [SD]</a:t>
                      </a:r>
                      <a:endParaRPr lang="en-US" sz="14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79.72 [4.87]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64.71 [6.76]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5139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4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   Median (Min, Max)</a:t>
                      </a:r>
                      <a:endParaRPr lang="en-US" sz="14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78.38 (69.6, 89.3)</a:t>
                      </a:r>
                    </a:p>
                  </a:txBody>
                  <a:tcPr marL="25400" marR="25400" marT="0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65.30 (54.5, 79.2) </a:t>
                      </a:r>
                    </a:p>
                  </a:txBody>
                  <a:tcPr marL="25400" marR="25400" marT="0" marB="0" anchor="ctr">
                    <a:solidFill>
                      <a:srgbClr val="CCCD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513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AGV (cm/year)</a:t>
                      </a:r>
                      <a:endParaRPr lang="en-US" sz="1400" b="1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   Mean [SD]</a:t>
                      </a:r>
                      <a:endParaRPr lang="en-US" sz="14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5.49 [1.78]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14.55 [6.68]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315139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4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   Median (Min, Max)</a:t>
                      </a:r>
                      <a:endParaRPr lang="en-US" sz="14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5.41 (0.6, 10.5)</a:t>
                      </a:r>
                    </a:p>
                  </a:txBody>
                  <a:tcPr marL="25400" marR="25400" marT="0" marB="0" anchor="ctr">
                    <a:solidFill>
                      <a:srgbClr val="CC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13.27 (3.9, 30.2)</a:t>
                      </a:r>
                    </a:p>
                  </a:txBody>
                  <a:tcPr marL="25400" marR="25400" marT="0" marB="0" anchor="ctr">
                    <a:solidFill>
                      <a:srgbClr val="CCCD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6345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A2ED2-1FB9-1A1F-86C0-00204D279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AE Stratified by Age at Start of Treatment (as of 25 February 2023)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262314-4276-8124-3689-4697475835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prstGeom prst="roundRect">
            <a:avLst>
              <a:gd name="adj" fmla="val 50000"/>
            </a:avLst>
          </a:prstGeom>
        </p:spPr>
        <p:txBody>
          <a:bodyPr anchor="ctr">
            <a:noAutofit/>
          </a:bodyPr>
          <a:lstStyle/>
          <a:p>
            <a:pPr algn="ctr"/>
            <a:r>
              <a:rPr lang="en-GB" sz="1600" dirty="0"/>
              <a:t>Age at start of vosoritide ≥2 years  </a:t>
            </a:r>
            <a:br>
              <a:rPr lang="en-GB" sz="1600" dirty="0"/>
            </a:br>
            <a:r>
              <a:rPr lang="en-GB" sz="1600" dirty="0"/>
              <a:t>(N=34; Total exposure: 113.59 PY)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7DDAC01-6FD3-6E55-FED4-EA35CF0AFC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prstGeom prst="roundRect">
            <a:avLst>
              <a:gd name="adj" fmla="val 50000"/>
            </a:avLst>
          </a:prstGeom>
        </p:spPr>
        <p:txBody>
          <a:bodyPr>
            <a:noAutofit/>
          </a:bodyPr>
          <a:lstStyle/>
          <a:p>
            <a:pPr algn="ctr"/>
            <a:r>
              <a:rPr lang="en-GB" sz="1600" dirty="0"/>
              <a:t>Age at start of vosoritide &lt;2 years </a:t>
            </a:r>
            <a:br>
              <a:rPr lang="en-GB" sz="1600" dirty="0"/>
            </a:br>
            <a:r>
              <a:rPr lang="en-GB" sz="1600" dirty="0"/>
              <a:t>(N=33; Total exposure: 86.52 PY)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322DAC-5582-8EF3-8596-8B4FA4101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AE, adverse event; CTCAE, Common Terminology Criteria for Adverse Events; PY, person-years; SAE, serious adverse event.</a:t>
            </a:r>
          </a:p>
          <a:p>
            <a:r>
              <a:rPr lang="en-GB" dirty="0" err="1"/>
              <a:t>Savarirayan</a:t>
            </a:r>
            <a:r>
              <a:rPr lang="en-GB" dirty="0"/>
              <a:t> R, et al. ESPE Abstracts (2023) 97 FC4.6.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15F89EF-56D6-2127-3DC4-F890A8ACD9C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No significant difference in the nature and pattern of AEs in &lt;2 years vs ≥2 years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682AD67D-2433-D26B-4858-C7C3D6CF810A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50614392"/>
              </p:ext>
            </p:extLst>
          </p:nvPr>
        </p:nvGraphicFramePr>
        <p:xfrm>
          <a:off x="695325" y="2105025"/>
          <a:ext cx="5219999" cy="33876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2097">
                  <a:extLst>
                    <a:ext uri="{9D8B030D-6E8A-4147-A177-3AD203B41FA5}">
                      <a16:colId xmlns:a16="http://schemas.microsoft.com/office/drawing/2014/main" val="4257917396"/>
                    </a:ext>
                  </a:extLst>
                </a:gridCol>
                <a:gridCol w="1273951">
                  <a:extLst>
                    <a:ext uri="{9D8B030D-6E8A-4147-A177-3AD203B41FA5}">
                      <a16:colId xmlns:a16="http://schemas.microsoft.com/office/drawing/2014/main" val="327780767"/>
                    </a:ext>
                  </a:extLst>
                </a:gridCol>
                <a:gridCol w="1273951">
                  <a:extLst>
                    <a:ext uri="{9D8B030D-6E8A-4147-A177-3AD203B41FA5}">
                      <a16:colId xmlns:a16="http://schemas.microsoft.com/office/drawing/2014/main" val="2691736982"/>
                    </a:ext>
                  </a:extLst>
                </a:gridCol>
              </a:tblGrid>
              <a:tr h="188201">
                <a:tc>
                  <a:txBody>
                    <a:bodyPr/>
                    <a:lstStyle/>
                    <a:p>
                      <a:r>
                        <a:rPr lang="en-GB" sz="1100" dirty="0">
                          <a:latin typeface="+mn-lt"/>
                        </a:rPr>
                        <a:t>Subjects with: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+mn-lt"/>
                        </a:rPr>
                        <a:t> n (%)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+mn-lt"/>
                        </a:rPr>
                        <a:t>n (rate per PY)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707315462"/>
                  </a:ext>
                </a:extLst>
              </a:tr>
              <a:tr h="1882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AE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 (97.1)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858 (7.6)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39245182"/>
                  </a:ext>
                </a:extLst>
              </a:tr>
              <a:tr h="1882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AEs leading to drug interruption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 (35.3)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120015" marR="113665" algn="ctr">
                        <a:spcBef>
                          <a:spcPts val="245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46 (0.4)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542067965"/>
                  </a:ext>
                </a:extLst>
              </a:tr>
              <a:tr h="1882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AEs leading to study drug discontinuation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3314871230"/>
                  </a:ext>
                </a:extLst>
              </a:tr>
              <a:tr h="1882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SAE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5 (14.7)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5 (0.0)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303487400"/>
                  </a:ext>
                </a:extLst>
              </a:tr>
              <a:tr h="1882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Treatment-related AE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 (23.5)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115 (1.0)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3748408170"/>
                  </a:ext>
                </a:extLst>
              </a:tr>
              <a:tr h="1882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Treatment-related SAEs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4044914073"/>
                  </a:ext>
                </a:extLst>
              </a:tr>
              <a:tr h="1882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AE of CTCAE grade ≥ 3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 (5.9)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 (0.0)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3729204476"/>
                  </a:ext>
                </a:extLst>
              </a:tr>
              <a:tr h="1882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AEs leading to deaths, n (%) 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2030068904"/>
                  </a:ext>
                </a:extLst>
              </a:tr>
              <a:tr h="3764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Injection-site reactions CTCAE grade ≥2 or (excluding bruising) lasting &gt;24 hours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120015" marR="113665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24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5 (14.7)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120015" marR="113665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24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111 (1.0)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90497041"/>
                  </a:ext>
                </a:extLst>
              </a:tr>
              <a:tr h="1882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Injection-site reactions CTCAE grade ≥2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40076599"/>
                  </a:ext>
                </a:extLst>
              </a:tr>
              <a:tr h="1882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Hypotension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19050" marR="0" algn="ctr">
                        <a:spcBef>
                          <a:spcPts val="245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 (2.9)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19050" marR="0" algn="ctr">
                        <a:spcBef>
                          <a:spcPts val="245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 (0.0)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2053017906"/>
                  </a:ext>
                </a:extLst>
              </a:tr>
              <a:tr h="1882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Heart rate change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2822629233"/>
                  </a:ext>
                </a:extLst>
              </a:tr>
              <a:tr h="1882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Hypersensitivity (SMQ Narrow Terms)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 (38.2)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 (0.2)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401581081"/>
                  </a:ext>
                </a:extLst>
              </a:tr>
              <a:tr h="1882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Avascular necrosis or osteonecrosis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784724831"/>
                  </a:ext>
                </a:extLst>
              </a:tr>
              <a:tr h="1882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Slipped capital femoral epiphysis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694760960"/>
                  </a:ext>
                </a:extLst>
              </a:tr>
              <a:tr h="1882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Fractures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(2.9)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(0.0)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202090302"/>
                  </a:ext>
                </a:extLst>
              </a:tr>
            </a:tbl>
          </a:graphicData>
        </a:graphic>
      </p:graphicFrame>
      <p:graphicFrame>
        <p:nvGraphicFramePr>
          <p:cNvPr id="14" name="Table 9">
            <a:extLst>
              <a:ext uri="{FF2B5EF4-FFF2-40B4-BE49-F238E27FC236}">
                <a16:creationId xmlns:a16="http://schemas.microsoft.com/office/drawing/2014/main" id="{5DE6D0A2-5A95-5C2B-021E-CFCF360E8E0A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931523405"/>
              </p:ext>
            </p:extLst>
          </p:nvPr>
        </p:nvGraphicFramePr>
        <p:xfrm>
          <a:off x="6276975" y="2105025"/>
          <a:ext cx="5219699" cy="3388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1943">
                  <a:extLst>
                    <a:ext uri="{9D8B030D-6E8A-4147-A177-3AD203B41FA5}">
                      <a16:colId xmlns:a16="http://schemas.microsoft.com/office/drawing/2014/main" val="4257917396"/>
                    </a:ext>
                  </a:extLst>
                </a:gridCol>
                <a:gridCol w="1273878">
                  <a:extLst>
                    <a:ext uri="{9D8B030D-6E8A-4147-A177-3AD203B41FA5}">
                      <a16:colId xmlns:a16="http://schemas.microsoft.com/office/drawing/2014/main" val="327780767"/>
                    </a:ext>
                  </a:extLst>
                </a:gridCol>
                <a:gridCol w="1273878">
                  <a:extLst>
                    <a:ext uri="{9D8B030D-6E8A-4147-A177-3AD203B41FA5}">
                      <a16:colId xmlns:a16="http://schemas.microsoft.com/office/drawing/2014/main" val="2691736982"/>
                    </a:ext>
                  </a:extLst>
                </a:gridCol>
              </a:tblGrid>
              <a:tr h="184104">
                <a:tc>
                  <a:txBody>
                    <a:bodyPr/>
                    <a:lstStyle/>
                    <a:p>
                      <a:r>
                        <a:rPr lang="en-GB" sz="1100" dirty="0">
                          <a:latin typeface="+mn-lt"/>
                        </a:rPr>
                        <a:t>Subjects with: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+mn-lt"/>
                        </a:rPr>
                        <a:t> n (%)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+mn-lt"/>
                        </a:rPr>
                        <a:t>n (rate per PY)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707315462"/>
                  </a:ext>
                </a:extLst>
              </a:tr>
              <a:tr h="1841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AE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33 (100.0)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857 (9.9)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39245182"/>
                  </a:ext>
                </a:extLst>
              </a:tr>
              <a:tr h="1841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AEs leading to drug interruption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21 (63.6)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87 (1.0)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542067965"/>
                  </a:ext>
                </a:extLst>
              </a:tr>
              <a:tr h="1841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AEs leading to study drug discontinuation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 (3.0)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 (0.0)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3314871230"/>
                  </a:ext>
                </a:extLst>
              </a:tr>
              <a:tr h="2578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SAE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 (24.2)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12 (0.1)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487400"/>
                  </a:ext>
                </a:extLst>
              </a:tr>
              <a:tr h="1841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Treatment-related AE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9 (27.3)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31 (0.4)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3748408170"/>
                  </a:ext>
                </a:extLst>
              </a:tr>
              <a:tr h="1841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Treatment-related SAEs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4044914073"/>
                  </a:ext>
                </a:extLst>
              </a:tr>
              <a:tr h="1841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AE of CTCAE grade ≥ 3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6 (18.2)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8 (0.1)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3729204476"/>
                  </a:ext>
                </a:extLst>
              </a:tr>
              <a:tr h="1841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AEs leading to deaths, n (%) 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 0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2030068904"/>
                  </a:ext>
                </a:extLst>
              </a:tr>
              <a:tr h="3682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Injection-site reactions CTCAE grade ≥2 or (excluding bruising) lasting &gt;24 hours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9 (27.3)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30 (0.3)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90497041"/>
                  </a:ext>
                </a:extLst>
              </a:tr>
              <a:tr h="1841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Injection-site reactions CTCAE grade ≥2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40076599"/>
                  </a:ext>
                </a:extLst>
              </a:tr>
              <a:tr h="1841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Hypotension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 (3.0)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 (0.0)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2053017906"/>
                  </a:ext>
                </a:extLst>
              </a:tr>
              <a:tr h="1841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Heart rate change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2822629233"/>
                  </a:ext>
                </a:extLst>
              </a:tr>
              <a:tr h="1841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Hypersensitivity (SMQ Narrow Terms)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15 (45.5)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25 (0.3)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401581081"/>
                  </a:ext>
                </a:extLst>
              </a:tr>
              <a:tr h="1841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Avascular necrosis or osteonecrosis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1784724831"/>
                  </a:ext>
                </a:extLst>
              </a:tr>
              <a:tr h="1841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Slipped capital femoral epiphysis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694760960"/>
                  </a:ext>
                </a:extLst>
              </a:tr>
              <a:tr h="1841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Fractures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5400" marR="25400" marT="0" marB="0" anchor="ctr"/>
                </a:tc>
                <a:extLst>
                  <a:ext uri="{0D108BD9-81ED-4DB2-BD59-A6C34878D82A}">
                    <a16:rowId xmlns:a16="http://schemas.microsoft.com/office/drawing/2014/main" val="2020903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658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35F19735-AC6E-F476-0C26-4B22F71CA89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01" t="8504" b="13638"/>
          <a:stretch/>
        </p:blipFill>
        <p:spPr>
          <a:xfrm>
            <a:off x="5809129" y="1904067"/>
            <a:ext cx="1872858" cy="3057899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3055A197-D980-EAEF-B55D-E23ACD80A1DF}"/>
              </a:ext>
            </a:extLst>
          </p:cNvPr>
          <p:cNvGrpSpPr/>
          <p:nvPr/>
        </p:nvGrpSpPr>
        <p:grpSpPr>
          <a:xfrm>
            <a:off x="5956852" y="2073965"/>
            <a:ext cx="1603513" cy="3019385"/>
            <a:chOff x="5956852" y="2073965"/>
            <a:chExt cx="1603513" cy="3019385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9ACEE18-9BB8-CA0C-DD03-452C73429134}"/>
                </a:ext>
              </a:extLst>
            </p:cNvPr>
            <p:cNvCxnSpPr/>
            <p:nvPr/>
          </p:nvCxnSpPr>
          <p:spPr>
            <a:xfrm flipV="1">
              <a:off x="6758609" y="2073965"/>
              <a:ext cx="0" cy="300161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FCFF297-5AC4-CCEA-5DBE-377398F8D6C4}"/>
                </a:ext>
              </a:extLst>
            </p:cNvPr>
            <p:cNvCxnSpPr>
              <a:cxnSpLocks/>
            </p:cNvCxnSpPr>
            <p:nvPr/>
          </p:nvCxnSpPr>
          <p:spPr>
            <a:xfrm>
              <a:off x="5956852" y="5026115"/>
              <a:ext cx="160351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271FC1B-E1C1-09EA-EB0F-0E9E955A9AF0}"/>
                </a:ext>
              </a:extLst>
            </p:cNvPr>
            <p:cNvCxnSpPr>
              <a:cxnSpLocks/>
            </p:cNvCxnSpPr>
            <p:nvPr/>
          </p:nvCxnSpPr>
          <p:spPr>
            <a:xfrm>
              <a:off x="5956852" y="5026115"/>
              <a:ext cx="0" cy="6723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9615794-211B-9C6B-33E8-A0036CD59348}"/>
                </a:ext>
              </a:extLst>
            </p:cNvPr>
            <p:cNvCxnSpPr>
              <a:cxnSpLocks/>
            </p:cNvCxnSpPr>
            <p:nvPr/>
          </p:nvCxnSpPr>
          <p:spPr>
            <a:xfrm>
              <a:off x="6357471" y="5026115"/>
              <a:ext cx="0" cy="6723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3140567-AD3A-1062-C8D3-D0ABC90CE396}"/>
                </a:ext>
              </a:extLst>
            </p:cNvPr>
            <p:cNvCxnSpPr>
              <a:cxnSpLocks/>
            </p:cNvCxnSpPr>
            <p:nvPr/>
          </p:nvCxnSpPr>
          <p:spPr>
            <a:xfrm>
              <a:off x="6758090" y="5026115"/>
              <a:ext cx="0" cy="6723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9A114E3-CC48-2D04-6294-6E4CB50E0A9A}"/>
                </a:ext>
              </a:extLst>
            </p:cNvPr>
            <p:cNvCxnSpPr>
              <a:cxnSpLocks/>
            </p:cNvCxnSpPr>
            <p:nvPr/>
          </p:nvCxnSpPr>
          <p:spPr>
            <a:xfrm>
              <a:off x="7158709" y="5026115"/>
              <a:ext cx="0" cy="6723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2C07FE5C-4AC8-780B-6A02-3BC7BD569B2D}"/>
                </a:ext>
              </a:extLst>
            </p:cNvPr>
            <p:cNvCxnSpPr>
              <a:cxnSpLocks/>
            </p:cNvCxnSpPr>
            <p:nvPr/>
          </p:nvCxnSpPr>
          <p:spPr>
            <a:xfrm>
              <a:off x="7559329" y="5026115"/>
              <a:ext cx="0" cy="6723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B74E087-DFBA-42D6-ECF0-314E69CFB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>
            <a:normAutofit fontScale="90000"/>
          </a:bodyPr>
          <a:lstStyle/>
          <a:p>
            <a:r>
              <a:rPr lang="en-US" dirty="0"/>
              <a:t>Age Group ≥2 Years: Forest Plot of Differences in </a:t>
            </a:r>
            <a:br>
              <a:rPr lang="en-US" dirty="0"/>
            </a:br>
            <a:r>
              <a:rPr lang="en-US" dirty="0"/>
              <a:t>Mean Change From Baseline in Height Z Score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F1F9EC4-3083-FC88-94D2-2C0C7F8A24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1061" y="3573379"/>
            <a:ext cx="3578087" cy="1585923"/>
          </a:xfrm>
        </p:spPr>
        <p:txBody>
          <a:bodyPr>
            <a:normAutofit/>
          </a:bodyPr>
          <a:lstStyle/>
          <a:p>
            <a:r>
              <a:rPr lang="en-GB" dirty="0"/>
              <a:t>Consistent and sustained treatment effect </a:t>
            </a:r>
          </a:p>
          <a:p>
            <a:r>
              <a:rPr lang="en-GB" b="1" dirty="0"/>
              <a:t>Mean height Z-score gain &gt;1SDS after 4 years</a:t>
            </a:r>
            <a:endParaRPr lang="en-US" b="1" dirty="0"/>
          </a:p>
          <a:p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9F0F01-5B71-12BE-F273-6482427B036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</p:spPr>
        <p:txBody>
          <a:bodyPr/>
          <a:lstStyle/>
          <a:p>
            <a:r>
              <a:rPr lang="en-GB" dirty="0"/>
              <a:t>In treated children aged </a:t>
            </a:r>
            <a:r>
              <a:rPr lang="en-US" dirty="0"/>
              <a:t>≥</a:t>
            </a:r>
            <a:r>
              <a:rPr lang="en-GB" dirty="0"/>
              <a:t>2 years, height Z-score consistently increased </a:t>
            </a:r>
            <a:br>
              <a:rPr lang="en-GB" dirty="0"/>
            </a:br>
            <a:r>
              <a:rPr lang="en-GB" dirty="0"/>
              <a:t>over 4 years of treatment compared to controls </a:t>
            </a:r>
          </a:p>
        </p:txBody>
      </p:sp>
      <p:sp>
        <p:nvSpPr>
          <p:cNvPr id="19" name="Footer Placeholder 3">
            <a:extLst>
              <a:ext uri="{FF2B5EF4-FFF2-40B4-BE49-F238E27FC236}">
                <a16:creationId xmlns:a16="http://schemas.microsoft.com/office/drawing/2014/main" id="{97BF8F42-9B81-A00A-0D97-5C9582362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4497" y="6131861"/>
            <a:ext cx="9031665" cy="581635"/>
          </a:xfrm>
        </p:spPr>
        <p:txBody>
          <a:bodyPr/>
          <a:lstStyle/>
          <a:p>
            <a:r>
              <a:rPr lang="en-GB" dirty="0"/>
              <a:t>CI, confidence interval; FAS, full analysis set. </a:t>
            </a:r>
          </a:p>
          <a:p>
            <a:r>
              <a:rPr lang="en-GB" dirty="0" err="1"/>
              <a:t>AchNH</a:t>
            </a:r>
            <a:r>
              <a:rPr lang="en-GB" dirty="0"/>
              <a:t> reference derived from CLARITY: Hoover-Fong J, et al. </a:t>
            </a:r>
            <a:r>
              <a:rPr lang="en-GB" dirty="0" err="1"/>
              <a:t>Orphanet</a:t>
            </a:r>
            <a:r>
              <a:rPr lang="en-GB" dirty="0"/>
              <a:t> J Rare Dis 2021;16(1):522. </a:t>
            </a:r>
          </a:p>
          <a:p>
            <a:r>
              <a:rPr lang="en-GB" dirty="0" err="1"/>
              <a:t>Savarirayan</a:t>
            </a:r>
            <a:r>
              <a:rPr lang="en-GB" dirty="0"/>
              <a:t> R, et al. ESPE Abstracts (2023) 97 FC4.6.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17093EA9-21A4-B98D-9A92-0A8E7E4EAF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963915"/>
              </p:ext>
            </p:extLst>
          </p:nvPr>
        </p:nvGraphicFramePr>
        <p:xfrm>
          <a:off x="704497" y="1449387"/>
          <a:ext cx="7226928" cy="351257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319285">
                  <a:extLst>
                    <a:ext uri="{9D8B030D-6E8A-4147-A177-3AD203B41FA5}">
                      <a16:colId xmlns:a16="http://schemas.microsoft.com/office/drawing/2014/main" val="269199352"/>
                    </a:ext>
                  </a:extLst>
                </a:gridCol>
                <a:gridCol w="1176618">
                  <a:extLst>
                    <a:ext uri="{9D8B030D-6E8A-4147-A177-3AD203B41FA5}">
                      <a16:colId xmlns:a16="http://schemas.microsoft.com/office/drawing/2014/main" val="4153017708"/>
                    </a:ext>
                  </a:extLst>
                </a:gridCol>
                <a:gridCol w="954741">
                  <a:extLst>
                    <a:ext uri="{9D8B030D-6E8A-4147-A177-3AD203B41FA5}">
                      <a16:colId xmlns:a16="http://schemas.microsoft.com/office/drawing/2014/main" val="3055974464"/>
                    </a:ext>
                  </a:extLst>
                </a:gridCol>
                <a:gridCol w="860612">
                  <a:extLst>
                    <a:ext uri="{9D8B030D-6E8A-4147-A177-3AD203B41FA5}">
                      <a16:colId xmlns:a16="http://schemas.microsoft.com/office/drawing/2014/main" val="1783216461"/>
                    </a:ext>
                  </a:extLst>
                </a:gridCol>
                <a:gridCol w="699247">
                  <a:extLst>
                    <a:ext uri="{9D8B030D-6E8A-4147-A177-3AD203B41FA5}">
                      <a16:colId xmlns:a16="http://schemas.microsoft.com/office/drawing/2014/main" val="2074498203"/>
                    </a:ext>
                  </a:extLst>
                </a:gridCol>
                <a:gridCol w="2216425">
                  <a:extLst>
                    <a:ext uri="{9D8B030D-6E8A-4147-A177-3AD203B41FA5}">
                      <a16:colId xmlns:a16="http://schemas.microsoft.com/office/drawing/2014/main" val="461177023"/>
                    </a:ext>
                  </a:extLst>
                </a:gridCol>
              </a:tblGrid>
              <a:tr h="230172">
                <a:tc rowSpan="2"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Timepoint/studies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Comparator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Number of subjects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Treatment difference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Treatment difference (95% CI) </a:t>
                      </a:r>
                      <a:br>
                        <a:rPr lang="en-GB" sz="900" dirty="0">
                          <a:solidFill>
                            <a:schemeClr val="bg1"/>
                          </a:solidFill>
                        </a:rPr>
                      </a:br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Vosoritide minus comparator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1525794"/>
                  </a:ext>
                </a:extLst>
              </a:tr>
              <a:tr h="237607">
                <a:tc vMerge="1">
                  <a:txBody>
                    <a:bodyPr/>
                    <a:lstStyle/>
                    <a:p>
                      <a:pPr algn="l"/>
                      <a:endParaRPr lang="en-GB" sz="10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Vosoritide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Comparator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269073"/>
                  </a:ext>
                </a:extLst>
              </a:tr>
              <a:tr h="138400">
                <a:tc gridSpan="6">
                  <a:txBody>
                    <a:bodyPr/>
                    <a:lstStyle/>
                    <a:p>
                      <a:pPr algn="l"/>
                      <a:r>
                        <a:rPr lang="en-GB" sz="800" b="1" dirty="0">
                          <a:latin typeface="+mn-lt"/>
                        </a:rPr>
                        <a:t>1 year</a:t>
                      </a:r>
                    </a:p>
                  </a:txBody>
                  <a:tcPr marL="36000" marR="36000" marT="0" marB="0"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738896565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latin typeface="+mn-lt"/>
                        </a:rPr>
                        <a:t>111-206 (FAS randomised)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111-206 placebo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15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16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0.33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7944199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latin typeface="+mn-lt"/>
                        </a:rPr>
                        <a:t>111-206 (FAS)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+mn-lt"/>
                        </a:rPr>
                        <a:t>111-206 placebo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19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16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0.29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6578838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+mn-lt"/>
                        </a:rPr>
                        <a:t>111-206 (FAS randomised)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15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124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0.48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5890178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latin typeface="+mn-lt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198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0.45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9789520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51C2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761/701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0.40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5335678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51C2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72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0.45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5710794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77/134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0.24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538064"/>
                  </a:ext>
                </a:extLst>
              </a:tr>
              <a:tr h="138400">
                <a:tc gridSpan="6">
                  <a:txBody>
                    <a:bodyPr/>
                    <a:lstStyle/>
                    <a:p>
                      <a:pPr algn="l"/>
                      <a:r>
                        <a:rPr lang="en-GB" sz="800" b="1" dirty="0">
                          <a:latin typeface="+mn-lt"/>
                        </a:rPr>
                        <a:t>2 year</a:t>
                      </a:r>
                    </a:p>
                  </a:txBody>
                  <a:tcPr marL="36000" marR="36000" marT="0" marB="0"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248333526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+mn-lt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30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146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0.59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7151780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51C2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30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725/614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0.58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3069518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51C2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30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55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0.57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0660356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30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80/163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0.33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8207832"/>
                  </a:ext>
                </a:extLst>
              </a:tr>
              <a:tr h="138400">
                <a:tc gridSpan="6">
                  <a:txBody>
                    <a:bodyPr/>
                    <a:lstStyle/>
                    <a:p>
                      <a:pPr algn="l"/>
                      <a:r>
                        <a:rPr lang="en-GB" sz="800" b="1" dirty="0">
                          <a:latin typeface="+mn-lt"/>
                        </a:rPr>
                        <a:t>3 year</a:t>
                      </a:r>
                    </a:p>
                  </a:txBody>
                  <a:tcPr marL="36000" marR="36000" marT="0" marB="0" anchor="ctr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rgbClr val="CCCCC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327633330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22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107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0.86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9127169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51C2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22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672/484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0.80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760755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51C2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22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21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0.73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949212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22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80/167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0.55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1786466"/>
                  </a:ext>
                </a:extLst>
              </a:tr>
              <a:tr h="138400">
                <a:tc gridSpan="6">
                  <a:txBody>
                    <a:bodyPr/>
                    <a:lstStyle/>
                    <a:p>
                      <a:pPr algn="l"/>
                      <a:r>
                        <a:rPr lang="en-GB" sz="800" b="1" dirty="0">
                          <a:latin typeface="+mn-lt"/>
                        </a:rPr>
                        <a:t>4 year</a:t>
                      </a:r>
                    </a:p>
                  </a:txBody>
                  <a:tcPr marL="36000" marR="36000" marT="0" marB="0"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2275404173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30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1.29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52444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9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444/254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1.42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0388997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9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79/109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1.10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116183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9DE0A64C-D1D4-93A7-2D51-EF35D0DB6943}"/>
              </a:ext>
            </a:extLst>
          </p:cNvPr>
          <p:cNvSpPr txBox="1"/>
          <p:nvPr/>
        </p:nvSpPr>
        <p:spPr>
          <a:xfrm>
            <a:off x="5654779" y="5167274"/>
            <a:ext cx="2207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b="1" dirty="0"/>
              <a:t>Height Z-score</a:t>
            </a:r>
          </a:p>
          <a:p>
            <a:pPr algn="ctr"/>
            <a:r>
              <a:rPr lang="en-GB" sz="800" dirty="0">
                <a:sym typeface="Wingdings" panose="05000000000000000000" pitchFamily="2" charset="2"/>
              </a:rPr>
              <a:t> Comparator better  |  Vosoritide better </a:t>
            </a:r>
            <a:r>
              <a:rPr lang="en-GB" sz="900" dirty="0">
                <a:sym typeface="Wingdings" panose="05000000000000000000" pitchFamily="2" charset="2"/>
              </a:rPr>
              <a:t> </a:t>
            </a:r>
            <a:endParaRPr lang="en-GB" sz="9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BA9E3DA-3ACB-2B21-D422-6F99EAC7349B}"/>
              </a:ext>
            </a:extLst>
          </p:cNvPr>
          <p:cNvSpPr txBox="1"/>
          <p:nvPr/>
        </p:nvSpPr>
        <p:spPr>
          <a:xfrm>
            <a:off x="5816168" y="5062780"/>
            <a:ext cx="2840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/>
              <a:t>–2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39FA986-EF4E-0070-9A86-472F5332159E}"/>
              </a:ext>
            </a:extLst>
          </p:cNvPr>
          <p:cNvSpPr txBox="1"/>
          <p:nvPr/>
        </p:nvSpPr>
        <p:spPr>
          <a:xfrm>
            <a:off x="6234061" y="5062780"/>
            <a:ext cx="2840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/>
              <a:t>–1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A49E5F6-76CB-771C-4598-4DB2B1E05C59}"/>
              </a:ext>
            </a:extLst>
          </p:cNvPr>
          <p:cNvSpPr txBox="1"/>
          <p:nvPr/>
        </p:nvSpPr>
        <p:spPr>
          <a:xfrm>
            <a:off x="6645230" y="5062780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/>
              <a:t>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A4527C6-897D-5769-42C6-3AC6B52C9E93}"/>
              </a:ext>
            </a:extLst>
          </p:cNvPr>
          <p:cNvSpPr txBox="1"/>
          <p:nvPr/>
        </p:nvSpPr>
        <p:spPr>
          <a:xfrm>
            <a:off x="7047051" y="5062780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/>
              <a:t>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A0E6ABF-DEFA-D239-98AE-BA1554A731E1}"/>
              </a:ext>
            </a:extLst>
          </p:cNvPr>
          <p:cNvSpPr txBox="1"/>
          <p:nvPr/>
        </p:nvSpPr>
        <p:spPr>
          <a:xfrm>
            <a:off x="7442149" y="5062780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554001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3EEB5B7D-84BD-6C58-5583-01755085B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0386" y="3572726"/>
            <a:ext cx="3505613" cy="1696906"/>
          </a:xfrm>
        </p:spPr>
        <p:txBody>
          <a:bodyPr>
            <a:normAutofit/>
          </a:bodyPr>
          <a:lstStyle/>
          <a:p>
            <a:r>
              <a:rPr lang="en-GB" dirty="0"/>
              <a:t>Consistent and sustained treatment effect </a:t>
            </a:r>
          </a:p>
          <a:p>
            <a:r>
              <a:rPr lang="en-GB" b="1" dirty="0"/>
              <a:t>Height gain &gt;6 cm </a:t>
            </a:r>
            <a:br>
              <a:rPr lang="en-GB" b="1" dirty="0"/>
            </a:br>
            <a:r>
              <a:rPr lang="en-GB" b="1" dirty="0"/>
              <a:t>over 4 years</a:t>
            </a:r>
          </a:p>
          <a:p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737F3F0-B90F-836E-95D4-282557774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>
            <a:normAutofit fontScale="90000"/>
          </a:bodyPr>
          <a:lstStyle/>
          <a:p>
            <a:r>
              <a:rPr lang="en-US" dirty="0"/>
              <a:t>Age Group ≥2 Years: Forest Plot of Differences in </a:t>
            </a:r>
            <a:br>
              <a:rPr lang="en-US" dirty="0"/>
            </a:br>
            <a:r>
              <a:rPr lang="en-US" dirty="0"/>
              <a:t>Mean Change From Baseline in Height 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8C79A4-8908-2C0D-EBA0-67113C3BE42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</p:spPr>
        <p:txBody>
          <a:bodyPr/>
          <a:lstStyle/>
          <a:p>
            <a:r>
              <a:rPr lang="en-GB" dirty="0"/>
              <a:t>Treated children aged </a:t>
            </a:r>
            <a:r>
              <a:rPr lang="en-US" dirty="0"/>
              <a:t>≥</a:t>
            </a:r>
            <a:r>
              <a:rPr lang="en-GB" dirty="0"/>
              <a:t>2 years consistently demonstrated greater height gain </a:t>
            </a:r>
            <a:br>
              <a:rPr lang="en-GB" dirty="0"/>
            </a:br>
            <a:r>
              <a:rPr lang="en-GB" dirty="0"/>
              <a:t>over 4 years compared to controls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DCE8DB-BE1C-C1AF-01C4-7CE3D7DD53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72861" t="9597" b="12674"/>
          <a:stretch/>
        </p:blipFill>
        <p:spPr>
          <a:xfrm>
            <a:off x="5947020" y="1975641"/>
            <a:ext cx="1941378" cy="3020142"/>
          </a:xfrm>
          <a:prstGeom prst="rect">
            <a:avLst/>
          </a:prstGeom>
        </p:spPr>
      </p:pic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EBFC4BCA-22CF-E8DF-A953-7266C35FA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4497" y="6131861"/>
            <a:ext cx="9031665" cy="581635"/>
          </a:xfrm>
        </p:spPr>
        <p:txBody>
          <a:bodyPr/>
          <a:lstStyle/>
          <a:p>
            <a:r>
              <a:rPr lang="en-GB" dirty="0"/>
              <a:t>CI, confidence interval; FAS, full analysis set. </a:t>
            </a:r>
          </a:p>
          <a:p>
            <a:r>
              <a:rPr lang="en-GB" dirty="0" err="1"/>
              <a:t>AchNH</a:t>
            </a:r>
            <a:r>
              <a:rPr lang="en-GB" dirty="0"/>
              <a:t> reference derived from CLARITY: Hoover-Fong J, et al. </a:t>
            </a:r>
            <a:r>
              <a:rPr lang="en-GB" dirty="0" err="1"/>
              <a:t>Orphanet</a:t>
            </a:r>
            <a:r>
              <a:rPr lang="en-GB" dirty="0"/>
              <a:t> J Rare Dis 2021;16(1):522. </a:t>
            </a:r>
          </a:p>
          <a:p>
            <a:r>
              <a:rPr lang="en-GB" dirty="0" err="1"/>
              <a:t>Savarirayan</a:t>
            </a:r>
            <a:r>
              <a:rPr lang="en-GB" dirty="0"/>
              <a:t> R, et al. ESPE Abstracts (2023) 97 FC4.6.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CBA4FE27-6504-6317-3BE6-61AA817206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520637"/>
              </p:ext>
            </p:extLst>
          </p:nvPr>
        </p:nvGraphicFramePr>
        <p:xfrm>
          <a:off x="704497" y="1449387"/>
          <a:ext cx="7226928" cy="351257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319285">
                  <a:extLst>
                    <a:ext uri="{9D8B030D-6E8A-4147-A177-3AD203B41FA5}">
                      <a16:colId xmlns:a16="http://schemas.microsoft.com/office/drawing/2014/main" val="269199352"/>
                    </a:ext>
                  </a:extLst>
                </a:gridCol>
                <a:gridCol w="1176618">
                  <a:extLst>
                    <a:ext uri="{9D8B030D-6E8A-4147-A177-3AD203B41FA5}">
                      <a16:colId xmlns:a16="http://schemas.microsoft.com/office/drawing/2014/main" val="4153017708"/>
                    </a:ext>
                  </a:extLst>
                </a:gridCol>
                <a:gridCol w="954741">
                  <a:extLst>
                    <a:ext uri="{9D8B030D-6E8A-4147-A177-3AD203B41FA5}">
                      <a16:colId xmlns:a16="http://schemas.microsoft.com/office/drawing/2014/main" val="3055974464"/>
                    </a:ext>
                  </a:extLst>
                </a:gridCol>
                <a:gridCol w="860612">
                  <a:extLst>
                    <a:ext uri="{9D8B030D-6E8A-4147-A177-3AD203B41FA5}">
                      <a16:colId xmlns:a16="http://schemas.microsoft.com/office/drawing/2014/main" val="1783216461"/>
                    </a:ext>
                  </a:extLst>
                </a:gridCol>
                <a:gridCol w="699247">
                  <a:extLst>
                    <a:ext uri="{9D8B030D-6E8A-4147-A177-3AD203B41FA5}">
                      <a16:colId xmlns:a16="http://schemas.microsoft.com/office/drawing/2014/main" val="2074498203"/>
                    </a:ext>
                  </a:extLst>
                </a:gridCol>
                <a:gridCol w="2216425">
                  <a:extLst>
                    <a:ext uri="{9D8B030D-6E8A-4147-A177-3AD203B41FA5}">
                      <a16:colId xmlns:a16="http://schemas.microsoft.com/office/drawing/2014/main" val="461177023"/>
                    </a:ext>
                  </a:extLst>
                </a:gridCol>
              </a:tblGrid>
              <a:tr h="230172">
                <a:tc rowSpan="2"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Timepoint/studies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Comparator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Number of subjects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Treatment difference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Treatment difference (95% CI) </a:t>
                      </a:r>
                      <a:br>
                        <a:rPr lang="en-GB" sz="900" dirty="0">
                          <a:solidFill>
                            <a:schemeClr val="bg1"/>
                          </a:solidFill>
                        </a:rPr>
                      </a:br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Vosoritide minus comparator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1525794"/>
                  </a:ext>
                </a:extLst>
              </a:tr>
              <a:tr h="237607">
                <a:tc vMerge="1">
                  <a:txBody>
                    <a:bodyPr/>
                    <a:lstStyle/>
                    <a:p>
                      <a:pPr algn="l"/>
                      <a:endParaRPr lang="en-GB" sz="10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Vosoritide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Comparator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269073"/>
                  </a:ext>
                </a:extLst>
              </a:tr>
              <a:tr h="138400">
                <a:tc gridSpan="6">
                  <a:txBody>
                    <a:bodyPr/>
                    <a:lstStyle/>
                    <a:p>
                      <a:pPr algn="l"/>
                      <a:r>
                        <a:rPr lang="en-GB" sz="800" b="1" dirty="0">
                          <a:latin typeface="+mn-lt"/>
                        </a:rPr>
                        <a:t>1 year</a:t>
                      </a: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738896565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latin typeface="+mn-lt"/>
                        </a:rPr>
                        <a:t>111-206 (FAS randomised)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111-206 placebo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15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16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0.96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7944199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latin typeface="+mn-lt"/>
                        </a:rPr>
                        <a:t>111-206 (FAS)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+mn-lt"/>
                        </a:rPr>
                        <a:t>111-206 placebo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19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16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0.87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6578838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+mn-lt"/>
                        </a:rPr>
                        <a:t>111-206 (FAS randomised)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15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124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1.85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5890178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latin typeface="+mn-lt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34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198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1.76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9789520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51C2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34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761/701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1.66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5335678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51C2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34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72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1.37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5710794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34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77/134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0.92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538064"/>
                  </a:ext>
                </a:extLst>
              </a:tr>
              <a:tr h="138400">
                <a:tc gridSpan="6">
                  <a:txBody>
                    <a:bodyPr/>
                    <a:lstStyle/>
                    <a:p>
                      <a:pPr algn="l"/>
                      <a:r>
                        <a:rPr lang="en-GB" sz="800" b="1" dirty="0">
                          <a:latin typeface="+mn-lt"/>
                        </a:rPr>
                        <a:t>2 year</a:t>
                      </a: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248333526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+mn-lt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30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146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2.79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7151780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51C2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30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725/614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2.89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3069518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51C2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30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55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2.21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0660356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30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80/163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1.86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8207832"/>
                  </a:ext>
                </a:extLst>
              </a:tr>
              <a:tr h="138400">
                <a:tc gridSpan="6">
                  <a:txBody>
                    <a:bodyPr/>
                    <a:lstStyle/>
                    <a:p>
                      <a:pPr algn="l"/>
                      <a:r>
                        <a:rPr lang="en-GB" sz="800" b="1" dirty="0">
                          <a:latin typeface="+mn-lt"/>
                        </a:rPr>
                        <a:t>3 year</a:t>
                      </a:r>
                    </a:p>
                  </a:txBody>
                  <a:tcPr marL="36000" marR="36000" marT="0" marB="0" anchor="ctr">
                    <a:solidFill>
                      <a:srgbClr val="CCCCC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327633330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22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107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4.10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9127169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51C2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22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672/484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4.12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760755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51C2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22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21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3.26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949212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22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80/167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3.06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1786466"/>
                  </a:ext>
                </a:extLst>
              </a:tr>
              <a:tr h="138400">
                <a:tc gridSpan="6">
                  <a:txBody>
                    <a:bodyPr/>
                    <a:lstStyle/>
                    <a:p>
                      <a:pPr algn="l"/>
                      <a:r>
                        <a:rPr lang="en-GB" sz="800" b="1" dirty="0">
                          <a:latin typeface="+mn-lt"/>
                        </a:rPr>
                        <a:t>4 year</a:t>
                      </a: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2275404173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8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30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6.41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2352444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51C2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9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444/254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7.77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0388997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9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79/109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6.27</a:t>
                      </a:r>
                    </a:p>
                  </a:txBody>
                  <a:tcPr marL="36000" marR="36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116183"/>
                  </a:ext>
                </a:extLst>
              </a:tr>
            </a:tbl>
          </a:graphicData>
        </a:graphic>
      </p:graphicFrame>
      <p:grpSp>
        <p:nvGrpSpPr>
          <p:cNvPr id="44" name="Group 43">
            <a:extLst>
              <a:ext uri="{FF2B5EF4-FFF2-40B4-BE49-F238E27FC236}">
                <a16:creationId xmlns:a16="http://schemas.microsoft.com/office/drawing/2014/main" id="{26A16EA7-8C46-3D38-F244-455AFD8BCD21}"/>
              </a:ext>
            </a:extLst>
          </p:cNvPr>
          <p:cNvGrpSpPr/>
          <p:nvPr/>
        </p:nvGrpSpPr>
        <p:grpSpPr>
          <a:xfrm>
            <a:off x="6061629" y="2073965"/>
            <a:ext cx="1512000" cy="3019385"/>
            <a:chOff x="6061629" y="2073965"/>
            <a:chExt cx="1512000" cy="3019385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7A2BD8B4-4AF6-A2E6-2BF2-1D34A44AB7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20719" y="2073965"/>
              <a:ext cx="0" cy="300161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073363C-F3C3-C5C7-099B-69690CFF4FA6}"/>
                </a:ext>
              </a:extLst>
            </p:cNvPr>
            <p:cNvCxnSpPr>
              <a:cxnSpLocks/>
            </p:cNvCxnSpPr>
            <p:nvPr/>
          </p:nvCxnSpPr>
          <p:spPr>
            <a:xfrm>
              <a:off x="6061629" y="5026115"/>
              <a:ext cx="1512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C6BD500-7544-7A6A-187E-A48AC2587430}"/>
                </a:ext>
              </a:extLst>
            </p:cNvPr>
            <p:cNvCxnSpPr>
              <a:cxnSpLocks/>
            </p:cNvCxnSpPr>
            <p:nvPr/>
          </p:nvCxnSpPr>
          <p:spPr>
            <a:xfrm>
              <a:off x="6071153" y="5026115"/>
              <a:ext cx="0" cy="6723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C6830C4C-CE65-B976-3D17-68A900D73A13}"/>
                </a:ext>
              </a:extLst>
            </p:cNvPr>
            <p:cNvCxnSpPr>
              <a:cxnSpLocks/>
            </p:cNvCxnSpPr>
            <p:nvPr/>
          </p:nvCxnSpPr>
          <p:spPr>
            <a:xfrm>
              <a:off x="6220719" y="5026115"/>
              <a:ext cx="0" cy="6723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90F589B-6D9B-90A5-5590-41522F0EF649}"/>
                </a:ext>
              </a:extLst>
            </p:cNvPr>
            <p:cNvCxnSpPr>
              <a:cxnSpLocks/>
            </p:cNvCxnSpPr>
            <p:nvPr/>
          </p:nvCxnSpPr>
          <p:spPr>
            <a:xfrm>
              <a:off x="6372327" y="5026115"/>
              <a:ext cx="0" cy="6723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0717BFBA-1BF0-E11D-795B-7AD2E56E9726}"/>
                </a:ext>
              </a:extLst>
            </p:cNvPr>
            <p:cNvCxnSpPr>
              <a:cxnSpLocks/>
            </p:cNvCxnSpPr>
            <p:nvPr/>
          </p:nvCxnSpPr>
          <p:spPr>
            <a:xfrm>
              <a:off x="6515761" y="5026115"/>
              <a:ext cx="0" cy="6723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86AB866-9E59-495D-EFA7-CD98EAF86023}"/>
                </a:ext>
              </a:extLst>
            </p:cNvPr>
            <p:cNvCxnSpPr>
              <a:cxnSpLocks/>
            </p:cNvCxnSpPr>
            <p:nvPr/>
          </p:nvCxnSpPr>
          <p:spPr>
            <a:xfrm>
              <a:off x="7559329" y="5026115"/>
              <a:ext cx="0" cy="6723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2C4E5AFA-730A-6CA8-CC9D-3255379632A3}"/>
              </a:ext>
            </a:extLst>
          </p:cNvPr>
          <p:cNvSpPr txBox="1"/>
          <p:nvPr/>
        </p:nvSpPr>
        <p:spPr>
          <a:xfrm>
            <a:off x="5654779" y="5167274"/>
            <a:ext cx="2207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b="1" dirty="0"/>
              <a:t>Height (cm)</a:t>
            </a:r>
          </a:p>
          <a:p>
            <a:pPr algn="ctr"/>
            <a:r>
              <a:rPr lang="en-GB" sz="800" dirty="0">
                <a:sym typeface="Wingdings" panose="05000000000000000000" pitchFamily="2" charset="2"/>
              </a:rPr>
              <a:t> Comparator better  |  Vosoritide better </a:t>
            </a:r>
            <a:r>
              <a:rPr lang="en-GB" sz="900" dirty="0">
                <a:sym typeface="Wingdings" panose="05000000000000000000" pitchFamily="2" charset="2"/>
              </a:rPr>
              <a:t> </a:t>
            </a:r>
            <a:endParaRPr lang="en-GB" sz="9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28D9563-B4A9-3F92-8C6E-F0399386FC0B}"/>
              </a:ext>
            </a:extLst>
          </p:cNvPr>
          <p:cNvSpPr txBox="1"/>
          <p:nvPr/>
        </p:nvSpPr>
        <p:spPr>
          <a:xfrm>
            <a:off x="5930468" y="5062780"/>
            <a:ext cx="2840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/>
              <a:t>–1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48803B4-C6ED-9B5C-E3FF-667BB2FE3C59}"/>
              </a:ext>
            </a:extLst>
          </p:cNvPr>
          <p:cNvSpPr txBox="1"/>
          <p:nvPr/>
        </p:nvSpPr>
        <p:spPr>
          <a:xfrm>
            <a:off x="6108925" y="5062780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/>
              <a:t>0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6869C46-B766-0F99-B8E3-B2F0FDDCECA3}"/>
              </a:ext>
            </a:extLst>
          </p:cNvPr>
          <p:cNvSpPr txBox="1"/>
          <p:nvPr/>
        </p:nvSpPr>
        <p:spPr>
          <a:xfrm>
            <a:off x="7442149" y="5062780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/>
              <a:t>9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841A7597-DC00-E9E8-0714-D17EE89DE81D}"/>
              </a:ext>
            </a:extLst>
          </p:cNvPr>
          <p:cNvCxnSpPr>
            <a:cxnSpLocks/>
          </p:cNvCxnSpPr>
          <p:nvPr/>
        </p:nvCxnSpPr>
        <p:spPr>
          <a:xfrm>
            <a:off x="6668161" y="5026114"/>
            <a:ext cx="0" cy="6723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271FC65-F792-36C6-35CD-A7158E507EF5}"/>
              </a:ext>
            </a:extLst>
          </p:cNvPr>
          <p:cNvCxnSpPr>
            <a:cxnSpLocks/>
          </p:cNvCxnSpPr>
          <p:nvPr/>
        </p:nvCxnSpPr>
        <p:spPr>
          <a:xfrm>
            <a:off x="6820561" y="5026114"/>
            <a:ext cx="0" cy="6723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E575EF48-0B4C-73D6-2396-1D508B12FC56}"/>
              </a:ext>
            </a:extLst>
          </p:cNvPr>
          <p:cNvCxnSpPr>
            <a:cxnSpLocks/>
          </p:cNvCxnSpPr>
          <p:nvPr/>
        </p:nvCxnSpPr>
        <p:spPr>
          <a:xfrm>
            <a:off x="6968199" y="5026114"/>
            <a:ext cx="0" cy="6723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A5F760B-867E-B7C1-64DD-39F4DD2A23B1}"/>
              </a:ext>
            </a:extLst>
          </p:cNvPr>
          <p:cNvCxnSpPr>
            <a:cxnSpLocks/>
          </p:cNvCxnSpPr>
          <p:nvPr/>
        </p:nvCxnSpPr>
        <p:spPr>
          <a:xfrm>
            <a:off x="7118218" y="5026114"/>
            <a:ext cx="0" cy="6723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ADCEFD6-CF38-1F2F-8F66-ED3FD7666F58}"/>
              </a:ext>
            </a:extLst>
          </p:cNvPr>
          <p:cNvCxnSpPr>
            <a:cxnSpLocks/>
          </p:cNvCxnSpPr>
          <p:nvPr/>
        </p:nvCxnSpPr>
        <p:spPr>
          <a:xfrm>
            <a:off x="7265856" y="5026114"/>
            <a:ext cx="0" cy="6723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2EC15EC8-5E06-30C9-CA08-0FAE6A9563D8}"/>
              </a:ext>
            </a:extLst>
          </p:cNvPr>
          <p:cNvCxnSpPr>
            <a:cxnSpLocks/>
          </p:cNvCxnSpPr>
          <p:nvPr/>
        </p:nvCxnSpPr>
        <p:spPr>
          <a:xfrm>
            <a:off x="7415875" y="5026114"/>
            <a:ext cx="0" cy="6723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573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0B18A6B-54AA-FF11-28E4-21AF295EF95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41" t="8890" b="13667"/>
          <a:stretch/>
        </p:blipFill>
        <p:spPr>
          <a:xfrm>
            <a:off x="5756058" y="1935721"/>
            <a:ext cx="1925992" cy="23709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74E087-DFBA-42D6-ECF0-314E69CFB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>
            <a:normAutofit fontScale="90000"/>
          </a:bodyPr>
          <a:lstStyle/>
          <a:p>
            <a:r>
              <a:rPr lang="en-US" dirty="0"/>
              <a:t>Age Group &lt;2 Years: Forest Plot of Differences in </a:t>
            </a:r>
            <a:br>
              <a:rPr lang="en-US" dirty="0"/>
            </a:br>
            <a:r>
              <a:rPr lang="en-US" dirty="0"/>
              <a:t>Mean Change from Baseline in Height Z Score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10BD469-0AE3-7B61-128A-9BDB95F487D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</p:spPr>
        <p:txBody>
          <a:bodyPr/>
          <a:lstStyle/>
          <a:p>
            <a:r>
              <a:rPr lang="en-GB" dirty="0"/>
              <a:t>In treated children aged &lt;2 years, height Z-score consistently increased </a:t>
            </a:r>
            <a:br>
              <a:rPr lang="en-GB" dirty="0"/>
            </a:br>
            <a:r>
              <a:rPr lang="en-GB" dirty="0"/>
              <a:t>over 3 years compared to controls </a:t>
            </a:r>
          </a:p>
        </p:txBody>
      </p:sp>
      <p:sp>
        <p:nvSpPr>
          <p:cNvPr id="13" name="Content Placeholder 17">
            <a:extLst>
              <a:ext uri="{FF2B5EF4-FFF2-40B4-BE49-F238E27FC236}">
                <a16:creationId xmlns:a16="http://schemas.microsoft.com/office/drawing/2014/main" id="{3ACDC352-3739-42C9-9208-BFA2CE03C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0386" y="3577763"/>
            <a:ext cx="3678153" cy="1696906"/>
          </a:xfrm>
        </p:spPr>
        <p:txBody>
          <a:bodyPr>
            <a:normAutofit/>
          </a:bodyPr>
          <a:lstStyle/>
          <a:p>
            <a:r>
              <a:rPr lang="en-GB" dirty="0"/>
              <a:t>Consistent and sustained treatment effect </a:t>
            </a:r>
          </a:p>
          <a:p>
            <a:r>
              <a:rPr lang="en-GB" b="1" dirty="0"/>
              <a:t>Mean height Z-score gain &gt;0.79 SDS over 3 years</a:t>
            </a:r>
          </a:p>
          <a:p>
            <a:endParaRPr lang="en-GB" dirty="0"/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37B2690A-F1AA-B3EE-1514-0A7CE3E7E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4497" y="6131861"/>
            <a:ext cx="9031665" cy="581635"/>
          </a:xfrm>
        </p:spPr>
        <p:txBody>
          <a:bodyPr/>
          <a:lstStyle/>
          <a:p>
            <a:r>
              <a:rPr lang="en-GB" dirty="0"/>
              <a:t>CI, confidence interval; FAS, full analysis set. </a:t>
            </a:r>
          </a:p>
          <a:p>
            <a:r>
              <a:rPr lang="en-GB" dirty="0" err="1"/>
              <a:t>AchNH</a:t>
            </a:r>
            <a:r>
              <a:rPr lang="en-GB" dirty="0"/>
              <a:t> reference derived from CLARITY: Hoover-Fong J, et al. </a:t>
            </a:r>
            <a:r>
              <a:rPr lang="en-GB" dirty="0" err="1"/>
              <a:t>Orphanet</a:t>
            </a:r>
            <a:r>
              <a:rPr lang="en-GB" dirty="0"/>
              <a:t> J Rare Dis 2021;16(1):522. </a:t>
            </a:r>
          </a:p>
          <a:p>
            <a:r>
              <a:rPr lang="en-GB" dirty="0" err="1"/>
              <a:t>Savarirayan</a:t>
            </a:r>
            <a:r>
              <a:rPr lang="en-GB" dirty="0"/>
              <a:t> R, et al. ESPE Abstracts (2023) 97 FC4.6.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F5FC1A4-F6D4-0147-0C08-AECB5AE22793}"/>
              </a:ext>
            </a:extLst>
          </p:cNvPr>
          <p:cNvGrpSpPr/>
          <p:nvPr/>
        </p:nvGrpSpPr>
        <p:grpSpPr>
          <a:xfrm>
            <a:off x="5956852" y="2073965"/>
            <a:ext cx="1603513" cy="3019385"/>
            <a:chOff x="5956852" y="2073965"/>
            <a:chExt cx="1603513" cy="3019385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A0B8BA3-A22D-6FC1-257A-1D8945EF16E8}"/>
                </a:ext>
              </a:extLst>
            </p:cNvPr>
            <p:cNvCxnSpPr/>
            <p:nvPr/>
          </p:nvCxnSpPr>
          <p:spPr>
            <a:xfrm flipV="1">
              <a:off x="6758609" y="2073965"/>
              <a:ext cx="0" cy="300161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0DDC28C-9EA9-9479-BB57-881C5C2786C0}"/>
                </a:ext>
              </a:extLst>
            </p:cNvPr>
            <p:cNvCxnSpPr>
              <a:cxnSpLocks/>
            </p:cNvCxnSpPr>
            <p:nvPr/>
          </p:nvCxnSpPr>
          <p:spPr>
            <a:xfrm>
              <a:off x="5956852" y="5026115"/>
              <a:ext cx="160351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A53DB7A-E171-8FE9-3372-32BA38ABAB38}"/>
                </a:ext>
              </a:extLst>
            </p:cNvPr>
            <p:cNvCxnSpPr>
              <a:cxnSpLocks/>
            </p:cNvCxnSpPr>
            <p:nvPr/>
          </p:nvCxnSpPr>
          <p:spPr>
            <a:xfrm>
              <a:off x="5956852" y="5026115"/>
              <a:ext cx="0" cy="6723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989E99F-8F50-8D95-5858-785171BBDBCB}"/>
                </a:ext>
              </a:extLst>
            </p:cNvPr>
            <p:cNvCxnSpPr>
              <a:cxnSpLocks/>
            </p:cNvCxnSpPr>
            <p:nvPr/>
          </p:nvCxnSpPr>
          <p:spPr>
            <a:xfrm>
              <a:off x="6357471" y="5026115"/>
              <a:ext cx="0" cy="6723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6EEB806-7F45-214E-09DA-512B31263934}"/>
                </a:ext>
              </a:extLst>
            </p:cNvPr>
            <p:cNvCxnSpPr>
              <a:cxnSpLocks/>
            </p:cNvCxnSpPr>
            <p:nvPr/>
          </p:nvCxnSpPr>
          <p:spPr>
            <a:xfrm>
              <a:off x="6758090" y="5026115"/>
              <a:ext cx="0" cy="6723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90D0E6A-7245-E323-73EC-6FC58F4FB84A}"/>
                </a:ext>
              </a:extLst>
            </p:cNvPr>
            <p:cNvCxnSpPr>
              <a:cxnSpLocks/>
            </p:cNvCxnSpPr>
            <p:nvPr/>
          </p:nvCxnSpPr>
          <p:spPr>
            <a:xfrm>
              <a:off x="7158709" y="5026115"/>
              <a:ext cx="0" cy="6723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D179EE5-2ACB-3C02-207A-9F7A23E60FF7}"/>
                </a:ext>
              </a:extLst>
            </p:cNvPr>
            <p:cNvCxnSpPr>
              <a:cxnSpLocks/>
            </p:cNvCxnSpPr>
            <p:nvPr/>
          </p:nvCxnSpPr>
          <p:spPr>
            <a:xfrm>
              <a:off x="7559329" y="5026115"/>
              <a:ext cx="0" cy="6723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8D80F863-EC5A-0B5D-80C5-79221843AA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239334"/>
              </p:ext>
            </p:extLst>
          </p:nvPr>
        </p:nvGraphicFramePr>
        <p:xfrm>
          <a:off x="704497" y="1449387"/>
          <a:ext cx="7226928" cy="282057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319285">
                  <a:extLst>
                    <a:ext uri="{9D8B030D-6E8A-4147-A177-3AD203B41FA5}">
                      <a16:colId xmlns:a16="http://schemas.microsoft.com/office/drawing/2014/main" val="269199352"/>
                    </a:ext>
                  </a:extLst>
                </a:gridCol>
                <a:gridCol w="1176618">
                  <a:extLst>
                    <a:ext uri="{9D8B030D-6E8A-4147-A177-3AD203B41FA5}">
                      <a16:colId xmlns:a16="http://schemas.microsoft.com/office/drawing/2014/main" val="4153017708"/>
                    </a:ext>
                  </a:extLst>
                </a:gridCol>
                <a:gridCol w="954741">
                  <a:extLst>
                    <a:ext uri="{9D8B030D-6E8A-4147-A177-3AD203B41FA5}">
                      <a16:colId xmlns:a16="http://schemas.microsoft.com/office/drawing/2014/main" val="3055974464"/>
                    </a:ext>
                  </a:extLst>
                </a:gridCol>
                <a:gridCol w="860612">
                  <a:extLst>
                    <a:ext uri="{9D8B030D-6E8A-4147-A177-3AD203B41FA5}">
                      <a16:colId xmlns:a16="http://schemas.microsoft.com/office/drawing/2014/main" val="1783216461"/>
                    </a:ext>
                  </a:extLst>
                </a:gridCol>
                <a:gridCol w="699247">
                  <a:extLst>
                    <a:ext uri="{9D8B030D-6E8A-4147-A177-3AD203B41FA5}">
                      <a16:colId xmlns:a16="http://schemas.microsoft.com/office/drawing/2014/main" val="2074498203"/>
                    </a:ext>
                  </a:extLst>
                </a:gridCol>
                <a:gridCol w="2216425">
                  <a:extLst>
                    <a:ext uri="{9D8B030D-6E8A-4147-A177-3AD203B41FA5}">
                      <a16:colId xmlns:a16="http://schemas.microsoft.com/office/drawing/2014/main" val="461177023"/>
                    </a:ext>
                  </a:extLst>
                </a:gridCol>
              </a:tblGrid>
              <a:tr h="230172">
                <a:tc rowSpan="2"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Timepoint/studies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Comparator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Number of subjects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Treatment difference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Treatment difference (95% CI) </a:t>
                      </a:r>
                      <a:br>
                        <a:rPr lang="en-GB" sz="900" dirty="0">
                          <a:solidFill>
                            <a:schemeClr val="bg1"/>
                          </a:solidFill>
                        </a:rPr>
                      </a:br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Vosoritide minus comparator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1525794"/>
                  </a:ext>
                </a:extLst>
              </a:tr>
              <a:tr h="237607">
                <a:tc vMerge="1">
                  <a:txBody>
                    <a:bodyPr/>
                    <a:lstStyle/>
                    <a:p>
                      <a:pPr algn="l"/>
                      <a:endParaRPr lang="en-GB" sz="10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Vosoritide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Comparator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269073"/>
                  </a:ext>
                </a:extLst>
              </a:tr>
              <a:tr h="138400">
                <a:tc gridSpan="6">
                  <a:txBody>
                    <a:bodyPr/>
                    <a:lstStyle/>
                    <a:p>
                      <a:pPr algn="l"/>
                      <a:r>
                        <a:rPr lang="en-GB" sz="800" b="1" dirty="0">
                          <a:latin typeface="+mn-lt"/>
                        </a:rPr>
                        <a:t>1 year</a:t>
                      </a:r>
                    </a:p>
                  </a:txBody>
                  <a:tcPr marL="36000" marR="36000" marT="0" marB="0"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738896565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latin typeface="+mn-lt"/>
                        </a:rPr>
                        <a:t>111-206 (FAS randomised)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111-206 placebo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17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16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0.26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7944199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latin typeface="+mn-lt"/>
                        </a:rPr>
                        <a:t>111-206 (FAS)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+mn-lt"/>
                        </a:rPr>
                        <a:t>111-206 placebo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16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0.35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6578838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+mn-lt"/>
                        </a:rPr>
                        <a:t>111-206 (FAS randomised)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16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216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0.53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5890178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latin typeface="+mn-lt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32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287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0.50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9789520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51C2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32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788/716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0.53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5335678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51C2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32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31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0.53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5710794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49/56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0.74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538064"/>
                  </a:ext>
                </a:extLst>
              </a:tr>
              <a:tr h="138400">
                <a:tc gridSpan="6">
                  <a:txBody>
                    <a:bodyPr/>
                    <a:lstStyle/>
                    <a:p>
                      <a:pPr algn="l"/>
                      <a:r>
                        <a:rPr lang="en-GB" sz="800" b="1" dirty="0">
                          <a:latin typeface="+mn-lt"/>
                        </a:rPr>
                        <a:t>2 year</a:t>
                      </a:r>
                    </a:p>
                  </a:txBody>
                  <a:tcPr marL="36000" marR="36000" marT="0" marB="0"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248333526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+mn-lt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25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223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0.48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7151780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51C2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25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767/638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0.63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3069518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51C2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25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20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0.74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0660356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25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55/64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0.74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8207832"/>
                  </a:ext>
                </a:extLst>
              </a:tr>
              <a:tr h="138400">
                <a:tc gridSpan="6">
                  <a:txBody>
                    <a:bodyPr/>
                    <a:lstStyle/>
                    <a:p>
                      <a:pPr algn="l"/>
                      <a:r>
                        <a:rPr lang="en-GB" sz="800" b="1" dirty="0">
                          <a:latin typeface="+mn-lt"/>
                        </a:rPr>
                        <a:t>3 year</a:t>
                      </a:r>
                    </a:p>
                  </a:txBody>
                  <a:tcPr marL="36000" marR="36000" marT="0" marB="0" anchor="ctr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rgbClr val="CCCCC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327633330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150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0.86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9127169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51C2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715/509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0.79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760755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61/85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0.98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1786466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5E96FA09-695D-57FE-EDCB-F6C348CA3C8E}"/>
              </a:ext>
            </a:extLst>
          </p:cNvPr>
          <p:cNvSpPr txBox="1"/>
          <p:nvPr/>
        </p:nvSpPr>
        <p:spPr>
          <a:xfrm>
            <a:off x="5654779" y="5167274"/>
            <a:ext cx="2207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b="1" dirty="0"/>
              <a:t>Height Z-score</a:t>
            </a:r>
          </a:p>
          <a:p>
            <a:pPr algn="ctr"/>
            <a:r>
              <a:rPr lang="en-GB" sz="800" dirty="0">
                <a:sym typeface="Wingdings" panose="05000000000000000000" pitchFamily="2" charset="2"/>
              </a:rPr>
              <a:t> Comparator better  |  Vosoritide better </a:t>
            </a:r>
            <a:r>
              <a:rPr lang="en-GB" sz="900" dirty="0">
                <a:sym typeface="Wingdings" panose="05000000000000000000" pitchFamily="2" charset="2"/>
              </a:rPr>
              <a:t> </a:t>
            </a:r>
            <a:endParaRPr lang="en-GB" sz="9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A0D8219-D3C4-E8EA-83B2-5F17F82BDB63}"/>
              </a:ext>
            </a:extLst>
          </p:cNvPr>
          <p:cNvSpPr txBox="1"/>
          <p:nvPr/>
        </p:nvSpPr>
        <p:spPr>
          <a:xfrm>
            <a:off x="5816168" y="5062780"/>
            <a:ext cx="2840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/>
              <a:t>–2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32292E2-7F6F-BAEB-69B3-492A308BD7BE}"/>
              </a:ext>
            </a:extLst>
          </p:cNvPr>
          <p:cNvSpPr txBox="1"/>
          <p:nvPr/>
        </p:nvSpPr>
        <p:spPr>
          <a:xfrm>
            <a:off x="6234061" y="5062780"/>
            <a:ext cx="2840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/>
              <a:t>–1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2ABF4A-26CA-4A37-A596-42420F8FCD86}"/>
              </a:ext>
            </a:extLst>
          </p:cNvPr>
          <p:cNvSpPr txBox="1"/>
          <p:nvPr/>
        </p:nvSpPr>
        <p:spPr>
          <a:xfrm>
            <a:off x="6645230" y="5062780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/>
              <a:t>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0BB453-58FD-82E9-346F-82C59EFCCBC3}"/>
              </a:ext>
            </a:extLst>
          </p:cNvPr>
          <p:cNvSpPr txBox="1"/>
          <p:nvPr/>
        </p:nvSpPr>
        <p:spPr>
          <a:xfrm>
            <a:off x="7047051" y="5062780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/>
              <a:t>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5EC19A4-2FF7-7854-FAF1-1652382F8884}"/>
              </a:ext>
            </a:extLst>
          </p:cNvPr>
          <p:cNvSpPr txBox="1"/>
          <p:nvPr/>
        </p:nvSpPr>
        <p:spPr>
          <a:xfrm>
            <a:off x="7442149" y="5062780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20951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04E530B-62F4-A526-92C8-8EBFD58F55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0" t="8969" b="13745"/>
          <a:stretch/>
        </p:blipFill>
        <p:spPr>
          <a:xfrm>
            <a:off x="5771388" y="1957875"/>
            <a:ext cx="1941378" cy="23380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74E087-DFBA-42D6-ECF0-314E69CFB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>
            <a:normAutofit fontScale="90000"/>
          </a:bodyPr>
          <a:lstStyle/>
          <a:p>
            <a:r>
              <a:rPr lang="en-US" dirty="0"/>
              <a:t>Age Group &lt;2 Years: Forest Plot of Differences in </a:t>
            </a:r>
            <a:br>
              <a:rPr lang="en-US" dirty="0"/>
            </a:br>
            <a:r>
              <a:rPr lang="en-US" dirty="0"/>
              <a:t>Mean Change from Baseline in Height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AE5B6CB5-8F03-4C5B-761D-24F4DB75C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4497" y="6205448"/>
            <a:ext cx="9031665" cy="508048"/>
          </a:xfrm>
        </p:spPr>
        <p:txBody>
          <a:bodyPr/>
          <a:lstStyle/>
          <a:p>
            <a:r>
              <a:rPr lang="en-GB" dirty="0"/>
              <a:t>CI, confidence interval; FAS, full analysis set. </a:t>
            </a:r>
          </a:p>
          <a:p>
            <a:r>
              <a:rPr lang="en-GB" dirty="0" err="1"/>
              <a:t>AchNH</a:t>
            </a:r>
            <a:r>
              <a:rPr lang="en-GB" dirty="0"/>
              <a:t> reference derived from CLARITY: Hoover-Fong J, et al. </a:t>
            </a:r>
            <a:r>
              <a:rPr lang="en-GB" dirty="0" err="1"/>
              <a:t>Orphanet</a:t>
            </a:r>
            <a:r>
              <a:rPr lang="en-GB" dirty="0"/>
              <a:t> J Rare Dis 2021;16(1):522. </a:t>
            </a:r>
          </a:p>
          <a:p>
            <a:r>
              <a:rPr lang="en-GB" dirty="0" err="1"/>
              <a:t>Savarirayan</a:t>
            </a:r>
            <a:r>
              <a:rPr lang="en-GB" dirty="0"/>
              <a:t> R, et al. ESPE Abstracts (2023) 97 FC4.6.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CDF6EE5-E989-22EE-5014-58159E60C7F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</p:spPr>
        <p:txBody>
          <a:bodyPr/>
          <a:lstStyle/>
          <a:p>
            <a:r>
              <a:rPr lang="en-GB" dirty="0"/>
              <a:t>In treated children aged &lt;2 years, height consistently increased over 3 years compared to controls</a:t>
            </a:r>
          </a:p>
        </p:txBody>
      </p:sp>
      <p:sp>
        <p:nvSpPr>
          <p:cNvPr id="15" name="Content Placeholder 17">
            <a:extLst>
              <a:ext uri="{FF2B5EF4-FFF2-40B4-BE49-F238E27FC236}">
                <a16:creationId xmlns:a16="http://schemas.microsoft.com/office/drawing/2014/main" id="{930BF668-406C-D5D5-3CC0-B462403CCA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0386" y="3580002"/>
            <a:ext cx="3678153" cy="1696906"/>
          </a:xfrm>
        </p:spPr>
        <p:txBody>
          <a:bodyPr>
            <a:normAutofit/>
          </a:bodyPr>
          <a:lstStyle/>
          <a:p>
            <a:r>
              <a:rPr lang="en-GB" dirty="0"/>
              <a:t>Consistent and sustained treatment effect </a:t>
            </a:r>
          </a:p>
          <a:p>
            <a:r>
              <a:rPr lang="en-GB" b="1" dirty="0"/>
              <a:t>Height gain &gt;3 cm </a:t>
            </a:r>
            <a:br>
              <a:rPr lang="en-GB" b="1" dirty="0"/>
            </a:br>
            <a:r>
              <a:rPr lang="en-GB" b="1" dirty="0"/>
              <a:t>over 3 years</a:t>
            </a:r>
          </a:p>
          <a:p>
            <a:endParaRPr lang="en-GB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E9D9DB1-9681-E5D4-CFC9-B4A969FE2F72}"/>
              </a:ext>
            </a:extLst>
          </p:cNvPr>
          <p:cNvGrpSpPr/>
          <p:nvPr/>
        </p:nvGrpSpPr>
        <p:grpSpPr>
          <a:xfrm>
            <a:off x="6061629" y="2073965"/>
            <a:ext cx="1512000" cy="3019385"/>
            <a:chOff x="6061629" y="2073965"/>
            <a:chExt cx="1512000" cy="3019385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B28A3F5-2408-F7E4-9487-00C60CEE3F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20719" y="2073965"/>
              <a:ext cx="0" cy="300161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FA221A3-D5B3-6E23-D872-8CD369E9DD81}"/>
                </a:ext>
              </a:extLst>
            </p:cNvPr>
            <p:cNvCxnSpPr>
              <a:cxnSpLocks/>
            </p:cNvCxnSpPr>
            <p:nvPr/>
          </p:nvCxnSpPr>
          <p:spPr>
            <a:xfrm>
              <a:off x="6061629" y="5026115"/>
              <a:ext cx="15120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4D997EA-1D3B-0282-FBDE-27CB8CA0E62B}"/>
                </a:ext>
              </a:extLst>
            </p:cNvPr>
            <p:cNvCxnSpPr>
              <a:cxnSpLocks/>
            </p:cNvCxnSpPr>
            <p:nvPr/>
          </p:nvCxnSpPr>
          <p:spPr>
            <a:xfrm>
              <a:off x="6071153" y="5026115"/>
              <a:ext cx="0" cy="6723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5606466-CBE9-7003-462F-CC2C06F198C5}"/>
                </a:ext>
              </a:extLst>
            </p:cNvPr>
            <p:cNvCxnSpPr>
              <a:cxnSpLocks/>
            </p:cNvCxnSpPr>
            <p:nvPr/>
          </p:nvCxnSpPr>
          <p:spPr>
            <a:xfrm>
              <a:off x="6220719" y="5026115"/>
              <a:ext cx="0" cy="6723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2C3BC826-F741-092E-4DB2-9533E71A572A}"/>
                </a:ext>
              </a:extLst>
            </p:cNvPr>
            <p:cNvCxnSpPr>
              <a:cxnSpLocks/>
            </p:cNvCxnSpPr>
            <p:nvPr/>
          </p:nvCxnSpPr>
          <p:spPr>
            <a:xfrm>
              <a:off x="6372327" y="5026115"/>
              <a:ext cx="0" cy="6723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3BE426E-360E-DD80-3E32-A704CFCB0069}"/>
                </a:ext>
              </a:extLst>
            </p:cNvPr>
            <p:cNvCxnSpPr>
              <a:cxnSpLocks/>
            </p:cNvCxnSpPr>
            <p:nvPr/>
          </p:nvCxnSpPr>
          <p:spPr>
            <a:xfrm>
              <a:off x="6515761" y="5026115"/>
              <a:ext cx="0" cy="6723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6E5A956-575D-F32A-C38F-144E4A538158}"/>
                </a:ext>
              </a:extLst>
            </p:cNvPr>
            <p:cNvCxnSpPr>
              <a:cxnSpLocks/>
            </p:cNvCxnSpPr>
            <p:nvPr/>
          </p:nvCxnSpPr>
          <p:spPr>
            <a:xfrm>
              <a:off x="7559329" y="5026115"/>
              <a:ext cx="0" cy="6723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BCF0CB54-F331-9CC6-69D7-425AAAB2A5EF}"/>
              </a:ext>
            </a:extLst>
          </p:cNvPr>
          <p:cNvSpPr txBox="1"/>
          <p:nvPr/>
        </p:nvSpPr>
        <p:spPr>
          <a:xfrm>
            <a:off x="5654779" y="5167274"/>
            <a:ext cx="2207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b="1" dirty="0"/>
              <a:t>Height (cm)</a:t>
            </a:r>
          </a:p>
          <a:p>
            <a:pPr algn="ctr"/>
            <a:r>
              <a:rPr lang="en-GB" sz="800" dirty="0">
                <a:sym typeface="Wingdings" panose="05000000000000000000" pitchFamily="2" charset="2"/>
              </a:rPr>
              <a:t> Comparator better  |  Vosoritide better </a:t>
            </a:r>
            <a:r>
              <a:rPr lang="en-GB" sz="900" dirty="0">
                <a:sym typeface="Wingdings" panose="05000000000000000000" pitchFamily="2" charset="2"/>
              </a:rPr>
              <a:t> </a:t>
            </a:r>
            <a:endParaRPr lang="en-GB" sz="9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AD6A5CB-FE5E-E737-46EE-3212FAA19D67}"/>
              </a:ext>
            </a:extLst>
          </p:cNvPr>
          <p:cNvSpPr txBox="1"/>
          <p:nvPr/>
        </p:nvSpPr>
        <p:spPr>
          <a:xfrm>
            <a:off x="5930468" y="5062780"/>
            <a:ext cx="2840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/>
              <a:t>–1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76924F-F0BF-D43F-FDA0-E6A069AED9EE}"/>
              </a:ext>
            </a:extLst>
          </p:cNvPr>
          <p:cNvSpPr txBox="1"/>
          <p:nvPr/>
        </p:nvSpPr>
        <p:spPr>
          <a:xfrm>
            <a:off x="6108925" y="5062780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/>
              <a:t>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5650E63-0ECE-4AB3-617A-9F61C801A49D}"/>
              </a:ext>
            </a:extLst>
          </p:cNvPr>
          <p:cNvSpPr txBox="1"/>
          <p:nvPr/>
        </p:nvSpPr>
        <p:spPr>
          <a:xfrm>
            <a:off x="7442149" y="5062780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dirty="0"/>
              <a:t>9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3C93983-53A8-966D-FC27-3168899DC298}"/>
              </a:ext>
            </a:extLst>
          </p:cNvPr>
          <p:cNvCxnSpPr>
            <a:cxnSpLocks/>
          </p:cNvCxnSpPr>
          <p:nvPr/>
        </p:nvCxnSpPr>
        <p:spPr>
          <a:xfrm>
            <a:off x="6668161" y="5026114"/>
            <a:ext cx="0" cy="6723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587D107-BE7D-2352-0C22-32E9A47B6FD3}"/>
              </a:ext>
            </a:extLst>
          </p:cNvPr>
          <p:cNvCxnSpPr>
            <a:cxnSpLocks/>
          </p:cNvCxnSpPr>
          <p:nvPr/>
        </p:nvCxnSpPr>
        <p:spPr>
          <a:xfrm>
            <a:off x="6820561" y="5026114"/>
            <a:ext cx="0" cy="6723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B0D65B1-1075-D7BA-7DE6-ECA372747E04}"/>
              </a:ext>
            </a:extLst>
          </p:cNvPr>
          <p:cNvCxnSpPr>
            <a:cxnSpLocks/>
          </p:cNvCxnSpPr>
          <p:nvPr/>
        </p:nvCxnSpPr>
        <p:spPr>
          <a:xfrm>
            <a:off x="6968199" y="5026114"/>
            <a:ext cx="0" cy="6723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D07C318-3590-8ECA-9B0B-6C93F9C4792B}"/>
              </a:ext>
            </a:extLst>
          </p:cNvPr>
          <p:cNvCxnSpPr>
            <a:cxnSpLocks/>
          </p:cNvCxnSpPr>
          <p:nvPr/>
        </p:nvCxnSpPr>
        <p:spPr>
          <a:xfrm>
            <a:off x="7118218" y="5026114"/>
            <a:ext cx="0" cy="6723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D19FAFC-4DBC-0D8E-31E0-A9B648F94013}"/>
              </a:ext>
            </a:extLst>
          </p:cNvPr>
          <p:cNvCxnSpPr>
            <a:cxnSpLocks/>
          </p:cNvCxnSpPr>
          <p:nvPr/>
        </p:nvCxnSpPr>
        <p:spPr>
          <a:xfrm>
            <a:off x="7265856" y="5026114"/>
            <a:ext cx="0" cy="6723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411D086-9F44-5E7B-5C95-94E2594B38CE}"/>
              </a:ext>
            </a:extLst>
          </p:cNvPr>
          <p:cNvCxnSpPr>
            <a:cxnSpLocks/>
          </p:cNvCxnSpPr>
          <p:nvPr/>
        </p:nvCxnSpPr>
        <p:spPr>
          <a:xfrm>
            <a:off x="7415875" y="5026114"/>
            <a:ext cx="0" cy="6723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4D88CB02-B850-E626-22F6-8CAB01D446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041396"/>
              </p:ext>
            </p:extLst>
          </p:nvPr>
        </p:nvGraphicFramePr>
        <p:xfrm>
          <a:off x="704497" y="1449387"/>
          <a:ext cx="7226928" cy="282057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319285">
                  <a:extLst>
                    <a:ext uri="{9D8B030D-6E8A-4147-A177-3AD203B41FA5}">
                      <a16:colId xmlns:a16="http://schemas.microsoft.com/office/drawing/2014/main" val="269199352"/>
                    </a:ext>
                  </a:extLst>
                </a:gridCol>
                <a:gridCol w="1176618">
                  <a:extLst>
                    <a:ext uri="{9D8B030D-6E8A-4147-A177-3AD203B41FA5}">
                      <a16:colId xmlns:a16="http://schemas.microsoft.com/office/drawing/2014/main" val="4153017708"/>
                    </a:ext>
                  </a:extLst>
                </a:gridCol>
                <a:gridCol w="954741">
                  <a:extLst>
                    <a:ext uri="{9D8B030D-6E8A-4147-A177-3AD203B41FA5}">
                      <a16:colId xmlns:a16="http://schemas.microsoft.com/office/drawing/2014/main" val="3055974464"/>
                    </a:ext>
                  </a:extLst>
                </a:gridCol>
                <a:gridCol w="860612">
                  <a:extLst>
                    <a:ext uri="{9D8B030D-6E8A-4147-A177-3AD203B41FA5}">
                      <a16:colId xmlns:a16="http://schemas.microsoft.com/office/drawing/2014/main" val="1783216461"/>
                    </a:ext>
                  </a:extLst>
                </a:gridCol>
                <a:gridCol w="699247">
                  <a:extLst>
                    <a:ext uri="{9D8B030D-6E8A-4147-A177-3AD203B41FA5}">
                      <a16:colId xmlns:a16="http://schemas.microsoft.com/office/drawing/2014/main" val="2074498203"/>
                    </a:ext>
                  </a:extLst>
                </a:gridCol>
                <a:gridCol w="2216425">
                  <a:extLst>
                    <a:ext uri="{9D8B030D-6E8A-4147-A177-3AD203B41FA5}">
                      <a16:colId xmlns:a16="http://schemas.microsoft.com/office/drawing/2014/main" val="461177023"/>
                    </a:ext>
                  </a:extLst>
                </a:gridCol>
              </a:tblGrid>
              <a:tr h="230172">
                <a:tc rowSpan="2"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Timepoint/studies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Comparator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Number of subjects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Treatment difference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Treatment difference (95% CI) </a:t>
                      </a:r>
                      <a:br>
                        <a:rPr lang="en-GB" sz="900" dirty="0">
                          <a:solidFill>
                            <a:schemeClr val="bg1"/>
                          </a:solidFill>
                        </a:rPr>
                      </a:br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Vosoritide minus comparator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1525794"/>
                  </a:ext>
                </a:extLst>
              </a:tr>
              <a:tr h="237607">
                <a:tc vMerge="1">
                  <a:txBody>
                    <a:bodyPr/>
                    <a:lstStyle/>
                    <a:p>
                      <a:pPr algn="l"/>
                      <a:endParaRPr lang="en-GB" sz="10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Vosoritide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Comparator</a:t>
                      </a:r>
                    </a:p>
                  </a:txBody>
                  <a:tcPr marL="36000" marR="36000" anchor="ctr"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269073"/>
                  </a:ext>
                </a:extLst>
              </a:tr>
              <a:tr h="138400">
                <a:tc gridSpan="6">
                  <a:txBody>
                    <a:bodyPr/>
                    <a:lstStyle/>
                    <a:p>
                      <a:pPr algn="l"/>
                      <a:r>
                        <a:rPr lang="en-GB" sz="800" b="1" dirty="0">
                          <a:latin typeface="+mn-lt"/>
                        </a:rPr>
                        <a:t>1 year</a:t>
                      </a:r>
                    </a:p>
                  </a:txBody>
                  <a:tcPr marL="36000" marR="36000" marT="0" marB="0" anchor="ctr"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738896565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latin typeface="+mn-lt"/>
                        </a:rPr>
                        <a:t>111-206 (FAS randomised)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111-206 placebo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17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16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0.65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7944199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latin typeface="+mn-lt"/>
                        </a:rPr>
                        <a:t>111-206 (FAS)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+mn-lt"/>
                        </a:rPr>
                        <a:t>111-206 placebo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16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0.96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6578838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+mn-lt"/>
                        </a:rPr>
                        <a:t>111-206 (FAS randomised)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16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216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1.51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5890178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algn="l"/>
                      <a:r>
                        <a:rPr lang="en-GB" sz="800" dirty="0">
                          <a:latin typeface="+mn-lt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32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287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1.63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9789520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51C2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32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788/716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1.70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5335678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51C2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32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31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1.66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5710794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49/56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2.07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538064"/>
                  </a:ext>
                </a:extLst>
              </a:tr>
              <a:tr h="138400">
                <a:tc gridSpan="6">
                  <a:txBody>
                    <a:bodyPr/>
                    <a:lstStyle/>
                    <a:p>
                      <a:pPr algn="l"/>
                      <a:r>
                        <a:rPr lang="en-GB" sz="800" b="1" dirty="0">
                          <a:latin typeface="+mn-lt"/>
                        </a:rPr>
                        <a:t>2 year</a:t>
                      </a:r>
                    </a:p>
                  </a:txBody>
                  <a:tcPr marL="36000" marR="36000" marT="0" marB="0"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248333526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+mn-lt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25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223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1.57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7151780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51C2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25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767/638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2.04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3069518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51C2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25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20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2.14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0660356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25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55/64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2.29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8207832"/>
                  </a:ext>
                </a:extLst>
              </a:tr>
              <a:tr h="138400">
                <a:tc gridSpan="6">
                  <a:txBody>
                    <a:bodyPr/>
                    <a:lstStyle/>
                    <a:p>
                      <a:pPr algn="l"/>
                      <a:r>
                        <a:rPr lang="en-GB" sz="800" b="1" dirty="0">
                          <a:latin typeface="+mn-lt"/>
                        </a:rPr>
                        <a:t>3 year</a:t>
                      </a:r>
                    </a:p>
                  </a:txBody>
                  <a:tcPr marL="36000" marR="36000" marT="0" marB="0" anchor="ctr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rgbClr val="CCCCC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327633330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longitudinal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150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3.45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9127169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  <a:endParaRPr kumimoji="0" lang="en-GB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51C2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AchNH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715/509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3.52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760755"/>
                  </a:ext>
                </a:extLst>
              </a:tr>
              <a:tr h="138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51C2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111-206/111-208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err="1">
                          <a:latin typeface="+mn-lt"/>
                        </a:rPr>
                        <a:t>Obs</a:t>
                      </a:r>
                      <a:r>
                        <a:rPr lang="en-GB" sz="800" dirty="0">
                          <a:latin typeface="+mn-lt"/>
                        </a:rPr>
                        <a:t>/</a:t>
                      </a:r>
                      <a:r>
                        <a:rPr lang="en-GB" sz="800" dirty="0" err="1">
                          <a:latin typeface="+mn-lt"/>
                        </a:rPr>
                        <a:t>Pbo</a:t>
                      </a:r>
                      <a:r>
                        <a:rPr lang="en-GB" sz="800" dirty="0">
                          <a:latin typeface="+mn-lt"/>
                        </a:rPr>
                        <a:t> cross-sectional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14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61/85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+mn-lt"/>
                        </a:rPr>
                        <a:t>3.87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latin typeface="+mn-lt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17864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42600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Achondroplasia forum">
      <a:dk1>
        <a:srgbClr val="051C2C"/>
      </a:dk1>
      <a:lt1>
        <a:sysClr val="window" lastClr="FFFFFF"/>
      </a:lt1>
      <a:dk2>
        <a:srgbClr val="051C2C"/>
      </a:dk2>
      <a:lt2>
        <a:srgbClr val="FFFFFF"/>
      </a:lt2>
      <a:accent1>
        <a:srgbClr val="051C2C"/>
      </a:accent1>
      <a:accent2>
        <a:srgbClr val="274554"/>
      </a:accent2>
      <a:accent3>
        <a:srgbClr val="DFAA40"/>
      </a:accent3>
      <a:accent4>
        <a:srgbClr val="368BAB"/>
      </a:accent4>
      <a:accent5>
        <a:srgbClr val="AACDD8"/>
      </a:accent5>
      <a:accent6>
        <a:srgbClr val="FEDD00"/>
      </a:accent6>
      <a:hlink>
        <a:srgbClr val="051C2C"/>
      </a:hlink>
      <a:folHlink>
        <a:srgbClr val="051C2C"/>
      </a:folHlink>
    </a:clrScheme>
    <a:fontScheme name="Custom 4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GSL Template" id="{E707C889-FBD3-4C5E-8378-C29BDCD68AAB}" vid="{6E1DB9CE-A05A-435F-BD63-176DE3EF4DE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7486</TotalTime>
  <Words>2894</Words>
  <Application>Microsoft Office PowerPoint</Application>
  <PresentationFormat>Widescreen</PresentationFormat>
  <Paragraphs>701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Narrow</vt:lpstr>
      <vt:lpstr>Calibri</vt:lpstr>
      <vt:lpstr>Symbol</vt:lpstr>
      <vt:lpstr>Times New Roman</vt:lpstr>
      <vt:lpstr>1_Office Theme</vt:lpstr>
      <vt:lpstr>Persistence of Growth Promoting Effects in Infants and Toddlers with Achondroplasia: Results from a Phase II Extension Study with Vosoritide▼</vt:lpstr>
      <vt:lpstr>Background</vt:lpstr>
      <vt:lpstr>Methods</vt:lpstr>
      <vt:lpstr>Subject Demographics and Growth Characteristics  at Start of Vosoritide Treatment</vt:lpstr>
      <vt:lpstr>AE Stratified by Age at Start of Treatment (as of 25 February 2023)</vt:lpstr>
      <vt:lpstr>Age Group ≥2 Years: Forest Plot of Differences in  Mean Change From Baseline in Height Z Score</vt:lpstr>
      <vt:lpstr>Age Group ≥2 Years: Forest Plot of Differences in  Mean Change From Baseline in Height </vt:lpstr>
      <vt:lpstr>Age Group &lt;2 Years: Forest Plot of Differences in  Mean Change from Baseline in Height Z Score</vt:lpstr>
      <vt:lpstr>Age Group &lt;2 Years: Forest Plot of Differences in  Mean Change from Baseline in Height</vt:lpstr>
      <vt:lpstr>Height Restoration in Treated Children Versus Controls</vt:lpstr>
      <vt:lpstr>Upper-to-Lower Body Segment Ratio</vt:lpstr>
      <vt:lpstr>Conclusion</vt:lpstr>
      <vt:lpstr>ACH.expert VOXZOGO▼ (vosoritide)   Prescribing Information Slide</vt:lpstr>
      <vt:lpstr>VOXZOGOÒ▼ (vosoritide) Prescribing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ACH_Pimenta July23</dc:title>
  <dc:creator>Tim Venables</dc:creator>
  <cp:lastModifiedBy>Praveen Abraham</cp:lastModifiedBy>
  <cp:revision>297</cp:revision>
  <dcterms:created xsi:type="dcterms:W3CDTF">2021-09-21T16:24:04Z</dcterms:created>
  <dcterms:modified xsi:type="dcterms:W3CDTF">2023-12-18T10:27:55Z</dcterms:modified>
</cp:coreProperties>
</file>