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65" r:id="rId5"/>
    <p:sldId id="274" r:id="rId6"/>
    <p:sldId id="275" r:id="rId7"/>
    <p:sldId id="214684875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2" pos="4248" userDrawn="1">
          <p15:clr>
            <a:srgbClr val="A4A3A4"/>
          </p15:clr>
        </p15:guide>
        <p15:guide id="3" orient="horz" pos="263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29413A-4934-0280-200B-1D7D329410DA}" name="Praveen Abraham" initials="PA" userId="S::Praveen.Abraham@elmgroupltd.com::ec62dcbb-7d88-417f-a160-6b5909159534" providerId="AD"/>
  <p188:author id="{3CCFB29E-2070-7790-00A7-E11B2D7CE010}" name="Marie Farrow" initials="MF" userId="395651ff28d4452c" providerId="Windows Live"/>
  <p188:author id="{2C6881F9-48E8-FFB9-2D5F-1A973C795183}" name="Martin Lennon" initials="ML" userId="Martin Lenn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m Venables" initials="TV" lastIdx="10" clrIdx="0">
    <p:extLst>
      <p:ext uri="{19B8F6BF-5375-455C-9EA6-DF929625EA0E}">
        <p15:presenceInfo xmlns:p15="http://schemas.microsoft.com/office/powerpoint/2012/main" userId="S::Tim.Venables@elmgroupltd.com::4da54266-e6ed-48f9-86fc-5a09902e13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2F2F2"/>
    <a:srgbClr val="368BAB"/>
    <a:srgbClr val="2E75B6"/>
    <a:srgbClr val="9DC3E6"/>
    <a:srgbClr val="002060"/>
    <a:srgbClr val="FFFFFF"/>
    <a:srgbClr val="7F8FAF"/>
    <a:srgbClr val="CEE0F2"/>
    <a:srgbClr val="E8EE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p:scale>
          <a:sx n="100" d="100"/>
          <a:sy n="100" d="100"/>
        </p:scale>
        <p:origin x="1074" y="264"/>
      </p:cViewPr>
      <p:guideLst>
        <p:guide orient="horz" pos="3906"/>
        <p:guide pos="4248"/>
        <p:guide orient="horz" pos="2636"/>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917708824947255"/>
          <c:y val="2.6158372029634284E-2"/>
          <c:w val="0.37357017806098114"/>
          <c:h val="0.60450006671070389"/>
        </c:manualLayout>
      </c:layout>
      <c:doughnutChart>
        <c:varyColors val="1"/>
        <c:ser>
          <c:idx val="0"/>
          <c:order val="0"/>
          <c:tx>
            <c:strRef>
              <c:f>Sheet1!$B$1</c:f>
              <c:strCache>
                <c:ptCount val="1"/>
                <c:pt idx="0">
                  <c:v>Column1</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75FF-43EC-B967-780AE43FBCB3}"/>
              </c:ext>
            </c:extLst>
          </c:dPt>
          <c:dPt>
            <c:idx val="1"/>
            <c:bubble3D val="0"/>
            <c:spPr>
              <a:solidFill>
                <a:schemeClr val="bg2">
                  <a:lumMod val="95000"/>
                </a:schemeClr>
              </a:solidFill>
              <a:ln w="19050">
                <a:solidFill>
                  <a:schemeClr val="lt1"/>
                </a:solidFill>
              </a:ln>
              <a:effectLst/>
            </c:spPr>
            <c:extLst>
              <c:ext xmlns:c16="http://schemas.microsoft.com/office/drawing/2014/chart" uri="{C3380CC4-5D6E-409C-BE32-E72D297353CC}">
                <c16:uniqueId val="{00000003-75FF-43EC-B967-780AE43FBCB3}"/>
              </c:ext>
            </c:extLst>
          </c:dPt>
          <c:cat>
            <c:strRef>
              <c:f>Sheet1!$A$2:$A$3</c:f>
              <c:strCache>
                <c:ptCount val="2"/>
                <c:pt idx="0">
                  <c:v>Pain</c:v>
                </c:pt>
                <c:pt idx="1">
                  <c:v> </c:v>
                </c:pt>
              </c:strCache>
            </c:strRef>
          </c:cat>
          <c:val>
            <c:numRef>
              <c:f>Sheet1!$B$2:$B$3</c:f>
              <c:numCache>
                <c:formatCode>General</c:formatCode>
                <c:ptCount val="2"/>
                <c:pt idx="0">
                  <c:v>58.6</c:v>
                </c:pt>
                <c:pt idx="1">
                  <c:v>41.4</c:v>
                </c:pt>
              </c:numCache>
            </c:numRef>
          </c:val>
          <c:extLst>
            <c:ext xmlns:c16="http://schemas.microsoft.com/office/drawing/2014/chart" uri="{C3380CC4-5D6E-409C-BE32-E72D297353CC}">
              <c16:uniqueId val="{00000004-75FF-43EC-B967-780AE43FBCB3}"/>
            </c:ext>
          </c:extLst>
        </c:ser>
        <c:dLbls>
          <c:showLegendKey val="0"/>
          <c:showVal val="0"/>
          <c:showCatName val="0"/>
          <c:showSerName val="0"/>
          <c:showPercent val="0"/>
          <c:showBubbleSize val="0"/>
          <c:showLeaderLines val="1"/>
        </c:dLbls>
        <c:firstSliceAng val="148"/>
        <c:holeSize val="6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917708824947255"/>
          <c:y val="2.6158372029634284E-2"/>
          <c:w val="0.37357017806098114"/>
          <c:h val="0.60450006671070389"/>
        </c:manualLayout>
      </c:layout>
      <c:doughnutChart>
        <c:varyColors val="1"/>
        <c:ser>
          <c:idx val="0"/>
          <c:order val="0"/>
          <c:tx>
            <c:strRef>
              <c:f>Sheet1!$B$1</c:f>
              <c:strCache>
                <c:ptCount val="1"/>
                <c:pt idx="0">
                  <c:v>Column1</c:v>
                </c:pt>
              </c:strCache>
            </c:strRef>
          </c:tx>
          <c:spPr>
            <a:solidFill>
              <a:schemeClr val="accent3"/>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6F70-4B46-A41A-F869BA812540}"/>
              </c:ext>
            </c:extLst>
          </c:dPt>
          <c:dPt>
            <c:idx val="1"/>
            <c:bubble3D val="0"/>
            <c:spPr>
              <a:solidFill>
                <a:schemeClr val="bg2">
                  <a:lumMod val="95000"/>
                </a:schemeClr>
              </a:solidFill>
              <a:ln w="19050">
                <a:solidFill>
                  <a:schemeClr val="lt1"/>
                </a:solidFill>
              </a:ln>
              <a:effectLst/>
            </c:spPr>
            <c:extLst>
              <c:ext xmlns:c16="http://schemas.microsoft.com/office/drawing/2014/chart" uri="{C3380CC4-5D6E-409C-BE32-E72D297353CC}">
                <c16:uniqueId val="{00000003-6F70-4B46-A41A-F869BA812540}"/>
              </c:ext>
            </c:extLst>
          </c:dPt>
          <c:cat>
            <c:strRef>
              <c:f>Sheet1!$A$2:$A$3</c:f>
              <c:strCache>
                <c:ptCount val="2"/>
                <c:pt idx="0">
                  <c:v>Pain</c:v>
                </c:pt>
                <c:pt idx="1">
                  <c:v> </c:v>
                </c:pt>
              </c:strCache>
            </c:strRef>
          </c:cat>
          <c:val>
            <c:numRef>
              <c:f>Sheet1!$B$2:$B$3</c:f>
              <c:numCache>
                <c:formatCode>General</c:formatCode>
                <c:ptCount val="2"/>
                <c:pt idx="0">
                  <c:v>32.9</c:v>
                </c:pt>
                <c:pt idx="1">
                  <c:v>67.099999999999994</c:v>
                </c:pt>
              </c:numCache>
            </c:numRef>
          </c:val>
          <c:extLst>
            <c:ext xmlns:c16="http://schemas.microsoft.com/office/drawing/2014/chart" uri="{C3380CC4-5D6E-409C-BE32-E72D297353CC}">
              <c16:uniqueId val="{00000004-6F70-4B46-A41A-F869BA812540}"/>
            </c:ext>
          </c:extLst>
        </c:ser>
        <c:dLbls>
          <c:showLegendKey val="0"/>
          <c:showVal val="0"/>
          <c:showCatName val="0"/>
          <c:showSerName val="0"/>
          <c:showPercent val="0"/>
          <c:showBubbleSize val="0"/>
          <c:showLeaderLines val="1"/>
        </c:dLbls>
        <c:firstSliceAng val="148"/>
        <c:holeSize val="6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917708824947255"/>
          <c:y val="2.6158372029634284E-2"/>
          <c:w val="0.37357017806098114"/>
          <c:h val="0.60450006671070389"/>
        </c:manualLayout>
      </c:layout>
      <c:doughnutChart>
        <c:varyColors val="1"/>
        <c:ser>
          <c:idx val="0"/>
          <c:order val="0"/>
          <c:tx>
            <c:strRef>
              <c:f>Sheet1!$B$1</c:f>
              <c:strCache>
                <c:ptCount val="1"/>
                <c:pt idx="0">
                  <c:v>Column1</c:v>
                </c:pt>
              </c:strCache>
            </c:strRef>
          </c:tx>
          <c:spPr>
            <a:solidFill>
              <a:schemeClr val="accent3"/>
            </a:solidFill>
          </c:spPr>
          <c:dPt>
            <c:idx val="0"/>
            <c:bubble3D val="0"/>
            <c:spPr>
              <a:solidFill>
                <a:schemeClr val="accent3"/>
              </a:solidFill>
              <a:ln w="19050">
                <a:solidFill>
                  <a:schemeClr val="lt1"/>
                </a:solidFill>
              </a:ln>
              <a:effectLst/>
            </c:spPr>
            <c:extLst>
              <c:ext xmlns:c16="http://schemas.microsoft.com/office/drawing/2014/chart" uri="{C3380CC4-5D6E-409C-BE32-E72D297353CC}">
                <c16:uniqueId val="{00000001-426F-4044-9C58-11920CEFB973}"/>
              </c:ext>
            </c:extLst>
          </c:dPt>
          <c:dPt>
            <c:idx val="1"/>
            <c:bubble3D val="0"/>
            <c:spPr>
              <a:solidFill>
                <a:schemeClr val="bg2">
                  <a:lumMod val="95000"/>
                </a:schemeClr>
              </a:solidFill>
              <a:ln w="19050">
                <a:solidFill>
                  <a:schemeClr val="lt1"/>
                </a:solidFill>
              </a:ln>
              <a:effectLst/>
            </c:spPr>
            <c:extLst>
              <c:ext xmlns:c16="http://schemas.microsoft.com/office/drawing/2014/chart" uri="{C3380CC4-5D6E-409C-BE32-E72D297353CC}">
                <c16:uniqueId val="{00000003-426F-4044-9C58-11920CEFB973}"/>
              </c:ext>
            </c:extLst>
          </c:dPt>
          <c:cat>
            <c:strRef>
              <c:f>Sheet1!$A$2:$A$3</c:f>
              <c:strCache>
                <c:ptCount val="2"/>
                <c:pt idx="0">
                  <c:v>Pain</c:v>
                </c:pt>
                <c:pt idx="1">
                  <c:v> </c:v>
                </c:pt>
              </c:strCache>
            </c:strRef>
          </c:cat>
          <c:val>
            <c:numRef>
              <c:f>Sheet1!$B$2:$B$3</c:f>
              <c:numCache>
                <c:formatCode>General</c:formatCode>
                <c:ptCount val="2"/>
                <c:pt idx="0">
                  <c:v>70.3</c:v>
                </c:pt>
                <c:pt idx="1">
                  <c:v>29.7</c:v>
                </c:pt>
              </c:numCache>
            </c:numRef>
          </c:val>
          <c:extLst>
            <c:ext xmlns:c16="http://schemas.microsoft.com/office/drawing/2014/chart" uri="{C3380CC4-5D6E-409C-BE32-E72D297353CC}">
              <c16:uniqueId val="{00000004-426F-4044-9C58-11920CEFB973}"/>
            </c:ext>
          </c:extLst>
        </c:ser>
        <c:dLbls>
          <c:showLegendKey val="0"/>
          <c:showVal val="0"/>
          <c:showCatName val="0"/>
          <c:showSerName val="0"/>
          <c:showPercent val="0"/>
          <c:showBubbleSize val="0"/>
          <c:showLeaderLines val="1"/>
        </c:dLbls>
        <c:firstSliceAng val="148"/>
        <c:holeSize val="6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917708824947255"/>
          <c:y val="2.6158372029634284E-2"/>
          <c:w val="0.37357017806098114"/>
          <c:h val="0.60450006671070389"/>
        </c:manualLayout>
      </c:layout>
      <c:doughnutChart>
        <c:varyColors val="1"/>
        <c:ser>
          <c:idx val="0"/>
          <c:order val="0"/>
          <c:tx>
            <c:strRef>
              <c:f>Sheet1!$B$1</c:f>
              <c:strCache>
                <c:ptCount val="1"/>
                <c:pt idx="0">
                  <c:v>Column1</c:v>
                </c:pt>
              </c:strCache>
            </c:strRef>
          </c:tx>
          <c:spPr>
            <a:solidFill>
              <a:schemeClr val="accent3"/>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0C4C-4D3F-ADC8-D939C54A4E98}"/>
              </c:ext>
            </c:extLst>
          </c:dPt>
          <c:dPt>
            <c:idx val="1"/>
            <c:bubble3D val="0"/>
            <c:spPr>
              <a:solidFill>
                <a:schemeClr val="bg2">
                  <a:lumMod val="95000"/>
                </a:schemeClr>
              </a:solidFill>
              <a:ln w="19050">
                <a:solidFill>
                  <a:schemeClr val="lt1"/>
                </a:solidFill>
              </a:ln>
              <a:effectLst/>
            </c:spPr>
            <c:extLst>
              <c:ext xmlns:c16="http://schemas.microsoft.com/office/drawing/2014/chart" uri="{C3380CC4-5D6E-409C-BE32-E72D297353CC}">
                <c16:uniqueId val="{00000003-0C4C-4D3F-ADC8-D939C54A4E98}"/>
              </c:ext>
            </c:extLst>
          </c:dPt>
          <c:cat>
            <c:strRef>
              <c:f>Sheet1!$A$2:$A$3</c:f>
              <c:strCache>
                <c:ptCount val="2"/>
                <c:pt idx="0">
                  <c:v>Pain</c:v>
                </c:pt>
                <c:pt idx="1">
                  <c:v> </c:v>
                </c:pt>
              </c:strCache>
            </c:strRef>
          </c:cat>
          <c:val>
            <c:numRef>
              <c:f>Sheet1!$B$2:$B$3</c:f>
              <c:numCache>
                <c:formatCode>General</c:formatCode>
                <c:ptCount val="2"/>
                <c:pt idx="0">
                  <c:v>41.9</c:v>
                </c:pt>
                <c:pt idx="1">
                  <c:v>58.1</c:v>
                </c:pt>
              </c:numCache>
            </c:numRef>
          </c:val>
          <c:extLst>
            <c:ext xmlns:c16="http://schemas.microsoft.com/office/drawing/2014/chart" uri="{C3380CC4-5D6E-409C-BE32-E72D297353CC}">
              <c16:uniqueId val="{00000004-0C4C-4D3F-ADC8-D939C54A4E98}"/>
            </c:ext>
          </c:extLst>
        </c:ser>
        <c:dLbls>
          <c:showLegendKey val="0"/>
          <c:showVal val="0"/>
          <c:showCatName val="0"/>
          <c:showSerName val="0"/>
          <c:showPercent val="0"/>
          <c:showBubbleSize val="0"/>
          <c:showLeaderLines val="1"/>
        </c:dLbls>
        <c:firstSliceAng val="148"/>
        <c:holeSize val="67"/>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27190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700062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457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56974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7467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3845623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172294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3727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6311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95037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82198037"/>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155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6619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3800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1418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161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7278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3766498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6" r:id="rId10"/>
    <p:sldLayoutId id="2147483670" r:id="rId11"/>
    <p:sldLayoutId id="2147483671" r:id="rId12"/>
    <p:sldLayoutId id="2147483672" r:id="rId13"/>
    <p:sldLayoutId id="2147483677" r:id="rId14"/>
    <p:sldLayoutId id="2147483673" r:id="rId15"/>
    <p:sldLayoutId id="2147483674" r:id="rId16"/>
    <p:sldLayoutId id="2147483675" r:id="rId17"/>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4.svg"/><Relationship Id="rId7" Type="http://schemas.openxmlformats.org/officeDocument/2006/relationships/chart" Target="../charts/chart2.xml"/><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chart" Target="../charts/chart1.xml"/><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chart" Target="../charts/chart4.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65E5-9D3D-45A1-A7DF-644CC2872323}"/>
              </a:ext>
            </a:extLst>
          </p:cNvPr>
          <p:cNvSpPr>
            <a:spLocks noGrp="1"/>
          </p:cNvSpPr>
          <p:nvPr>
            <p:ph type="ctrTitle"/>
          </p:nvPr>
        </p:nvSpPr>
        <p:spPr/>
        <p:txBody>
          <a:bodyPr>
            <a:normAutofit/>
          </a:bodyPr>
          <a:lstStyle/>
          <a:p>
            <a:r>
              <a:rPr lang="en-GB" sz="4800" dirty="0" err="1"/>
              <a:t>Achondroplasia.expert</a:t>
            </a:r>
            <a:r>
              <a:rPr lang="en-GB" sz="4800" dirty="0"/>
              <a:t> Literature Highlights</a:t>
            </a:r>
          </a:p>
        </p:txBody>
      </p:sp>
      <p:sp>
        <p:nvSpPr>
          <p:cNvPr id="3" name="Subtitle 2">
            <a:extLst>
              <a:ext uri="{FF2B5EF4-FFF2-40B4-BE49-F238E27FC236}">
                <a16:creationId xmlns:a16="http://schemas.microsoft.com/office/drawing/2014/main" id="{40958E0A-BFCC-409A-BD11-1BD268BB0C17}"/>
              </a:ext>
            </a:extLst>
          </p:cNvPr>
          <p:cNvSpPr>
            <a:spLocks noGrp="1"/>
          </p:cNvSpPr>
          <p:nvPr>
            <p:ph type="subTitle" idx="1"/>
          </p:nvPr>
        </p:nvSpPr>
        <p:spPr/>
        <p:txBody>
          <a:bodyPr/>
          <a:lstStyle/>
          <a:p>
            <a:r>
              <a:rPr lang="en-GB" dirty="0"/>
              <a:t>September 2023</a:t>
            </a:r>
          </a:p>
        </p:txBody>
      </p:sp>
      <p:sp>
        <p:nvSpPr>
          <p:cNvPr id="4" name="TextBox 3">
            <a:extLst>
              <a:ext uri="{FF2B5EF4-FFF2-40B4-BE49-F238E27FC236}">
                <a16:creationId xmlns:a16="http://schemas.microsoft.com/office/drawing/2014/main" id="{A186FEC2-70B1-31E4-8B5F-3D86F777FEBE}"/>
              </a:ext>
            </a:extLst>
          </p:cNvPr>
          <p:cNvSpPr txBox="1"/>
          <p:nvPr/>
        </p:nvSpPr>
        <p:spPr>
          <a:xfrm>
            <a:off x="2527143" y="6134044"/>
            <a:ext cx="4127657" cy="6001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303030"/>
                </a:solidFill>
                <a:effectLst/>
                <a:uLnTx/>
                <a:uFillTx/>
                <a:latin typeface="Arial" panose="020B0604020202020204" pitchFamily="34" charset="0"/>
                <a:ea typeface="+mn-ea"/>
                <a:cs typeface="+mn-cs"/>
              </a:rPr>
              <a:t>Achondroplasia.expert is organized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pic>
        <p:nvPicPr>
          <p:cNvPr id="5" name="Picture 4">
            <a:extLst>
              <a:ext uri="{FF2B5EF4-FFF2-40B4-BE49-F238E27FC236}">
                <a16:creationId xmlns:a16="http://schemas.microsoft.com/office/drawing/2014/main" id="{7EE7F3FB-0699-0C22-60B9-57F03D0141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
        <p:nvSpPr>
          <p:cNvPr id="6" name="TextBox 5">
            <a:extLst>
              <a:ext uri="{FF2B5EF4-FFF2-40B4-BE49-F238E27FC236}">
                <a16:creationId xmlns:a16="http://schemas.microsoft.com/office/drawing/2014/main" id="{AE887374-2BAC-0F81-799D-E1BE375AB121}"/>
              </a:ext>
            </a:extLst>
          </p:cNvPr>
          <p:cNvSpPr txBox="1"/>
          <p:nvPr/>
        </p:nvSpPr>
        <p:spPr>
          <a:xfrm>
            <a:off x="5537188" y="6145953"/>
            <a:ext cx="4127657" cy="600164"/>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For Healthcare Professionals Only</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 2023 BioMarin International Ltd.</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All Rights Reserved. EUCAN-VOX-00114 12</a:t>
            </a:r>
            <a:r>
              <a:rPr kumimoji="0" lang="en-US" sz="1100" b="0" i="0" u="none" strike="noStrike" kern="1200" cap="none" spc="0" normalizeH="0" baseline="0" noProof="0" dirty="0">
                <a:ln>
                  <a:noFill/>
                </a:ln>
                <a:solidFill>
                  <a:srgbClr val="274554">
                    <a:lumMod val="50000"/>
                  </a:srgbClr>
                </a:solidFill>
                <a:effectLst/>
                <a:uLnTx/>
                <a:uFillTx/>
                <a:latin typeface="Arial"/>
                <a:ea typeface="+mn-ea"/>
                <a:cs typeface="+mn-cs"/>
              </a:rPr>
              <a:t>/23</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11390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D59C8-9948-16EA-FD90-25D6A956E819}"/>
              </a:ext>
            </a:extLst>
          </p:cNvPr>
          <p:cNvSpPr>
            <a:spLocks noGrp="1"/>
          </p:cNvSpPr>
          <p:nvPr>
            <p:ph type="title"/>
          </p:nvPr>
        </p:nvSpPr>
        <p:spPr/>
        <p:txBody>
          <a:bodyPr>
            <a:normAutofit fontScale="90000"/>
          </a:bodyPr>
          <a:lstStyle/>
          <a:p>
            <a:r>
              <a:rPr lang="en-GB" dirty="0"/>
              <a:t>How Pain Affect Real Life of Children and Adults </a:t>
            </a:r>
            <a:br>
              <a:rPr lang="en-GB" dirty="0"/>
            </a:br>
            <a:r>
              <a:rPr lang="en-GB" dirty="0"/>
              <a:t>With Achondroplasia: A Systematic Review</a:t>
            </a:r>
          </a:p>
        </p:txBody>
      </p:sp>
      <p:sp>
        <p:nvSpPr>
          <p:cNvPr id="3" name="Footer Placeholder 2">
            <a:extLst>
              <a:ext uri="{FF2B5EF4-FFF2-40B4-BE49-F238E27FC236}">
                <a16:creationId xmlns:a16="http://schemas.microsoft.com/office/drawing/2014/main" id="{0ED3A1D9-90B8-0E93-AF1F-8571C9B3AE2B}"/>
              </a:ext>
            </a:extLst>
          </p:cNvPr>
          <p:cNvSpPr>
            <a:spLocks noGrp="1"/>
          </p:cNvSpPr>
          <p:nvPr>
            <p:ph type="ftr" sz="quarter" idx="11"/>
          </p:nvPr>
        </p:nvSpPr>
        <p:spPr/>
        <p:txBody>
          <a:bodyPr/>
          <a:lstStyle/>
          <a:p>
            <a:r>
              <a:rPr lang="en-GB" dirty="0"/>
              <a:t>ACH, achondroplasia;</a:t>
            </a:r>
          </a:p>
          <a:p>
            <a:r>
              <a:rPr lang="en-GB" dirty="0" err="1"/>
              <a:t>Onesimo</a:t>
            </a:r>
            <a:r>
              <a:rPr lang="en-GB" dirty="0"/>
              <a:t> R, et al. </a:t>
            </a:r>
            <a:r>
              <a:rPr lang="en-GB" dirty="0" err="1"/>
              <a:t>Eur</a:t>
            </a:r>
            <a:r>
              <a:rPr lang="en-GB" dirty="0"/>
              <a:t> J Med Genet 2023;66:104850. </a:t>
            </a:r>
          </a:p>
        </p:txBody>
      </p:sp>
      <p:sp>
        <p:nvSpPr>
          <p:cNvPr id="4" name="Content Placeholder 3">
            <a:extLst>
              <a:ext uri="{FF2B5EF4-FFF2-40B4-BE49-F238E27FC236}">
                <a16:creationId xmlns:a16="http://schemas.microsoft.com/office/drawing/2014/main" id="{71EF99C6-FB3E-5F80-D081-8EE7576F0948}"/>
              </a:ext>
            </a:extLst>
          </p:cNvPr>
          <p:cNvSpPr>
            <a:spLocks noGrp="1"/>
          </p:cNvSpPr>
          <p:nvPr>
            <p:ph sz="quarter" idx="12"/>
          </p:nvPr>
        </p:nvSpPr>
        <p:spPr/>
        <p:txBody>
          <a:bodyPr>
            <a:normAutofit/>
          </a:bodyPr>
          <a:lstStyle/>
          <a:p>
            <a:r>
              <a:rPr lang="en-GB" dirty="0"/>
              <a:t>Recognising determinants of acute and chronic pain may enable physicians to better manage this burden, which is particularly important with the advent of drugs that may modify ACH features</a:t>
            </a:r>
          </a:p>
        </p:txBody>
      </p:sp>
      <p:sp>
        <p:nvSpPr>
          <p:cNvPr id="5" name="Rectangle 4">
            <a:extLst>
              <a:ext uri="{FF2B5EF4-FFF2-40B4-BE49-F238E27FC236}">
                <a16:creationId xmlns:a16="http://schemas.microsoft.com/office/drawing/2014/main" id="{77477F95-8872-C7C6-530D-F4363A67D784}"/>
              </a:ext>
            </a:extLst>
          </p:cNvPr>
          <p:cNvSpPr/>
          <p:nvPr/>
        </p:nvSpPr>
        <p:spPr>
          <a:xfrm>
            <a:off x="686153" y="3558205"/>
            <a:ext cx="5158123" cy="18852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FB167CB-D05A-5F71-34AD-5CED94F65DD3}"/>
              </a:ext>
            </a:extLst>
          </p:cNvPr>
          <p:cNvSpPr/>
          <p:nvPr/>
        </p:nvSpPr>
        <p:spPr>
          <a:xfrm>
            <a:off x="695324" y="1449389"/>
            <a:ext cx="5158124" cy="427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00" b="1" dirty="0">
                <a:solidFill>
                  <a:schemeClr val="bg1"/>
                </a:solidFill>
              </a:rPr>
              <a:t>Pain and pain-related diseases are a root cause of </a:t>
            </a:r>
            <a:br>
              <a:rPr lang="en-GB" sz="1300" b="1" dirty="0">
                <a:solidFill>
                  <a:schemeClr val="bg1"/>
                </a:solidFill>
              </a:rPr>
            </a:br>
            <a:r>
              <a:rPr lang="en-GB" sz="1300" b="1" dirty="0">
                <a:solidFill>
                  <a:schemeClr val="bg1"/>
                </a:solidFill>
              </a:rPr>
              <a:t>disability and disease burden worldwide</a:t>
            </a:r>
          </a:p>
        </p:txBody>
      </p:sp>
      <p:sp>
        <p:nvSpPr>
          <p:cNvPr id="7" name="TextBox 6">
            <a:extLst>
              <a:ext uri="{FF2B5EF4-FFF2-40B4-BE49-F238E27FC236}">
                <a16:creationId xmlns:a16="http://schemas.microsoft.com/office/drawing/2014/main" id="{76D69052-1E9C-6419-26E4-419E201659E9}"/>
              </a:ext>
            </a:extLst>
          </p:cNvPr>
          <p:cNvSpPr txBox="1"/>
          <p:nvPr/>
        </p:nvSpPr>
        <p:spPr>
          <a:xfrm>
            <a:off x="598766" y="3521568"/>
            <a:ext cx="2363648" cy="369332"/>
          </a:xfrm>
          <a:prstGeom prst="rect">
            <a:avLst/>
          </a:prstGeom>
          <a:noFill/>
        </p:spPr>
        <p:txBody>
          <a:bodyPr wrap="square">
            <a:spAutoFit/>
          </a:bodyPr>
          <a:lstStyle/>
          <a:p>
            <a:r>
              <a:rPr lang="en-GB" dirty="0">
                <a:highlight>
                  <a:srgbClr val="CCE1E6"/>
                </a:highlight>
                <a:latin typeface="MyriadPro-Light"/>
              </a:rPr>
              <a:t>Systematic review</a:t>
            </a:r>
            <a:endParaRPr lang="en-GB" dirty="0">
              <a:highlight>
                <a:srgbClr val="CCE1E6"/>
              </a:highlight>
            </a:endParaRPr>
          </a:p>
        </p:txBody>
      </p:sp>
      <p:sp>
        <p:nvSpPr>
          <p:cNvPr id="8" name="Rectangle 7">
            <a:extLst>
              <a:ext uri="{FF2B5EF4-FFF2-40B4-BE49-F238E27FC236}">
                <a16:creationId xmlns:a16="http://schemas.microsoft.com/office/drawing/2014/main" id="{74E927B2-D707-4AF0-1AB0-493D1046DE21}"/>
              </a:ext>
            </a:extLst>
          </p:cNvPr>
          <p:cNvSpPr/>
          <p:nvPr/>
        </p:nvSpPr>
        <p:spPr>
          <a:xfrm>
            <a:off x="704496" y="1928753"/>
            <a:ext cx="5148951" cy="1584168"/>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Clr>
                <a:schemeClr val="accent3"/>
              </a:buClr>
              <a:buFont typeface="Arial" panose="020B0604020202020204" pitchFamily="34" charset="0"/>
              <a:buChar char="►"/>
            </a:pPr>
            <a:r>
              <a:rPr lang="en-GB" sz="1400" dirty="0">
                <a:solidFill>
                  <a:schemeClr val="tx1"/>
                </a:solidFill>
              </a:rPr>
              <a:t>ACH clinical features can cause acute self-limited pain </a:t>
            </a:r>
          </a:p>
          <a:p>
            <a:pPr marL="285750" indent="-285750">
              <a:spcAft>
                <a:spcPts val="600"/>
              </a:spcAft>
              <a:buClr>
                <a:schemeClr val="accent3"/>
              </a:buClr>
              <a:buFont typeface="Arial" panose="020B0604020202020204" pitchFamily="34" charset="0"/>
              <a:buChar char="►"/>
            </a:pPr>
            <a:r>
              <a:rPr lang="en-GB" sz="1400" dirty="0">
                <a:solidFill>
                  <a:schemeClr val="tx1"/>
                </a:solidFill>
              </a:rPr>
              <a:t>This can evolve into chronic pain and low quality of life</a:t>
            </a:r>
          </a:p>
          <a:p>
            <a:pPr marL="285750" indent="-285750">
              <a:spcAft>
                <a:spcPts val="600"/>
              </a:spcAft>
              <a:buClr>
                <a:schemeClr val="accent3"/>
              </a:buClr>
              <a:buFont typeface="Arial" panose="020B0604020202020204" pitchFamily="34" charset="0"/>
              <a:buChar char="►"/>
            </a:pPr>
            <a:r>
              <a:rPr lang="en-GB" sz="1400" dirty="0">
                <a:solidFill>
                  <a:schemeClr val="tx1"/>
                </a:solidFill>
              </a:rPr>
              <a:t>Affects physical, emotional, social, and school functioning </a:t>
            </a:r>
          </a:p>
          <a:p>
            <a:pPr marL="285750" indent="-285750">
              <a:spcAft>
                <a:spcPts val="600"/>
              </a:spcAft>
              <a:buClr>
                <a:schemeClr val="accent3"/>
              </a:buClr>
              <a:buFont typeface="Arial" panose="020B0604020202020204" pitchFamily="34" charset="0"/>
              <a:buChar char="►"/>
            </a:pPr>
            <a:r>
              <a:rPr lang="en-GB" sz="1400" dirty="0">
                <a:solidFill>
                  <a:schemeClr val="tx1"/>
                </a:solidFill>
              </a:rPr>
              <a:t>Pain is reported in both adult and children with ACH</a:t>
            </a:r>
          </a:p>
        </p:txBody>
      </p:sp>
      <p:sp>
        <p:nvSpPr>
          <p:cNvPr id="11" name="TextBox 10">
            <a:extLst>
              <a:ext uri="{FF2B5EF4-FFF2-40B4-BE49-F238E27FC236}">
                <a16:creationId xmlns:a16="http://schemas.microsoft.com/office/drawing/2014/main" id="{429930A1-8A07-73F4-8442-EDFABD191EC4}"/>
              </a:ext>
            </a:extLst>
          </p:cNvPr>
          <p:cNvSpPr txBox="1"/>
          <p:nvPr/>
        </p:nvSpPr>
        <p:spPr>
          <a:xfrm>
            <a:off x="695325" y="3866622"/>
            <a:ext cx="5158122" cy="1415772"/>
          </a:xfrm>
          <a:prstGeom prst="rect">
            <a:avLst/>
          </a:prstGeom>
          <a:noFill/>
        </p:spPr>
        <p:txBody>
          <a:bodyPr wrap="square">
            <a:spAutoFit/>
          </a:bodyPr>
          <a:lstStyle/>
          <a:p>
            <a:r>
              <a:rPr lang="en-GB" sz="1400" dirty="0"/>
              <a:t>Articles included if they reported on pain epidemiology, assessment, and management in ACH populations</a:t>
            </a:r>
            <a:br>
              <a:rPr lang="en-GB" sz="1600" dirty="0"/>
            </a:br>
            <a:endParaRPr lang="en-GB" sz="1600" dirty="0"/>
          </a:p>
          <a:p>
            <a:pPr marL="285750" indent="-285750">
              <a:buFont typeface="Wingdings" panose="05000000000000000000" pitchFamily="2" charset="2"/>
              <a:buChar char="à"/>
            </a:pPr>
            <a:r>
              <a:rPr lang="en-GB" sz="1400" dirty="0">
                <a:latin typeface="+mj-lt"/>
              </a:rPr>
              <a:t>512 articles found</a:t>
            </a:r>
          </a:p>
          <a:p>
            <a:pPr marL="285750" indent="-285750">
              <a:buFont typeface="Wingdings" panose="05000000000000000000" pitchFamily="2" charset="2"/>
              <a:buChar char="à"/>
            </a:pPr>
            <a:r>
              <a:rPr lang="en-GB" sz="1400" dirty="0">
                <a:latin typeface="+mj-lt"/>
              </a:rPr>
              <a:t>300 duplicates removed</a:t>
            </a:r>
          </a:p>
          <a:p>
            <a:pPr marL="285750" indent="-285750">
              <a:buFont typeface="Wingdings" panose="05000000000000000000" pitchFamily="2" charset="2"/>
              <a:buChar char="à"/>
            </a:pPr>
            <a:r>
              <a:rPr lang="en-GB" sz="1400" dirty="0">
                <a:latin typeface="+mj-lt"/>
              </a:rPr>
              <a:t>192 papers thematically analysed</a:t>
            </a:r>
          </a:p>
        </p:txBody>
      </p:sp>
      <p:pic>
        <p:nvPicPr>
          <p:cNvPr id="16" name="Graphic 15" descr="Folder Search with solid fill">
            <a:extLst>
              <a:ext uri="{FF2B5EF4-FFF2-40B4-BE49-F238E27FC236}">
                <a16:creationId xmlns:a16="http://schemas.microsoft.com/office/drawing/2014/main" id="{07F7BC4F-94E2-1CC3-DB22-A6D8032201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33447" y="3521568"/>
            <a:ext cx="698755" cy="698755"/>
          </a:xfrm>
          <a:prstGeom prst="rect">
            <a:avLst/>
          </a:prstGeom>
        </p:spPr>
      </p:pic>
      <p:grpSp>
        <p:nvGrpSpPr>
          <p:cNvPr id="22" name="Group 21">
            <a:extLst>
              <a:ext uri="{FF2B5EF4-FFF2-40B4-BE49-F238E27FC236}">
                <a16:creationId xmlns:a16="http://schemas.microsoft.com/office/drawing/2014/main" id="{86522133-6740-9B4A-2F8A-1DCD41D53F50}"/>
              </a:ext>
            </a:extLst>
          </p:cNvPr>
          <p:cNvGrpSpPr/>
          <p:nvPr/>
        </p:nvGrpSpPr>
        <p:grpSpPr>
          <a:xfrm>
            <a:off x="4457486" y="4597351"/>
            <a:ext cx="1405133" cy="914400"/>
            <a:chOff x="4457486" y="4597351"/>
            <a:chExt cx="1405133" cy="914400"/>
          </a:xfrm>
        </p:grpSpPr>
        <p:pic>
          <p:nvPicPr>
            <p:cNvPr id="18" name="Graphic 17" descr="Books on shelf with solid fill">
              <a:extLst>
                <a:ext uri="{FF2B5EF4-FFF2-40B4-BE49-F238E27FC236}">
                  <a16:creationId xmlns:a16="http://schemas.microsoft.com/office/drawing/2014/main" id="{A91A9460-C8A2-971C-B970-E5D2FA5DCA7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48219" y="4597351"/>
              <a:ext cx="914400" cy="914400"/>
            </a:xfrm>
            <a:prstGeom prst="rect">
              <a:avLst/>
            </a:prstGeom>
          </p:spPr>
        </p:pic>
        <p:pic>
          <p:nvPicPr>
            <p:cNvPr id="19" name="Graphic 18" descr="Books on shelf with solid fill">
              <a:extLst>
                <a:ext uri="{FF2B5EF4-FFF2-40B4-BE49-F238E27FC236}">
                  <a16:creationId xmlns:a16="http://schemas.microsoft.com/office/drawing/2014/main" id="{8F7F4DBD-C35A-2A3D-8CC2-5006555C9822}"/>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r="34847"/>
            <a:stretch/>
          </p:blipFill>
          <p:spPr>
            <a:xfrm flipH="1">
              <a:off x="4741333" y="4597351"/>
              <a:ext cx="502495" cy="914400"/>
            </a:xfrm>
            <a:prstGeom prst="rect">
              <a:avLst/>
            </a:prstGeom>
          </p:spPr>
        </p:pic>
        <p:pic>
          <p:nvPicPr>
            <p:cNvPr id="21" name="Graphic 20" descr="Books on shelf with solid fill">
              <a:extLst>
                <a:ext uri="{FF2B5EF4-FFF2-40B4-BE49-F238E27FC236}">
                  <a16:creationId xmlns:a16="http://schemas.microsoft.com/office/drawing/2014/main" id="{650BA0DD-D16E-4864-8CF0-E08FD860865D}"/>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5047"/>
            <a:stretch/>
          </p:blipFill>
          <p:spPr>
            <a:xfrm flipH="1">
              <a:off x="4457486" y="4597351"/>
              <a:ext cx="447039" cy="914400"/>
            </a:xfrm>
            <a:prstGeom prst="rect">
              <a:avLst/>
            </a:prstGeom>
          </p:spPr>
        </p:pic>
      </p:grpSp>
      <p:grpSp>
        <p:nvGrpSpPr>
          <p:cNvPr id="38" name="Group 37">
            <a:extLst>
              <a:ext uri="{FF2B5EF4-FFF2-40B4-BE49-F238E27FC236}">
                <a16:creationId xmlns:a16="http://schemas.microsoft.com/office/drawing/2014/main" id="{0EB05FFA-E5E6-DD5A-3384-AC5991C8D0F6}"/>
              </a:ext>
            </a:extLst>
          </p:cNvPr>
          <p:cNvGrpSpPr/>
          <p:nvPr/>
        </p:nvGrpSpPr>
        <p:grpSpPr>
          <a:xfrm>
            <a:off x="6045542" y="1411091"/>
            <a:ext cx="6401899" cy="2463268"/>
            <a:chOff x="6045542" y="1499144"/>
            <a:chExt cx="6401899" cy="2463268"/>
          </a:xfrm>
        </p:grpSpPr>
        <p:graphicFrame>
          <p:nvGraphicFramePr>
            <p:cNvPr id="12" name="Chart 11">
              <a:extLst>
                <a:ext uri="{FF2B5EF4-FFF2-40B4-BE49-F238E27FC236}">
                  <a16:creationId xmlns:a16="http://schemas.microsoft.com/office/drawing/2014/main" id="{98A62FEB-8F63-34AF-ABB8-A0F70482055E}"/>
                </a:ext>
              </a:extLst>
            </p:cNvPr>
            <p:cNvGraphicFramePr/>
            <p:nvPr/>
          </p:nvGraphicFramePr>
          <p:xfrm>
            <a:off x="6876201" y="1499144"/>
            <a:ext cx="3953814" cy="244338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Chart 22">
              <a:extLst>
                <a:ext uri="{FF2B5EF4-FFF2-40B4-BE49-F238E27FC236}">
                  <a16:creationId xmlns:a16="http://schemas.microsoft.com/office/drawing/2014/main" id="{7065B891-D482-EFDF-141C-B98D3E43C99C}"/>
                </a:ext>
              </a:extLst>
            </p:cNvPr>
            <p:cNvGraphicFramePr/>
            <p:nvPr/>
          </p:nvGraphicFramePr>
          <p:xfrm>
            <a:off x="8493627" y="1519026"/>
            <a:ext cx="3953814" cy="2443386"/>
          </p:xfrm>
          <a:graphic>
            <a:graphicData uri="http://schemas.openxmlformats.org/drawingml/2006/chart">
              <c:chart xmlns:c="http://schemas.openxmlformats.org/drawingml/2006/chart" xmlns:r="http://schemas.openxmlformats.org/officeDocument/2006/relationships" r:id="rId7"/>
            </a:graphicData>
          </a:graphic>
        </p:graphicFrame>
        <p:sp>
          <p:nvSpPr>
            <p:cNvPr id="24" name="TextBox 23">
              <a:extLst>
                <a:ext uri="{FF2B5EF4-FFF2-40B4-BE49-F238E27FC236}">
                  <a16:creationId xmlns:a16="http://schemas.microsoft.com/office/drawing/2014/main" id="{CD02486B-21ED-4171-7EF2-FE2001823CC5}"/>
                </a:ext>
              </a:extLst>
            </p:cNvPr>
            <p:cNvSpPr txBox="1"/>
            <p:nvPr/>
          </p:nvSpPr>
          <p:spPr>
            <a:xfrm>
              <a:off x="8198374" y="2021692"/>
              <a:ext cx="880369" cy="584775"/>
            </a:xfrm>
            <a:prstGeom prst="rect">
              <a:avLst/>
            </a:prstGeom>
            <a:noFill/>
          </p:spPr>
          <p:txBody>
            <a:bodyPr wrap="none" rtlCol="0">
              <a:spAutoFit/>
            </a:bodyPr>
            <a:lstStyle/>
            <a:p>
              <a:pPr algn="ctr"/>
              <a:r>
                <a:rPr lang="en-GB" sz="1600" dirty="0"/>
                <a:t>Pain at </a:t>
              </a:r>
              <a:br>
                <a:rPr lang="en-GB" sz="1600" dirty="0"/>
              </a:br>
              <a:r>
                <a:rPr lang="en-GB" sz="1600" dirty="0"/>
                <a:t>≥1 site</a:t>
              </a:r>
            </a:p>
          </p:txBody>
        </p:sp>
        <p:sp>
          <p:nvSpPr>
            <p:cNvPr id="31" name="TextBox 30">
              <a:extLst>
                <a:ext uri="{FF2B5EF4-FFF2-40B4-BE49-F238E27FC236}">
                  <a16:creationId xmlns:a16="http://schemas.microsoft.com/office/drawing/2014/main" id="{E20D4971-FF8A-5F3C-E141-511F167C63AD}"/>
                </a:ext>
              </a:extLst>
            </p:cNvPr>
            <p:cNvSpPr txBox="1"/>
            <p:nvPr/>
          </p:nvSpPr>
          <p:spPr>
            <a:xfrm>
              <a:off x="9817764" y="2021692"/>
              <a:ext cx="889987" cy="584775"/>
            </a:xfrm>
            <a:prstGeom prst="rect">
              <a:avLst/>
            </a:prstGeom>
            <a:noFill/>
          </p:spPr>
          <p:txBody>
            <a:bodyPr wrap="none" rtlCol="0">
              <a:spAutoFit/>
            </a:bodyPr>
            <a:lstStyle/>
            <a:p>
              <a:pPr algn="ctr"/>
              <a:r>
                <a:rPr lang="en-GB" sz="1600" dirty="0"/>
                <a:t>Pain at </a:t>
              </a:r>
              <a:br>
                <a:rPr lang="en-GB" sz="1600" dirty="0"/>
              </a:br>
              <a:r>
                <a:rPr lang="en-GB" sz="1600" dirty="0"/>
                <a:t>≥3 sites</a:t>
              </a:r>
            </a:p>
          </p:txBody>
        </p:sp>
        <p:sp>
          <p:nvSpPr>
            <p:cNvPr id="33" name="Rectangle: Rounded Corners 32">
              <a:extLst>
                <a:ext uri="{FF2B5EF4-FFF2-40B4-BE49-F238E27FC236}">
                  <a16:creationId xmlns:a16="http://schemas.microsoft.com/office/drawing/2014/main" id="{2CD47D0A-DD17-2BDF-58F8-C72428781421}"/>
                </a:ext>
              </a:extLst>
            </p:cNvPr>
            <p:cNvSpPr/>
            <p:nvPr/>
          </p:nvSpPr>
          <p:spPr>
            <a:xfrm>
              <a:off x="6045542" y="2021692"/>
              <a:ext cx="1773872" cy="584775"/>
            </a:xfrm>
            <a:prstGeom prst="roundRect">
              <a:avLst>
                <a:gd name="adj" fmla="val 50000"/>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Adolescents:</a:t>
              </a:r>
            </a:p>
          </p:txBody>
        </p:sp>
        <p:cxnSp>
          <p:nvCxnSpPr>
            <p:cNvPr id="35" name="Straight Connector 34">
              <a:extLst>
                <a:ext uri="{FF2B5EF4-FFF2-40B4-BE49-F238E27FC236}">
                  <a16:creationId xmlns:a16="http://schemas.microsoft.com/office/drawing/2014/main" id="{9AA08EB1-7D8C-4359-5A8C-D4825B58B453}"/>
                </a:ext>
              </a:extLst>
            </p:cNvPr>
            <p:cNvCxnSpPr>
              <a:cxnSpLocks/>
            </p:cNvCxnSpPr>
            <p:nvPr/>
          </p:nvCxnSpPr>
          <p:spPr>
            <a:xfrm>
              <a:off x="7819414" y="2314079"/>
              <a:ext cx="1053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9B51EBB-50FB-529C-4EE1-0CF59E1F9BE1}"/>
                </a:ext>
              </a:extLst>
            </p:cNvPr>
            <p:cNvCxnSpPr>
              <a:cxnSpLocks/>
            </p:cNvCxnSpPr>
            <p:nvPr/>
          </p:nvCxnSpPr>
          <p:spPr>
            <a:xfrm>
              <a:off x="9374293" y="2314079"/>
              <a:ext cx="162560"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C6272CAB-A658-A5C9-7A64-8A25F7BC711A}"/>
              </a:ext>
            </a:extLst>
          </p:cNvPr>
          <p:cNvGrpSpPr/>
          <p:nvPr/>
        </p:nvGrpSpPr>
        <p:grpSpPr>
          <a:xfrm>
            <a:off x="6068744" y="3031160"/>
            <a:ext cx="6401899" cy="2463268"/>
            <a:chOff x="6045542" y="1499144"/>
            <a:chExt cx="6401899" cy="2463268"/>
          </a:xfrm>
        </p:grpSpPr>
        <p:graphicFrame>
          <p:nvGraphicFramePr>
            <p:cNvPr id="40" name="Chart 39">
              <a:extLst>
                <a:ext uri="{FF2B5EF4-FFF2-40B4-BE49-F238E27FC236}">
                  <a16:creationId xmlns:a16="http://schemas.microsoft.com/office/drawing/2014/main" id="{0EB1FF41-949C-967B-4853-A176DC544B84}"/>
                </a:ext>
              </a:extLst>
            </p:cNvPr>
            <p:cNvGraphicFramePr/>
            <p:nvPr/>
          </p:nvGraphicFramePr>
          <p:xfrm>
            <a:off x="6876201" y="1499144"/>
            <a:ext cx="3953814" cy="244338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41" name="Chart 40">
              <a:extLst>
                <a:ext uri="{FF2B5EF4-FFF2-40B4-BE49-F238E27FC236}">
                  <a16:creationId xmlns:a16="http://schemas.microsoft.com/office/drawing/2014/main" id="{5309A71B-B371-BE19-424D-0F3AD9DF0E92}"/>
                </a:ext>
              </a:extLst>
            </p:cNvPr>
            <p:cNvGraphicFramePr/>
            <p:nvPr/>
          </p:nvGraphicFramePr>
          <p:xfrm>
            <a:off x="8493627" y="1519026"/>
            <a:ext cx="3953814" cy="2443386"/>
          </p:xfrm>
          <a:graphic>
            <a:graphicData uri="http://schemas.openxmlformats.org/drawingml/2006/chart">
              <c:chart xmlns:c="http://schemas.openxmlformats.org/drawingml/2006/chart" xmlns:r="http://schemas.openxmlformats.org/officeDocument/2006/relationships" r:id="rId9"/>
            </a:graphicData>
          </a:graphic>
        </p:graphicFrame>
        <p:sp>
          <p:nvSpPr>
            <p:cNvPr id="42" name="TextBox 41">
              <a:extLst>
                <a:ext uri="{FF2B5EF4-FFF2-40B4-BE49-F238E27FC236}">
                  <a16:creationId xmlns:a16="http://schemas.microsoft.com/office/drawing/2014/main" id="{42DF606A-74EE-A28C-1546-5D858962735E}"/>
                </a:ext>
              </a:extLst>
            </p:cNvPr>
            <p:cNvSpPr txBox="1"/>
            <p:nvPr/>
          </p:nvSpPr>
          <p:spPr>
            <a:xfrm>
              <a:off x="8198374" y="2021692"/>
              <a:ext cx="880369" cy="584775"/>
            </a:xfrm>
            <a:prstGeom prst="rect">
              <a:avLst/>
            </a:prstGeom>
            <a:noFill/>
          </p:spPr>
          <p:txBody>
            <a:bodyPr wrap="none" rtlCol="0">
              <a:spAutoFit/>
            </a:bodyPr>
            <a:lstStyle/>
            <a:p>
              <a:pPr algn="ctr"/>
              <a:r>
                <a:rPr lang="en-GB" sz="1600" dirty="0"/>
                <a:t>Pain at </a:t>
              </a:r>
              <a:br>
                <a:rPr lang="en-GB" sz="1600" dirty="0"/>
              </a:br>
              <a:r>
                <a:rPr lang="en-GB" sz="1600" dirty="0"/>
                <a:t>≥1 site</a:t>
              </a:r>
            </a:p>
          </p:txBody>
        </p:sp>
        <p:sp>
          <p:nvSpPr>
            <p:cNvPr id="43" name="TextBox 42">
              <a:extLst>
                <a:ext uri="{FF2B5EF4-FFF2-40B4-BE49-F238E27FC236}">
                  <a16:creationId xmlns:a16="http://schemas.microsoft.com/office/drawing/2014/main" id="{5447C992-8E31-D4AC-408D-504CBD928E66}"/>
                </a:ext>
              </a:extLst>
            </p:cNvPr>
            <p:cNvSpPr txBox="1"/>
            <p:nvPr/>
          </p:nvSpPr>
          <p:spPr>
            <a:xfrm>
              <a:off x="9817764" y="2021692"/>
              <a:ext cx="889987" cy="584775"/>
            </a:xfrm>
            <a:prstGeom prst="rect">
              <a:avLst/>
            </a:prstGeom>
            <a:noFill/>
          </p:spPr>
          <p:txBody>
            <a:bodyPr wrap="none" rtlCol="0">
              <a:spAutoFit/>
            </a:bodyPr>
            <a:lstStyle/>
            <a:p>
              <a:pPr algn="ctr"/>
              <a:r>
                <a:rPr lang="en-GB" sz="1600" dirty="0"/>
                <a:t>Pain at </a:t>
              </a:r>
              <a:br>
                <a:rPr lang="en-GB" sz="1600" dirty="0"/>
              </a:br>
              <a:r>
                <a:rPr lang="en-GB" sz="1600" dirty="0"/>
                <a:t>≥3 sites</a:t>
              </a:r>
            </a:p>
          </p:txBody>
        </p:sp>
        <p:sp>
          <p:nvSpPr>
            <p:cNvPr id="44" name="Rectangle: Rounded Corners 43">
              <a:extLst>
                <a:ext uri="{FF2B5EF4-FFF2-40B4-BE49-F238E27FC236}">
                  <a16:creationId xmlns:a16="http://schemas.microsoft.com/office/drawing/2014/main" id="{C5E54784-0229-3BF9-5BD7-D95A95FECC2F}"/>
                </a:ext>
              </a:extLst>
            </p:cNvPr>
            <p:cNvSpPr/>
            <p:nvPr/>
          </p:nvSpPr>
          <p:spPr>
            <a:xfrm>
              <a:off x="6045542" y="2021692"/>
              <a:ext cx="1773872" cy="584775"/>
            </a:xfrm>
            <a:prstGeom prst="roundRect">
              <a:avLst>
                <a:gd name="adj" fmla="val 50000"/>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Adults:</a:t>
              </a:r>
            </a:p>
          </p:txBody>
        </p:sp>
        <p:cxnSp>
          <p:nvCxnSpPr>
            <p:cNvPr id="45" name="Straight Connector 44">
              <a:extLst>
                <a:ext uri="{FF2B5EF4-FFF2-40B4-BE49-F238E27FC236}">
                  <a16:creationId xmlns:a16="http://schemas.microsoft.com/office/drawing/2014/main" id="{013A5DC2-FDCD-4735-A668-815C13F0FC7D}"/>
                </a:ext>
              </a:extLst>
            </p:cNvPr>
            <p:cNvCxnSpPr>
              <a:cxnSpLocks/>
            </p:cNvCxnSpPr>
            <p:nvPr/>
          </p:nvCxnSpPr>
          <p:spPr>
            <a:xfrm>
              <a:off x="7819414" y="2314079"/>
              <a:ext cx="1053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1445DFE-8FAF-E796-17D3-0F06C4D69D83}"/>
                </a:ext>
              </a:extLst>
            </p:cNvPr>
            <p:cNvCxnSpPr>
              <a:cxnSpLocks/>
            </p:cNvCxnSpPr>
            <p:nvPr/>
          </p:nvCxnSpPr>
          <p:spPr>
            <a:xfrm>
              <a:off x="9374293" y="2314079"/>
              <a:ext cx="162560"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48" name="TextBox 47">
            <a:extLst>
              <a:ext uri="{FF2B5EF4-FFF2-40B4-BE49-F238E27FC236}">
                <a16:creationId xmlns:a16="http://schemas.microsoft.com/office/drawing/2014/main" id="{CEA4D32D-E926-2D0C-0186-E989F1C39FCE}"/>
              </a:ext>
            </a:extLst>
          </p:cNvPr>
          <p:cNvSpPr txBox="1"/>
          <p:nvPr/>
        </p:nvSpPr>
        <p:spPr>
          <a:xfrm>
            <a:off x="5984519" y="4755231"/>
            <a:ext cx="6234852" cy="661720"/>
          </a:xfrm>
          <a:prstGeom prst="rect">
            <a:avLst/>
          </a:prstGeom>
          <a:noFill/>
        </p:spPr>
        <p:txBody>
          <a:bodyPr wrap="square">
            <a:spAutoFit/>
          </a:bodyPr>
          <a:lstStyle/>
          <a:p>
            <a:pPr marL="285750" indent="-285750">
              <a:spcAft>
                <a:spcPts val="600"/>
              </a:spcAft>
              <a:buClr>
                <a:schemeClr val="accent3"/>
              </a:buClr>
              <a:buFont typeface="Arial" panose="020B0604020202020204" pitchFamily="34" charset="0"/>
              <a:buChar char="►"/>
            </a:pPr>
            <a:r>
              <a:rPr lang="en-GB" sz="1600" dirty="0"/>
              <a:t>Pain increases across the lifespan</a:t>
            </a:r>
          </a:p>
          <a:p>
            <a:pPr marL="285750" indent="-285750">
              <a:spcAft>
                <a:spcPts val="600"/>
              </a:spcAft>
              <a:buClr>
                <a:schemeClr val="accent3"/>
              </a:buClr>
              <a:buFont typeface="Arial" panose="020B0604020202020204" pitchFamily="34" charset="0"/>
              <a:buChar char="►"/>
            </a:pPr>
            <a:r>
              <a:rPr lang="en-GB" sz="1600" dirty="0"/>
              <a:t>Knees and lower spine are the most common pain locations</a:t>
            </a:r>
          </a:p>
        </p:txBody>
      </p:sp>
    </p:spTree>
    <p:extLst>
      <p:ext uri="{BB962C8B-B14F-4D97-AF65-F5344CB8AC3E}">
        <p14:creationId xmlns:p14="http://schemas.microsoft.com/office/powerpoint/2010/main" val="1822655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D59C8-9948-16EA-FD90-25D6A956E819}"/>
              </a:ext>
            </a:extLst>
          </p:cNvPr>
          <p:cNvSpPr>
            <a:spLocks noGrp="1"/>
          </p:cNvSpPr>
          <p:nvPr>
            <p:ph type="title"/>
          </p:nvPr>
        </p:nvSpPr>
        <p:spPr/>
        <p:txBody>
          <a:bodyPr>
            <a:normAutofit fontScale="90000"/>
          </a:bodyPr>
          <a:lstStyle/>
          <a:p>
            <a:r>
              <a:rPr lang="en-GB" dirty="0"/>
              <a:t>Vosoritide</a:t>
            </a:r>
            <a:r>
              <a:rPr lang="en-GB" dirty="0">
                <a:solidFill>
                  <a:srgbClr val="000000"/>
                </a:solidFill>
              </a:rPr>
              <a:t>▼</a:t>
            </a:r>
            <a:r>
              <a:rPr lang="en-GB" dirty="0"/>
              <a:t> Therapy in Children With ACH: Early Experience and </a:t>
            </a:r>
            <a:br>
              <a:rPr lang="en-GB" dirty="0"/>
            </a:br>
            <a:r>
              <a:rPr lang="en-GB" dirty="0"/>
              <a:t>Practical Considerations for Clinical Practice</a:t>
            </a:r>
          </a:p>
        </p:txBody>
      </p:sp>
      <p:sp>
        <p:nvSpPr>
          <p:cNvPr id="3" name="Footer Placeholder 2">
            <a:extLst>
              <a:ext uri="{FF2B5EF4-FFF2-40B4-BE49-F238E27FC236}">
                <a16:creationId xmlns:a16="http://schemas.microsoft.com/office/drawing/2014/main" id="{0ED3A1D9-90B8-0E93-AF1F-8571C9B3AE2B}"/>
              </a:ext>
            </a:extLst>
          </p:cNvPr>
          <p:cNvSpPr>
            <a:spLocks noGrp="1"/>
          </p:cNvSpPr>
          <p:nvPr>
            <p:ph type="ftr" sz="quarter" idx="11"/>
          </p:nvPr>
        </p:nvSpPr>
        <p:spPr/>
        <p:txBody>
          <a:bodyPr/>
          <a:lstStyle/>
          <a:p>
            <a:r>
              <a:rPr lang="en-GB" sz="700" dirty="0">
                <a:solidFill>
                  <a:srgbClr val="000000"/>
                </a:solidFill>
              </a:rPr>
              <a:t>▼</a:t>
            </a:r>
            <a:r>
              <a:rPr lang="en-GB" sz="700" dirty="0">
                <a:solidFill>
                  <a:schemeClr val="tx1"/>
                </a:solidFill>
              </a:rPr>
              <a:t>This medicinal product is subject to additional monitoring. This will allow quick identification of new safety information. Healthcare professionals are asked to report any suspected adverse reactions. The PI and AE reporting are available at the end of this slide deck. At the time of the meeting, vosoritide was licensed by the EMA for children with ACH with open epiphyses aged ≥2 years, and by the FDA in children ≥5 years.</a:t>
            </a:r>
          </a:p>
          <a:p>
            <a:r>
              <a:rPr lang="en-GB" sz="700" dirty="0"/>
              <a:t>ACH, achondroplasia; CNP, C-type natriuretic peptide; EMA, European Medicines Agency; FDA, United States Food and Drug Administration; FGFR3, fibroblast growth factor receptor-3; MDT, multidisciplinary team. </a:t>
            </a:r>
            <a:br>
              <a:rPr lang="en-GB" sz="700" dirty="0"/>
            </a:br>
            <a:r>
              <a:rPr lang="en-GB" sz="700" dirty="0"/>
              <a:t>Semler O, et al. Advances in Therapy. 2023 Oct 26:1-7.</a:t>
            </a:r>
          </a:p>
        </p:txBody>
      </p:sp>
      <p:sp>
        <p:nvSpPr>
          <p:cNvPr id="4" name="Content Placeholder 3">
            <a:extLst>
              <a:ext uri="{FF2B5EF4-FFF2-40B4-BE49-F238E27FC236}">
                <a16:creationId xmlns:a16="http://schemas.microsoft.com/office/drawing/2014/main" id="{71EF99C6-FB3E-5F80-D081-8EE7576F0948}"/>
              </a:ext>
            </a:extLst>
          </p:cNvPr>
          <p:cNvSpPr>
            <a:spLocks noGrp="1"/>
          </p:cNvSpPr>
          <p:nvPr>
            <p:ph sz="quarter" idx="12"/>
          </p:nvPr>
        </p:nvSpPr>
        <p:spPr/>
        <p:txBody>
          <a:bodyPr>
            <a:normAutofit/>
          </a:bodyPr>
          <a:lstStyle/>
          <a:p>
            <a:r>
              <a:rPr lang="en-GB" dirty="0"/>
              <a:t>Early real-world experience with vosoritide is generally positive; </a:t>
            </a:r>
            <a:br>
              <a:rPr lang="en-GB" dirty="0"/>
            </a:br>
            <a:r>
              <a:rPr lang="en-GB" dirty="0"/>
              <a:t>sharing these insights will increase understanding of vosoritide practicalities</a:t>
            </a:r>
          </a:p>
        </p:txBody>
      </p:sp>
      <p:sp>
        <p:nvSpPr>
          <p:cNvPr id="5" name="Rectangle 4">
            <a:extLst>
              <a:ext uri="{FF2B5EF4-FFF2-40B4-BE49-F238E27FC236}">
                <a16:creationId xmlns:a16="http://schemas.microsoft.com/office/drawing/2014/main" id="{77477F95-8872-C7C6-530D-F4363A67D784}"/>
              </a:ext>
            </a:extLst>
          </p:cNvPr>
          <p:cNvSpPr/>
          <p:nvPr/>
        </p:nvSpPr>
        <p:spPr>
          <a:xfrm>
            <a:off x="695324" y="3953804"/>
            <a:ext cx="5158123" cy="1558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FB167CB-D05A-5F71-34AD-5CED94F65DD3}"/>
              </a:ext>
            </a:extLst>
          </p:cNvPr>
          <p:cNvSpPr/>
          <p:nvPr/>
        </p:nvSpPr>
        <p:spPr>
          <a:xfrm>
            <a:off x="695324" y="1449389"/>
            <a:ext cx="5158124" cy="427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00" b="1" dirty="0">
                <a:solidFill>
                  <a:schemeClr val="bg1"/>
                </a:solidFill>
              </a:rPr>
              <a:t>Vosoritide is the first precision medical therapy approved to increase growth velocity in children with ACH</a:t>
            </a:r>
          </a:p>
        </p:txBody>
      </p:sp>
      <p:sp>
        <p:nvSpPr>
          <p:cNvPr id="7" name="TextBox 6">
            <a:extLst>
              <a:ext uri="{FF2B5EF4-FFF2-40B4-BE49-F238E27FC236}">
                <a16:creationId xmlns:a16="http://schemas.microsoft.com/office/drawing/2014/main" id="{76D69052-1E9C-6419-26E4-419E201659E9}"/>
              </a:ext>
            </a:extLst>
          </p:cNvPr>
          <p:cNvSpPr txBox="1"/>
          <p:nvPr/>
        </p:nvSpPr>
        <p:spPr>
          <a:xfrm>
            <a:off x="607937" y="3917166"/>
            <a:ext cx="2363648" cy="369332"/>
          </a:xfrm>
          <a:prstGeom prst="rect">
            <a:avLst/>
          </a:prstGeom>
          <a:noFill/>
        </p:spPr>
        <p:txBody>
          <a:bodyPr wrap="square">
            <a:spAutoFit/>
          </a:bodyPr>
          <a:lstStyle/>
          <a:p>
            <a:r>
              <a:rPr lang="en-GB" dirty="0">
                <a:highlight>
                  <a:srgbClr val="CCE1E6"/>
                </a:highlight>
                <a:latin typeface="MyriadPro-Light"/>
              </a:rPr>
              <a:t>Expert experience</a:t>
            </a:r>
            <a:endParaRPr lang="en-GB" dirty="0">
              <a:highlight>
                <a:srgbClr val="CCE1E6"/>
              </a:highlight>
            </a:endParaRPr>
          </a:p>
        </p:txBody>
      </p:sp>
      <p:sp>
        <p:nvSpPr>
          <p:cNvPr id="8" name="Rectangle 7">
            <a:extLst>
              <a:ext uri="{FF2B5EF4-FFF2-40B4-BE49-F238E27FC236}">
                <a16:creationId xmlns:a16="http://schemas.microsoft.com/office/drawing/2014/main" id="{74E927B2-D707-4AF0-1AB0-493D1046DE21}"/>
              </a:ext>
            </a:extLst>
          </p:cNvPr>
          <p:cNvSpPr/>
          <p:nvPr/>
        </p:nvSpPr>
        <p:spPr>
          <a:xfrm>
            <a:off x="704496" y="1928753"/>
            <a:ext cx="5148951" cy="1974436"/>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Clr>
                <a:schemeClr val="accent3"/>
              </a:buClr>
              <a:buFont typeface="Arial" panose="020B0604020202020204" pitchFamily="34" charset="0"/>
              <a:buChar char="►"/>
            </a:pPr>
            <a:r>
              <a:rPr lang="en-GB" sz="1200" dirty="0">
                <a:solidFill>
                  <a:schemeClr val="tx1"/>
                </a:solidFill>
              </a:rPr>
              <a:t>ACH is the most common form of short stature skeletal dysplasia</a:t>
            </a:r>
          </a:p>
          <a:p>
            <a:pPr marL="285750" indent="-285750">
              <a:spcAft>
                <a:spcPts val="600"/>
              </a:spcAft>
              <a:buClr>
                <a:schemeClr val="accent3"/>
              </a:buClr>
              <a:buFont typeface="Arial" panose="020B0604020202020204" pitchFamily="34" charset="0"/>
              <a:buChar char="►"/>
            </a:pPr>
            <a:r>
              <a:rPr lang="en-GB" sz="1200" dirty="0">
                <a:solidFill>
                  <a:schemeClr val="tx1"/>
                </a:solidFill>
              </a:rPr>
              <a:t>Associated with multisystem complications </a:t>
            </a:r>
          </a:p>
          <a:p>
            <a:pPr marL="285750" indent="-285750">
              <a:spcAft>
                <a:spcPts val="600"/>
              </a:spcAft>
              <a:buClr>
                <a:schemeClr val="accent3"/>
              </a:buClr>
              <a:buFont typeface="Arial" panose="020B0604020202020204" pitchFamily="34" charset="0"/>
              <a:buChar char="►"/>
            </a:pPr>
            <a:r>
              <a:rPr lang="en-GB" sz="1200" dirty="0">
                <a:solidFill>
                  <a:schemeClr val="tx1"/>
                </a:solidFill>
              </a:rPr>
              <a:t>MDT care over the lifespan is needed to provide optimal care</a:t>
            </a:r>
          </a:p>
          <a:p>
            <a:pPr marL="285750" indent="-285750">
              <a:spcAft>
                <a:spcPts val="600"/>
              </a:spcAft>
              <a:buClr>
                <a:schemeClr val="accent3"/>
              </a:buClr>
              <a:buFont typeface="Arial" panose="020B0604020202020204" pitchFamily="34" charset="0"/>
              <a:buChar char="►"/>
            </a:pPr>
            <a:r>
              <a:rPr lang="en-GB" sz="1200" dirty="0">
                <a:solidFill>
                  <a:schemeClr val="tx1"/>
                </a:solidFill>
              </a:rPr>
              <a:t>Until recently no therapies have addressed pathophysiology </a:t>
            </a:r>
          </a:p>
          <a:p>
            <a:pPr marL="285750" indent="-285750">
              <a:spcAft>
                <a:spcPts val="600"/>
              </a:spcAft>
              <a:buClr>
                <a:schemeClr val="accent3"/>
              </a:buClr>
              <a:buFont typeface="Arial" panose="020B0604020202020204" pitchFamily="34" charset="0"/>
              <a:buChar char="►"/>
            </a:pPr>
            <a:r>
              <a:rPr lang="en-GB" sz="1200" dirty="0">
                <a:solidFill>
                  <a:schemeClr val="tx1"/>
                </a:solidFill>
              </a:rPr>
              <a:t>Vosoritide: modified recombinant human CNP analogue that counteracts overactive FGFR3 signalling </a:t>
            </a:r>
          </a:p>
          <a:p>
            <a:pPr marL="285750" indent="-285750">
              <a:spcAft>
                <a:spcPts val="600"/>
              </a:spcAft>
              <a:buClr>
                <a:schemeClr val="accent3"/>
              </a:buClr>
              <a:buFont typeface="Arial" panose="020B0604020202020204" pitchFamily="34" charset="0"/>
              <a:buChar char="►"/>
            </a:pPr>
            <a:r>
              <a:rPr lang="en-GB" sz="1200" dirty="0">
                <a:solidFill>
                  <a:schemeClr val="tx1"/>
                </a:solidFill>
              </a:rPr>
              <a:t>Sharing early prescribing experiences could provide a framework for developing practical guidance</a:t>
            </a:r>
          </a:p>
        </p:txBody>
      </p:sp>
      <p:sp>
        <p:nvSpPr>
          <p:cNvPr id="11" name="TextBox 10">
            <a:extLst>
              <a:ext uri="{FF2B5EF4-FFF2-40B4-BE49-F238E27FC236}">
                <a16:creationId xmlns:a16="http://schemas.microsoft.com/office/drawing/2014/main" id="{429930A1-8A07-73F4-8442-EDFABD191EC4}"/>
              </a:ext>
            </a:extLst>
          </p:cNvPr>
          <p:cNvSpPr txBox="1"/>
          <p:nvPr/>
        </p:nvSpPr>
        <p:spPr>
          <a:xfrm>
            <a:off x="704496" y="4262220"/>
            <a:ext cx="5158122" cy="1169551"/>
          </a:xfrm>
          <a:prstGeom prst="rect">
            <a:avLst/>
          </a:prstGeom>
          <a:noFill/>
        </p:spPr>
        <p:txBody>
          <a:bodyPr wrap="square">
            <a:spAutoFit/>
          </a:bodyPr>
          <a:lstStyle/>
          <a:p>
            <a:pPr marL="285750" indent="-285750">
              <a:buFont typeface="Wingdings" panose="05000000000000000000" pitchFamily="2" charset="2"/>
              <a:buChar char="à"/>
            </a:pPr>
            <a:r>
              <a:rPr lang="en-GB" sz="1400" dirty="0">
                <a:latin typeface="+mj-lt"/>
              </a:rPr>
              <a:t>Two meetings to gather insight and early experience</a:t>
            </a:r>
          </a:p>
          <a:p>
            <a:pPr marL="285750" indent="-285750">
              <a:buFont typeface="Wingdings" panose="05000000000000000000" pitchFamily="2" charset="2"/>
              <a:buChar char="à"/>
            </a:pPr>
            <a:r>
              <a:rPr lang="en-GB" sz="1400" dirty="0">
                <a:latin typeface="+mj-lt"/>
              </a:rPr>
              <a:t>Experts in Europe, the Middle East, and the United States</a:t>
            </a:r>
          </a:p>
          <a:p>
            <a:pPr marL="285750" indent="-285750">
              <a:buFont typeface="Wingdings" panose="05000000000000000000" pitchFamily="2" charset="2"/>
              <a:buChar char="à"/>
            </a:pPr>
            <a:r>
              <a:rPr lang="en-GB" sz="1400" dirty="0">
                <a:latin typeface="+mj-lt"/>
              </a:rPr>
              <a:t>Geneticists, paediatric endocrinologists, paediatricians, and</a:t>
            </a:r>
            <a:br>
              <a:rPr lang="en-GB" sz="1400" dirty="0">
                <a:latin typeface="+mj-lt"/>
              </a:rPr>
            </a:br>
            <a:r>
              <a:rPr lang="en-GB" sz="1400" dirty="0">
                <a:latin typeface="+mj-lt"/>
              </a:rPr>
              <a:t>orthopaedic surgeons</a:t>
            </a:r>
          </a:p>
          <a:p>
            <a:pPr marL="285750" indent="-285750">
              <a:buFont typeface="Wingdings" panose="05000000000000000000" pitchFamily="2" charset="2"/>
              <a:buChar char="à"/>
            </a:pPr>
            <a:r>
              <a:rPr lang="en-GB" sz="1400" dirty="0">
                <a:latin typeface="+mj-lt"/>
              </a:rPr>
              <a:t>Current practices and considerations for vosoritide were discussed </a:t>
            </a:r>
          </a:p>
        </p:txBody>
      </p:sp>
      <p:sp>
        <p:nvSpPr>
          <p:cNvPr id="10" name="Rectangle: Rounded Corners 9">
            <a:extLst>
              <a:ext uri="{FF2B5EF4-FFF2-40B4-BE49-F238E27FC236}">
                <a16:creationId xmlns:a16="http://schemas.microsoft.com/office/drawing/2014/main" id="{FFD20A2F-4389-0B20-D293-9C96FAAB2C4D}"/>
              </a:ext>
            </a:extLst>
          </p:cNvPr>
          <p:cNvSpPr/>
          <p:nvPr/>
        </p:nvSpPr>
        <p:spPr>
          <a:xfrm>
            <a:off x="6095325" y="1848304"/>
            <a:ext cx="5400675" cy="535315"/>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1. Provide information to patients and families</a:t>
            </a:r>
          </a:p>
        </p:txBody>
      </p:sp>
      <p:sp>
        <p:nvSpPr>
          <p:cNvPr id="12" name="Rectangle: Rounded Corners 11">
            <a:extLst>
              <a:ext uri="{FF2B5EF4-FFF2-40B4-BE49-F238E27FC236}">
                <a16:creationId xmlns:a16="http://schemas.microsoft.com/office/drawing/2014/main" id="{8FF845BB-9D57-ED88-CC27-182748095DF7}"/>
              </a:ext>
            </a:extLst>
          </p:cNvPr>
          <p:cNvSpPr/>
          <p:nvPr/>
        </p:nvSpPr>
        <p:spPr>
          <a:xfrm>
            <a:off x="6095325" y="2733454"/>
            <a:ext cx="5400675" cy="535315"/>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dirty="0"/>
              <a:t>2. Assess eligibility</a:t>
            </a:r>
          </a:p>
        </p:txBody>
      </p:sp>
      <p:sp>
        <p:nvSpPr>
          <p:cNvPr id="13" name="Rectangle: Rounded Corners 12">
            <a:extLst>
              <a:ext uri="{FF2B5EF4-FFF2-40B4-BE49-F238E27FC236}">
                <a16:creationId xmlns:a16="http://schemas.microsoft.com/office/drawing/2014/main" id="{1BF555F0-627B-6444-06A0-56A32D4CA529}"/>
              </a:ext>
            </a:extLst>
          </p:cNvPr>
          <p:cNvSpPr/>
          <p:nvPr/>
        </p:nvSpPr>
        <p:spPr>
          <a:xfrm>
            <a:off x="6095325" y="3618603"/>
            <a:ext cx="2580065" cy="64284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Routine ACH monitoring should be up to date</a:t>
            </a:r>
          </a:p>
        </p:txBody>
      </p:sp>
      <p:sp>
        <p:nvSpPr>
          <p:cNvPr id="14" name="Rectangle: Rounded Corners 13">
            <a:extLst>
              <a:ext uri="{FF2B5EF4-FFF2-40B4-BE49-F238E27FC236}">
                <a16:creationId xmlns:a16="http://schemas.microsoft.com/office/drawing/2014/main" id="{B6CA044B-6545-2034-37F3-94EFBD1A17FC}"/>
              </a:ext>
            </a:extLst>
          </p:cNvPr>
          <p:cNvSpPr/>
          <p:nvPr/>
        </p:nvSpPr>
        <p:spPr>
          <a:xfrm>
            <a:off x="8908771" y="3618603"/>
            <a:ext cx="2580065" cy="642849"/>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t>Potential reimbursement requirements</a:t>
            </a:r>
          </a:p>
        </p:txBody>
      </p:sp>
      <p:cxnSp>
        <p:nvCxnSpPr>
          <p:cNvPr id="16" name="Straight Arrow Connector 15">
            <a:extLst>
              <a:ext uri="{FF2B5EF4-FFF2-40B4-BE49-F238E27FC236}">
                <a16:creationId xmlns:a16="http://schemas.microsoft.com/office/drawing/2014/main" id="{269A5DE5-CFE9-1D1C-677E-AC4042D8F022}"/>
              </a:ext>
            </a:extLst>
          </p:cNvPr>
          <p:cNvCxnSpPr>
            <a:cxnSpLocks/>
          </p:cNvCxnSpPr>
          <p:nvPr/>
        </p:nvCxnSpPr>
        <p:spPr>
          <a:xfrm>
            <a:off x="8795663" y="2377180"/>
            <a:ext cx="0" cy="349835"/>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3F79BB2-0236-C18B-C946-9FE6DE324980}"/>
              </a:ext>
            </a:extLst>
          </p:cNvPr>
          <p:cNvCxnSpPr>
            <a:cxnSpLocks/>
          </p:cNvCxnSpPr>
          <p:nvPr/>
        </p:nvCxnSpPr>
        <p:spPr>
          <a:xfrm>
            <a:off x="7331764" y="3262329"/>
            <a:ext cx="0" cy="349835"/>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D92053A-8954-6188-DE3B-E5F35D1631C8}"/>
              </a:ext>
            </a:extLst>
          </p:cNvPr>
          <p:cNvCxnSpPr>
            <a:cxnSpLocks/>
          </p:cNvCxnSpPr>
          <p:nvPr/>
        </p:nvCxnSpPr>
        <p:spPr>
          <a:xfrm>
            <a:off x="10130773" y="3262329"/>
            <a:ext cx="0" cy="349835"/>
          </a:xfrm>
          <a:prstGeom prst="straightConnector1">
            <a:avLst/>
          </a:prstGeom>
          <a:ln w="571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252C510-DA09-5A0A-F671-70A949199713}"/>
              </a:ext>
            </a:extLst>
          </p:cNvPr>
          <p:cNvSpPr txBox="1"/>
          <p:nvPr/>
        </p:nvSpPr>
        <p:spPr>
          <a:xfrm>
            <a:off x="6095325" y="1458905"/>
            <a:ext cx="5393511" cy="369332"/>
          </a:xfrm>
          <a:prstGeom prst="rect">
            <a:avLst/>
          </a:prstGeom>
          <a:noFill/>
        </p:spPr>
        <p:txBody>
          <a:bodyPr wrap="square">
            <a:spAutoFit/>
          </a:bodyPr>
          <a:lstStyle/>
          <a:p>
            <a:pPr algn="ctr"/>
            <a:r>
              <a:rPr lang="en-GB" b="1" dirty="0">
                <a:solidFill>
                  <a:schemeClr val="accent2"/>
                </a:solidFill>
              </a:rPr>
              <a:t>Preparing for treatment initiation:</a:t>
            </a:r>
          </a:p>
        </p:txBody>
      </p:sp>
      <p:pic>
        <p:nvPicPr>
          <p:cNvPr id="22" name="Graphic 21" descr="Clipboard Partially Checked with solid fill">
            <a:extLst>
              <a:ext uri="{FF2B5EF4-FFF2-40B4-BE49-F238E27FC236}">
                <a16:creationId xmlns:a16="http://schemas.microsoft.com/office/drawing/2014/main" id="{56FBA62F-5C56-A9FD-224A-D351E707C83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66570" y="2763195"/>
            <a:ext cx="424793" cy="424793"/>
          </a:xfrm>
          <a:prstGeom prst="rect">
            <a:avLst/>
          </a:prstGeom>
        </p:spPr>
      </p:pic>
      <p:pic>
        <p:nvPicPr>
          <p:cNvPr id="24" name="Graphic 23" descr="Chat with solid fill">
            <a:extLst>
              <a:ext uri="{FF2B5EF4-FFF2-40B4-BE49-F238E27FC236}">
                <a16:creationId xmlns:a16="http://schemas.microsoft.com/office/drawing/2014/main" id="{F84BAEC5-D754-B6A9-BFE8-D65CD030F50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966569" y="1912748"/>
            <a:ext cx="424793" cy="424793"/>
          </a:xfrm>
          <a:prstGeom prst="rect">
            <a:avLst/>
          </a:prstGeom>
        </p:spPr>
      </p:pic>
      <p:sp>
        <p:nvSpPr>
          <p:cNvPr id="25" name="Rectangle 24">
            <a:extLst>
              <a:ext uri="{FF2B5EF4-FFF2-40B4-BE49-F238E27FC236}">
                <a16:creationId xmlns:a16="http://schemas.microsoft.com/office/drawing/2014/main" id="{BB4A1A3A-E15F-D09A-7E03-0CF297CC68F6}"/>
              </a:ext>
            </a:extLst>
          </p:cNvPr>
          <p:cNvSpPr/>
          <p:nvPr/>
        </p:nvSpPr>
        <p:spPr>
          <a:xfrm>
            <a:off x="6096000" y="4392280"/>
            <a:ext cx="5392836" cy="1119704"/>
          </a:xfrm>
          <a:prstGeom prst="rect">
            <a:avLst/>
          </a:prstGeom>
          <a:solidFill>
            <a:schemeClr val="bg2"/>
          </a:solidFill>
          <a:ln>
            <a:solidFill>
              <a:schemeClr val="accent2"/>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41338" algn="ctr"/>
            <a:r>
              <a:rPr lang="en-GB" dirty="0">
                <a:solidFill>
                  <a:schemeClr val="tx2"/>
                </a:solidFill>
              </a:rPr>
              <a:t>Recognise that patient, caregiver, and clinician goals for treatment may differ…</a:t>
            </a:r>
          </a:p>
        </p:txBody>
      </p:sp>
      <p:grpSp>
        <p:nvGrpSpPr>
          <p:cNvPr id="40" name="Group 39">
            <a:extLst>
              <a:ext uri="{FF2B5EF4-FFF2-40B4-BE49-F238E27FC236}">
                <a16:creationId xmlns:a16="http://schemas.microsoft.com/office/drawing/2014/main" id="{D4A5982A-E9D1-7D5F-D6B0-FC33C19F3B95}"/>
              </a:ext>
            </a:extLst>
          </p:cNvPr>
          <p:cNvGrpSpPr/>
          <p:nvPr/>
        </p:nvGrpSpPr>
        <p:grpSpPr>
          <a:xfrm>
            <a:off x="6152857" y="4520481"/>
            <a:ext cx="852831" cy="859678"/>
            <a:chOff x="6152857" y="4520481"/>
            <a:chExt cx="852831" cy="859678"/>
          </a:xfrm>
        </p:grpSpPr>
        <p:grpSp>
          <p:nvGrpSpPr>
            <p:cNvPr id="33" name="Group 32">
              <a:extLst>
                <a:ext uri="{FF2B5EF4-FFF2-40B4-BE49-F238E27FC236}">
                  <a16:creationId xmlns:a16="http://schemas.microsoft.com/office/drawing/2014/main" id="{CBD75BAE-8C21-6142-DD44-74539DF2903D}"/>
                </a:ext>
              </a:extLst>
            </p:cNvPr>
            <p:cNvGrpSpPr/>
            <p:nvPr/>
          </p:nvGrpSpPr>
          <p:grpSpPr>
            <a:xfrm>
              <a:off x="6214057" y="4592132"/>
              <a:ext cx="720000" cy="720000"/>
              <a:chOff x="6214057" y="4592132"/>
              <a:chExt cx="720000" cy="720000"/>
            </a:xfrm>
          </p:grpSpPr>
          <p:sp>
            <p:nvSpPr>
              <p:cNvPr id="30" name="Oval 29">
                <a:extLst>
                  <a:ext uri="{FF2B5EF4-FFF2-40B4-BE49-F238E27FC236}">
                    <a16:creationId xmlns:a16="http://schemas.microsoft.com/office/drawing/2014/main" id="{4A460489-97FB-E63E-29B8-D2710B3D26BC}"/>
                  </a:ext>
                </a:extLst>
              </p:cNvPr>
              <p:cNvSpPr/>
              <p:nvPr/>
            </p:nvSpPr>
            <p:spPr>
              <a:xfrm>
                <a:off x="6214057" y="4592132"/>
                <a:ext cx="720000" cy="720000"/>
              </a:xfrm>
              <a:prstGeom prst="ellipse">
                <a:avLst/>
              </a:prstGeom>
              <a:solidFill>
                <a:schemeClr val="bg2"/>
              </a:solidFill>
              <a:ln w="571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DCE71F68-2FB2-EF3F-83DA-852B8588D25F}"/>
                  </a:ext>
                </a:extLst>
              </p:cNvPr>
              <p:cNvSpPr/>
              <p:nvPr/>
            </p:nvSpPr>
            <p:spPr>
              <a:xfrm>
                <a:off x="6322057" y="4700132"/>
                <a:ext cx="504000" cy="504000"/>
              </a:xfrm>
              <a:prstGeom prst="ellipse">
                <a:avLst/>
              </a:prstGeom>
              <a:solidFill>
                <a:schemeClr val="bg2"/>
              </a:solidFill>
              <a:ln w="5715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57F2D9A6-6D6D-4F93-9A73-57938B1EECE2}"/>
                  </a:ext>
                </a:extLst>
              </p:cNvPr>
              <p:cNvSpPr/>
              <p:nvPr/>
            </p:nvSpPr>
            <p:spPr>
              <a:xfrm>
                <a:off x="6430057" y="4808132"/>
                <a:ext cx="288000" cy="288000"/>
              </a:xfrm>
              <a:prstGeom prst="ellipse">
                <a:avLst/>
              </a:prstGeom>
              <a:solidFill>
                <a:schemeClr val="bg2"/>
              </a:solidFill>
              <a:ln w="571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5" name="Straight Connector 34">
              <a:extLst>
                <a:ext uri="{FF2B5EF4-FFF2-40B4-BE49-F238E27FC236}">
                  <a16:creationId xmlns:a16="http://schemas.microsoft.com/office/drawing/2014/main" id="{3146A57D-9633-6BF7-3724-3CE3225CC850}"/>
                </a:ext>
              </a:extLst>
            </p:cNvPr>
            <p:cNvCxnSpPr>
              <a:cxnSpLocks/>
            </p:cNvCxnSpPr>
            <p:nvPr/>
          </p:nvCxnSpPr>
          <p:spPr>
            <a:xfrm>
              <a:off x="6574057" y="4520481"/>
              <a:ext cx="0" cy="3391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C870EA2-CD0F-190B-B457-AE947858FA01}"/>
                </a:ext>
              </a:extLst>
            </p:cNvPr>
            <p:cNvCxnSpPr>
              <a:cxnSpLocks/>
            </p:cNvCxnSpPr>
            <p:nvPr/>
          </p:nvCxnSpPr>
          <p:spPr>
            <a:xfrm>
              <a:off x="6574057" y="5040996"/>
              <a:ext cx="0" cy="33916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FF10D536-45DD-E98E-D62D-21AB2F08E5F6}"/>
                </a:ext>
              </a:extLst>
            </p:cNvPr>
            <p:cNvCxnSpPr>
              <a:cxnSpLocks/>
            </p:cNvCxnSpPr>
            <p:nvPr/>
          </p:nvCxnSpPr>
          <p:spPr>
            <a:xfrm>
              <a:off x="6667288" y="4952132"/>
              <a:ext cx="3384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EADD1E4-3285-0800-DE85-15E9046A09A6}"/>
                </a:ext>
              </a:extLst>
            </p:cNvPr>
            <p:cNvCxnSpPr>
              <a:cxnSpLocks/>
            </p:cNvCxnSpPr>
            <p:nvPr/>
          </p:nvCxnSpPr>
          <p:spPr>
            <a:xfrm>
              <a:off x="6152857" y="4952132"/>
              <a:ext cx="338400" cy="0"/>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42" name="Graphic 41" descr="Users with solid fill">
            <a:extLst>
              <a:ext uri="{FF2B5EF4-FFF2-40B4-BE49-F238E27FC236}">
                <a16:creationId xmlns:a16="http://schemas.microsoft.com/office/drawing/2014/main" id="{7F1E2E35-87B6-5A95-061B-A39BAFF4692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42365" y="3917166"/>
            <a:ext cx="914400" cy="914400"/>
          </a:xfrm>
          <a:prstGeom prst="rect">
            <a:avLst/>
          </a:prstGeom>
        </p:spPr>
      </p:pic>
    </p:spTree>
    <p:extLst>
      <p:ext uri="{BB962C8B-B14F-4D97-AF65-F5344CB8AC3E}">
        <p14:creationId xmlns:p14="http://schemas.microsoft.com/office/powerpoint/2010/main" val="449657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D59C8-9948-16EA-FD90-25D6A956E819}"/>
              </a:ext>
            </a:extLst>
          </p:cNvPr>
          <p:cNvSpPr>
            <a:spLocks noGrp="1"/>
          </p:cNvSpPr>
          <p:nvPr>
            <p:ph type="title"/>
          </p:nvPr>
        </p:nvSpPr>
        <p:spPr/>
        <p:txBody>
          <a:bodyPr>
            <a:noAutofit/>
          </a:bodyPr>
          <a:lstStyle/>
          <a:p>
            <a:r>
              <a:rPr lang="en-GB" sz="3200" dirty="0"/>
              <a:t>Recommendations for Neuroradiological Examinations in </a:t>
            </a:r>
            <a:br>
              <a:rPr lang="en-GB" sz="3200" dirty="0"/>
            </a:br>
            <a:r>
              <a:rPr lang="en-GB" sz="3200" dirty="0"/>
              <a:t>Children Living With ACH: ESPR and ESNR Opinion Paper</a:t>
            </a:r>
          </a:p>
        </p:txBody>
      </p:sp>
      <p:sp>
        <p:nvSpPr>
          <p:cNvPr id="3" name="Footer Placeholder 2">
            <a:extLst>
              <a:ext uri="{FF2B5EF4-FFF2-40B4-BE49-F238E27FC236}">
                <a16:creationId xmlns:a16="http://schemas.microsoft.com/office/drawing/2014/main" id="{0ED3A1D9-90B8-0E93-AF1F-8571C9B3AE2B}"/>
              </a:ext>
            </a:extLst>
          </p:cNvPr>
          <p:cNvSpPr>
            <a:spLocks noGrp="1"/>
          </p:cNvSpPr>
          <p:nvPr>
            <p:ph type="ftr" sz="quarter" idx="11"/>
          </p:nvPr>
        </p:nvSpPr>
        <p:spPr/>
        <p:txBody>
          <a:bodyPr/>
          <a:lstStyle/>
          <a:p>
            <a:r>
              <a:rPr lang="en-GB" dirty="0"/>
              <a:t>ACH, achondroplasia; CT, computed tomography ESNR, European Society of Neuroradiology; ESPR, European Society of </a:t>
            </a:r>
            <a:r>
              <a:rPr lang="en-GB" dirty="0" err="1"/>
              <a:t>Pediatric</a:t>
            </a:r>
            <a:r>
              <a:rPr lang="en-GB" dirty="0"/>
              <a:t> Radiology; </a:t>
            </a:r>
            <a:br>
              <a:rPr lang="en-GB" dirty="0"/>
            </a:br>
            <a:r>
              <a:rPr lang="en-GB" dirty="0"/>
              <a:t>MRI, magnetic resonance imaging.</a:t>
            </a:r>
          </a:p>
          <a:p>
            <a:r>
              <a:rPr lang="en-GB" dirty="0"/>
              <a:t>Wright J, et al. </a:t>
            </a:r>
            <a:r>
              <a:rPr lang="en-GB" dirty="0" err="1"/>
              <a:t>Pediatr</a:t>
            </a:r>
            <a:r>
              <a:rPr lang="en-GB" dirty="0"/>
              <a:t> </a:t>
            </a:r>
            <a:r>
              <a:rPr lang="en-GB" dirty="0" err="1"/>
              <a:t>Radiol</a:t>
            </a:r>
            <a:r>
              <a:rPr lang="en-GB" dirty="0"/>
              <a:t> 2023; DOI: 10.1007/s00247-023-05728-0.</a:t>
            </a:r>
          </a:p>
        </p:txBody>
      </p:sp>
      <p:sp>
        <p:nvSpPr>
          <p:cNvPr id="4" name="Content Placeholder 3">
            <a:extLst>
              <a:ext uri="{FF2B5EF4-FFF2-40B4-BE49-F238E27FC236}">
                <a16:creationId xmlns:a16="http://schemas.microsoft.com/office/drawing/2014/main" id="{71EF99C6-FB3E-5F80-D081-8EE7576F0948}"/>
              </a:ext>
            </a:extLst>
          </p:cNvPr>
          <p:cNvSpPr>
            <a:spLocks noGrp="1"/>
          </p:cNvSpPr>
          <p:nvPr>
            <p:ph sz="quarter" idx="12"/>
          </p:nvPr>
        </p:nvSpPr>
        <p:spPr/>
        <p:txBody>
          <a:bodyPr>
            <a:normAutofit/>
          </a:bodyPr>
          <a:lstStyle/>
          <a:p>
            <a:r>
              <a:rPr lang="en-GB" dirty="0"/>
              <a:t>Imaging protocols and follow-up strategies are proposed for evaluating neuroanatomy in ACH, </a:t>
            </a:r>
            <a:br>
              <a:rPr lang="en-GB" dirty="0"/>
            </a:br>
            <a:r>
              <a:rPr lang="en-GB" dirty="0"/>
              <a:t>and to effectively identify potential neurological complications</a:t>
            </a:r>
          </a:p>
        </p:txBody>
      </p:sp>
      <p:sp>
        <p:nvSpPr>
          <p:cNvPr id="5" name="Rectangle 4">
            <a:extLst>
              <a:ext uri="{FF2B5EF4-FFF2-40B4-BE49-F238E27FC236}">
                <a16:creationId xmlns:a16="http://schemas.microsoft.com/office/drawing/2014/main" id="{77477F95-8872-C7C6-530D-F4363A67D784}"/>
              </a:ext>
            </a:extLst>
          </p:cNvPr>
          <p:cNvSpPr/>
          <p:nvPr/>
        </p:nvSpPr>
        <p:spPr>
          <a:xfrm>
            <a:off x="695324" y="3259041"/>
            <a:ext cx="5158123" cy="21599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7FB167CB-D05A-5F71-34AD-5CED94F65DD3}"/>
              </a:ext>
            </a:extLst>
          </p:cNvPr>
          <p:cNvSpPr/>
          <p:nvPr/>
        </p:nvSpPr>
        <p:spPr>
          <a:xfrm>
            <a:off x="695324" y="1449389"/>
            <a:ext cx="5158124" cy="4275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300" b="1" dirty="0">
                <a:solidFill>
                  <a:schemeClr val="bg1"/>
                </a:solidFill>
              </a:rPr>
              <a:t>Children living with ACH are at an increased risk of developing neurological complications</a:t>
            </a:r>
          </a:p>
        </p:txBody>
      </p:sp>
      <p:sp>
        <p:nvSpPr>
          <p:cNvPr id="7" name="TextBox 6">
            <a:extLst>
              <a:ext uri="{FF2B5EF4-FFF2-40B4-BE49-F238E27FC236}">
                <a16:creationId xmlns:a16="http://schemas.microsoft.com/office/drawing/2014/main" id="{76D69052-1E9C-6419-26E4-419E201659E9}"/>
              </a:ext>
            </a:extLst>
          </p:cNvPr>
          <p:cNvSpPr txBox="1"/>
          <p:nvPr/>
        </p:nvSpPr>
        <p:spPr>
          <a:xfrm>
            <a:off x="607937" y="3208833"/>
            <a:ext cx="2363648" cy="369332"/>
          </a:xfrm>
          <a:prstGeom prst="rect">
            <a:avLst/>
          </a:prstGeom>
          <a:noFill/>
        </p:spPr>
        <p:txBody>
          <a:bodyPr wrap="square">
            <a:spAutoFit/>
          </a:bodyPr>
          <a:lstStyle/>
          <a:p>
            <a:r>
              <a:rPr lang="en-GB" dirty="0">
                <a:highlight>
                  <a:srgbClr val="CCE1E6"/>
                </a:highlight>
                <a:latin typeface="MyriadPro-Light"/>
              </a:rPr>
              <a:t>Opinion paper</a:t>
            </a:r>
            <a:endParaRPr lang="en-GB" dirty="0">
              <a:highlight>
                <a:srgbClr val="CCE1E6"/>
              </a:highlight>
            </a:endParaRPr>
          </a:p>
        </p:txBody>
      </p:sp>
      <p:sp>
        <p:nvSpPr>
          <p:cNvPr id="8" name="Rectangle 7">
            <a:extLst>
              <a:ext uri="{FF2B5EF4-FFF2-40B4-BE49-F238E27FC236}">
                <a16:creationId xmlns:a16="http://schemas.microsoft.com/office/drawing/2014/main" id="{74E927B2-D707-4AF0-1AB0-493D1046DE21}"/>
              </a:ext>
            </a:extLst>
          </p:cNvPr>
          <p:cNvSpPr/>
          <p:nvPr/>
        </p:nvSpPr>
        <p:spPr>
          <a:xfrm>
            <a:off x="704496" y="1928753"/>
            <a:ext cx="5148951" cy="1245889"/>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600"/>
              </a:spcAft>
              <a:buClr>
                <a:schemeClr val="accent3"/>
              </a:buClr>
              <a:buFont typeface="Arial" panose="020B0604020202020204" pitchFamily="34" charset="0"/>
              <a:buChar char="►"/>
            </a:pPr>
            <a:r>
              <a:rPr lang="en-GB" sz="1200" dirty="0">
                <a:solidFill>
                  <a:schemeClr val="tx1"/>
                </a:solidFill>
              </a:rPr>
              <a:t>These may be associated with acute and life-altering events</a:t>
            </a:r>
          </a:p>
          <a:p>
            <a:pPr marL="285750" indent="-285750">
              <a:spcAft>
                <a:spcPts val="600"/>
              </a:spcAft>
              <a:buClr>
                <a:schemeClr val="accent3"/>
              </a:buClr>
              <a:buFont typeface="Arial" panose="020B0604020202020204" pitchFamily="34" charset="0"/>
              <a:buChar char="►"/>
            </a:pPr>
            <a:r>
              <a:rPr lang="en-GB" sz="1200" dirty="0">
                <a:solidFill>
                  <a:schemeClr val="tx1"/>
                </a:solidFill>
              </a:rPr>
              <a:t>Timely and effective neuroimaging is essential to guide management</a:t>
            </a:r>
          </a:p>
          <a:p>
            <a:pPr marL="285750" indent="-285750">
              <a:spcAft>
                <a:spcPts val="600"/>
              </a:spcAft>
              <a:buClr>
                <a:schemeClr val="accent3"/>
              </a:buClr>
              <a:buFont typeface="Arial" panose="020B0604020202020204" pitchFamily="34" charset="0"/>
              <a:buChar char="►"/>
            </a:pPr>
            <a:r>
              <a:rPr lang="en-GB" sz="1200" dirty="0">
                <a:solidFill>
                  <a:schemeClr val="tx1"/>
                </a:solidFill>
              </a:rPr>
              <a:t>Guidelines for clinical management have recently been established</a:t>
            </a:r>
          </a:p>
          <a:p>
            <a:pPr marL="285750" indent="-285750">
              <a:spcAft>
                <a:spcPts val="600"/>
              </a:spcAft>
              <a:buClr>
                <a:schemeClr val="accent3"/>
              </a:buClr>
              <a:buFont typeface="Arial" panose="020B0604020202020204" pitchFamily="34" charset="0"/>
              <a:buChar char="►"/>
            </a:pPr>
            <a:r>
              <a:rPr lang="en-GB" sz="1200" dirty="0">
                <a:solidFill>
                  <a:schemeClr val="tx1"/>
                </a:solidFill>
              </a:rPr>
              <a:t>But neuroradiological examination guidelines are missing</a:t>
            </a:r>
          </a:p>
        </p:txBody>
      </p:sp>
      <p:sp>
        <p:nvSpPr>
          <p:cNvPr id="11" name="TextBox 10">
            <a:extLst>
              <a:ext uri="{FF2B5EF4-FFF2-40B4-BE49-F238E27FC236}">
                <a16:creationId xmlns:a16="http://schemas.microsoft.com/office/drawing/2014/main" id="{429930A1-8A07-73F4-8442-EDFABD191EC4}"/>
              </a:ext>
            </a:extLst>
          </p:cNvPr>
          <p:cNvSpPr txBox="1"/>
          <p:nvPr/>
        </p:nvSpPr>
        <p:spPr>
          <a:xfrm>
            <a:off x="704496" y="3553887"/>
            <a:ext cx="5158122" cy="1600438"/>
          </a:xfrm>
          <a:prstGeom prst="rect">
            <a:avLst/>
          </a:prstGeom>
          <a:noFill/>
        </p:spPr>
        <p:txBody>
          <a:bodyPr wrap="square">
            <a:spAutoFit/>
          </a:bodyPr>
          <a:lstStyle/>
          <a:p>
            <a:r>
              <a:rPr lang="en-GB" sz="1400" dirty="0">
                <a:latin typeface="+mj-lt"/>
              </a:rPr>
              <a:t>Based on a scoping literature review and endorsed by ESPR and ESNR</a:t>
            </a:r>
          </a:p>
          <a:p>
            <a:pPr marL="285750" indent="-285750">
              <a:buFont typeface="Wingdings" panose="05000000000000000000" pitchFamily="2" charset="2"/>
              <a:buChar char="à"/>
            </a:pPr>
            <a:r>
              <a:rPr lang="en-GB" sz="1400" dirty="0">
                <a:latin typeface="+mj-lt"/>
              </a:rPr>
              <a:t>Discuss rationale for neuroradiological examinations in children with ACH</a:t>
            </a:r>
          </a:p>
          <a:p>
            <a:pPr marL="285750" indent="-285750">
              <a:buFont typeface="Wingdings" panose="05000000000000000000" pitchFamily="2" charset="2"/>
              <a:buChar char="à"/>
            </a:pPr>
            <a:r>
              <a:rPr lang="en-GB" sz="1400" dirty="0">
                <a:latin typeface="+mj-lt"/>
              </a:rPr>
              <a:t>Outline recommendations regarding clinical indications and modality of neuroradiological examinations</a:t>
            </a:r>
          </a:p>
          <a:p>
            <a:pPr marL="285750" indent="-285750">
              <a:buFont typeface="Wingdings" panose="05000000000000000000" pitchFamily="2" charset="2"/>
              <a:buChar char="à"/>
            </a:pPr>
            <a:r>
              <a:rPr lang="en-GB" sz="1400" dirty="0">
                <a:latin typeface="+mj-lt"/>
              </a:rPr>
              <a:t>Present recommendations for the minimal and optimal requisites of different neuroradiological examinations and protocols</a:t>
            </a:r>
          </a:p>
        </p:txBody>
      </p:sp>
      <p:sp>
        <p:nvSpPr>
          <p:cNvPr id="9" name="Rectangle: Rounded Corners 8">
            <a:extLst>
              <a:ext uri="{FF2B5EF4-FFF2-40B4-BE49-F238E27FC236}">
                <a16:creationId xmlns:a16="http://schemas.microsoft.com/office/drawing/2014/main" id="{93515598-F0CB-FF6A-C03F-C278C105AC3F}"/>
              </a:ext>
            </a:extLst>
          </p:cNvPr>
          <p:cNvSpPr/>
          <p:nvPr/>
        </p:nvSpPr>
        <p:spPr>
          <a:xfrm>
            <a:off x="6087504" y="4034188"/>
            <a:ext cx="5400000" cy="100800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Brain/craniovertebral junction MRI should be performed at diagnosis and in the event of new neurological symptoms</a:t>
            </a:r>
          </a:p>
        </p:txBody>
      </p:sp>
      <p:sp>
        <p:nvSpPr>
          <p:cNvPr id="14" name="Rectangle: Rounded Corners 13">
            <a:extLst>
              <a:ext uri="{FF2B5EF4-FFF2-40B4-BE49-F238E27FC236}">
                <a16:creationId xmlns:a16="http://schemas.microsoft.com/office/drawing/2014/main" id="{7FBE1E87-4DFA-4F6C-AAFF-9979D6511EF0}"/>
              </a:ext>
            </a:extLst>
          </p:cNvPr>
          <p:cNvSpPr/>
          <p:nvPr/>
        </p:nvSpPr>
        <p:spPr>
          <a:xfrm>
            <a:off x="6087504" y="2894295"/>
            <a:ext cx="5400000" cy="100800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CT is not routinely recommended, and should be used only be used for pre-operative planning and assessment of post-operative results</a:t>
            </a:r>
          </a:p>
        </p:txBody>
      </p:sp>
      <p:sp>
        <p:nvSpPr>
          <p:cNvPr id="16" name="Rectangle: Rounded Corners 15">
            <a:extLst>
              <a:ext uri="{FF2B5EF4-FFF2-40B4-BE49-F238E27FC236}">
                <a16:creationId xmlns:a16="http://schemas.microsoft.com/office/drawing/2014/main" id="{EF66D9A9-8978-D3DB-2C5A-19DF9AA16EFE}"/>
              </a:ext>
            </a:extLst>
          </p:cNvPr>
          <p:cNvSpPr/>
          <p:nvPr/>
        </p:nvSpPr>
        <p:spPr>
          <a:xfrm>
            <a:off x="6087504" y="1754401"/>
            <a:ext cx="5400000" cy="100800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Dedicated vascular imaging or conventional radiography are not needed in most cases</a:t>
            </a:r>
          </a:p>
        </p:txBody>
      </p:sp>
    </p:spTree>
    <p:extLst>
      <p:ext uri="{BB962C8B-B14F-4D97-AF65-F5344CB8AC3E}">
        <p14:creationId xmlns:p14="http://schemas.microsoft.com/office/powerpoint/2010/main" val="712088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dirty="0">
                <a:sym typeface="Symbol" panose="05050102010706020507" pitchFamily="18" charset="2"/>
              </a:rPr>
              <a:t></a:t>
            </a:r>
            <a:r>
              <a:rPr lang="en-GB" dirty="0">
                <a:solidFill>
                  <a:srgbClr val="000000"/>
                </a:solidFill>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000000"/>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in Europe.</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000000"/>
                </a:solidFill>
              </a:rPr>
              <a:t>▼</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Tree>
    <p:extLst>
      <p:ext uri="{BB962C8B-B14F-4D97-AF65-F5344CB8AC3E}">
        <p14:creationId xmlns:p14="http://schemas.microsoft.com/office/powerpoint/2010/main" val="3279965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FF7462-D550-B721-8445-85450F3D6FDC}"/>
              </a:ext>
            </a:extLst>
          </p:cNvPr>
          <p:cNvPicPr>
            <a:picLocks noChangeAspect="1"/>
          </p:cNvPicPr>
          <p:nvPr/>
        </p:nvPicPr>
        <p:blipFill rotWithShape="1">
          <a:blip r:embed="rId2"/>
          <a:srcRect t="2210"/>
          <a:stretch/>
        </p:blipFill>
        <p:spPr>
          <a:xfrm>
            <a:off x="1" y="0"/>
            <a:ext cx="12191998" cy="6857999"/>
          </a:xfrm>
          <a:prstGeom prst="rect">
            <a:avLst/>
          </a:prstGeom>
        </p:spPr>
      </p:pic>
    </p:spTree>
    <p:extLst>
      <p:ext uri="{BB962C8B-B14F-4D97-AF65-F5344CB8AC3E}">
        <p14:creationId xmlns:p14="http://schemas.microsoft.com/office/powerpoint/2010/main" val="944821551"/>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docProps/app.xml><?xml version="1.0" encoding="utf-8"?>
<Properties xmlns="http://schemas.openxmlformats.org/officeDocument/2006/extended-properties" xmlns:vt="http://schemas.openxmlformats.org/officeDocument/2006/docPropsVTypes">
  <TotalTime>6549</TotalTime>
  <Words>895</Words>
  <Application>Microsoft Office PowerPoint</Application>
  <PresentationFormat>Widescreen</PresentationFormat>
  <Paragraphs>74</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 Narrow</vt:lpstr>
      <vt:lpstr>MyriadPro-Light</vt:lpstr>
      <vt:lpstr>Symbol</vt:lpstr>
      <vt:lpstr>Wingdings</vt:lpstr>
      <vt:lpstr>1_Office Theme</vt:lpstr>
      <vt:lpstr>Achondroplasia.expert Literature Highlights</vt:lpstr>
      <vt:lpstr>How Pain Affect Real Life of Children and Adults  With Achondroplasia: A Systematic Review</vt:lpstr>
      <vt:lpstr>Vosoritide▼ Therapy in Children With ACH: Early Experience and  Practical Considerations for Clinical Practice</vt:lpstr>
      <vt:lpstr>Recommendations for Neuroradiological Examinations in  Children Living With ACH: ESPR and ESNR Opinion Paper</vt:lpstr>
      <vt:lpstr>ACH.expert VOXZOGO▼ (vosoritide)   Prescribing Information Slide</vt:lpstr>
      <vt:lpstr>VOXZOGOÒ▼ (vosoritide) Prescribing Information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Patient’s Perspective</dc:title>
  <dc:creator>Tim Venables</dc:creator>
  <cp:lastModifiedBy>Praveen Abraham</cp:lastModifiedBy>
  <cp:revision>252</cp:revision>
  <dcterms:created xsi:type="dcterms:W3CDTF">2021-09-21T16:24:04Z</dcterms:created>
  <dcterms:modified xsi:type="dcterms:W3CDTF">2023-12-18T11:12:35Z</dcterms:modified>
</cp:coreProperties>
</file>