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74" r:id="rId4"/>
    <p:sldId id="26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06" userDrawn="1">
          <p15:clr>
            <a:srgbClr val="A4A3A4"/>
          </p15:clr>
        </p15:guide>
        <p15:guide id="2" pos="4248" userDrawn="1">
          <p15:clr>
            <a:srgbClr val="A4A3A4"/>
          </p15:clr>
        </p15:guide>
        <p15:guide id="3" orient="horz" pos="263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029413A-4934-0280-200B-1D7D329410DA}" name="Praveen Abraham" initials="PA" userId="S::Praveen.Abraham@elmgroupltd.com::ec62dcbb-7d88-417f-a160-6b5909159534" providerId="AD"/>
  <p188:author id="{3CCFB29E-2070-7790-00A7-E11B2D7CE010}" name="Marie Farrow" initials="MF" userId="395651ff28d4452c" providerId="Windows Live"/>
  <p188:author id="{2C6881F9-48E8-FFB9-2D5F-1A973C795183}" name="Martin Lennon" initials="ML" userId="Martin Lennon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m Venables" initials="TV" lastIdx="10" clrIdx="0">
    <p:extLst>
      <p:ext uri="{19B8F6BF-5375-455C-9EA6-DF929625EA0E}">
        <p15:presenceInfo xmlns:p15="http://schemas.microsoft.com/office/powerpoint/2012/main" userId="S::Tim.Venables@elmgroupltd.com::4da54266-e6ed-48f9-86fc-5a09902e13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368BAB"/>
    <a:srgbClr val="2E75B6"/>
    <a:srgbClr val="9DC3E6"/>
    <a:srgbClr val="002060"/>
    <a:srgbClr val="FFFFFF"/>
    <a:srgbClr val="7F8FAF"/>
    <a:srgbClr val="CEE0F2"/>
    <a:srgbClr val="E8EEF1"/>
    <a:srgbClr val="CEDA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21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98" y="102"/>
      </p:cViewPr>
      <p:guideLst>
        <p:guide orient="horz" pos="3906"/>
        <p:guide pos="4248"/>
        <p:guide orient="horz" pos="263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8/10/relationships/authors" Target="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0543D3-4398-4400-90C3-B8A7EB029606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4DC11650-2FB2-4A86-AA82-E896DE6A7613}">
      <dgm:prSet phldrT="[Text]" custT="1"/>
      <dgm:spPr/>
      <dgm:t>
        <a:bodyPr/>
        <a:lstStyle/>
        <a:p>
          <a:r>
            <a:rPr lang="en-GB" sz="1600" dirty="0"/>
            <a:t>Vosoritide</a:t>
          </a:r>
          <a:r>
            <a:rPr lang="en-GB" sz="1600" dirty="0">
              <a:solidFill>
                <a:schemeClr val="tx1"/>
              </a:solidFill>
            </a:rPr>
            <a:t>▼</a:t>
          </a:r>
        </a:p>
      </dgm:t>
    </dgm:pt>
    <dgm:pt modelId="{BEBFD96A-B233-4E19-96F9-1BF07207ABC4}" type="parTrans" cxnId="{AD376A2E-7DD9-4BC9-97E7-D19068684198}">
      <dgm:prSet/>
      <dgm:spPr/>
      <dgm:t>
        <a:bodyPr/>
        <a:lstStyle/>
        <a:p>
          <a:endParaRPr lang="en-GB"/>
        </a:p>
      </dgm:t>
    </dgm:pt>
    <dgm:pt modelId="{2A5460E0-F549-47DF-B827-283E77E00B6B}" type="sibTrans" cxnId="{AD376A2E-7DD9-4BC9-97E7-D19068684198}">
      <dgm:prSet/>
      <dgm:spPr/>
      <dgm:t>
        <a:bodyPr/>
        <a:lstStyle/>
        <a:p>
          <a:endParaRPr lang="en-GB"/>
        </a:p>
      </dgm:t>
    </dgm:pt>
    <dgm:pt modelId="{CFD8D13D-A141-4FDB-BFF5-8838DE6AEA4E}">
      <dgm:prSet phldrT="[Text]" custT="1"/>
      <dgm:spPr/>
      <dgm:t>
        <a:bodyPr/>
        <a:lstStyle/>
        <a:p>
          <a:r>
            <a:rPr lang="en-GB" sz="1000" dirty="0"/>
            <a:t>Analogue for human CNP</a:t>
          </a:r>
        </a:p>
      </dgm:t>
    </dgm:pt>
    <dgm:pt modelId="{B6CED9F5-BFDA-452A-813B-D4AC4BBCC5FF}" type="parTrans" cxnId="{778DE5BA-7881-411D-9812-8560E36BB8A5}">
      <dgm:prSet/>
      <dgm:spPr/>
      <dgm:t>
        <a:bodyPr/>
        <a:lstStyle/>
        <a:p>
          <a:endParaRPr lang="en-GB"/>
        </a:p>
      </dgm:t>
    </dgm:pt>
    <dgm:pt modelId="{F51A1FF7-0B51-42C1-99B7-DF52DF4128C6}" type="sibTrans" cxnId="{778DE5BA-7881-411D-9812-8560E36BB8A5}">
      <dgm:prSet/>
      <dgm:spPr/>
      <dgm:t>
        <a:bodyPr/>
        <a:lstStyle/>
        <a:p>
          <a:endParaRPr lang="en-GB"/>
        </a:p>
      </dgm:t>
    </dgm:pt>
    <dgm:pt modelId="{996348F8-D6DA-4CE1-9055-2C358746E8DC}">
      <dgm:prSet phldrT="[Text]" custT="1"/>
      <dgm:spPr/>
      <dgm:t>
        <a:bodyPr/>
        <a:lstStyle/>
        <a:p>
          <a:r>
            <a:rPr lang="en-GB" sz="1600" dirty="0" err="1"/>
            <a:t>TransCon</a:t>
          </a:r>
          <a:r>
            <a:rPr lang="en-GB" sz="1600" dirty="0"/>
            <a:t> CNP</a:t>
          </a:r>
        </a:p>
      </dgm:t>
    </dgm:pt>
    <dgm:pt modelId="{78579823-0E31-4FF3-AA4A-A264911F07FF}" type="parTrans" cxnId="{0DFE8DAA-BA9C-4E87-ACAC-1880F83CA911}">
      <dgm:prSet/>
      <dgm:spPr/>
      <dgm:t>
        <a:bodyPr/>
        <a:lstStyle/>
        <a:p>
          <a:endParaRPr lang="en-GB"/>
        </a:p>
      </dgm:t>
    </dgm:pt>
    <dgm:pt modelId="{1EFC4BE2-F8B1-4BB8-BBEC-15B0DA6E9210}" type="sibTrans" cxnId="{0DFE8DAA-BA9C-4E87-ACAC-1880F83CA911}">
      <dgm:prSet/>
      <dgm:spPr/>
      <dgm:t>
        <a:bodyPr/>
        <a:lstStyle/>
        <a:p>
          <a:endParaRPr lang="en-GB"/>
        </a:p>
      </dgm:t>
    </dgm:pt>
    <dgm:pt modelId="{8A7DE16D-B735-415B-839C-B47CAEEC9AF2}">
      <dgm:prSet phldrT="[Text]" custT="1"/>
      <dgm:spPr/>
      <dgm:t>
        <a:bodyPr/>
        <a:lstStyle/>
        <a:p>
          <a:r>
            <a:rPr lang="en-GB" sz="1000" dirty="0"/>
            <a:t>Analogue for human CNP</a:t>
          </a:r>
        </a:p>
      </dgm:t>
    </dgm:pt>
    <dgm:pt modelId="{5C5CD977-405A-4AB3-9556-A2C7EEDAF880}" type="parTrans" cxnId="{FBF48AE9-A078-4B0F-90FC-3B38DCC85281}">
      <dgm:prSet/>
      <dgm:spPr/>
      <dgm:t>
        <a:bodyPr/>
        <a:lstStyle/>
        <a:p>
          <a:endParaRPr lang="en-GB"/>
        </a:p>
      </dgm:t>
    </dgm:pt>
    <dgm:pt modelId="{A139DFB0-9344-4F63-90D6-664F1B618335}" type="sibTrans" cxnId="{FBF48AE9-A078-4B0F-90FC-3B38DCC85281}">
      <dgm:prSet/>
      <dgm:spPr/>
      <dgm:t>
        <a:bodyPr/>
        <a:lstStyle/>
        <a:p>
          <a:endParaRPr lang="en-GB"/>
        </a:p>
      </dgm:t>
    </dgm:pt>
    <dgm:pt modelId="{FA684E4B-FE9E-4347-A9CA-954A2ABA94EE}">
      <dgm:prSet phldrT="[Text]" custT="1"/>
      <dgm:spPr/>
      <dgm:t>
        <a:bodyPr/>
        <a:lstStyle/>
        <a:p>
          <a:r>
            <a:rPr lang="en-GB" sz="1000" dirty="0" err="1"/>
            <a:t>TransCon</a:t>
          </a:r>
          <a:r>
            <a:rPr lang="en-GB" sz="1000" dirty="0"/>
            <a:t> increases half-life of t1/2 from 20 min to 90 hr of the capsulated form of CNP-38</a:t>
          </a:r>
          <a:br>
            <a:rPr lang="en-GB" sz="1000" dirty="0"/>
          </a:br>
          <a:r>
            <a:rPr lang="en-GB" sz="1000" dirty="0"/>
            <a:t>in Cynomolgus monkey model</a:t>
          </a:r>
        </a:p>
      </dgm:t>
    </dgm:pt>
    <dgm:pt modelId="{89A13D97-0002-4199-B736-82098DF6BE97}" type="parTrans" cxnId="{8F7279B3-4F01-440F-9433-BD048A8D2CEB}">
      <dgm:prSet/>
      <dgm:spPr/>
      <dgm:t>
        <a:bodyPr/>
        <a:lstStyle/>
        <a:p>
          <a:endParaRPr lang="en-GB"/>
        </a:p>
      </dgm:t>
    </dgm:pt>
    <dgm:pt modelId="{D394548F-F6B2-426B-8CCB-65C089C2F502}" type="sibTrans" cxnId="{8F7279B3-4F01-440F-9433-BD048A8D2CEB}">
      <dgm:prSet/>
      <dgm:spPr/>
      <dgm:t>
        <a:bodyPr/>
        <a:lstStyle/>
        <a:p>
          <a:endParaRPr lang="en-GB"/>
        </a:p>
      </dgm:t>
    </dgm:pt>
    <dgm:pt modelId="{1A782BB2-5764-4D10-8F9B-BB5D829353CE}">
      <dgm:prSet phldrT="[Text]" custT="1"/>
      <dgm:spPr/>
      <dgm:t>
        <a:bodyPr/>
        <a:lstStyle/>
        <a:p>
          <a:r>
            <a:rPr lang="en-GB" sz="1600" dirty="0" err="1"/>
            <a:t>Recifercept</a:t>
          </a:r>
          <a:endParaRPr lang="en-GB" sz="1600" dirty="0"/>
        </a:p>
      </dgm:t>
    </dgm:pt>
    <dgm:pt modelId="{8A0F593D-3479-4590-8394-8491F997AE43}" type="parTrans" cxnId="{2669F07D-9CC9-4913-BA4C-5B40D91F7EF3}">
      <dgm:prSet/>
      <dgm:spPr/>
      <dgm:t>
        <a:bodyPr/>
        <a:lstStyle/>
        <a:p>
          <a:endParaRPr lang="en-GB"/>
        </a:p>
      </dgm:t>
    </dgm:pt>
    <dgm:pt modelId="{5570D373-3DF0-420C-B2BC-3B124874A020}" type="sibTrans" cxnId="{2669F07D-9CC9-4913-BA4C-5B40D91F7EF3}">
      <dgm:prSet/>
      <dgm:spPr/>
      <dgm:t>
        <a:bodyPr/>
        <a:lstStyle/>
        <a:p>
          <a:endParaRPr lang="en-GB"/>
        </a:p>
      </dgm:t>
    </dgm:pt>
    <dgm:pt modelId="{F7067DDA-2DAB-4467-8359-70F23F9D51EC}">
      <dgm:prSet phldrT="[Text]" custT="1"/>
      <dgm:spPr/>
      <dgm:t>
        <a:bodyPr/>
        <a:lstStyle/>
        <a:p>
          <a:r>
            <a:rPr lang="en-GB" sz="1600" dirty="0" err="1"/>
            <a:t>Infigratinib</a:t>
          </a:r>
          <a:endParaRPr lang="en-GB" sz="1600" dirty="0"/>
        </a:p>
      </dgm:t>
    </dgm:pt>
    <dgm:pt modelId="{E729ADC8-495D-48DB-89E1-BB6C8CAB14B5}" type="parTrans" cxnId="{1D664B88-BF33-4763-989B-1D4FBC320806}">
      <dgm:prSet/>
      <dgm:spPr/>
      <dgm:t>
        <a:bodyPr/>
        <a:lstStyle/>
        <a:p>
          <a:endParaRPr lang="en-GB"/>
        </a:p>
      </dgm:t>
    </dgm:pt>
    <dgm:pt modelId="{B6751496-0B5F-4531-9FA6-F16CC8DAD69C}" type="sibTrans" cxnId="{1D664B88-BF33-4763-989B-1D4FBC320806}">
      <dgm:prSet/>
      <dgm:spPr/>
      <dgm:t>
        <a:bodyPr/>
        <a:lstStyle/>
        <a:p>
          <a:endParaRPr lang="en-GB"/>
        </a:p>
      </dgm:t>
    </dgm:pt>
    <dgm:pt modelId="{B0C79C78-C4D6-4D27-8138-2061C6BAF180}">
      <dgm:prSet custT="1"/>
      <dgm:spPr/>
      <dgm:t>
        <a:bodyPr/>
        <a:lstStyle/>
        <a:p>
          <a:r>
            <a:rPr lang="en-GB" sz="1000" dirty="0"/>
            <a:t>Provides improved bone growth in ACH mouse model</a:t>
          </a:r>
        </a:p>
      </dgm:t>
    </dgm:pt>
    <dgm:pt modelId="{18D2B7AB-78DF-4875-BC27-429B24E76FF3}" type="sibTrans" cxnId="{F74A1A52-631A-4B64-AB1A-F6065A619E6B}">
      <dgm:prSet/>
      <dgm:spPr/>
      <dgm:t>
        <a:bodyPr/>
        <a:lstStyle/>
        <a:p>
          <a:endParaRPr lang="en-GB"/>
        </a:p>
      </dgm:t>
    </dgm:pt>
    <dgm:pt modelId="{A1CDC23D-20DB-47A5-9140-D6F91B6BDB7F}" type="parTrans" cxnId="{F74A1A52-631A-4B64-AB1A-F6065A619E6B}">
      <dgm:prSet/>
      <dgm:spPr/>
      <dgm:t>
        <a:bodyPr/>
        <a:lstStyle/>
        <a:p>
          <a:endParaRPr lang="en-GB"/>
        </a:p>
      </dgm:t>
    </dgm:pt>
    <dgm:pt modelId="{5A10FAD6-587D-4C7A-9EDC-A88E60E11FDE}">
      <dgm:prSet phldrT="[Text]" custT="1"/>
      <dgm:spPr/>
      <dgm:t>
        <a:bodyPr/>
        <a:lstStyle/>
        <a:p>
          <a:r>
            <a:rPr lang="en-GB" sz="1000" dirty="0"/>
            <a:t>Being evaluated in phase 2 trial using QW dosing vs Vosoritide’s QD dosing</a:t>
          </a:r>
        </a:p>
      </dgm:t>
    </dgm:pt>
    <dgm:pt modelId="{EB013989-A96B-4F1C-A7B1-6C65B2775D22}" type="parTrans" cxnId="{2CC070AA-B80B-4FDC-9892-C6D88B4F0A06}">
      <dgm:prSet/>
      <dgm:spPr/>
      <dgm:t>
        <a:bodyPr/>
        <a:lstStyle/>
        <a:p>
          <a:endParaRPr lang="en-GB"/>
        </a:p>
      </dgm:t>
    </dgm:pt>
    <dgm:pt modelId="{745BF57E-1FA3-4664-898E-B8BCD52F253E}" type="sibTrans" cxnId="{2CC070AA-B80B-4FDC-9892-C6D88B4F0A06}">
      <dgm:prSet/>
      <dgm:spPr/>
      <dgm:t>
        <a:bodyPr/>
        <a:lstStyle/>
        <a:p>
          <a:endParaRPr lang="en-GB"/>
        </a:p>
      </dgm:t>
    </dgm:pt>
    <dgm:pt modelId="{297DBB6F-C48D-4035-B1A1-35742A470DE3}">
      <dgm:prSet phldrT="[Text]" custT="1"/>
      <dgm:spPr/>
      <dgm:t>
        <a:bodyPr/>
        <a:lstStyle/>
        <a:p>
          <a:r>
            <a:rPr lang="en-GB" sz="1000" dirty="0"/>
            <a:t>Provides improved femur length in ACH mouse model</a:t>
          </a:r>
        </a:p>
      </dgm:t>
    </dgm:pt>
    <dgm:pt modelId="{DC85F70F-A468-4B20-83E5-687C8221ECCA}" type="parTrans" cxnId="{26651FA3-ADF0-434B-82D0-FABF8923E5D8}">
      <dgm:prSet/>
      <dgm:spPr/>
      <dgm:t>
        <a:bodyPr/>
        <a:lstStyle/>
        <a:p>
          <a:endParaRPr lang="en-GB"/>
        </a:p>
      </dgm:t>
    </dgm:pt>
    <dgm:pt modelId="{E41E5114-4671-4CC5-9810-A07FE1BF37F6}" type="sibTrans" cxnId="{26651FA3-ADF0-434B-82D0-FABF8923E5D8}">
      <dgm:prSet/>
      <dgm:spPr/>
      <dgm:t>
        <a:bodyPr/>
        <a:lstStyle/>
        <a:p>
          <a:endParaRPr lang="en-GB"/>
        </a:p>
      </dgm:t>
    </dgm:pt>
    <dgm:pt modelId="{BF527812-49FF-419E-BA42-AB970B76FECC}">
      <dgm:prSet phldrT="[Text]" custT="1"/>
      <dgm:spPr/>
      <dgm:t>
        <a:bodyPr/>
        <a:lstStyle/>
        <a:p>
          <a:r>
            <a:rPr lang="en-GB" sz="1000" dirty="0"/>
            <a:t>Soluble biologic of 349 AAs containing extracellular domain of FGFR3 and a 13 AA tail</a:t>
          </a:r>
        </a:p>
      </dgm:t>
    </dgm:pt>
    <dgm:pt modelId="{593539F0-AA8F-4898-9970-8405DBE5F0CF}" type="parTrans" cxnId="{9A29CD82-8A24-4569-950C-C1A2D8885597}">
      <dgm:prSet/>
      <dgm:spPr/>
      <dgm:t>
        <a:bodyPr/>
        <a:lstStyle/>
        <a:p>
          <a:endParaRPr lang="en-GB"/>
        </a:p>
      </dgm:t>
    </dgm:pt>
    <dgm:pt modelId="{5E37E5AD-031A-4882-8385-9AB22146FD4A}" type="sibTrans" cxnId="{9A29CD82-8A24-4569-950C-C1A2D8885597}">
      <dgm:prSet/>
      <dgm:spPr/>
      <dgm:t>
        <a:bodyPr/>
        <a:lstStyle/>
        <a:p>
          <a:endParaRPr lang="en-GB"/>
        </a:p>
      </dgm:t>
    </dgm:pt>
    <dgm:pt modelId="{C944E119-A92D-4044-9018-897D619CB562}">
      <dgm:prSet phldrT="[Text]" custT="1"/>
      <dgm:spPr/>
      <dgm:t>
        <a:bodyPr/>
        <a:lstStyle/>
        <a:p>
          <a:r>
            <a:rPr lang="en-GB" sz="1000" dirty="0"/>
            <a:t>Inhibits unliganded signalling in vivo</a:t>
          </a:r>
        </a:p>
      </dgm:t>
    </dgm:pt>
    <dgm:pt modelId="{6205148D-193C-41AE-991F-487DF8B73C8C}" type="parTrans" cxnId="{0CC9C9F5-D262-4B60-82DA-3A0351D17923}">
      <dgm:prSet/>
      <dgm:spPr/>
      <dgm:t>
        <a:bodyPr/>
        <a:lstStyle/>
        <a:p>
          <a:endParaRPr lang="en-GB"/>
        </a:p>
      </dgm:t>
    </dgm:pt>
    <dgm:pt modelId="{B9AB1644-14AD-49E2-A9A6-8E315B212414}" type="sibTrans" cxnId="{0CC9C9F5-D262-4B60-82DA-3A0351D17923}">
      <dgm:prSet/>
      <dgm:spPr/>
      <dgm:t>
        <a:bodyPr/>
        <a:lstStyle/>
        <a:p>
          <a:endParaRPr lang="en-GB"/>
        </a:p>
      </dgm:t>
    </dgm:pt>
    <dgm:pt modelId="{828363F2-C8BD-4B03-A7B0-F6CFB9978329}">
      <dgm:prSet custT="1"/>
      <dgm:spPr/>
      <dgm:t>
        <a:bodyPr/>
        <a:lstStyle/>
        <a:p>
          <a:r>
            <a:rPr lang="en-GB" sz="1000" dirty="0"/>
            <a:t>28 min t1/2 vs 2.6 min of natural CNP</a:t>
          </a:r>
        </a:p>
      </dgm:t>
    </dgm:pt>
    <dgm:pt modelId="{A8E25885-EC8E-4D15-84E6-9773304F835D}" type="parTrans" cxnId="{591C27B6-59AA-4B6F-A312-2E71420B3CD8}">
      <dgm:prSet/>
      <dgm:spPr/>
      <dgm:t>
        <a:bodyPr/>
        <a:lstStyle/>
        <a:p>
          <a:endParaRPr lang="en-GB"/>
        </a:p>
      </dgm:t>
    </dgm:pt>
    <dgm:pt modelId="{324A8724-04EF-47A0-A81C-0D45CDEE3F75}" type="sibTrans" cxnId="{591C27B6-59AA-4B6F-A312-2E71420B3CD8}">
      <dgm:prSet/>
      <dgm:spPr/>
      <dgm:t>
        <a:bodyPr/>
        <a:lstStyle/>
        <a:p>
          <a:endParaRPr lang="en-GB"/>
        </a:p>
      </dgm:t>
    </dgm:pt>
    <dgm:pt modelId="{7CCD76BD-440A-48BD-86EA-FDF7741EC790}">
      <dgm:prSet phldrT="[Text]" custT="1"/>
      <dgm:spPr/>
      <dgm:t>
        <a:bodyPr/>
        <a:lstStyle/>
        <a:p>
          <a:r>
            <a:rPr lang="en-GB" sz="1000" dirty="0"/>
            <a:t>Effective in restoring body weight, length and long skeletal bone in ACH mouse model</a:t>
          </a:r>
        </a:p>
      </dgm:t>
    </dgm:pt>
    <dgm:pt modelId="{312E57DB-95B7-4D4D-ADAC-CD1002DDF69D}" type="parTrans" cxnId="{2B61E2BC-7ADB-482B-A036-FC7A820BA212}">
      <dgm:prSet/>
      <dgm:spPr/>
      <dgm:t>
        <a:bodyPr/>
        <a:lstStyle/>
        <a:p>
          <a:endParaRPr lang="en-GB"/>
        </a:p>
      </dgm:t>
    </dgm:pt>
    <dgm:pt modelId="{44CA0AA0-F0A1-48D3-860D-A7993288F6BA}" type="sibTrans" cxnId="{2B61E2BC-7ADB-482B-A036-FC7A820BA212}">
      <dgm:prSet/>
      <dgm:spPr/>
      <dgm:t>
        <a:bodyPr/>
        <a:lstStyle/>
        <a:p>
          <a:endParaRPr lang="en-GB"/>
        </a:p>
      </dgm:t>
    </dgm:pt>
    <dgm:pt modelId="{CD9B55A2-31F2-44C2-9733-A3A83FDAFACD}">
      <dgm:prSet phldrT="[Text]" custT="1"/>
      <dgm:spPr/>
      <dgm:t>
        <a:bodyPr/>
        <a:lstStyle/>
        <a:p>
          <a:r>
            <a:rPr lang="en-GB" sz="1000" dirty="0"/>
            <a:t>Selective FGFR1, FGFR2 and FGFR3 inhibitor developed to treat cholangiocarcinoma</a:t>
          </a:r>
        </a:p>
      </dgm:t>
    </dgm:pt>
    <dgm:pt modelId="{28A34D22-D38B-4A7C-A86C-BC018D7099F1}" type="parTrans" cxnId="{0653E646-ED09-4402-BB0E-E2ECF5FE0A5F}">
      <dgm:prSet/>
      <dgm:spPr/>
      <dgm:t>
        <a:bodyPr/>
        <a:lstStyle/>
        <a:p>
          <a:endParaRPr lang="en-GB"/>
        </a:p>
      </dgm:t>
    </dgm:pt>
    <dgm:pt modelId="{6E1C8041-B9DF-40C6-8A43-48F2FF66AAC4}" type="sibTrans" cxnId="{0653E646-ED09-4402-BB0E-E2ECF5FE0A5F}">
      <dgm:prSet/>
      <dgm:spPr/>
      <dgm:t>
        <a:bodyPr/>
        <a:lstStyle/>
        <a:p>
          <a:endParaRPr lang="en-GB"/>
        </a:p>
      </dgm:t>
    </dgm:pt>
    <dgm:pt modelId="{6DF047B4-E4AD-4DC7-8EB1-F5492E527DE6}">
      <dgm:prSet phldrT="[Text]" custT="1"/>
      <dgm:spPr/>
      <dgm:t>
        <a:bodyPr/>
        <a:lstStyle/>
        <a:p>
          <a:r>
            <a:rPr lang="en-GB" sz="1000" dirty="0"/>
            <a:t>In ACH mouse model showed tibia length (32.6%) and femur (20.9%)  improvement, along with increase in size of L4-L6 section of spine and size of foramen magnum</a:t>
          </a:r>
        </a:p>
      </dgm:t>
    </dgm:pt>
    <dgm:pt modelId="{1F1CCC26-D520-4293-9EF8-2DFC717DA816}" type="parTrans" cxnId="{A9F3BAA3-3592-4223-B28F-F269B2AC9824}">
      <dgm:prSet/>
      <dgm:spPr/>
      <dgm:t>
        <a:bodyPr/>
        <a:lstStyle/>
        <a:p>
          <a:endParaRPr lang="en-GB"/>
        </a:p>
      </dgm:t>
    </dgm:pt>
    <dgm:pt modelId="{DE81DA50-AD70-4E4A-BDB4-4BD5578B3841}" type="sibTrans" cxnId="{A9F3BAA3-3592-4223-B28F-F269B2AC9824}">
      <dgm:prSet/>
      <dgm:spPr/>
      <dgm:t>
        <a:bodyPr/>
        <a:lstStyle/>
        <a:p>
          <a:endParaRPr lang="en-GB"/>
        </a:p>
      </dgm:t>
    </dgm:pt>
    <dgm:pt modelId="{758D41E9-0FCD-429A-9185-1D5216EB8EAC}">
      <dgm:prSet phldrT="[Text]" custT="1"/>
      <dgm:spPr/>
      <dgm:t>
        <a:bodyPr/>
        <a:lstStyle/>
        <a:p>
          <a:r>
            <a:rPr lang="en-GB" sz="1000" dirty="0"/>
            <a:t>First precision achondroplasia therapy</a:t>
          </a:r>
        </a:p>
      </dgm:t>
    </dgm:pt>
    <dgm:pt modelId="{44AB5C69-94D8-4072-9174-94FC2D3C2F10}" type="parTrans" cxnId="{A43800A7-BA45-4278-99F3-79A48BBB3F9A}">
      <dgm:prSet/>
      <dgm:spPr/>
      <dgm:t>
        <a:bodyPr/>
        <a:lstStyle/>
        <a:p>
          <a:endParaRPr lang="en-GB"/>
        </a:p>
      </dgm:t>
    </dgm:pt>
    <dgm:pt modelId="{2CFEBDBA-8E7A-4C38-A277-66DA7B5FD85A}" type="sibTrans" cxnId="{A43800A7-BA45-4278-99F3-79A48BBB3F9A}">
      <dgm:prSet/>
      <dgm:spPr/>
      <dgm:t>
        <a:bodyPr/>
        <a:lstStyle/>
        <a:p>
          <a:endParaRPr lang="en-GB"/>
        </a:p>
      </dgm:t>
    </dgm:pt>
    <dgm:pt modelId="{2130B492-6EE4-4D1D-86CC-4A8C8985863B}" type="pres">
      <dgm:prSet presAssocID="{C20543D3-4398-4400-90C3-B8A7EB029606}" presName="Name0" presStyleCnt="0">
        <dgm:presLayoutVars>
          <dgm:dir/>
          <dgm:animLvl val="lvl"/>
          <dgm:resizeHandles val="exact"/>
        </dgm:presLayoutVars>
      </dgm:prSet>
      <dgm:spPr/>
    </dgm:pt>
    <dgm:pt modelId="{330D594D-E2F1-4D31-A40F-DC9AC1A43FE8}" type="pres">
      <dgm:prSet presAssocID="{4DC11650-2FB2-4A86-AA82-E896DE6A7613}" presName="linNode" presStyleCnt="0"/>
      <dgm:spPr/>
    </dgm:pt>
    <dgm:pt modelId="{2533072F-DF04-4DC0-B6B9-0578D556AB6A}" type="pres">
      <dgm:prSet presAssocID="{4DC11650-2FB2-4A86-AA82-E896DE6A7613}" presName="parentText" presStyleLbl="node1" presStyleIdx="0" presStyleCnt="4" custScaleX="59352" custLinFactNeighborX="-10586" custLinFactNeighborY="172">
        <dgm:presLayoutVars>
          <dgm:chMax val="1"/>
          <dgm:bulletEnabled val="1"/>
        </dgm:presLayoutVars>
      </dgm:prSet>
      <dgm:spPr/>
    </dgm:pt>
    <dgm:pt modelId="{10068836-DED5-4A4C-A7F7-034619CEB69A}" type="pres">
      <dgm:prSet presAssocID="{4DC11650-2FB2-4A86-AA82-E896DE6A7613}" presName="descendantText" presStyleLbl="alignAccFollowNode1" presStyleIdx="0" presStyleCnt="4" custScaleX="122138" custScaleY="108956" custLinFactNeighborX="13074">
        <dgm:presLayoutVars>
          <dgm:bulletEnabled val="1"/>
        </dgm:presLayoutVars>
      </dgm:prSet>
      <dgm:spPr/>
    </dgm:pt>
    <dgm:pt modelId="{671E9772-C4EA-444B-A80F-3F0A0694EBBF}" type="pres">
      <dgm:prSet presAssocID="{2A5460E0-F549-47DF-B827-283E77E00B6B}" presName="sp" presStyleCnt="0"/>
      <dgm:spPr/>
    </dgm:pt>
    <dgm:pt modelId="{58A8C435-68DD-4492-AA2F-5E1C269B34D6}" type="pres">
      <dgm:prSet presAssocID="{996348F8-D6DA-4CE1-9055-2C358746E8DC}" presName="linNode" presStyleCnt="0"/>
      <dgm:spPr/>
    </dgm:pt>
    <dgm:pt modelId="{AB3DD826-D629-4477-850E-A6799AADFAD0}" type="pres">
      <dgm:prSet presAssocID="{996348F8-D6DA-4CE1-9055-2C358746E8DC}" presName="parentText" presStyleLbl="node1" presStyleIdx="1" presStyleCnt="4" custScaleX="70752" custScaleY="132049" custLinFactNeighborX="-10586" custLinFactNeighborY="172">
        <dgm:presLayoutVars>
          <dgm:chMax val="1"/>
          <dgm:bulletEnabled val="1"/>
        </dgm:presLayoutVars>
      </dgm:prSet>
      <dgm:spPr/>
    </dgm:pt>
    <dgm:pt modelId="{4AA5E635-BBCF-4A56-923F-48FD3688B9BA}" type="pres">
      <dgm:prSet presAssocID="{996348F8-D6DA-4CE1-9055-2C358746E8DC}" presName="descendantText" presStyleLbl="alignAccFollowNode1" presStyleIdx="1" presStyleCnt="4" custScaleX="146311" custScaleY="145139" custLinFactNeighborX="1842">
        <dgm:presLayoutVars>
          <dgm:bulletEnabled val="1"/>
        </dgm:presLayoutVars>
      </dgm:prSet>
      <dgm:spPr/>
    </dgm:pt>
    <dgm:pt modelId="{3B1C46EA-3925-4C18-8E81-FA9623B10624}" type="pres">
      <dgm:prSet presAssocID="{1EFC4BE2-F8B1-4BB8-BBEC-15B0DA6E9210}" presName="sp" presStyleCnt="0"/>
      <dgm:spPr/>
    </dgm:pt>
    <dgm:pt modelId="{7A35D417-F62F-4EBF-9D14-868E5DECA4E5}" type="pres">
      <dgm:prSet presAssocID="{1A782BB2-5764-4D10-8F9B-BB5D829353CE}" presName="linNode" presStyleCnt="0"/>
      <dgm:spPr/>
    </dgm:pt>
    <dgm:pt modelId="{E21BBF1C-4E67-452B-97B1-79DF6E246640}" type="pres">
      <dgm:prSet presAssocID="{1A782BB2-5764-4D10-8F9B-BB5D829353CE}" presName="parentText" presStyleLbl="node1" presStyleIdx="2" presStyleCnt="4" custScaleX="63096" custScaleY="114476" custLinFactNeighborX="-18820" custLinFactNeighborY="172">
        <dgm:presLayoutVars>
          <dgm:chMax val="1"/>
          <dgm:bulletEnabled val="1"/>
        </dgm:presLayoutVars>
      </dgm:prSet>
      <dgm:spPr/>
    </dgm:pt>
    <dgm:pt modelId="{C5531EF0-98AF-46B5-BB9C-AA526A53D0DF}" type="pres">
      <dgm:prSet presAssocID="{1A782BB2-5764-4D10-8F9B-BB5D829353CE}" presName="descendantText" presStyleLbl="alignAccFollowNode1" presStyleIdx="2" presStyleCnt="4" custScaleX="130729" custScaleY="141541">
        <dgm:presLayoutVars>
          <dgm:bulletEnabled val="1"/>
        </dgm:presLayoutVars>
      </dgm:prSet>
      <dgm:spPr/>
    </dgm:pt>
    <dgm:pt modelId="{B1B7D155-0329-4628-B54C-1026BD978B03}" type="pres">
      <dgm:prSet presAssocID="{5570D373-3DF0-420C-B2BC-3B124874A020}" presName="sp" presStyleCnt="0"/>
      <dgm:spPr/>
    </dgm:pt>
    <dgm:pt modelId="{32DC089F-A621-4B83-9487-64124F792387}" type="pres">
      <dgm:prSet presAssocID="{F7067DDA-2DAB-4467-8359-70F23F9D51EC}" presName="linNode" presStyleCnt="0"/>
      <dgm:spPr/>
    </dgm:pt>
    <dgm:pt modelId="{97EE34C7-3D45-4F3E-94B0-68C7A329CE75}" type="pres">
      <dgm:prSet presAssocID="{F7067DDA-2DAB-4467-8359-70F23F9D51EC}" presName="parentText" presStyleLbl="node1" presStyleIdx="3" presStyleCnt="4" custScaleX="71748" custScaleY="115651" custLinFactNeighborX="-18820" custLinFactNeighborY="172">
        <dgm:presLayoutVars>
          <dgm:chMax val="1"/>
          <dgm:bulletEnabled val="1"/>
        </dgm:presLayoutVars>
      </dgm:prSet>
      <dgm:spPr/>
    </dgm:pt>
    <dgm:pt modelId="{11AFCB33-59E6-4818-BFD4-1B498FE17E81}" type="pres">
      <dgm:prSet presAssocID="{F7067DDA-2DAB-4467-8359-70F23F9D51EC}" presName="descendantText" presStyleLbl="alignAccFollowNode1" presStyleIdx="3" presStyleCnt="4" custScaleX="148653" custScaleY="139760">
        <dgm:presLayoutVars>
          <dgm:bulletEnabled val="1"/>
        </dgm:presLayoutVars>
      </dgm:prSet>
      <dgm:spPr/>
    </dgm:pt>
  </dgm:ptLst>
  <dgm:cxnLst>
    <dgm:cxn modelId="{DFF75A01-E7A7-4622-8DEF-6A9F189AA76D}" type="presOf" srcId="{B0C79C78-C4D6-4D27-8138-2061C6BAF180}" destId="{10068836-DED5-4A4C-A7F7-034619CEB69A}" srcOrd="0" destOrd="2" presId="urn:microsoft.com/office/officeart/2005/8/layout/vList5"/>
    <dgm:cxn modelId="{36369B0D-BD16-40A8-9C18-A4AC4194E9FA}" type="presOf" srcId="{5A10FAD6-587D-4C7A-9EDC-A88E60E11FDE}" destId="{4AA5E635-BBCF-4A56-923F-48FD3688B9BA}" srcOrd="0" destOrd="2" presId="urn:microsoft.com/office/officeart/2005/8/layout/vList5"/>
    <dgm:cxn modelId="{6B35E524-2913-4286-9DC6-8D550574ED84}" type="presOf" srcId="{C944E119-A92D-4044-9018-897D619CB562}" destId="{C5531EF0-98AF-46B5-BB9C-AA526A53D0DF}" srcOrd="0" destOrd="1" presId="urn:microsoft.com/office/officeart/2005/8/layout/vList5"/>
    <dgm:cxn modelId="{AD376A2E-7DD9-4BC9-97E7-D19068684198}" srcId="{C20543D3-4398-4400-90C3-B8A7EB029606}" destId="{4DC11650-2FB2-4A86-AA82-E896DE6A7613}" srcOrd="0" destOrd="0" parTransId="{BEBFD96A-B233-4E19-96F9-1BF07207ABC4}" sibTransId="{2A5460E0-F549-47DF-B827-283E77E00B6B}"/>
    <dgm:cxn modelId="{EFA06734-AF95-44CF-819E-436D8ADB4080}" type="presOf" srcId="{FA684E4B-FE9E-4347-A9CA-954A2ABA94EE}" destId="{4AA5E635-BBCF-4A56-923F-48FD3688B9BA}" srcOrd="0" destOrd="1" presId="urn:microsoft.com/office/officeart/2005/8/layout/vList5"/>
    <dgm:cxn modelId="{AB79A734-8FEC-4D02-8A95-EBBBDCD99C12}" type="presOf" srcId="{C20543D3-4398-4400-90C3-B8A7EB029606}" destId="{2130B492-6EE4-4D1D-86CC-4A8C8985863B}" srcOrd="0" destOrd="0" presId="urn:microsoft.com/office/officeart/2005/8/layout/vList5"/>
    <dgm:cxn modelId="{E5F0FC38-03DF-4D69-AF3E-AF6A5CA076C6}" type="presOf" srcId="{BF527812-49FF-419E-BA42-AB970B76FECC}" destId="{C5531EF0-98AF-46B5-BB9C-AA526A53D0DF}" srcOrd="0" destOrd="0" presId="urn:microsoft.com/office/officeart/2005/8/layout/vList5"/>
    <dgm:cxn modelId="{654E2A3B-6EE0-4B53-9607-705FBA61441E}" type="presOf" srcId="{4DC11650-2FB2-4A86-AA82-E896DE6A7613}" destId="{2533072F-DF04-4DC0-B6B9-0578D556AB6A}" srcOrd="0" destOrd="0" presId="urn:microsoft.com/office/officeart/2005/8/layout/vList5"/>
    <dgm:cxn modelId="{92FD4245-C2F8-4B16-888B-E49332879DC3}" type="presOf" srcId="{996348F8-D6DA-4CE1-9055-2C358746E8DC}" destId="{AB3DD826-D629-4477-850E-A6799AADFAD0}" srcOrd="0" destOrd="0" presId="urn:microsoft.com/office/officeart/2005/8/layout/vList5"/>
    <dgm:cxn modelId="{0653E646-ED09-4402-BB0E-E2ECF5FE0A5F}" srcId="{F7067DDA-2DAB-4467-8359-70F23F9D51EC}" destId="{CD9B55A2-31F2-44C2-9733-A3A83FDAFACD}" srcOrd="0" destOrd="0" parTransId="{28A34D22-D38B-4A7C-A86C-BC018D7099F1}" sibTransId="{6E1C8041-B9DF-40C6-8A43-48F2FF66AAC4}"/>
    <dgm:cxn modelId="{DBA0E947-2D11-45B2-930D-42FA5B4A27AF}" type="presOf" srcId="{7CCD76BD-440A-48BD-86EA-FDF7741EC790}" destId="{C5531EF0-98AF-46B5-BB9C-AA526A53D0DF}" srcOrd="0" destOrd="2" presId="urn:microsoft.com/office/officeart/2005/8/layout/vList5"/>
    <dgm:cxn modelId="{6DF87C6A-4B24-4670-B457-A3E378685519}" type="presOf" srcId="{758D41E9-0FCD-429A-9185-1D5216EB8EAC}" destId="{10068836-DED5-4A4C-A7F7-034619CEB69A}" srcOrd="0" destOrd="0" presId="urn:microsoft.com/office/officeart/2005/8/layout/vList5"/>
    <dgm:cxn modelId="{832A596F-3768-48F6-8BFA-B87818611F98}" type="presOf" srcId="{1A782BB2-5764-4D10-8F9B-BB5D829353CE}" destId="{E21BBF1C-4E67-452B-97B1-79DF6E246640}" srcOrd="0" destOrd="0" presId="urn:microsoft.com/office/officeart/2005/8/layout/vList5"/>
    <dgm:cxn modelId="{F74A1A52-631A-4B64-AB1A-F6065A619E6B}" srcId="{4DC11650-2FB2-4A86-AA82-E896DE6A7613}" destId="{B0C79C78-C4D6-4D27-8138-2061C6BAF180}" srcOrd="2" destOrd="0" parTransId="{A1CDC23D-20DB-47A5-9140-D6F91B6BDB7F}" sibTransId="{18D2B7AB-78DF-4875-BC27-429B24E76FF3}"/>
    <dgm:cxn modelId="{2669F07D-9CC9-4913-BA4C-5B40D91F7EF3}" srcId="{C20543D3-4398-4400-90C3-B8A7EB029606}" destId="{1A782BB2-5764-4D10-8F9B-BB5D829353CE}" srcOrd="2" destOrd="0" parTransId="{8A0F593D-3479-4590-8394-8491F997AE43}" sibTransId="{5570D373-3DF0-420C-B2BC-3B124874A020}"/>
    <dgm:cxn modelId="{9A29CD82-8A24-4569-950C-C1A2D8885597}" srcId="{1A782BB2-5764-4D10-8F9B-BB5D829353CE}" destId="{BF527812-49FF-419E-BA42-AB970B76FECC}" srcOrd="0" destOrd="0" parTransId="{593539F0-AA8F-4898-9970-8405DBE5F0CF}" sibTransId="{5E37E5AD-031A-4882-8385-9AB22146FD4A}"/>
    <dgm:cxn modelId="{1D664B88-BF33-4763-989B-1D4FBC320806}" srcId="{C20543D3-4398-4400-90C3-B8A7EB029606}" destId="{F7067DDA-2DAB-4467-8359-70F23F9D51EC}" srcOrd="3" destOrd="0" parTransId="{E729ADC8-495D-48DB-89E1-BB6C8CAB14B5}" sibTransId="{B6751496-0B5F-4531-9FA6-F16CC8DAD69C}"/>
    <dgm:cxn modelId="{047A0290-067A-4194-A00A-2B8F14C9C14F}" type="presOf" srcId="{297DBB6F-C48D-4035-B1A1-35742A470DE3}" destId="{4AA5E635-BBCF-4A56-923F-48FD3688B9BA}" srcOrd="0" destOrd="3" presId="urn:microsoft.com/office/officeart/2005/8/layout/vList5"/>
    <dgm:cxn modelId="{C1838A9F-FB02-4B97-8469-0A29A368CBDA}" type="presOf" srcId="{F7067DDA-2DAB-4467-8359-70F23F9D51EC}" destId="{97EE34C7-3D45-4F3E-94B0-68C7A329CE75}" srcOrd="0" destOrd="0" presId="urn:microsoft.com/office/officeart/2005/8/layout/vList5"/>
    <dgm:cxn modelId="{26651FA3-ADF0-434B-82D0-FABF8923E5D8}" srcId="{996348F8-D6DA-4CE1-9055-2C358746E8DC}" destId="{297DBB6F-C48D-4035-B1A1-35742A470DE3}" srcOrd="3" destOrd="0" parTransId="{DC85F70F-A468-4B20-83E5-687C8221ECCA}" sibTransId="{E41E5114-4671-4CC5-9810-A07FE1BF37F6}"/>
    <dgm:cxn modelId="{A9F3BAA3-3592-4223-B28F-F269B2AC9824}" srcId="{F7067DDA-2DAB-4467-8359-70F23F9D51EC}" destId="{6DF047B4-E4AD-4DC7-8EB1-F5492E527DE6}" srcOrd="1" destOrd="0" parTransId="{1F1CCC26-D520-4293-9EF8-2DFC717DA816}" sibTransId="{DE81DA50-AD70-4E4A-BDB4-4BD5578B3841}"/>
    <dgm:cxn modelId="{A43800A7-BA45-4278-99F3-79A48BBB3F9A}" srcId="{4DC11650-2FB2-4A86-AA82-E896DE6A7613}" destId="{758D41E9-0FCD-429A-9185-1D5216EB8EAC}" srcOrd="0" destOrd="0" parTransId="{44AB5C69-94D8-4072-9174-94FC2D3C2F10}" sibTransId="{2CFEBDBA-8E7A-4C38-A277-66DA7B5FD85A}"/>
    <dgm:cxn modelId="{2CC070AA-B80B-4FDC-9892-C6D88B4F0A06}" srcId="{996348F8-D6DA-4CE1-9055-2C358746E8DC}" destId="{5A10FAD6-587D-4C7A-9EDC-A88E60E11FDE}" srcOrd="2" destOrd="0" parTransId="{EB013989-A96B-4F1C-A7B1-6C65B2775D22}" sibTransId="{745BF57E-1FA3-4664-898E-B8BCD52F253E}"/>
    <dgm:cxn modelId="{0DFE8DAA-BA9C-4E87-ACAC-1880F83CA911}" srcId="{C20543D3-4398-4400-90C3-B8A7EB029606}" destId="{996348F8-D6DA-4CE1-9055-2C358746E8DC}" srcOrd="1" destOrd="0" parTransId="{78579823-0E31-4FF3-AA4A-A264911F07FF}" sibTransId="{1EFC4BE2-F8B1-4BB8-BBEC-15B0DA6E9210}"/>
    <dgm:cxn modelId="{8F7279B3-4F01-440F-9433-BD048A8D2CEB}" srcId="{996348F8-D6DA-4CE1-9055-2C358746E8DC}" destId="{FA684E4B-FE9E-4347-A9CA-954A2ABA94EE}" srcOrd="1" destOrd="0" parTransId="{89A13D97-0002-4199-B736-82098DF6BE97}" sibTransId="{D394548F-F6B2-426B-8CCB-65C089C2F502}"/>
    <dgm:cxn modelId="{C2901AB6-8B19-48FA-9226-142E2844049E}" type="presOf" srcId="{CFD8D13D-A141-4FDB-BFF5-8838DE6AEA4E}" destId="{10068836-DED5-4A4C-A7F7-034619CEB69A}" srcOrd="0" destOrd="1" presId="urn:microsoft.com/office/officeart/2005/8/layout/vList5"/>
    <dgm:cxn modelId="{591C27B6-59AA-4B6F-A312-2E71420B3CD8}" srcId="{4DC11650-2FB2-4A86-AA82-E896DE6A7613}" destId="{828363F2-C8BD-4B03-A7B0-F6CFB9978329}" srcOrd="3" destOrd="0" parTransId="{A8E25885-EC8E-4D15-84E6-9773304F835D}" sibTransId="{324A8724-04EF-47A0-A81C-0D45CDEE3F75}"/>
    <dgm:cxn modelId="{778DE5BA-7881-411D-9812-8560E36BB8A5}" srcId="{4DC11650-2FB2-4A86-AA82-E896DE6A7613}" destId="{CFD8D13D-A141-4FDB-BFF5-8838DE6AEA4E}" srcOrd="1" destOrd="0" parTransId="{B6CED9F5-BFDA-452A-813B-D4AC4BBCC5FF}" sibTransId="{F51A1FF7-0B51-42C1-99B7-DF52DF4128C6}"/>
    <dgm:cxn modelId="{2B61E2BC-7ADB-482B-A036-FC7A820BA212}" srcId="{1A782BB2-5764-4D10-8F9B-BB5D829353CE}" destId="{7CCD76BD-440A-48BD-86EA-FDF7741EC790}" srcOrd="2" destOrd="0" parTransId="{312E57DB-95B7-4D4D-ADAC-CD1002DDF69D}" sibTransId="{44CA0AA0-F0A1-48D3-860D-A7993288F6BA}"/>
    <dgm:cxn modelId="{10D78DBF-A338-4C63-84FA-9F6599428179}" type="presOf" srcId="{6DF047B4-E4AD-4DC7-8EB1-F5492E527DE6}" destId="{11AFCB33-59E6-4818-BFD4-1B498FE17E81}" srcOrd="0" destOrd="1" presId="urn:microsoft.com/office/officeart/2005/8/layout/vList5"/>
    <dgm:cxn modelId="{6B7529D7-3B72-4B95-945F-B49029AE4DB6}" type="presOf" srcId="{8A7DE16D-B735-415B-839C-B47CAEEC9AF2}" destId="{4AA5E635-BBCF-4A56-923F-48FD3688B9BA}" srcOrd="0" destOrd="0" presId="urn:microsoft.com/office/officeart/2005/8/layout/vList5"/>
    <dgm:cxn modelId="{6EE2D5DC-25F1-4920-97A6-566D5CABCD19}" type="presOf" srcId="{828363F2-C8BD-4B03-A7B0-F6CFB9978329}" destId="{10068836-DED5-4A4C-A7F7-034619CEB69A}" srcOrd="0" destOrd="3" presId="urn:microsoft.com/office/officeart/2005/8/layout/vList5"/>
    <dgm:cxn modelId="{1A91A8E5-1D43-484C-93E3-6D2DF92E50E9}" type="presOf" srcId="{CD9B55A2-31F2-44C2-9733-A3A83FDAFACD}" destId="{11AFCB33-59E6-4818-BFD4-1B498FE17E81}" srcOrd="0" destOrd="0" presId="urn:microsoft.com/office/officeart/2005/8/layout/vList5"/>
    <dgm:cxn modelId="{FBF48AE9-A078-4B0F-90FC-3B38DCC85281}" srcId="{996348F8-D6DA-4CE1-9055-2C358746E8DC}" destId="{8A7DE16D-B735-415B-839C-B47CAEEC9AF2}" srcOrd="0" destOrd="0" parTransId="{5C5CD977-405A-4AB3-9556-A2C7EEDAF880}" sibTransId="{A139DFB0-9344-4F63-90D6-664F1B618335}"/>
    <dgm:cxn modelId="{0CC9C9F5-D262-4B60-82DA-3A0351D17923}" srcId="{1A782BB2-5764-4D10-8F9B-BB5D829353CE}" destId="{C944E119-A92D-4044-9018-897D619CB562}" srcOrd="1" destOrd="0" parTransId="{6205148D-193C-41AE-991F-487DF8B73C8C}" sibTransId="{B9AB1644-14AD-49E2-A9A6-8E315B212414}"/>
    <dgm:cxn modelId="{223E7227-9C52-4C5C-8F25-7316455DAC8A}" type="presParOf" srcId="{2130B492-6EE4-4D1D-86CC-4A8C8985863B}" destId="{330D594D-E2F1-4D31-A40F-DC9AC1A43FE8}" srcOrd="0" destOrd="0" presId="urn:microsoft.com/office/officeart/2005/8/layout/vList5"/>
    <dgm:cxn modelId="{312AD629-CCBF-423F-AA33-506EEE3FBDA0}" type="presParOf" srcId="{330D594D-E2F1-4D31-A40F-DC9AC1A43FE8}" destId="{2533072F-DF04-4DC0-B6B9-0578D556AB6A}" srcOrd="0" destOrd="0" presId="urn:microsoft.com/office/officeart/2005/8/layout/vList5"/>
    <dgm:cxn modelId="{D4E83118-BB8E-45C2-8DD9-5D4A50B51CE4}" type="presParOf" srcId="{330D594D-E2F1-4D31-A40F-DC9AC1A43FE8}" destId="{10068836-DED5-4A4C-A7F7-034619CEB69A}" srcOrd="1" destOrd="0" presId="urn:microsoft.com/office/officeart/2005/8/layout/vList5"/>
    <dgm:cxn modelId="{951683D4-E66E-4A05-B206-16446E483DE2}" type="presParOf" srcId="{2130B492-6EE4-4D1D-86CC-4A8C8985863B}" destId="{671E9772-C4EA-444B-A80F-3F0A0694EBBF}" srcOrd="1" destOrd="0" presId="urn:microsoft.com/office/officeart/2005/8/layout/vList5"/>
    <dgm:cxn modelId="{4C125247-796A-491F-8FD4-24ABECEDAD95}" type="presParOf" srcId="{2130B492-6EE4-4D1D-86CC-4A8C8985863B}" destId="{58A8C435-68DD-4492-AA2F-5E1C269B34D6}" srcOrd="2" destOrd="0" presId="urn:microsoft.com/office/officeart/2005/8/layout/vList5"/>
    <dgm:cxn modelId="{48986F04-D63B-42F8-A7D1-A0822B4AB76D}" type="presParOf" srcId="{58A8C435-68DD-4492-AA2F-5E1C269B34D6}" destId="{AB3DD826-D629-4477-850E-A6799AADFAD0}" srcOrd="0" destOrd="0" presId="urn:microsoft.com/office/officeart/2005/8/layout/vList5"/>
    <dgm:cxn modelId="{9B121007-CD4E-498E-9E27-71969B909548}" type="presParOf" srcId="{58A8C435-68DD-4492-AA2F-5E1C269B34D6}" destId="{4AA5E635-BBCF-4A56-923F-48FD3688B9BA}" srcOrd="1" destOrd="0" presId="urn:microsoft.com/office/officeart/2005/8/layout/vList5"/>
    <dgm:cxn modelId="{49F9BF3F-2700-4E5E-AF18-C7EFA36BA3B5}" type="presParOf" srcId="{2130B492-6EE4-4D1D-86CC-4A8C8985863B}" destId="{3B1C46EA-3925-4C18-8E81-FA9623B10624}" srcOrd="3" destOrd="0" presId="urn:microsoft.com/office/officeart/2005/8/layout/vList5"/>
    <dgm:cxn modelId="{38B3A734-7018-4D9D-9C70-E785960BC3F8}" type="presParOf" srcId="{2130B492-6EE4-4D1D-86CC-4A8C8985863B}" destId="{7A35D417-F62F-4EBF-9D14-868E5DECA4E5}" srcOrd="4" destOrd="0" presId="urn:microsoft.com/office/officeart/2005/8/layout/vList5"/>
    <dgm:cxn modelId="{2939C742-C7F2-46DA-8D26-8A277B5BE246}" type="presParOf" srcId="{7A35D417-F62F-4EBF-9D14-868E5DECA4E5}" destId="{E21BBF1C-4E67-452B-97B1-79DF6E246640}" srcOrd="0" destOrd="0" presId="urn:microsoft.com/office/officeart/2005/8/layout/vList5"/>
    <dgm:cxn modelId="{60FEE6A8-8D36-4915-978A-E930D0943013}" type="presParOf" srcId="{7A35D417-F62F-4EBF-9D14-868E5DECA4E5}" destId="{C5531EF0-98AF-46B5-BB9C-AA526A53D0DF}" srcOrd="1" destOrd="0" presId="urn:microsoft.com/office/officeart/2005/8/layout/vList5"/>
    <dgm:cxn modelId="{D6C67248-B08B-4D00-B37F-7AC2BF09D096}" type="presParOf" srcId="{2130B492-6EE4-4D1D-86CC-4A8C8985863B}" destId="{B1B7D155-0329-4628-B54C-1026BD978B03}" srcOrd="5" destOrd="0" presId="urn:microsoft.com/office/officeart/2005/8/layout/vList5"/>
    <dgm:cxn modelId="{9D714E17-5F2C-427E-8E2B-0EDEA5061D14}" type="presParOf" srcId="{2130B492-6EE4-4D1D-86CC-4A8C8985863B}" destId="{32DC089F-A621-4B83-9487-64124F792387}" srcOrd="6" destOrd="0" presId="urn:microsoft.com/office/officeart/2005/8/layout/vList5"/>
    <dgm:cxn modelId="{610880B0-2640-4391-8A7B-DDA7CE21D688}" type="presParOf" srcId="{32DC089F-A621-4B83-9487-64124F792387}" destId="{97EE34C7-3D45-4F3E-94B0-68C7A329CE75}" srcOrd="0" destOrd="0" presId="urn:microsoft.com/office/officeart/2005/8/layout/vList5"/>
    <dgm:cxn modelId="{5E2DB6D8-44BD-4FA4-B514-5F65EFF0B9F8}" type="presParOf" srcId="{32DC089F-A621-4B83-9487-64124F792387}" destId="{11AFCB33-59E6-4818-BFD4-1B498FE17E8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068836-DED5-4A4C-A7F7-034619CEB69A}">
      <dsp:nvSpPr>
        <dsp:cNvPr id="0" name=""/>
        <dsp:cNvSpPr/>
      </dsp:nvSpPr>
      <dsp:spPr>
        <a:xfrm rot="5400000">
          <a:off x="3486762" y="-2070670"/>
          <a:ext cx="655270" cy="489470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First precision achondroplasia therapy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Analogue for human CNP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Provides improved bone growth in ACH mouse model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28 min t1/2 vs 2.6 min of natural CNP</a:t>
          </a:r>
        </a:p>
      </dsp:txBody>
      <dsp:txXfrm rot="-5400000">
        <a:off x="1367045" y="81035"/>
        <a:ext cx="4862717" cy="591294"/>
      </dsp:txXfrm>
    </dsp:sp>
    <dsp:sp modelId="{2533072F-DF04-4DC0-B6B9-0578D556AB6A}">
      <dsp:nvSpPr>
        <dsp:cNvPr id="0" name=""/>
        <dsp:cNvSpPr/>
      </dsp:nvSpPr>
      <dsp:spPr>
        <a:xfrm>
          <a:off x="0" y="2094"/>
          <a:ext cx="1337930" cy="7517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Vosoritide</a:t>
          </a:r>
          <a:r>
            <a:rPr lang="en-GB" sz="1600" kern="1200" dirty="0">
              <a:solidFill>
                <a:schemeClr val="tx1"/>
              </a:solidFill>
            </a:rPr>
            <a:t>▼</a:t>
          </a:r>
        </a:p>
      </dsp:txBody>
      <dsp:txXfrm>
        <a:off x="36698" y="38792"/>
        <a:ext cx="1264534" cy="678364"/>
      </dsp:txXfrm>
    </dsp:sp>
    <dsp:sp modelId="{4AA5E635-BBCF-4A56-923F-48FD3688B9BA}">
      <dsp:nvSpPr>
        <dsp:cNvPr id="0" name=""/>
        <dsp:cNvSpPr/>
      </dsp:nvSpPr>
      <dsp:spPr>
        <a:xfrm rot="5400000">
          <a:off x="3365986" y="-1172828"/>
          <a:ext cx="872878" cy="491865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Analogue for human CNP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 err="1"/>
            <a:t>TransCon</a:t>
          </a:r>
          <a:r>
            <a:rPr lang="en-GB" sz="1000" kern="1200" dirty="0"/>
            <a:t> increases half-life of t1/2 from 20 min to 90 hr of the capsulated form of CNP-38</a:t>
          </a:r>
          <a:br>
            <a:rPr lang="en-GB" sz="1000" kern="1200" dirty="0"/>
          </a:br>
          <a:r>
            <a:rPr lang="en-GB" sz="1000" kern="1200" dirty="0"/>
            <a:t>in Cynomolgus monkey model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Being evaluated in phase 2 trial using QW dosing vs Vosoritide’s QD dosing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Provides improved femur length in ACH mouse model</a:t>
          </a:r>
        </a:p>
      </dsp:txBody>
      <dsp:txXfrm rot="-5400000">
        <a:off x="1343100" y="892668"/>
        <a:ext cx="4876040" cy="787658"/>
      </dsp:txXfrm>
    </dsp:sp>
    <dsp:sp modelId="{AB3DD826-D629-4477-850E-A6799AADFAD0}">
      <dsp:nvSpPr>
        <dsp:cNvPr id="0" name=""/>
        <dsp:cNvSpPr/>
      </dsp:nvSpPr>
      <dsp:spPr>
        <a:xfrm>
          <a:off x="0" y="791443"/>
          <a:ext cx="1337920" cy="99269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TransCon</a:t>
          </a:r>
          <a:r>
            <a:rPr lang="en-GB" sz="1600" kern="1200" dirty="0"/>
            <a:t> CNP</a:t>
          </a:r>
        </a:p>
      </dsp:txBody>
      <dsp:txXfrm>
        <a:off x="48459" y="839902"/>
        <a:ext cx="1241002" cy="895774"/>
      </dsp:txXfrm>
    </dsp:sp>
    <dsp:sp modelId="{C5531EF0-98AF-46B5-BB9C-AA526A53D0DF}">
      <dsp:nvSpPr>
        <dsp:cNvPr id="0" name=""/>
        <dsp:cNvSpPr/>
      </dsp:nvSpPr>
      <dsp:spPr>
        <a:xfrm rot="5400000">
          <a:off x="3373361" y="-210169"/>
          <a:ext cx="851239" cy="4921787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Soluble biologic of 349 AAs containing extracellular domain of FGFR3 and a 13 AA tail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Inhibits unliganded signalling in vivo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Effective in restoring body weight, length and long skeletal bone in ACH mouse model</a:t>
          </a:r>
        </a:p>
      </dsp:txBody>
      <dsp:txXfrm rot="-5400000">
        <a:off x="1338087" y="1866659"/>
        <a:ext cx="4880233" cy="768131"/>
      </dsp:txXfrm>
    </dsp:sp>
    <dsp:sp modelId="{E21BBF1C-4E67-452B-97B1-79DF6E246640}">
      <dsp:nvSpPr>
        <dsp:cNvPr id="0" name=""/>
        <dsp:cNvSpPr/>
      </dsp:nvSpPr>
      <dsp:spPr>
        <a:xfrm>
          <a:off x="0" y="1821724"/>
          <a:ext cx="1336211" cy="86058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Recifercept</a:t>
          </a:r>
          <a:endParaRPr lang="en-GB" sz="1600" kern="1200" dirty="0"/>
        </a:p>
      </dsp:txBody>
      <dsp:txXfrm>
        <a:off x="42010" y="1863734"/>
        <a:ext cx="1252191" cy="776565"/>
      </dsp:txXfrm>
    </dsp:sp>
    <dsp:sp modelId="{11AFCB33-59E6-4818-BFD4-1B498FE17E81}">
      <dsp:nvSpPr>
        <dsp:cNvPr id="0" name=""/>
        <dsp:cNvSpPr/>
      </dsp:nvSpPr>
      <dsp:spPr>
        <a:xfrm rot="5400000">
          <a:off x="3378710" y="692438"/>
          <a:ext cx="840528" cy="4921753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Selective FGFR1, FGFR2 and FGFR3 inhibitor developed to treat cholangiocarcinoma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In ACH mouse model showed tibia length (32.6%) and femur (20.9%)  improvement, along with increase in size of L4-L6 section of spine and size of foramen magnum</a:t>
          </a:r>
        </a:p>
      </dsp:txBody>
      <dsp:txXfrm rot="-5400000">
        <a:off x="1338098" y="2774082"/>
        <a:ext cx="4880722" cy="758466"/>
      </dsp:txXfrm>
    </dsp:sp>
    <dsp:sp modelId="{97EE34C7-3D45-4F3E-94B0-68C7A329CE75}">
      <dsp:nvSpPr>
        <dsp:cNvPr id="0" name=""/>
        <dsp:cNvSpPr/>
      </dsp:nvSpPr>
      <dsp:spPr>
        <a:xfrm>
          <a:off x="0" y="2719406"/>
          <a:ext cx="1336221" cy="86941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Infigratinib</a:t>
          </a:r>
          <a:endParaRPr lang="en-GB" sz="1600" kern="1200" dirty="0"/>
        </a:p>
      </dsp:txBody>
      <dsp:txXfrm>
        <a:off x="42442" y="2761848"/>
        <a:ext cx="1251337" cy="7845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3089AC84-D67B-4931-A905-51D5C798DADE}"/>
              </a:ext>
            </a:extLst>
          </p:cNvPr>
          <p:cNvSpPr/>
          <p:nvPr userDrawn="1"/>
        </p:nvSpPr>
        <p:spPr>
          <a:xfrm rot="16200000">
            <a:off x="5240156" y="-271645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7DC2C8-5923-4145-B7BF-377502DCE64D}"/>
              </a:ext>
            </a:extLst>
          </p:cNvPr>
          <p:cNvSpPr/>
          <p:nvPr userDrawn="1"/>
        </p:nvSpPr>
        <p:spPr>
          <a:xfrm>
            <a:off x="0" y="873125"/>
            <a:ext cx="11496675" cy="4669642"/>
          </a:xfrm>
          <a:prstGeom prst="rect">
            <a:avLst/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325" y="1122363"/>
            <a:ext cx="10801350" cy="158093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ctr">
              <a:buFont typeface="Arial" panose="020B0604020202020204" pitchFamily="34" charset="0"/>
              <a:buNone/>
              <a:defRPr lang="en-GB" sz="3600" b="1" dirty="0">
                <a:solidFill>
                  <a:schemeClr val="accent6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MS PGothic" charset="0"/>
              </a:defRPr>
            </a:lvl1pPr>
          </a:lstStyle>
          <a:p>
            <a:pPr lvl="0" algn="ctr" fontAlgn="base">
              <a:spcAft>
                <a:spcPct val="0"/>
              </a:spcAft>
            </a:pPr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5325" y="2956142"/>
            <a:ext cx="10801350" cy="230165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2400" b="0" dirty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marL="228600" lvl="0" indent="-228600" algn="ctr" fontAlgn="base">
              <a:spcBef>
                <a:spcPts val="300"/>
              </a:spcBef>
              <a:spcAft>
                <a:spcPct val="0"/>
              </a:spcAft>
            </a:pPr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1908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7: Two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9"/>
            <a:ext cx="5315303" cy="407659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49388"/>
            <a:ext cx="5315303" cy="4076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8527B6A1-FF86-4E52-A2CB-F853530A52B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0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06" userDrawn="1">
          <p15:clr>
            <a:srgbClr val="FBAE40"/>
          </p15:clr>
        </p15:guide>
        <p15:guide id="2" orient="horz" pos="349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8: Two content unequal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8100000" cy="453548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5270" y="1449388"/>
            <a:ext cx="2520000" cy="4535487"/>
          </a:xfrm>
        </p:spPr>
        <p:txBody>
          <a:bodyPr/>
          <a:lstStyle>
            <a:lvl3pPr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706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9: Two content unequal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252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97703" y="1449388"/>
            <a:ext cx="810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741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: Two content sub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75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000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673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0: Two content sub heads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75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000" y="2104373"/>
            <a:ext cx="5220000" cy="3421611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220000" cy="3421611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E61F773C-490F-4518-92C7-8A13F0BD74C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4562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06" userDrawn="1">
          <p15:clr>
            <a:srgbClr val="FBAE40"/>
          </p15:clr>
        </p15:guide>
        <p15:guide id="2" orient="horz" pos="349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1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294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2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278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3: Side 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18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0"/>
            <a:ext cx="10800000" cy="4535486"/>
          </a:xfrm>
        </p:spPr>
        <p:txBody>
          <a:bodyPr/>
          <a:lstStyle>
            <a:lvl2pPr marL="893763" indent="-436563">
              <a:defRPr/>
            </a:lvl2pPr>
            <a:lvl3pPr marL="1252538" indent="-358775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378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1"/>
            <a:ext cx="10800000" cy="3911741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497" y="6205448"/>
            <a:ext cx="9031665" cy="50804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1686E064-BC66-40F5-BFC0-A711EFDB1A2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1980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821973"/>
            <a:ext cx="5316493" cy="1387082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1B4FB4-B67D-40B7-8D61-AB50131823E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0614" y="1821972"/>
            <a:ext cx="5316493" cy="3457749"/>
          </a:xfrm>
        </p:spPr>
        <p:txBody>
          <a:bodyPr>
            <a:normAutofit/>
          </a:bodyPr>
          <a:lstStyle>
            <a:lvl1pPr marL="269875" indent="-269875">
              <a:defRPr sz="1600"/>
            </a:lvl1pPr>
            <a:lvl2pPr marL="627063" indent="-269875">
              <a:defRPr sz="1400"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5680B48-64C1-4C7A-BDD3-20741909094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96000" y="3648946"/>
            <a:ext cx="5316493" cy="1630775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DF789-4EE2-4853-8391-3328294626B7}"/>
              </a:ext>
            </a:extLst>
          </p:cNvPr>
          <p:cNvSpPr txBox="1"/>
          <p:nvPr userDrawn="1"/>
        </p:nvSpPr>
        <p:spPr>
          <a:xfrm>
            <a:off x="704497" y="1452641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C38A1F-A2C9-4AFE-9A41-3328FC2CD48E}"/>
              </a:ext>
            </a:extLst>
          </p:cNvPr>
          <p:cNvSpPr txBox="1"/>
          <p:nvPr userDrawn="1"/>
        </p:nvSpPr>
        <p:spPr>
          <a:xfrm>
            <a:off x="704497" y="32923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Methods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720B6-AE97-4A3D-9CAC-4142DA93FA58}"/>
              </a:ext>
            </a:extLst>
          </p:cNvPr>
          <p:cNvSpPr txBox="1"/>
          <p:nvPr userDrawn="1"/>
        </p:nvSpPr>
        <p:spPr>
          <a:xfrm>
            <a:off x="6129403" y="144483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Results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D5A0B99-CE00-4F55-A1AE-1FCD7C7FF5C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2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: Visual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497" y="6205448"/>
            <a:ext cx="9031665" cy="50804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874F5665-D5C0-461A-BFF4-A163280A6A4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196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: Offset content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5711" y="1449388"/>
            <a:ext cx="8100000" cy="4535487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00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: Offset content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00" y="1449388"/>
            <a:ext cx="8100000" cy="4535487"/>
          </a:xfrm>
        </p:spPr>
        <p:txBody>
          <a:bodyPr/>
          <a:lstStyle>
            <a:lvl1pPr marL="357188" indent="-357188">
              <a:buClr>
                <a:schemeClr val="accent3"/>
              </a:buClr>
              <a:buFont typeface="Arial" panose="020B0604020202020204" pitchFamily="34" charset="0"/>
              <a:buChar char="►"/>
              <a:defRPr/>
            </a:lvl1pPr>
            <a:lvl2pPr marL="893763" indent="-43656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2pPr>
            <a:lvl3pPr marL="1252538" indent="-338138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3pPr>
            <a:lvl4pPr marL="1789113" indent="-4175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4pPr>
            <a:lvl5pPr marL="2157413" indent="-3286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849" y="6311901"/>
            <a:ext cx="8522617" cy="35285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8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: 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6156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7: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5315303" cy="45354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49388"/>
            <a:ext cx="5315303" cy="4535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83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8A203C68-0475-491F-B992-E8F4B142ACA1}"/>
              </a:ext>
            </a:extLst>
          </p:cNvPr>
          <p:cNvSpPr/>
          <p:nvPr userDrawn="1"/>
        </p:nvSpPr>
        <p:spPr>
          <a:xfrm rot="16200000">
            <a:off x="5240156" y="-4880156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49389"/>
            <a:ext cx="10800000" cy="4535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4497" y="6131861"/>
            <a:ext cx="9031665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125D1A-1993-403F-9F42-9CE20DB5C8B0}"/>
              </a:ext>
            </a:extLst>
          </p:cNvPr>
          <p:cNvSpPr/>
          <p:nvPr userDrawn="1"/>
        </p:nvSpPr>
        <p:spPr>
          <a:xfrm>
            <a:off x="-1" y="243741"/>
            <a:ext cx="10352763" cy="1240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0CEBB8A9-47B4-425D-81D2-94A32DD652F0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162" y="6262255"/>
            <a:ext cx="1759838" cy="45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498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6" r:id="rId10"/>
    <p:sldLayoutId id="2147483670" r:id="rId11"/>
    <p:sldLayoutId id="2147483671" r:id="rId12"/>
    <p:sldLayoutId id="2147483672" r:id="rId13"/>
    <p:sldLayoutId id="2147483677" r:id="rId14"/>
    <p:sldLayoutId id="2147483673" r:id="rId15"/>
    <p:sldLayoutId id="2147483674" r:id="rId16"/>
    <p:sldLayoutId id="2147483675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600" b="1" kern="1200" dirty="0">
          <a:solidFill>
            <a:schemeClr val="bg2"/>
          </a:solidFill>
          <a:latin typeface="+mj-lt"/>
          <a:ea typeface="MS PGothic" panose="020B0600070205080204" pitchFamily="34" charset="-128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0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►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893763" indent="-43656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252538" indent="-33813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9725" indent="-35718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157413" indent="-32861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8">
          <p15:clr>
            <a:srgbClr val="F26B43"/>
          </p15:clr>
        </p15:guide>
        <p15:guide id="2" pos="3840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913">
          <p15:clr>
            <a:srgbClr val="F26B43"/>
          </p15:clr>
        </p15:guide>
        <p15:guide id="6" orient="horz" pos="232">
          <p15:clr>
            <a:srgbClr val="F26B43"/>
          </p15:clr>
        </p15:guide>
        <p15:guide id="7" orient="horz" pos="3770">
          <p15:clr>
            <a:srgbClr val="F26B43"/>
          </p15:clr>
        </p15:guide>
        <p15:guide id="8" orient="horz" pos="86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hondroplasia.expert/terms-of-use" TargetMode="External"/><Relationship Id="rId2" Type="http://schemas.openxmlformats.org/officeDocument/2006/relationships/hyperlink" Target="https://www.achondroplasia.expert/prescribing-informati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B65E5-9D3D-45A1-A7DF-644CC28723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 dirty="0" err="1"/>
              <a:t>Achondroplasia.expert</a:t>
            </a:r>
            <a:r>
              <a:rPr lang="en-GB" sz="4800" dirty="0"/>
              <a:t> Literature Highlights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958E0A-BFCC-409A-BD11-1BD268BB0C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May 2023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6FEC2-70B1-31E4-8B5F-3D86F777FEBE}"/>
              </a:ext>
            </a:extLst>
          </p:cNvPr>
          <p:cNvSpPr txBox="1"/>
          <p:nvPr/>
        </p:nvSpPr>
        <p:spPr>
          <a:xfrm>
            <a:off x="2527143" y="6134044"/>
            <a:ext cx="412765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Achondroplasia.expert is organized and funded by BioMarin. This material has been developed in conjunction with the Achondroplasia.expert Editorial Committee.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274554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E7F3FB-0699-0C22-60B9-57F03D0141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6312114"/>
            <a:ext cx="1669349" cy="2440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887374-2BAC-0F81-799D-E1BE375AB121}"/>
              </a:ext>
            </a:extLst>
          </p:cNvPr>
          <p:cNvSpPr txBox="1"/>
          <p:nvPr/>
        </p:nvSpPr>
        <p:spPr>
          <a:xfrm>
            <a:off x="5537188" y="6145953"/>
            <a:ext cx="412765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Healthcare Professionals Only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2022 BioMarin International Ltd.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Rights Reserved. EU-VOX-00966 08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/23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274554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390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1BEF0-57AC-283B-264A-CBA8FAC8A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496" y="360000"/>
            <a:ext cx="10791504" cy="1008000"/>
          </a:xfrm>
        </p:spPr>
        <p:txBody>
          <a:bodyPr>
            <a:normAutofit fontScale="90000"/>
          </a:bodyPr>
          <a:lstStyle/>
          <a:p>
            <a:r>
              <a:rPr lang="en-GB" dirty="0"/>
              <a:t>Current and Emerging Therapies for Achondroplasia:</a:t>
            </a:r>
            <a:br>
              <a:rPr lang="en-GB" dirty="0"/>
            </a:br>
            <a:r>
              <a:rPr lang="en-GB" dirty="0"/>
              <a:t>The Dawn of Precision Medicine</a:t>
            </a:r>
          </a:p>
        </p:txBody>
      </p:sp>
      <p:graphicFrame>
        <p:nvGraphicFramePr>
          <p:cNvPr id="16" name="Content Placeholder 15">
            <a:extLst>
              <a:ext uri="{FF2B5EF4-FFF2-40B4-BE49-F238E27FC236}">
                <a16:creationId xmlns:a16="http://schemas.microsoft.com/office/drawing/2014/main" id="{170CF4C5-C855-DF3C-F89F-C0744ABB70D6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5234249" y="1937262"/>
          <a:ext cx="6261751" cy="3588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AAB00B-1055-DD8C-EEE3-C0AFBE2B5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6001" y="6241959"/>
            <a:ext cx="9040162" cy="471537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▼This medicinal product is subject to additional monitoring. This will allow quick identification of new safety information. Healthcare professionals are asked to report any suspected adverse reactions. CNP, C-type natriuretic peptide; t1/2, half-life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Dardenne E. et al.</a:t>
            </a:r>
            <a:r>
              <a:rPr kumimoji="0" lang="sv-SE" sz="10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Bioorg. Med. Chem. 87 (2023) 117275 doi: 10.1016/j.bmc.2023.117275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51C2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F33BEE8-A34D-07A5-CB2B-88D0EA2C2A0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Autofit/>
          </a:bodyPr>
          <a:lstStyle/>
          <a:p>
            <a:r>
              <a:rPr lang="en-GB" sz="1600" dirty="0"/>
              <a:t>Pre-clinical studies suggest continuous dosing with a CNP analogue from as young an age as possible will lead to the greater treatment efficacy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2237612-EFD1-F1F4-96A9-963FD426F3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496" y="1909483"/>
            <a:ext cx="4431030" cy="1496689"/>
          </a:xfrm>
          <a:solidFill>
            <a:srgbClr val="F2F2F2"/>
          </a:solidFill>
        </p:spPr>
        <p:txBody>
          <a:bodyPr>
            <a:normAutofit/>
          </a:bodyPr>
          <a:lstStyle/>
          <a:p>
            <a:r>
              <a:rPr lang="en-GB" sz="1200" dirty="0"/>
              <a:t>Limb lengthening surgery</a:t>
            </a:r>
          </a:p>
          <a:p>
            <a:pPr lvl="1"/>
            <a:r>
              <a:rPr lang="en-GB" sz="1050" dirty="0"/>
              <a:t>Complex procedure with high rate of complications</a:t>
            </a:r>
          </a:p>
          <a:p>
            <a:r>
              <a:rPr lang="en-GB" sz="1200" dirty="0"/>
              <a:t>Supplementary growth hormone treatment</a:t>
            </a:r>
          </a:p>
          <a:p>
            <a:pPr lvl="1"/>
            <a:r>
              <a:rPr lang="en-GB" sz="1050" dirty="0"/>
              <a:t>Results in moderate additional growth</a:t>
            </a:r>
          </a:p>
          <a:p>
            <a:pPr lvl="2"/>
            <a:r>
              <a:rPr lang="en-GB" sz="1000" dirty="0"/>
              <a:t>+3.5cm in males</a:t>
            </a:r>
          </a:p>
          <a:p>
            <a:pPr lvl="2"/>
            <a:r>
              <a:rPr lang="en-GB" sz="1000" dirty="0"/>
              <a:t>+2.8cm in females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AF4602A-2AD2-DBDC-E5CE-814C929D41D0}"/>
              </a:ext>
            </a:extLst>
          </p:cNvPr>
          <p:cNvSpPr/>
          <p:nvPr/>
        </p:nvSpPr>
        <p:spPr>
          <a:xfrm>
            <a:off x="5234249" y="1449390"/>
            <a:ext cx="6261751" cy="4275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Therapies in Clinical Development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D44EC8-0461-5CAE-DB7F-371719F556B1}"/>
              </a:ext>
            </a:extLst>
          </p:cNvPr>
          <p:cNvSpPr/>
          <p:nvPr/>
        </p:nvSpPr>
        <p:spPr>
          <a:xfrm>
            <a:off x="704496" y="1449390"/>
            <a:ext cx="4431029" cy="4275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Current Therapies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6EBA9C-6922-8F1F-9A71-96A4B3210724}"/>
              </a:ext>
            </a:extLst>
          </p:cNvPr>
          <p:cNvSpPr/>
          <p:nvPr/>
        </p:nvSpPr>
        <p:spPr>
          <a:xfrm>
            <a:off x="704496" y="3560165"/>
            <a:ext cx="4431030" cy="4275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Future Therapies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67174873-D228-1FD7-BED2-1D953FBA3562}"/>
              </a:ext>
            </a:extLst>
          </p:cNvPr>
          <p:cNvSpPr txBox="1">
            <a:spLocks/>
          </p:cNvSpPr>
          <p:nvPr/>
        </p:nvSpPr>
        <p:spPr>
          <a:xfrm>
            <a:off x="696000" y="4029399"/>
            <a:ext cx="4439526" cy="1496689"/>
          </a:xfrm>
          <a:prstGeom prst="rect">
            <a:avLst/>
          </a:prstGeom>
          <a:solidFill>
            <a:srgbClr val="F2F2F2"/>
          </a:solidFill>
        </p:spPr>
        <p:txBody>
          <a:bodyPr vert="horz" lIns="91440" tIns="45720" rIns="91440" bIns="45720" rtlCol="0">
            <a:normAutofit/>
          </a:bodyPr>
          <a:lstStyle>
            <a:lvl1pPr marL="357188" indent="-357188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3"/>
              </a:buClr>
              <a:buFont typeface="Arial" panose="020B0604020202020204" pitchFamily="34" charset="0"/>
              <a:buChar char="►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93763" indent="-4365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ꟷ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2538" indent="-3381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ꟷ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9725" indent="-3571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ꟷ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157413" indent="-3286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ꟷ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DFAA4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Safety profiles will be highly important due to long treatment period and to aid in understanding of combination therapies as different drugs have different mechanical targets</a:t>
            </a:r>
          </a:p>
          <a:p>
            <a:pPr marL="357188" marR="0" lvl="0" indent="-35718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DFAA4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Clinical endpoints will focus on height z-score and annualised growth velocity</a:t>
            </a:r>
          </a:p>
          <a:p>
            <a:pPr marL="357188" marR="0" lvl="0" indent="-35718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DFAA4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51C2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9703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0F6D51-D6BE-4DDA-9685-6AB8FD9E6A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ACH.expert VOXZOGO</a:t>
            </a:r>
            <a:r>
              <a:rPr lang="en-GB" dirty="0">
                <a:sym typeface="Symbol" panose="05050102010706020507" pitchFamily="18" charset="2"/>
              </a:rPr>
              <a:t></a:t>
            </a:r>
            <a:r>
              <a:rPr lang="en-GB" dirty="0">
                <a:solidFill>
                  <a:srgbClr val="1A1919"/>
                </a:solidFill>
              </a:rPr>
              <a:t>▼ </a:t>
            </a:r>
            <a:r>
              <a:rPr lang="en-GB" dirty="0"/>
              <a:t>(vosoritide) </a:t>
            </a:r>
            <a:br>
              <a:rPr lang="en-GB" b="0" i="0" dirty="0">
                <a:solidFill>
                  <a:srgbClr val="1A1919"/>
                </a:solidFill>
                <a:effectLst/>
              </a:rPr>
            </a:br>
            <a:r>
              <a:rPr lang="en-GB" dirty="0"/>
              <a:t> Prescribing Information Slide</a:t>
            </a:r>
          </a:p>
        </p:txBody>
      </p:sp>
    </p:spTree>
    <p:extLst>
      <p:ext uri="{BB962C8B-B14F-4D97-AF65-F5344CB8AC3E}">
        <p14:creationId xmlns:p14="http://schemas.microsoft.com/office/powerpoint/2010/main" val="3142027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C3AFB-E3EE-46B3-BABB-4CB138A34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VOXZOGO</a:t>
            </a:r>
            <a:r>
              <a:rPr lang="en-GB" b="1" dirty="0">
                <a:solidFill>
                  <a:schemeClr val="bg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dirty="0">
                <a:solidFill>
                  <a:schemeClr val="tx1"/>
                </a:solidFill>
              </a:rPr>
              <a:t>▼</a:t>
            </a:r>
            <a:r>
              <a:rPr lang="en-GB" dirty="0"/>
              <a:t> (vosoritide) Prescribing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3E3E-845D-41D8-B215-E643D2B39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0" i="0" dirty="0">
                <a:solidFill>
                  <a:srgbClr val="1A1919"/>
                </a:solidFill>
                <a:effectLst/>
              </a:rPr>
              <a:t>Achondroplasia.expert may contain promotional material on BioMarin products, which is displayed based on the prescribing information approved by the European Medicines Agency – EMA</a:t>
            </a:r>
          </a:p>
          <a:p>
            <a:pPr marL="0" indent="0">
              <a:buNone/>
            </a:pPr>
            <a:endParaRPr lang="en-GB" b="0" i="0" dirty="0">
              <a:solidFill>
                <a:srgbClr val="1A1919"/>
              </a:solidFill>
              <a:effectLst/>
            </a:endParaRPr>
          </a:p>
          <a:p>
            <a:pPr marL="0" indent="0">
              <a:buNone/>
            </a:pPr>
            <a:r>
              <a:rPr lang="en-GB" dirty="0">
                <a:solidFill>
                  <a:srgbClr val="1A1919"/>
                </a:solidFill>
              </a:rPr>
              <a:t>Access the latest API: VOXZOGO</a:t>
            </a:r>
            <a:r>
              <a:rPr lang="en-GB" dirty="0"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dirty="0">
                <a:solidFill>
                  <a:srgbClr val="1A1919"/>
                </a:solidFill>
              </a:rPr>
              <a:t>▼ (vosoritide) </a:t>
            </a:r>
            <a:endParaRPr lang="en-GB" b="0" i="0" dirty="0">
              <a:solidFill>
                <a:srgbClr val="1A1919"/>
              </a:solidFill>
              <a:effectLst/>
            </a:endParaRPr>
          </a:p>
          <a:p>
            <a:r>
              <a:rPr lang="en-GB" dirty="0"/>
              <a:t>Within your downloaded Zip File, you will find a copy of the latest Prescribing Information 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The latest API can also be accessed on </a:t>
            </a:r>
            <a:r>
              <a:rPr lang="en-GB" b="1" dirty="0">
                <a:solidFill>
                  <a:srgbClr val="FFC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Achondroplasia.expert – Prescribing Information</a:t>
            </a:r>
            <a:endParaRPr lang="en-GB" b="1" dirty="0">
              <a:solidFill>
                <a:srgbClr val="FFC000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The prescribing information must form part of the promotional material and must not be separate from it</a:t>
            </a:r>
          </a:p>
          <a:p>
            <a:r>
              <a:rPr lang="en-GB" dirty="0"/>
              <a:t>Achondroplasia.expert </a:t>
            </a:r>
            <a:r>
              <a:rPr lang="en-GB" b="1" dirty="0">
                <a:solidFill>
                  <a:srgbClr val="FFC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Terms and Conditions</a:t>
            </a:r>
            <a:endParaRPr lang="en-GB" b="1" dirty="0">
              <a:solidFill>
                <a:srgbClr val="FFC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96551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Achondroplasia forum">
      <a:dk1>
        <a:srgbClr val="051C2C"/>
      </a:dk1>
      <a:lt1>
        <a:sysClr val="window" lastClr="FFFFFF"/>
      </a:lt1>
      <a:dk2>
        <a:srgbClr val="051C2C"/>
      </a:dk2>
      <a:lt2>
        <a:srgbClr val="FFFFFF"/>
      </a:lt2>
      <a:accent1>
        <a:srgbClr val="051C2C"/>
      </a:accent1>
      <a:accent2>
        <a:srgbClr val="274554"/>
      </a:accent2>
      <a:accent3>
        <a:srgbClr val="DFAA40"/>
      </a:accent3>
      <a:accent4>
        <a:srgbClr val="368BAB"/>
      </a:accent4>
      <a:accent5>
        <a:srgbClr val="AACDD8"/>
      </a:accent5>
      <a:accent6>
        <a:srgbClr val="FEDD00"/>
      </a:accent6>
      <a:hlink>
        <a:srgbClr val="051C2C"/>
      </a:hlink>
      <a:folHlink>
        <a:srgbClr val="051C2C"/>
      </a:folHlink>
    </a:clrScheme>
    <a:fontScheme name="Custom 4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GSL Template" id="{E707C889-FBD3-4C5E-8378-C29BDCD68AAB}" vid="{6E1DB9CE-A05A-435F-BD63-176DE3EF4DE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7429</TotalTime>
  <Words>490</Words>
  <Application>Microsoft Office PowerPoint</Application>
  <PresentationFormat>Widescreen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Arial Narrow</vt:lpstr>
      <vt:lpstr>Symbol</vt:lpstr>
      <vt:lpstr>1_Office Theme</vt:lpstr>
      <vt:lpstr>Achondroplasia.expert Literature Highlights</vt:lpstr>
      <vt:lpstr>Current and Emerging Therapies for Achondroplasia: The Dawn of Precision Medicine</vt:lpstr>
      <vt:lpstr>ACH.expert VOXZOGO▼ (vosoritide)   Prescribing Information Slide</vt:lpstr>
      <vt:lpstr>VOXZOGOÒ▼ (vosoritide) Prescribing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ACH.expert Literature Highlights May</dc:title>
  <dc:creator>Tim Venables</dc:creator>
  <cp:lastModifiedBy>Praveen Abraham</cp:lastModifiedBy>
  <cp:revision>233</cp:revision>
  <dcterms:created xsi:type="dcterms:W3CDTF">2021-09-21T16:24:04Z</dcterms:created>
  <dcterms:modified xsi:type="dcterms:W3CDTF">2023-08-25T16:04:15Z</dcterms:modified>
</cp:coreProperties>
</file>