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BAB"/>
    <a:srgbClr val="2E75B6"/>
    <a:srgbClr val="9DC3E6"/>
    <a:srgbClr val="002060"/>
    <a:srgbClr val="FFFFFF"/>
    <a:srgbClr val="7F8FAF"/>
    <a:srgbClr val="CEE0F2"/>
    <a:srgbClr val="E8EEF1"/>
    <a:srgbClr val="CEDAE2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98" y="102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50542500532455"/>
          <c:y val="3.6817932793358737E-2"/>
          <c:w val="0.61747904541657661"/>
          <c:h val="0.74108630396105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83-47AA-AC01-A9C02AD6047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83-47AA-AC01-A9C02AD60471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83-47AA-AC01-A9C02AD60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Children</c:v>
                </c:pt>
                <c:pt idx="1">
                  <c:v>Adults</c:v>
                </c:pt>
                <c:pt idx="2">
                  <c:v>Mixed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83-47AA-AC01-A9C02AD60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89727300859685"/>
          <c:y val="0.82890917041793111"/>
          <c:w val="0.6214015893262933"/>
          <c:h val="5.95833395322587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Achondroplasia.expert Literature Highlights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June 2023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070AB-B3E5-D0BD-EC15-523693184C51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EU-ACH-00847 08/23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003DE4-6590-90F6-ED28-370570DD3D86}"/>
              </a:ext>
            </a:extLst>
          </p:cNvPr>
          <p:cNvSpPr txBox="1"/>
          <p:nvPr/>
        </p:nvSpPr>
        <p:spPr>
          <a:xfrm>
            <a:off x="2527155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7465EA-AD05-BBDC-BD92-7C1412198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aphic 42" descr="Folder Search with solid fill">
            <a:extLst>
              <a:ext uri="{FF2B5EF4-FFF2-40B4-BE49-F238E27FC236}">
                <a16:creationId xmlns:a16="http://schemas.microsoft.com/office/drawing/2014/main" id="{C7A3E372-ED62-2BDA-A7B8-08D428C9A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40938" y="2850942"/>
            <a:ext cx="1030865" cy="1030865"/>
          </a:xfrm>
          <a:prstGeom prst="rect">
            <a:avLst/>
          </a:prstGeom>
        </p:spPr>
      </p:pic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7B30521-0B2E-9E3B-7D4C-66889160EE5E}"/>
              </a:ext>
            </a:extLst>
          </p:cNvPr>
          <p:cNvSpPr/>
          <p:nvPr/>
        </p:nvSpPr>
        <p:spPr>
          <a:xfrm>
            <a:off x="9588321" y="1629177"/>
            <a:ext cx="1551904" cy="2260243"/>
          </a:xfrm>
          <a:custGeom>
            <a:avLst/>
            <a:gdLst>
              <a:gd name="connsiteX0" fmla="*/ 0 w 1551904"/>
              <a:gd name="connsiteY0" fmla="*/ 0 h 2260243"/>
              <a:gd name="connsiteX1" fmla="*/ 1551904 w 1551904"/>
              <a:gd name="connsiteY1" fmla="*/ 0 h 2260243"/>
              <a:gd name="connsiteX2" fmla="*/ 1551904 w 1551904"/>
              <a:gd name="connsiteY2" fmla="*/ 1493950 h 2260243"/>
              <a:gd name="connsiteX3" fmla="*/ 1004552 w 1551904"/>
              <a:gd name="connsiteY3" fmla="*/ 2260243 h 2260243"/>
              <a:gd name="connsiteX4" fmla="*/ 1010992 w 1551904"/>
              <a:gd name="connsiteY4" fmla="*/ 2240924 h 2260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1904" h="2260243">
                <a:moveTo>
                  <a:pt x="0" y="0"/>
                </a:moveTo>
                <a:lnTo>
                  <a:pt x="1551904" y="0"/>
                </a:lnTo>
                <a:lnTo>
                  <a:pt x="1551904" y="1493950"/>
                </a:lnTo>
                <a:lnTo>
                  <a:pt x="1004552" y="2260243"/>
                </a:lnTo>
                <a:lnTo>
                  <a:pt x="1010992" y="2240924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E927B2-D707-4AF0-1AB0-493D1046DE21}"/>
              </a:ext>
            </a:extLst>
          </p:cNvPr>
          <p:cNvSpPr/>
          <p:nvPr/>
        </p:nvSpPr>
        <p:spPr>
          <a:xfrm>
            <a:off x="704496" y="1928753"/>
            <a:ext cx="5148951" cy="171748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RWE plays a role in clinical decision-making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It is also used to monitor safety and support regulatory decisions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There are no ACH-specific registries in the </a:t>
            </a:r>
            <a:r>
              <a:rPr lang="en-GB" sz="1200" dirty="0" err="1">
                <a:solidFill>
                  <a:schemeClr val="tx1"/>
                </a:solidFill>
              </a:rPr>
              <a:t>Orphanet</a:t>
            </a:r>
            <a:r>
              <a:rPr lang="en-GB" sz="1200" dirty="0">
                <a:solidFill>
                  <a:schemeClr val="tx1"/>
                </a:solidFill>
              </a:rPr>
              <a:t> Network,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Other existing datasets are difficult to pool due to differences in data standards and items captured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A prospective, shared, international resource would improve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ACH understanding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59C8-9948-16EA-FD90-25D6A956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Real‑World Evidence in Achondroplasia:</a:t>
            </a:r>
            <a:br>
              <a:rPr lang="en-GB" dirty="0"/>
            </a:br>
            <a:r>
              <a:rPr lang="en-GB" dirty="0"/>
              <a:t>Considerations for a Standardized Data Set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A1D9-90B8-0E93-AF1F-8571C9B3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EMEA, Europe, Middle East, and Africa; RWE, real-world evidence.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99C6-FB3E-5F80-D081-8EE7576F09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It should be feasible to collect a minimum dataset with the flexibility to include country-specific criteria and pool data to examine clinical outcomes associated with ACH and different therapeutic approaches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77F95-8872-C7C6-530D-F4363A67D784}"/>
              </a:ext>
            </a:extLst>
          </p:cNvPr>
          <p:cNvSpPr/>
          <p:nvPr/>
        </p:nvSpPr>
        <p:spPr>
          <a:xfrm>
            <a:off x="695324" y="4163617"/>
            <a:ext cx="5158123" cy="1329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167CB-D05A-5F71-34AD-5CED94F65DD3}"/>
              </a:ext>
            </a:extLst>
          </p:cNvPr>
          <p:cNvSpPr/>
          <p:nvPr/>
        </p:nvSpPr>
        <p:spPr>
          <a:xfrm>
            <a:off x="695324" y="1449389"/>
            <a:ext cx="5158124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Collection of RWE is important in ACH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9930A1-8A07-73F4-8442-EDFABD191EC4}"/>
              </a:ext>
            </a:extLst>
          </p:cNvPr>
          <p:cNvSpPr txBox="1"/>
          <p:nvPr/>
        </p:nvSpPr>
        <p:spPr>
          <a:xfrm>
            <a:off x="695324" y="4163617"/>
            <a:ext cx="515812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To assess what RWE on ACH is currently being collected in EMEA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To identify essential parameters for a comprehensive resource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To recommend a pragmatic set of essential parameters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To emphasise the need for input from advocacy representatives</a:t>
            </a:r>
          </a:p>
        </p:txBody>
      </p:sp>
      <p:pic>
        <p:nvPicPr>
          <p:cNvPr id="16" name="Graphic 15" descr="Chat with solid fill">
            <a:extLst>
              <a:ext uri="{FF2B5EF4-FFF2-40B4-BE49-F238E27FC236}">
                <a16:creationId xmlns:a16="http://schemas.microsoft.com/office/drawing/2014/main" id="{BA94D9FE-69A8-8004-EB06-42B706E38E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23075" y="4687353"/>
            <a:ext cx="430371" cy="430371"/>
          </a:xfrm>
          <a:prstGeom prst="rect">
            <a:avLst/>
          </a:prstGeom>
        </p:spPr>
      </p:pic>
      <p:pic>
        <p:nvPicPr>
          <p:cNvPr id="18" name="Graphic 17" descr="Meeting with solid fill">
            <a:extLst>
              <a:ext uri="{FF2B5EF4-FFF2-40B4-BE49-F238E27FC236}">
                <a16:creationId xmlns:a16="http://schemas.microsoft.com/office/drawing/2014/main" id="{1A7376E4-5681-0F38-618D-CF2C132523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805" y="4882693"/>
            <a:ext cx="776461" cy="776461"/>
          </a:xfrm>
          <a:prstGeom prst="rect">
            <a:avLst/>
          </a:prstGeom>
        </p:spPr>
      </p:pic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FFC0C862-69DC-18CA-2F18-8953270774C7}"/>
              </a:ext>
            </a:extLst>
          </p:cNvPr>
          <p:cNvSpPr txBox="1">
            <a:spLocks/>
          </p:cNvSpPr>
          <p:nvPr/>
        </p:nvSpPr>
        <p:spPr>
          <a:xfrm>
            <a:off x="6096000" y="1449388"/>
            <a:ext cx="5400000" cy="2255901"/>
          </a:xfrm>
          <a:prstGeom prst="rect">
            <a:avLst/>
          </a:prstGeom>
        </p:spPr>
        <p:txBody>
          <a:bodyPr/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57413" indent="-32861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Identified </a:t>
            </a:r>
            <a:r>
              <a:rPr lang="en-GB" sz="1600" b="1" dirty="0"/>
              <a:t>65</a:t>
            </a:r>
            <a:r>
              <a:rPr lang="en-GB" sz="1600" dirty="0"/>
              <a:t> items of importance</a:t>
            </a:r>
          </a:p>
          <a:p>
            <a:pPr marL="714375" lvl="1" indent="-257175"/>
            <a:r>
              <a:rPr lang="en-GB" sz="1400" dirty="0">
                <a:latin typeface="+mj-lt"/>
              </a:rPr>
              <a:t>Most important: auxological measures, sleep studies,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QoL, neurological manifestations </a:t>
            </a:r>
          </a:p>
          <a:p>
            <a:pPr marL="714375" lvl="1" indent="-257175"/>
            <a:endParaRPr lang="en-GB" sz="1400" dirty="0">
              <a:latin typeface="+mj-lt"/>
            </a:endParaRPr>
          </a:p>
          <a:p>
            <a:r>
              <a:rPr lang="en-GB" sz="1600" dirty="0"/>
              <a:t>Essential data for a prospective registry </a:t>
            </a:r>
            <a:br>
              <a:rPr lang="en-GB" sz="1600" dirty="0"/>
            </a:br>
            <a:r>
              <a:rPr lang="en-GB" sz="1600" dirty="0"/>
              <a:t>grouped into </a:t>
            </a:r>
            <a:r>
              <a:rPr lang="en-GB" sz="1600" b="1" dirty="0"/>
              <a:t>6</a:t>
            </a:r>
            <a:r>
              <a:rPr lang="en-GB" sz="1600" dirty="0"/>
              <a:t> categories: </a:t>
            </a:r>
          </a:p>
          <a:p>
            <a:pPr marL="714375" lvl="1" indent="-257175"/>
            <a:r>
              <a:rPr lang="en-GB" sz="1400" dirty="0">
                <a:latin typeface="+mj-lt"/>
              </a:rPr>
              <a:t>Demographics</a:t>
            </a:r>
          </a:p>
          <a:p>
            <a:pPr marL="714375" lvl="1" indent="-257175"/>
            <a:r>
              <a:rPr lang="en-GB" sz="1400" dirty="0">
                <a:latin typeface="+mj-lt"/>
              </a:rPr>
              <a:t>Diagnosis and patient measurements</a:t>
            </a:r>
          </a:p>
          <a:p>
            <a:pPr marL="714375" lvl="1" indent="-257175"/>
            <a:r>
              <a:rPr lang="en-GB" sz="1400" dirty="0">
                <a:latin typeface="+mj-lt"/>
              </a:rPr>
              <a:t>Medical issues</a:t>
            </a:r>
          </a:p>
          <a:p>
            <a:pPr marL="714375" lvl="1" indent="-257175"/>
            <a:r>
              <a:rPr lang="en-GB" sz="1400" dirty="0">
                <a:latin typeface="+mj-lt"/>
              </a:rPr>
              <a:t>Investigations and surgical events</a:t>
            </a:r>
          </a:p>
          <a:p>
            <a:pPr marL="714375" lvl="1" indent="-257175"/>
            <a:r>
              <a:rPr lang="en-GB" sz="1400" dirty="0">
                <a:latin typeface="+mj-lt"/>
              </a:rPr>
              <a:t>Medications</a:t>
            </a:r>
          </a:p>
          <a:p>
            <a:pPr marL="714375" lvl="1" indent="-257175"/>
            <a:r>
              <a:rPr lang="en-GB" sz="1400" dirty="0">
                <a:latin typeface="+mj-lt"/>
              </a:rPr>
              <a:t>Outcomes possibly associated with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ACH treatment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1C9D9A2-13E1-B93E-4413-D5713604175C}"/>
              </a:ext>
            </a:extLst>
          </p:cNvPr>
          <p:cNvSpPr/>
          <p:nvPr/>
        </p:nvSpPr>
        <p:spPr>
          <a:xfrm>
            <a:off x="10228423" y="1755783"/>
            <a:ext cx="1872000" cy="187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23</a:t>
            </a:r>
            <a:r>
              <a:rPr lang="en-GB" sz="1400" dirty="0"/>
              <a:t> selected as most relevant for a prospective ACH registry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C659D68-595E-5A6A-AC0E-AC8ED3C0265B}"/>
              </a:ext>
            </a:extLst>
          </p:cNvPr>
          <p:cNvSpPr/>
          <p:nvPr/>
        </p:nvSpPr>
        <p:spPr>
          <a:xfrm>
            <a:off x="9654777" y="3677879"/>
            <a:ext cx="1728000" cy="17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11</a:t>
            </a:r>
            <a:r>
              <a:rPr lang="en-GB" sz="1400" dirty="0"/>
              <a:t> already routinely collected by at least half of clinics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3932AD-1AC3-5361-5F46-FF8B4AE5BFFF}"/>
              </a:ext>
            </a:extLst>
          </p:cNvPr>
          <p:cNvSpPr/>
          <p:nvPr/>
        </p:nvSpPr>
        <p:spPr>
          <a:xfrm>
            <a:off x="695322" y="3700389"/>
            <a:ext cx="5158124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Expert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182265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4719D00-BFEC-EF04-34BD-418B717D292A}"/>
              </a:ext>
            </a:extLst>
          </p:cNvPr>
          <p:cNvSpPr/>
          <p:nvPr/>
        </p:nvSpPr>
        <p:spPr>
          <a:xfrm>
            <a:off x="1770714" y="3181834"/>
            <a:ext cx="4972986" cy="20113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1853C0-22F9-C1BF-BD64-D1259008E198}"/>
              </a:ext>
            </a:extLst>
          </p:cNvPr>
          <p:cNvSpPr/>
          <p:nvPr/>
        </p:nvSpPr>
        <p:spPr>
          <a:xfrm>
            <a:off x="1017431" y="3431440"/>
            <a:ext cx="1513267" cy="150116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59C8-9948-16EA-FD90-25D6A956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Burden and Treatment of Achondroplasia:</a:t>
            </a:r>
            <a:br>
              <a:rPr lang="en-GB" dirty="0"/>
            </a:br>
            <a:r>
              <a:rPr lang="en-GB" dirty="0"/>
              <a:t>A Systematic Literature Review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A1D9-90B8-0E93-AF1F-8571C9B3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GH, growth hormone; </a:t>
            </a:r>
            <a:r>
              <a:rPr lang="en-GB" dirty="0" err="1"/>
              <a:t>HRQoL</a:t>
            </a:r>
            <a:r>
              <a:rPr lang="en-GB" dirty="0"/>
              <a:t>, health-related quality of life; </a:t>
            </a:r>
            <a:r>
              <a:rPr lang="en-GB" dirty="0" err="1"/>
              <a:t>PedsQL</a:t>
            </a:r>
            <a:r>
              <a:rPr lang="en-GB" dirty="0"/>
              <a:t>, </a:t>
            </a:r>
            <a:r>
              <a:rPr lang="en-GB" dirty="0" err="1"/>
              <a:t>Pediatric</a:t>
            </a:r>
            <a:r>
              <a:rPr lang="en-GB" dirty="0"/>
              <a:t> Quality of Life Inventory; QALY, quality-adjusted life-year; </a:t>
            </a:r>
            <a:br>
              <a:rPr lang="en-GB" dirty="0"/>
            </a:br>
            <a:r>
              <a:rPr lang="en-GB" dirty="0" err="1"/>
              <a:t>QoLISSY</a:t>
            </a:r>
            <a:r>
              <a:rPr lang="en-GB" dirty="0"/>
              <a:t>, Quality of Life in Short Statured Youth; SF-36, 36-Item Short Form Health Survey.</a:t>
            </a:r>
          </a:p>
          <a:p>
            <a:r>
              <a:rPr lang="en-GB" dirty="0"/>
              <a:t>Murton MC, et al. Adv </a:t>
            </a:r>
            <a:r>
              <a:rPr lang="en-GB" dirty="0" err="1"/>
              <a:t>Ther</a:t>
            </a:r>
            <a:r>
              <a:rPr lang="en-GB" dirty="0"/>
              <a:t> 2023; doi.org/10.1007/s12325-023-02549-3A.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99C6-FB3E-5F80-D081-8EE7576F09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Current evidence gaps include a lack of utility and cost-effectiveness data for ACH and its treatments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167CB-D05A-5F71-34AD-5CED94F65DD3}"/>
              </a:ext>
            </a:extLst>
          </p:cNvPr>
          <p:cNvSpPr/>
          <p:nvPr/>
        </p:nvSpPr>
        <p:spPr>
          <a:xfrm>
            <a:off x="695323" y="1449389"/>
            <a:ext cx="6049963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ACH has an impact beyond medical burdens and symptoms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E927B2-D707-4AF0-1AB0-493D1046DE21}"/>
              </a:ext>
            </a:extLst>
          </p:cNvPr>
          <p:cNvSpPr/>
          <p:nvPr/>
        </p:nvSpPr>
        <p:spPr>
          <a:xfrm>
            <a:off x="704496" y="1928753"/>
            <a:ext cx="6039204" cy="120032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Recent treatment advances have highlighted the need to better understand the burden and treatment landscape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This project aimed to identify </a:t>
            </a:r>
            <a:r>
              <a:rPr lang="en-GB" sz="1200" dirty="0" err="1">
                <a:solidFill>
                  <a:schemeClr val="tx1"/>
                </a:solidFill>
              </a:rPr>
              <a:t>HRQoL</a:t>
            </a:r>
            <a:r>
              <a:rPr lang="en-GB" sz="1200" dirty="0">
                <a:solidFill>
                  <a:schemeClr val="tx1"/>
                </a:solidFill>
              </a:rPr>
              <a:t> utilities, healthcare resource use, costs, efficacy, safety and economic evaluation data in ACH,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and to identify gaps in the research</a:t>
            </a:r>
          </a:p>
        </p:txBody>
      </p:sp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EB5B4D12-DF5F-CFC3-C6E4-85B53471F368}"/>
              </a:ext>
            </a:extLst>
          </p:cNvPr>
          <p:cNvGraphicFramePr>
            <a:graphicFrameLocks/>
          </p:cNvGraphicFramePr>
          <p:nvPr/>
        </p:nvGraphicFramePr>
        <p:xfrm>
          <a:off x="141403" y="3058733"/>
          <a:ext cx="3310135" cy="2758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BAAC2F0-EF04-090E-0B57-CE41C209721F}"/>
              </a:ext>
            </a:extLst>
          </p:cNvPr>
          <p:cNvSpPr txBox="1"/>
          <p:nvPr/>
        </p:nvSpPr>
        <p:spPr>
          <a:xfrm>
            <a:off x="647033" y="3743808"/>
            <a:ext cx="22473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/>
              <a:t>18 </a:t>
            </a:r>
            <a:r>
              <a:rPr lang="en-GB" sz="1400" dirty="0"/>
              <a:t>studies </a:t>
            </a:r>
            <a:br>
              <a:rPr lang="en-GB" sz="1400" dirty="0"/>
            </a:br>
            <a:r>
              <a:rPr lang="en-GB" sz="1400" dirty="0"/>
              <a:t>reported </a:t>
            </a:r>
            <a:r>
              <a:rPr lang="en-GB" sz="1400" dirty="0" err="1"/>
              <a:t>HRQoL</a:t>
            </a:r>
            <a:r>
              <a:rPr lang="en-GB" sz="1400" dirty="0"/>
              <a:t> </a:t>
            </a:r>
          </a:p>
          <a:p>
            <a:pPr algn="ctr"/>
            <a:r>
              <a:rPr lang="en-GB" sz="1400" dirty="0"/>
              <a:t>for individuals </a:t>
            </a:r>
            <a:br>
              <a:rPr lang="en-GB" sz="1400" dirty="0"/>
            </a:br>
            <a:r>
              <a:rPr lang="en-GB" sz="1400" dirty="0"/>
              <a:t>with ACH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81825EAD-3E98-06AB-EA81-2264B92C378D}"/>
              </a:ext>
            </a:extLst>
          </p:cNvPr>
          <p:cNvSpPr txBox="1">
            <a:spLocks/>
          </p:cNvSpPr>
          <p:nvPr/>
        </p:nvSpPr>
        <p:spPr>
          <a:xfrm>
            <a:off x="2980813" y="3210208"/>
            <a:ext cx="3922389" cy="828964"/>
          </a:xfrm>
          <a:prstGeom prst="rect">
            <a:avLst/>
          </a:prstGeom>
        </p:spPr>
        <p:txBody>
          <a:bodyPr>
            <a:normAutofit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57413" indent="-32861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>
                <a:latin typeface="+mj-lt"/>
              </a:rPr>
              <a:t>Within these, 19 different </a:t>
            </a:r>
            <a:r>
              <a:rPr lang="en-GB" b="1" dirty="0" err="1">
                <a:latin typeface="+mj-lt"/>
              </a:rPr>
              <a:t>HRQoL</a:t>
            </a:r>
            <a:r>
              <a:rPr lang="en-GB" b="1" dirty="0">
                <a:latin typeface="+mj-lt"/>
              </a:rPr>
              <a:t> instruments were used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9316DC4-817A-B5E4-7A28-7003B3C62DF0}"/>
              </a:ext>
            </a:extLst>
          </p:cNvPr>
          <p:cNvSpPr/>
          <p:nvPr/>
        </p:nvSpPr>
        <p:spPr>
          <a:xfrm>
            <a:off x="2980814" y="3954428"/>
            <a:ext cx="3922389" cy="642849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QoLISSY</a:t>
            </a:r>
            <a:r>
              <a:rPr lang="en-GB" dirty="0"/>
              <a:t> was the most common (26.3%)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792A33E-A465-0512-3104-7540CB6CEF3B}"/>
              </a:ext>
            </a:extLst>
          </p:cNvPr>
          <p:cNvSpPr/>
          <p:nvPr/>
        </p:nvSpPr>
        <p:spPr>
          <a:xfrm>
            <a:off x="2980814" y="4698648"/>
            <a:ext cx="3922389" cy="642849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Generic </a:t>
            </a:r>
            <a:r>
              <a:rPr lang="en-GB" dirty="0" err="1"/>
              <a:t>PedQL</a:t>
            </a:r>
            <a:r>
              <a:rPr lang="en-GB" dirty="0"/>
              <a:t> and SF-36 </a:t>
            </a:r>
            <a:br>
              <a:rPr lang="en-GB" dirty="0"/>
            </a:br>
            <a:r>
              <a:rPr lang="en-GB" dirty="0"/>
              <a:t>each in 21.1%</a:t>
            </a:r>
          </a:p>
        </p:txBody>
      </p:sp>
      <p:sp>
        <p:nvSpPr>
          <p:cNvPr id="35" name="Content Placeholder 5">
            <a:extLst>
              <a:ext uri="{FF2B5EF4-FFF2-40B4-BE49-F238E27FC236}">
                <a16:creationId xmlns:a16="http://schemas.microsoft.com/office/drawing/2014/main" id="{6E848573-FD91-7106-6019-5785DEC13E60}"/>
              </a:ext>
            </a:extLst>
          </p:cNvPr>
          <p:cNvSpPr txBox="1">
            <a:spLocks/>
          </p:cNvSpPr>
          <p:nvPr/>
        </p:nvSpPr>
        <p:spPr>
          <a:xfrm>
            <a:off x="6830117" y="1449388"/>
            <a:ext cx="4666557" cy="3911600"/>
          </a:xfrm>
          <a:prstGeom prst="rect">
            <a:avLst/>
          </a:prstGeom>
        </p:spPr>
        <p:txBody>
          <a:bodyPr>
            <a:normAutofit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57413" indent="-32861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No economic evaluations identified for treatments for ACH</a:t>
            </a:r>
          </a:p>
          <a:p>
            <a:r>
              <a:rPr lang="en-GB" dirty="0"/>
              <a:t>Highlighting need for studies into cost-effectiveness of therapy </a:t>
            </a:r>
          </a:p>
          <a:p>
            <a:r>
              <a:rPr lang="en-GB" dirty="0"/>
              <a:t>In other short-stature conditions, drivers of cost-effectiveness include GH dose and utility values associated with height and QALYs</a:t>
            </a:r>
          </a:p>
        </p:txBody>
      </p:sp>
      <p:pic>
        <p:nvPicPr>
          <p:cNvPr id="36" name="Graphic 35" descr="Piggy Bank with solid fill">
            <a:extLst>
              <a:ext uri="{FF2B5EF4-FFF2-40B4-BE49-F238E27FC236}">
                <a16:creationId xmlns:a16="http://schemas.microsoft.com/office/drawing/2014/main" id="{778E5C97-B762-6D08-AE32-071A5976A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77282" y="4470708"/>
            <a:ext cx="1167685" cy="116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008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10659</TotalTime>
  <Words>510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Wingdings</vt:lpstr>
      <vt:lpstr>1_Office Theme</vt:lpstr>
      <vt:lpstr>Achondroplasia.expert Literature Highlights</vt:lpstr>
      <vt:lpstr>Real‑World Evidence in Achondroplasia: Considerations for a Standardized Data Set</vt:lpstr>
      <vt:lpstr>Burden and Treatment of Achondroplasia: A Systematic Literature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ACH.expert Literature Highlights June 2023</dc:title>
  <dc:creator>Tim Venables</dc:creator>
  <cp:lastModifiedBy>Praveen Abraham</cp:lastModifiedBy>
  <cp:revision>227</cp:revision>
  <dcterms:created xsi:type="dcterms:W3CDTF">2021-09-21T16:24:04Z</dcterms:created>
  <dcterms:modified xsi:type="dcterms:W3CDTF">2023-08-25T16:13:13Z</dcterms:modified>
</cp:coreProperties>
</file>