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CD28D05B-5D80-E503-8D98-4EA32BCC5698}" name="Richard Dobson" initials="RD" userId="S::Richard.Dobson@elmgroupltd.com::5286fa0f-efdb-4985-902d-eddea69fffa0" providerId="AD"/>
  <p188:author id="{3CCFB29E-2070-7790-00A7-E11B2D7CE010}" name="Marie Farrow" initials="MF" userId="395651ff28d4452c" providerId="Windows Live"/>
  <p188:author id="{5370A9F8-3DC8-BE79-FE56-5BDEBBE46D71}" name="Emily Corns" initials="EC" userId="S::emily.corns@elmgroupltd.com::3f277e20-853f-4352-98d3-07e2826b7a6c" providerId="AD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BAB"/>
    <a:srgbClr val="2E75B6"/>
    <a:srgbClr val="9DC3E6"/>
    <a:srgbClr val="002060"/>
    <a:srgbClr val="FFFFFF"/>
    <a:srgbClr val="7F8FAF"/>
    <a:srgbClr val="CEE0F2"/>
    <a:srgbClr val="E8EEF1"/>
    <a:srgbClr val="CEDAE2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98" y="102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46301209049962"/>
          <c:y val="0"/>
          <c:w val="0.53198237983567287"/>
          <c:h val="0.7827417226680554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5D-4367-BC41-2EB46DCDBD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98-4052-9599-135A6CC5037E}"/>
              </c:ext>
            </c:extLst>
          </c:dPt>
          <c:dLbls>
            <c:dLbl>
              <c:idx val="0"/>
              <c:layout>
                <c:manualLayout>
                  <c:x val="0.19696820870278955"/>
                  <c:y val="7.43109415547370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5D-4367-BC41-2EB46DCDBD06}"/>
                </c:ext>
              </c:extLst>
            </c:dLbl>
            <c:dLbl>
              <c:idx val="1"/>
              <c:layout>
                <c:manualLayout>
                  <c:x val="-0.24747287760094075"/>
                  <c:y val="-0.133759694798526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98-4052-9599-135A6CC503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accent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ACH cases</c:v>
                </c:pt>
                <c:pt idx="1">
                  <c:v>Controls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541</c:v>
                </c:pt>
                <c:pt idx="1">
                  <c:v>2052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D-4367-BC41-2EB46DCDBD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46301209049962"/>
          <c:y val="0"/>
          <c:w val="0.53198237983567287"/>
          <c:h val="0.7827417226680554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22-4C82-B0E4-62C96762C2D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22-4C82-B0E4-62C96762C2DE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E22-4C82-B0E4-62C96762C2DE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22-4C82-B0E4-62C96762C2DE}"/>
              </c:ext>
            </c:extLst>
          </c:dPt>
          <c:dLbls>
            <c:dLbl>
              <c:idx val="0"/>
              <c:layout>
                <c:manualLayout>
                  <c:x val="0.22727101004168027"/>
                  <c:y val="2.2293282466421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22-4C82-B0E4-62C96762C2D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22-4C82-B0E4-62C96762C2DE}"/>
                </c:ext>
              </c:extLst>
            </c:dLbl>
            <c:dLbl>
              <c:idx val="2"/>
              <c:layout>
                <c:manualLayout>
                  <c:x val="0.16161494047408365"/>
                  <c:y val="8.91731298656844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22-4C82-B0E4-62C96762C2D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22-4C82-B0E4-62C96762C2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accent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ACH cases</c:v>
                </c:pt>
                <c:pt idx="2">
                  <c:v>Controls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275</c:v>
                </c:pt>
                <c:pt idx="1">
                  <c:v>266</c:v>
                </c:pt>
                <c:pt idx="2">
                  <c:v>1052</c:v>
                </c:pt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22-4C82-B0E4-62C96762C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2295880445901"/>
          <c:y val="4.8267921291604995E-2"/>
          <c:w val="0.95595086050909905"/>
          <c:h val="0.80035072381459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Individuals with ACH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DB-4CC1-A6D4-CFC6274AE0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DB-4CC1-A6D4-CFC6274AE0A5}"/>
              </c:ext>
            </c:extLst>
          </c:dPt>
          <c:cat>
            <c:strRef>
              <c:f>Sheet1!$A$2:$A$9</c:f>
              <c:strCache>
                <c:ptCount val="8"/>
                <c:pt idx="0">
                  <c:v>All non-skeletal</c:v>
                </c:pt>
                <c:pt idx="1">
                  <c:v>Neurological</c:v>
                </c:pt>
                <c:pt idx="2">
                  <c:v>ENT</c:v>
                </c:pt>
                <c:pt idx="3">
                  <c:v>Respiratory*</c:v>
                </c:pt>
                <c:pt idx="4">
                  <c:v>Metabolic</c:v>
                </c:pt>
                <c:pt idx="5">
                  <c:v>Mental health</c:v>
                </c:pt>
                <c:pt idx="6">
                  <c:v>Cardiovascular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73.92</c:v>
                </c:pt>
                <c:pt idx="1">
                  <c:v>4.67</c:v>
                </c:pt>
                <c:pt idx="2">
                  <c:v>10.58</c:v>
                </c:pt>
                <c:pt idx="3">
                  <c:v>2.95</c:v>
                </c:pt>
                <c:pt idx="4">
                  <c:v>6.67</c:v>
                </c:pt>
                <c:pt idx="5">
                  <c:v>7.72</c:v>
                </c:pt>
                <c:pt idx="6">
                  <c:v>11.56</c:v>
                </c:pt>
                <c:pt idx="7">
                  <c:v>29.47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DB-4CC1-A6D4-CFC6274AE0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All non-skeletal</c:v>
                </c:pt>
                <c:pt idx="1">
                  <c:v>Neurological</c:v>
                </c:pt>
                <c:pt idx="2">
                  <c:v>ENT</c:v>
                </c:pt>
                <c:pt idx="3">
                  <c:v>Respiratory*</c:v>
                </c:pt>
                <c:pt idx="4">
                  <c:v>Metabolic</c:v>
                </c:pt>
                <c:pt idx="5">
                  <c:v>Mental health</c:v>
                </c:pt>
                <c:pt idx="6">
                  <c:v>Cardiovascular</c:v>
                </c:pt>
                <c:pt idx="7">
                  <c:v>Other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41.05</c:v>
                </c:pt>
                <c:pt idx="1">
                  <c:v>1</c:v>
                </c:pt>
                <c:pt idx="2">
                  <c:v>3.5</c:v>
                </c:pt>
                <c:pt idx="3">
                  <c:v>1.04</c:v>
                </c:pt>
                <c:pt idx="4">
                  <c:v>4.08</c:v>
                </c:pt>
                <c:pt idx="5">
                  <c:v>4.79</c:v>
                </c:pt>
                <c:pt idx="6">
                  <c:v>9.7799999999999994</c:v>
                </c:pt>
                <c:pt idx="7">
                  <c:v>16.78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DB-4CC1-A6D4-CFC6274AE0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1.1089934508735176E-2"/>
          <c:y val="0.92574530633996632"/>
          <c:w val="0.58292319514702629"/>
          <c:h val="5.40201224931975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Achondroplasia.expert Literature Highlights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2023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070AB-B3E5-D0BD-EC15-523693184C51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r>
              <a:rPr lang="en-GB" sz="1100" b="0" i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EUCAN-ACH-00014</a:t>
            </a:r>
            <a:r>
              <a:rPr lang="en-US" sz="110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09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003DE4-6590-90F6-ED28-370570DD3D86}"/>
              </a:ext>
            </a:extLst>
          </p:cNvPr>
          <p:cNvSpPr txBox="1"/>
          <p:nvPr/>
        </p:nvSpPr>
        <p:spPr>
          <a:xfrm>
            <a:off x="2527155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7465EA-AD05-BBDC-BD92-7C1412198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59C8-9948-16EA-FD90-25D6A956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European Achondroplasia Forum Guiding Principles for the Detection and Management of Foramen Magnum Stenosis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A1D9-90B8-0E93-AF1F-8571C9B3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EAF, European Achondroplasia Forum; FMS, foramen magnum stenosis; </a:t>
            </a:r>
            <a:b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HCP, healthcare professional; MDT, multidisciplinary team; MRI, magnetic resonance imaging.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Irving M, et al.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Orphanet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 Rare Dis 2023;18:219.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99C6-FB3E-5F80-D081-8EE7576F09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By developing guiding principles for the detection and management of FMS, the EAF aim to enable infants and young children to receive optimal monitoring for this potentially life-threatening complication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77F95-8872-C7C6-530D-F4363A67D784}"/>
              </a:ext>
            </a:extLst>
          </p:cNvPr>
          <p:cNvSpPr/>
          <p:nvPr/>
        </p:nvSpPr>
        <p:spPr>
          <a:xfrm>
            <a:off x="695325" y="2998619"/>
            <a:ext cx="4237284" cy="23467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167CB-D05A-5F71-34AD-5CED94F65DD3}"/>
              </a:ext>
            </a:extLst>
          </p:cNvPr>
          <p:cNvSpPr/>
          <p:nvPr/>
        </p:nvSpPr>
        <p:spPr>
          <a:xfrm>
            <a:off x="695324" y="1449389"/>
            <a:ext cx="4237284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FMS is a serious and potentially life-threatening </a:t>
            </a:r>
            <a:b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complication of ACH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D69052-1E9C-6419-26E4-419E201659E9}"/>
              </a:ext>
            </a:extLst>
          </p:cNvPr>
          <p:cNvSpPr txBox="1"/>
          <p:nvPr/>
        </p:nvSpPr>
        <p:spPr>
          <a:xfrm>
            <a:off x="607937" y="2957701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highlight>
                  <a:srgbClr val="CCE1E6"/>
                </a:highlight>
                <a:uLnTx/>
                <a:uFillTx/>
                <a:latin typeface="MyriadPro-Light"/>
                <a:ea typeface="+mn-ea"/>
                <a:cs typeface="+mn-cs"/>
              </a:rPr>
              <a:t>Expert consensus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highlight>
                <a:srgbClr val="CCE1E6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E927B2-D707-4AF0-1AB0-493D1046DE21}"/>
              </a:ext>
            </a:extLst>
          </p:cNvPr>
          <p:cNvSpPr/>
          <p:nvPr/>
        </p:nvSpPr>
        <p:spPr>
          <a:xfrm>
            <a:off x="704496" y="1928753"/>
            <a:ext cx="4229749" cy="99627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foramen magnum is smaller in infants with ACH </a:t>
            </a:r>
            <a:b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compared with the general population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There is a lack of clarity in the literature on the timing and assessments for FMS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14EEC3-D5AC-8B11-D15E-D184C748A2D3}"/>
              </a:ext>
            </a:extLst>
          </p:cNvPr>
          <p:cNvSpPr txBox="1"/>
          <p:nvPr/>
        </p:nvSpPr>
        <p:spPr>
          <a:xfrm>
            <a:off x="7576827" y="1984256"/>
            <a:ext cx="372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7409ED-A6FC-7EFE-A8E0-17CEB2E69E26}"/>
              </a:ext>
            </a:extLst>
          </p:cNvPr>
          <p:cNvSpPr txBox="1"/>
          <p:nvPr/>
        </p:nvSpPr>
        <p:spPr>
          <a:xfrm rot="16200000">
            <a:off x="6189475" y="4054332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6.8 days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4D37C6-B9FA-AB9D-6477-D40F5C277119}"/>
              </a:ext>
            </a:extLst>
          </p:cNvPr>
          <p:cNvSpPr txBox="1"/>
          <p:nvPr/>
        </p:nvSpPr>
        <p:spPr>
          <a:xfrm rot="16200000">
            <a:off x="7412745" y="4054332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4.6 days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4DB9F5-1DA2-0E34-5907-E98B25ABAA26}"/>
              </a:ext>
            </a:extLst>
          </p:cNvPr>
          <p:cNvSpPr txBox="1"/>
          <p:nvPr/>
        </p:nvSpPr>
        <p:spPr>
          <a:xfrm rot="16200000">
            <a:off x="9086787" y="4079179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$19.959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D503E7-0DD7-565E-B1B7-FC2C0B8290BC}"/>
              </a:ext>
            </a:extLst>
          </p:cNvPr>
          <p:cNvSpPr txBox="1"/>
          <p:nvPr/>
        </p:nvSpPr>
        <p:spPr>
          <a:xfrm rot="16200000">
            <a:off x="10310057" y="4079179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$12,170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5CF90F-60BE-BCA3-94E5-59D6C9D02173}"/>
              </a:ext>
            </a:extLst>
          </p:cNvPr>
          <p:cNvSpPr txBox="1"/>
          <p:nvPr/>
        </p:nvSpPr>
        <p:spPr>
          <a:xfrm>
            <a:off x="704495" y="3330254"/>
            <a:ext cx="413796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More information needed on detection and management of FMS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EAF Steering Committee suggested guiding principles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These were collated and discussed at a workshop of 47 HCPs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Each principle was scrutinised for content and wording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Anonymous voting held to pass the principle and vote on agreement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6 guiding principles developed</a:t>
            </a:r>
          </a:p>
        </p:txBody>
      </p:sp>
      <p:pic>
        <p:nvPicPr>
          <p:cNvPr id="17" name="Graphic 16" descr="Chat with solid fill">
            <a:extLst>
              <a:ext uri="{FF2B5EF4-FFF2-40B4-BE49-F238E27FC236}">
                <a16:creationId xmlns:a16="http://schemas.microsoft.com/office/drawing/2014/main" id="{33EA0A20-D26F-2EDE-CDF6-5C349234E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9398" y="4519964"/>
            <a:ext cx="731949" cy="731949"/>
          </a:xfrm>
          <a:prstGeom prst="rect">
            <a:avLst/>
          </a:prstGeom>
        </p:spPr>
      </p:pic>
      <p:pic>
        <p:nvPicPr>
          <p:cNvPr id="19" name="Graphic 18" descr="Meeting with solid fill">
            <a:extLst>
              <a:ext uri="{FF2B5EF4-FFF2-40B4-BE49-F238E27FC236}">
                <a16:creationId xmlns:a16="http://schemas.microsoft.com/office/drawing/2014/main" id="{92594CB6-5D0B-A9B9-64E8-44B83D34E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08738" y="4412295"/>
            <a:ext cx="1103536" cy="1103536"/>
          </a:xfrm>
          <a:prstGeom prst="rect">
            <a:avLst/>
          </a:prstGeom>
        </p:spPr>
      </p:pic>
      <p:graphicFrame>
        <p:nvGraphicFramePr>
          <p:cNvPr id="9" name="Table 21">
            <a:extLst>
              <a:ext uri="{FF2B5EF4-FFF2-40B4-BE49-F238E27FC236}">
                <a16:creationId xmlns:a16="http://schemas.microsoft.com/office/drawing/2014/main" id="{7655E7A6-A51E-D903-08AD-CAF4A3EEB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60722"/>
              </p:ext>
            </p:extLst>
          </p:nvPr>
        </p:nvGraphicFramePr>
        <p:xfrm>
          <a:off x="5153200" y="1449904"/>
          <a:ext cx="6334304" cy="3907662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34304">
                  <a:extLst>
                    <a:ext uri="{9D8B030D-6E8A-4147-A177-3AD203B41FA5}">
                      <a16:colId xmlns:a16="http://schemas.microsoft.com/office/drawing/2014/main" val="1548936025"/>
                    </a:ext>
                  </a:extLst>
                </a:gridCol>
              </a:tblGrid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/>
                      </a:pPr>
                      <a:r>
                        <a:rPr lang="en-GB" sz="1200" b="0" u="none" strike="noStrike" kern="1200" baseline="0" dirty="0">
                          <a:solidFill>
                            <a:schemeClr val="dk1"/>
                          </a:solidFill>
                        </a:rPr>
                        <a:t>All infants should be monitored clinically for FMS every 3–4 months from birth to the age of 1 year, thereafter every 3–6 months until the age of 3 years. After the age of 3 years, monitoring for FMS should be based on individual need and local protocols </a:t>
                      </a:r>
                      <a:endParaRPr lang="en-GB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623413"/>
                  </a:ext>
                </a:extLst>
              </a:tr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 startAt="2"/>
                      </a:pPr>
                      <a:r>
                        <a:rPr lang="en-GB" sz="1200" dirty="0"/>
                        <a:t>MRI imaging should be undertaken as routine monitoring for FMS at 3–6 months of age and repeated according to findings in other routine assessments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845837"/>
                  </a:ext>
                </a:extLst>
              </a:tr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 startAt="3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 signs of compression are observed on screening, infants should be referred as soon as possible to a neurosurgery specialist in a centre experienced in the management of 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797900"/>
                  </a:ext>
                </a:extLst>
              </a:tr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 startAt="4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decision to decompress the foramen magnum should be made using a combination of clinical, neurological and imaging assessments, evaluated by a neurosurgical specialist experienced in the management of 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4729443"/>
                  </a:ext>
                </a:extLst>
              </a:tr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 startAt="5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decision to proceed to decompression of the foramen magnum should be made jointly by a neurosurgeon experienced in ACH, the individual’s family and </a:t>
                      </a:r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b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MDT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915498"/>
                  </a:ext>
                </a:extLst>
              </a:tr>
              <a:tr h="651277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lphaUcPeriod" startAt="6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Older children and adults with previously undetected FMS should be managed on an individual basis by the MDT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88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86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59C8-9948-16EA-FD90-25D6A956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Higher Rates of Non‑Skeletal Complications and </a:t>
            </a:r>
            <a:r>
              <a:rPr lang="en-GB" sz="2400"/>
              <a:t>Greater Healthcare Needs </a:t>
            </a:r>
            <a:r>
              <a:rPr lang="en-GB" sz="2400" dirty="0"/>
              <a:t>in ACH Compared to the General UK Population</a:t>
            </a:r>
            <a:r>
              <a:rPr lang="en-GB" sz="2400"/>
              <a:t>: A </a:t>
            </a:r>
            <a:r>
              <a:rPr lang="en-GB" sz="2400" dirty="0"/>
              <a:t>Matched Cohort Study </a:t>
            </a:r>
            <a:r>
              <a:rPr lang="en-GB" sz="2400"/>
              <a:t>Using CPRD </a:t>
            </a:r>
            <a:r>
              <a:rPr lang="en-GB" sz="2400" dirty="0"/>
              <a:t>Database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A1D9-90B8-0E93-AF1F-8571C9B3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*Sleep disorder and apnoea/sleep disordered breathing represent two distinct Read codes; given limited information on what complications would fall under each category, results for these categories were presented separately. CRPD, Clinical Practice Research Database; ENT, ear, nose, and throat; HES, Hospital Episode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Statistics.Pimenta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JM, et al.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Orphanet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 Rare Dis 2023;18:211.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99C6-FB3E-5F80-D081-8EE7576F09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These results underscore the need for more coordinated and multidisciplinary management of people with ACH to improve health outcomes across the lifespan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77F95-8872-C7C6-530D-F4363A67D784}"/>
              </a:ext>
            </a:extLst>
          </p:cNvPr>
          <p:cNvSpPr/>
          <p:nvPr/>
        </p:nvSpPr>
        <p:spPr>
          <a:xfrm>
            <a:off x="695324" y="2698121"/>
            <a:ext cx="5158123" cy="26472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167CB-D05A-5F71-34AD-5CED94F65DD3}"/>
              </a:ext>
            </a:extLst>
          </p:cNvPr>
          <p:cNvSpPr/>
          <p:nvPr/>
        </p:nvSpPr>
        <p:spPr>
          <a:xfrm>
            <a:off x="695324" y="1449389"/>
            <a:ext cx="5158124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Skeletal complications in ACH are well described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D69052-1E9C-6419-26E4-419E201659E9}"/>
              </a:ext>
            </a:extLst>
          </p:cNvPr>
          <p:cNvSpPr txBox="1"/>
          <p:nvPr/>
        </p:nvSpPr>
        <p:spPr>
          <a:xfrm>
            <a:off x="607937" y="2661484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highlight>
                  <a:srgbClr val="CCE1E6"/>
                </a:highlight>
                <a:uLnTx/>
                <a:uFillTx/>
                <a:latin typeface="MyriadPro-Light"/>
                <a:ea typeface="+mn-ea"/>
                <a:cs typeface="+mn-cs"/>
              </a:rPr>
              <a:t>Retrospective study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highlight>
                <a:srgbClr val="CCE1E6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E927B2-D707-4AF0-1AB0-493D1046DE21}"/>
              </a:ext>
            </a:extLst>
          </p:cNvPr>
          <p:cNvSpPr/>
          <p:nvPr/>
        </p:nvSpPr>
        <p:spPr>
          <a:xfrm>
            <a:off x="704496" y="1928753"/>
            <a:ext cx="5148951" cy="70497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But it remains unclear how rates of non-skeletal complications, surgery, healthcare needs, and mortality differ between individuals with ACH and the general population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9930A1-8A07-73F4-8442-EDFABD191EC4}"/>
              </a:ext>
            </a:extLst>
          </p:cNvPr>
          <p:cNvSpPr txBox="1"/>
          <p:nvPr/>
        </p:nvSpPr>
        <p:spPr>
          <a:xfrm>
            <a:off x="704496" y="3006538"/>
            <a:ext cx="5158122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51C2C"/>
              </a:buClr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Aimed to contextualise the extent of skeletal outcomes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51C2C"/>
              </a:buClr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Compared event rates across the lifespan between ACH and matched controls </a:t>
            </a:r>
          </a:p>
        </p:txBody>
      </p:sp>
      <p:pic>
        <p:nvPicPr>
          <p:cNvPr id="13" name="Graphic 12" descr="Group of people with solid fill">
            <a:extLst>
              <a:ext uri="{FF2B5EF4-FFF2-40B4-BE49-F238E27FC236}">
                <a16:creationId xmlns:a16="http://schemas.microsoft.com/office/drawing/2014/main" id="{01FF6B4E-4E76-255A-E3DC-F38568F95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94753" y="4447286"/>
            <a:ext cx="813707" cy="81370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14EEC3-D5AC-8B11-D15E-D184C748A2D3}"/>
              </a:ext>
            </a:extLst>
          </p:cNvPr>
          <p:cNvSpPr txBox="1"/>
          <p:nvPr/>
        </p:nvSpPr>
        <p:spPr>
          <a:xfrm>
            <a:off x="7576827" y="1984256"/>
            <a:ext cx="372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7409ED-A6FC-7EFE-A8E0-17CEB2E69E26}"/>
              </a:ext>
            </a:extLst>
          </p:cNvPr>
          <p:cNvSpPr txBox="1"/>
          <p:nvPr/>
        </p:nvSpPr>
        <p:spPr>
          <a:xfrm rot="16200000">
            <a:off x="6189475" y="4054332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6.8 days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4D37C6-B9FA-AB9D-6477-D40F5C277119}"/>
              </a:ext>
            </a:extLst>
          </p:cNvPr>
          <p:cNvSpPr txBox="1"/>
          <p:nvPr/>
        </p:nvSpPr>
        <p:spPr>
          <a:xfrm rot="16200000">
            <a:off x="7412745" y="4054332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4.6 days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4DB9F5-1DA2-0E34-5907-E98B25ABAA26}"/>
              </a:ext>
            </a:extLst>
          </p:cNvPr>
          <p:cNvSpPr txBox="1"/>
          <p:nvPr/>
        </p:nvSpPr>
        <p:spPr>
          <a:xfrm rot="16200000">
            <a:off x="9086787" y="4079179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$19.959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D503E7-0DD7-565E-B1B7-FC2C0B8290BC}"/>
              </a:ext>
            </a:extLst>
          </p:cNvPr>
          <p:cNvSpPr txBox="1"/>
          <p:nvPr/>
        </p:nvSpPr>
        <p:spPr>
          <a:xfrm rot="16200000">
            <a:off x="10310057" y="4079179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$12,170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680CCF11-29F3-259D-2659-25E272429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007473"/>
              </p:ext>
            </p:extLst>
          </p:nvPr>
        </p:nvGraphicFramePr>
        <p:xfrm>
          <a:off x="531747" y="3623333"/>
          <a:ext cx="2514619" cy="1709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9EF0494-452E-E118-B99A-9AC3EC4A2AEE}"/>
              </a:ext>
            </a:extLst>
          </p:cNvPr>
          <p:cNvSpPr txBox="1"/>
          <p:nvPr/>
        </p:nvSpPr>
        <p:spPr>
          <a:xfrm>
            <a:off x="1565422" y="3942869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CRPD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cohort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(N)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B3FE8417-3872-94A2-96F6-0F402088A994}"/>
              </a:ext>
            </a:extLst>
          </p:cNvPr>
          <p:cNvGraphicFramePr/>
          <p:nvPr/>
        </p:nvGraphicFramePr>
        <p:xfrm>
          <a:off x="2480134" y="3633008"/>
          <a:ext cx="2514619" cy="1709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8E5CF40F-2C3B-4ECF-8D8E-F861A078B98A}"/>
              </a:ext>
            </a:extLst>
          </p:cNvPr>
          <p:cNvSpPr txBox="1"/>
          <p:nvPr/>
        </p:nvSpPr>
        <p:spPr>
          <a:xfrm>
            <a:off x="3373702" y="3942869"/>
            <a:ext cx="96372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Linkage to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HES data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(N)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09077E5C-FCFF-84D1-4F81-E6563128C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322147"/>
              </p:ext>
            </p:extLst>
          </p:nvPr>
        </p:nvGraphicFramePr>
        <p:xfrm>
          <a:off x="6083356" y="1449391"/>
          <a:ext cx="5477219" cy="411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CAFADA37-BF46-09DE-D020-10A1114E2FD3}"/>
              </a:ext>
            </a:extLst>
          </p:cNvPr>
          <p:cNvSpPr txBox="1"/>
          <p:nvPr/>
        </p:nvSpPr>
        <p:spPr>
          <a:xfrm>
            <a:off x="9276260" y="5226400"/>
            <a:ext cx="3366346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 per 100 PY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94F98D0-7218-BC77-FC76-A09DCF5CB489}"/>
              </a:ext>
            </a:extLst>
          </p:cNvPr>
          <p:cNvSpPr/>
          <p:nvPr/>
        </p:nvSpPr>
        <p:spPr>
          <a:xfrm>
            <a:off x="9147504" y="1750994"/>
            <a:ext cx="2340000" cy="23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Among ACH cases, the 5 most common complications were all non-skeletal</a:t>
            </a:r>
          </a:p>
        </p:txBody>
      </p:sp>
    </p:spTree>
    <p:extLst>
      <p:ext uri="{BB962C8B-B14F-4D97-AF65-F5344CB8AC3E}">
        <p14:creationId xmlns:p14="http://schemas.microsoft.com/office/powerpoint/2010/main" val="18226559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5089</TotalTime>
  <Words>636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MyriadPro-Light</vt:lpstr>
      <vt:lpstr>Wingdings</vt:lpstr>
      <vt:lpstr>1_Office Theme</vt:lpstr>
      <vt:lpstr>Achondroplasia.expert Literature Highlights</vt:lpstr>
      <vt:lpstr>European Achondroplasia Forum Guiding Principles for the Detection and Management of Foramen Magnum Stenosis</vt:lpstr>
      <vt:lpstr>Higher Rates of Non‑Skeletal Complications and Greater Healthcare Needs in ACH Compared to the General UK Population: A Matched Cohort Study Using CPRD Database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ACH.expert Literature Highlights July 2023</dc:title>
  <dc:creator>Tim Venables</dc:creator>
  <cp:lastModifiedBy>Praveen Abraham</cp:lastModifiedBy>
  <cp:revision>240</cp:revision>
  <dcterms:created xsi:type="dcterms:W3CDTF">2021-09-21T16:24:04Z</dcterms:created>
  <dcterms:modified xsi:type="dcterms:W3CDTF">2023-10-25T11:46:05Z</dcterms:modified>
</cp:coreProperties>
</file>