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06" userDrawn="1">
          <p15:clr>
            <a:srgbClr val="A4A3A4"/>
          </p15:clr>
        </p15:guide>
        <p15:guide id="2" pos="4248" userDrawn="1">
          <p15:clr>
            <a:srgbClr val="A4A3A4"/>
          </p15:clr>
        </p15:guide>
        <p15:guide id="3" orient="horz" pos="2636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029413A-4934-0280-200B-1D7D329410DA}" name="Praveen Abraham" initials="PA" userId="S::Praveen.Abraham@elmgroupltd.com::ec62dcbb-7d88-417f-a160-6b5909159534" providerId="AD"/>
  <p188:author id="{3CCFB29E-2070-7790-00A7-E11B2D7CE010}" name="Marie Farrow" initials="MF" userId="395651ff28d4452c" providerId="Windows Live"/>
  <p188:author id="{2C6881F9-48E8-FFB9-2D5F-1A973C795183}" name="Martin Lennon" initials="ML" userId="Martin Lennon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im Venables" initials="TV" lastIdx="10" clrIdx="0">
    <p:extLst>
      <p:ext uri="{19B8F6BF-5375-455C-9EA6-DF929625EA0E}">
        <p15:presenceInfo xmlns:p15="http://schemas.microsoft.com/office/powerpoint/2012/main" userId="S::Tim.Venables@elmgroupltd.com::4da54266-e6ed-48f9-86fc-5a09902e13e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  <a:srgbClr val="368BAB"/>
    <a:srgbClr val="2E75B6"/>
    <a:srgbClr val="9DC3E6"/>
    <a:srgbClr val="002060"/>
    <a:srgbClr val="FFFFFF"/>
    <a:srgbClr val="7F8FAF"/>
    <a:srgbClr val="CEE0F2"/>
    <a:srgbClr val="E8EEF1"/>
    <a:srgbClr val="CEDA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21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98" y="102"/>
      </p:cViewPr>
      <p:guideLst>
        <p:guide orient="horz" pos="3906"/>
        <p:guide pos="4248"/>
        <p:guide orient="horz" pos="2636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Relationship Id="rId9" Type="http://schemas.microsoft.com/office/2018/10/relationships/authors" Target="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EA2F1C-AA2D-4502-8468-DA952A834B53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E822AF60-D501-4C49-86B4-2375E9DDC45C}">
      <dgm:prSet phldrT="[Text]" custT="1"/>
      <dgm:spPr/>
      <dgm:t>
        <a:bodyPr/>
        <a:lstStyle/>
        <a:p>
          <a:r>
            <a:rPr lang="en-GB" sz="1400" dirty="0"/>
            <a:t>2D </a:t>
          </a:r>
          <a:r>
            <a:rPr lang="en-GB" sz="1400" dirty="0" err="1"/>
            <a:t>Cephalometic</a:t>
          </a:r>
          <a:r>
            <a:rPr lang="en-GB" sz="1400" dirty="0"/>
            <a:t> Analysis</a:t>
          </a:r>
        </a:p>
      </dgm:t>
    </dgm:pt>
    <dgm:pt modelId="{EAC2B98C-2CAA-4084-AF97-A32BBF0C3B82}" type="parTrans" cxnId="{AA03B19E-8F78-43B0-9A4C-4F5184BDBC34}">
      <dgm:prSet/>
      <dgm:spPr/>
      <dgm:t>
        <a:bodyPr/>
        <a:lstStyle/>
        <a:p>
          <a:endParaRPr lang="en-GB"/>
        </a:p>
      </dgm:t>
    </dgm:pt>
    <dgm:pt modelId="{0CD4AB36-91F6-4A5B-A0CB-E85655D042A9}" type="sibTrans" cxnId="{AA03B19E-8F78-43B0-9A4C-4F5184BDBC34}">
      <dgm:prSet/>
      <dgm:spPr/>
      <dgm:t>
        <a:bodyPr/>
        <a:lstStyle/>
        <a:p>
          <a:endParaRPr lang="en-GB"/>
        </a:p>
      </dgm:t>
    </dgm:pt>
    <dgm:pt modelId="{7F58E166-8F13-415C-9537-A1FC857BEEA4}">
      <dgm:prSet phldrT="[Text]" custT="1"/>
      <dgm:spPr/>
      <dgm:t>
        <a:bodyPr/>
        <a:lstStyle/>
        <a:p>
          <a:r>
            <a:rPr lang="en-GB" sz="1400" dirty="0"/>
            <a:t>3D Morphometric Analysis</a:t>
          </a:r>
        </a:p>
      </dgm:t>
    </dgm:pt>
    <dgm:pt modelId="{8B1CE339-305E-41E5-B438-0D28D51F0E93}" type="parTrans" cxnId="{3B4E7B54-DEA4-469B-B4E6-F5EC8A213D99}">
      <dgm:prSet/>
      <dgm:spPr/>
      <dgm:t>
        <a:bodyPr/>
        <a:lstStyle/>
        <a:p>
          <a:endParaRPr lang="en-GB"/>
        </a:p>
      </dgm:t>
    </dgm:pt>
    <dgm:pt modelId="{A2488C31-6786-4794-972B-FE9652705759}" type="sibTrans" cxnId="{3B4E7B54-DEA4-469B-B4E6-F5EC8A213D99}">
      <dgm:prSet/>
      <dgm:spPr/>
      <dgm:t>
        <a:bodyPr/>
        <a:lstStyle/>
        <a:p>
          <a:endParaRPr lang="en-GB"/>
        </a:p>
      </dgm:t>
    </dgm:pt>
    <dgm:pt modelId="{C2480FE3-7662-412E-8165-DF7413990428}">
      <dgm:prSet phldrT="[Text]" custT="1"/>
      <dgm:spPr/>
      <dgm:t>
        <a:bodyPr/>
        <a:lstStyle/>
        <a:p>
          <a:r>
            <a:rPr lang="en-GB" sz="1200" dirty="0"/>
            <a:t>Constant maxillo-mandibular retrusion</a:t>
          </a:r>
        </a:p>
      </dgm:t>
    </dgm:pt>
    <dgm:pt modelId="{0B032288-EFC3-487B-9D54-FE8FAEBA2EE4}" type="parTrans" cxnId="{84E06C7D-8AAB-4FE0-838A-932931B2FC8D}">
      <dgm:prSet/>
      <dgm:spPr/>
      <dgm:t>
        <a:bodyPr/>
        <a:lstStyle/>
        <a:p>
          <a:endParaRPr lang="en-GB"/>
        </a:p>
      </dgm:t>
    </dgm:pt>
    <dgm:pt modelId="{E727CB25-F392-45E1-B8C4-CBE9BDEF9591}" type="sibTrans" cxnId="{84E06C7D-8AAB-4FE0-838A-932931B2FC8D}">
      <dgm:prSet/>
      <dgm:spPr/>
      <dgm:t>
        <a:bodyPr/>
        <a:lstStyle/>
        <a:p>
          <a:endParaRPr lang="en-GB"/>
        </a:p>
      </dgm:t>
    </dgm:pt>
    <dgm:pt modelId="{473B3009-4A1F-4075-99C9-574F60DC708A}">
      <dgm:prSet phldrT="[Text]" custT="1"/>
      <dgm:spPr/>
      <dgm:t>
        <a:bodyPr/>
        <a:lstStyle/>
        <a:p>
          <a:r>
            <a:rPr lang="en-GB" sz="1200" dirty="0"/>
            <a:t>Excessive vertical dimensions of the lower third of the face</a:t>
          </a:r>
        </a:p>
      </dgm:t>
    </dgm:pt>
    <dgm:pt modelId="{BF3BE989-4EF2-4AE4-B3BF-C8915939024B}" type="parTrans" cxnId="{9B82F206-5BED-4D9D-8BEF-E9F4B1990894}">
      <dgm:prSet/>
      <dgm:spPr/>
      <dgm:t>
        <a:bodyPr/>
        <a:lstStyle/>
        <a:p>
          <a:endParaRPr lang="en-GB"/>
        </a:p>
      </dgm:t>
    </dgm:pt>
    <dgm:pt modelId="{1FFC21D3-7205-4F77-86D2-3DB79DA5DE48}" type="sibTrans" cxnId="{9B82F206-5BED-4D9D-8BEF-E9F4B1990894}">
      <dgm:prSet/>
      <dgm:spPr/>
      <dgm:t>
        <a:bodyPr/>
        <a:lstStyle/>
        <a:p>
          <a:endParaRPr lang="en-GB"/>
        </a:p>
      </dgm:t>
    </dgm:pt>
    <dgm:pt modelId="{46CCF1EA-C906-4A8B-83B3-0EC33936A879}">
      <dgm:prSet phldrT="[Text]" custT="1"/>
      <dgm:spPr/>
      <dgm:t>
        <a:bodyPr/>
        <a:lstStyle/>
        <a:p>
          <a:r>
            <a:rPr lang="en-GB" sz="1200" dirty="0"/>
            <a:t>Modifications of cranial base angles</a:t>
          </a:r>
        </a:p>
      </dgm:t>
    </dgm:pt>
    <dgm:pt modelId="{84059AA0-4D41-44BF-ACA5-B486841B9305}" type="parTrans" cxnId="{24538A6C-3DC5-46FF-A7E6-5985550F62B4}">
      <dgm:prSet/>
      <dgm:spPr/>
      <dgm:t>
        <a:bodyPr/>
        <a:lstStyle/>
        <a:p>
          <a:endParaRPr lang="en-GB"/>
        </a:p>
      </dgm:t>
    </dgm:pt>
    <dgm:pt modelId="{C1EBC543-B29E-477B-887E-9D931A810942}" type="sibTrans" cxnId="{24538A6C-3DC5-46FF-A7E6-5985550F62B4}">
      <dgm:prSet/>
      <dgm:spPr/>
      <dgm:t>
        <a:bodyPr/>
        <a:lstStyle/>
        <a:p>
          <a:endParaRPr lang="en-GB"/>
        </a:p>
      </dgm:t>
    </dgm:pt>
    <dgm:pt modelId="{35E3A1E9-96BF-4469-9292-786B184A3060}">
      <dgm:prSet phldrT="[Text]" custT="1"/>
      <dgm:spPr/>
      <dgm:t>
        <a:bodyPr/>
        <a:lstStyle/>
        <a:p>
          <a:r>
            <a:rPr lang="en-GB" sz="1200" dirty="0"/>
            <a:t>Severe craniofacial phenotypes were associated with increasing patient age</a:t>
          </a:r>
        </a:p>
      </dgm:t>
    </dgm:pt>
    <dgm:pt modelId="{7C1D8D7F-5C74-412A-B7A0-A97085AEE4FE}" type="parTrans" cxnId="{ED463D6A-14DD-4D16-8D7E-0A7FEDC31CB0}">
      <dgm:prSet/>
      <dgm:spPr/>
      <dgm:t>
        <a:bodyPr/>
        <a:lstStyle/>
        <a:p>
          <a:endParaRPr lang="en-GB"/>
        </a:p>
      </dgm:t>
    </dgm:pt>
    <dgm:pt modelId="{020CA993-13FA-444D-8AB4-7C3D1E758A40}" type="sibTrans" cxnId="{ED463D6A-14DD-4D16-8D7E-0A7FEDC31CB0}">
      <dgm:prSet/>
      <dgm:spPr/>
      <dgm:t>
        <a:bodyPr/>
        <a:lstStyle/>
        <a:p>
          <a:endParaRPr lang="en-GB"/>
        </a:p>
      </dgm:t>
    </dgm:pt>
    <dgm:pt modelId="{821E06D6-C5E3-448E-8078-405642F8FA13}">
      <dgm:prSet phldrT="[Text]" custT="1"/>
      <dgm:spPr/>
      <dgm:t>
        <a:bodyPr/>
        <a:lstStyle/>
        <a:p>
          <a:r>
            <a:rPr lang="en-GB" sz="1200" dirty="0"/>
            <a:t>Growth anomalies highlighted regressions by age, suggesting correspondence to disease-specific phenomena</a:t>
          </a:r>
        </a:p>
      </dgm:t>
    </dgm:pt>
    <dgm:pt modelId="{B8B9B0EC-ADC9-46BB-B11E-1F459553AA6A}" type="parTrans" cxnId="{8993977F-1E06-4F6C-A3CD-5262FA9DF8CE}">
      <dgm:prSet/>
      <dgm:spPr/>
      <dgm:t>
        <a:bodyPr/>
        <a:lstStyle/>
        <a:p>
          <a:endParaRPr lang="en-GB"/>
        </a:p>
      </dgm:t>
    </dgm:pt>
    <dgm:pt modelId="{2072C796-5E7A-49B2-B332-143D2FCC7324}" type="sibTrans" cxnId="{8993977F-1E06-4F6C-A3CD-5262FA9DF8CE}">
      <dgm:prSet/>
      <dgm:spPr/>
      <dgm:t>
        <a:bodyPr/>
        <a:lstStyle/>
        <a:p>
          <a:endParaRPr lang="en-GB"/>
        </a:p>
      </dgm:t>
    </dgm:pt>
    <dgm:pt modelId="{2152C3E4-F246-456D-B8D4-07AF892AC7A3}">
      <dgm:prSet phldrT="[Text]" custT="1"/>
      <dgm:spPr/>
      <dgm:t>
        <a:bodyPr/>
        <a:lstStyle/>
        <a:p>
          <a:r>
            <a:rPr lang="en-GB" sz="1200" dirty="0"/>
            <a:t>All patients with available CT-scan had premature fusion of skull base synchondroses</a:t>
          </a:r>
        </a:p>
      </dgm:t>
    </dgm:pt>
    <dgm:pt modelId="{4F11121E-EBC9-4492-9F42-BA58A4DDEBD8}" type="parTrans" cxnId="{32DFCAF1-FBA4-4697-BA8E-E4EAF0CFD365}">
      <dgm:prSet/>
      <dgm:spPr/>
      <dgm:t>
        <a:bodyPr/>
        <a:lstStyle/>
        <a:p>
          <a:endParaRPr lang="en-GB"/>
        </a:p>
      </dgm:t>
    </dgm:pt>
    <dgm:pt modelId="{020FA0FE-F9B3-48F3-9328-7FDFD827E70F}" type="sibTrans" cxnId="{32DFCAF1-FBA4-4697-BA8E-E4EAF0CFD365}">
      <dgm:prSet/>
      <dgm:spPr/>
      <dgm:t>
        <a:bodyPr/>
        <a:lstStyle/>
        <a:p>
          <a:endParaRPr lang="en-GB"/>
        </a:p>
      </dgm:t>
    </dgm:pt>
    <dgm:pt modelId="{6EBFC762-4918-4412-81CC-054D9F4AB56D}">
      <dgm:prSet phldrT="[Text]" custT="1"/>
      <dgm:spPr/>
      <dgm:t>
        <a:bodyPr/>
        <a:lstStyle/>
        <a:p>
          <a:r>
            <a:rPr lang="en-GB" sz="1400" dirty="0"/>
            <a:t>3D-CT Assessment</a:t>
          </a:r>
        </a:p>
      </dgm:t>
    </dgm:pt>
    <dgm:pt modelId="{C19D3569-CE71-4AF2-97DA-84155CFA9E71}" type="parTrans" cxnId="{DD9569A5-F12A-4186-8F8A-2024CE6C3EC9}">
      <dgm:prSet/>
      <dgm:spPr/>
      <dgm:t>
        <a:bodyPr/>
        <a:lstStyle/>
        <a:p>
          <a:endParaRPr lang="en-GB"/>
        </a:p>
      </dgm:t>
    </dgm:pt>
    <dgm:pt modelId="{3ED51B30-5B32-449C-B1EC-B7FA84635F96}" type="sibTrans" cxnId="{DD9569A5-F12A-4186-8F8A-2024CE6C3EC9}">
      <dgm:prSet/>
      <dgm:spPr/>
      <dgm:t>
        <a:bodyPr/>
        <a:lstStyle/>
        <a:p>
          <a:endParaRPr lang="en-GB"/>
        </a:p>
      </dgm:t>
    </dgm:pt>
    <dgm:pt modelId="{E544C5F7-D43A-4B46-9819-12A5263A3FFA}">
      <dgm:prSet phldrT="[Text]" custT="1"/>
      <dgm:spPr/>
      <dgm:t>
        <a:bodyPr/>
        <a:lstStyle/>
        <a:p>
          <a:r>
            <a:rPr lang="en-GB" sz="1200" dirty="0"/>
            <a:t>The corpus and ramus of the mandible showed shortened anteroposterior mandibular length, ramus and condylar region lengths with increasing age</a:t>
          </a:r>
        </a:p>
      </dgm:t>
    </dgm:pt>
    <dgm:pt modelId="{7EF0D4A6-051C-49F1-8C55-4858997ECE80}" type="parTrans" cxnId="{082BBF54-CDC4-4B08-9705-571143787149}">
      <dgm:prSet/>
      <dgm:spPr/>
      <dgm:t>
        <a:bodyPr/>
        <a:lstStyle/>
        <a:p>
          <a:endParaRPr lang="en-GB"/>
        </a:p>
      </dgm:t>
    </dgm:pt>
    <dgm:pt modelId="{DB98B49F-7A90-4D21-8065-1AA211F4D9DA}" type="sibTrans" cxnId="{082BBF54-CDC4-4B08-9705-571143787149}">
      <dgm:prSet/>
      <dgm:spPr/>
      <dgm:t>
        <a:bodyPr/>
        <a:lstStyle/>
        <a:p>
          <a:endParaRPr lang="en-GB"/>
        </a:p>
      </dgm:t>
    </dgm:pt>
    <dgm:pt modelId="{6628EEDE-5466-413D-8160-AA0E7882A02D}" type="pres">
      <dgm:prSet presAssocID="{D2EA2F1C-AA2D-4502-8468-DA952A834B53}" presName="linear" presStyleCnt="0">
        <dgm:presLayoutVars>
          <dgm:dir/>
          <dgm:animLvl val="lvl"/>
          <dgm:resizeHandles val="exact"/>
        </dgm:presLayoutVars>
      </dgm:prSet>
      <dgm:spPr/>
    </dgm:pt>
    <dgm:pt modelId="{1D8E02D7-A758-4C4A-9BDE-6D1C8389BFAC}" type="pres">
      <dgm:prSet presAssocID="{E822AF60-D501-4C49-86B4-2375E9DDC45C}" presName="parentLin" presStyleCnt="0"/>
      <dgm:spPr/>
    </dgm:pt>
    <dgm:pt modelId="{8E66208D-4F73-4AD8-B532-B4D5089828AE}" type="pres">
      <dgm:prSet presAssocID="{E822AF60-D501-4C49-86B4-2375E9DDC45C}" presName="parentLeftMargin" presStyleLbl="node1" presStyleIdx="0" presStyleCnt="3"/>
      <dgm:spPr/>
    </dgm:pt>
    <dgm:pt modelId="{1F5C5BA6-E2CE-4FF4-92AA-7D5D090BF324}" type="pres">
      <dgm:prSet presAssocID="{E822AF60-D501-4C49-86B4-2375E9DDC45C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DF25C5C8-968B-4FC5-A455-4CE104016333}" type="pres">
      <dgm:prSet presAssocID="{E822AF60-D501-4C49-86B4-2375E9DDC45C}" presName="negativeSpace" presStyleCnt="0"/>
      <dgm:spPr/>
    </dgm:pt>
    <dgm:pt modelId="{0150478F-A103-41CC-A5E5-05EC1991A846}" type="pres">
      <dgm:prSet presAssocID="{E822AF60-D501-4C49-86B4-2375E9DDC45C}" presName="childText" presStyleLbl="conFgAcc1" presStyleIdx="0" presStyleCnt="3">
        <dgm:presLayoutVars>
          <dgm:bulletEnabled val="1"/>
        </dgm:presLayoutVars>
      </dgm:prSet>
      <dgm:spPr/>
    </dgm:pt>
    <dgm:pt modelId="{71BE5BE1-C3C0-480A-A041-B9D796E6FFD5}" type="pres">
      <dgm:prSet presAssocID="{0CD4AB36-91F6-4A5B-A0CB-E85655D042A9}" presName="spaceBetweenRectangles" presStyleCnt="0"/>
      <dgm:spPr/>
    </dgm:pt>
    <dgm:pt modelId="{8B13A999-1B07-42C1-B106-ACEC805BE23A}" type="pres">
      <dgm:prSet presAssocID="{6EBFC762-4918-4412-81CC-054D9F4AB56D}" presName="parentLin" presStyleCnt="0"/>
      <dgm:spPr/>
    </dgm:pt>
    <dgm:pt modelId="{42FA5C22-0DA8-4901-8CCD-23E864F9250E}" type="pres">
      <dgm:prSet presAssocID="{6EBFC762-4918-4412-81CC-054D9F4AB56D}" presName="parentLeftMargin" presStyleLbl="node1" presStyleIdx="0" presStyleCnt="3"/>
      <dgm:spPr/>
    </dgm:pt>
    <dgm:pt modelId="{1F6E69E2-81EE-4725-96FE-99742B75A1F3}" type="pres">
      <dgm:prSet presAssocID="{6EBFC762-4918-4412-81CC-054D9F4AB56D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35D4BCA7-C2F2-4272-B04F-4B5AA305DC59}" type="pres">
      <dgm:prSet presAssocID="{6EBFC762-4918-4412-81CC-054D9F4AB56D}" presName="negativeSpace" presStyleCnt="0"/>
      <dgm:spPr/>
    </dgm:pt>
    <dgm:pt modelId="{2BA0828D-F744-4F15-B4E0-1989464A753D}" type="pres">
      <dgm:prSet presAssocID="{6EBFC762-4918-4412-81CC-054D9F4AB56D}" presName="childText" presStyleLbl="conFgAcc1" presStyleIdx="1" presStyleCnt="3">
        <dgm:presLayoutVars>
          <dgm:bulletEnabled val="1"/>
        </dgm:presLayoutVars>
      </dgm:prSet>
      <dgm:spPr/>
    </dgm:pt>
    <dgm:pt modelId="{29D52062-F93A-44C5-B9AF-D75431393221}" type="pres">
      <dgm:prSet presAssocID="{3ED51B30-5B32-449C-B1EC-B7FA84635F96}" presName="spaceBetweenRectangles" presStyleCnt="0"/>
      <dgm:spPr/>
    </dgm:pt>
    <dgm:pt modelId="{5EDFF999-4583-4029-85D5-B4A5E5B0D4E2}" type="pres">
      <dgm:prSet presAssocID="{7F58E166-8F13-415C-9537-A1FC857BEEA4}" presName="parentLin" presStyleCnt="0"/>
      <dgm:spPr/>
    </dgm:pt>
    <dgm:pt modelId="{4E742CE8-4EE2-481A-B8F3-C76372D9031B}" type="pres">
      <dgm:prSet presAssocID="{7F58E166-8F13-415C-9537-A1FC857BEEA4}" presName="parentLeftMargin" presStyleLbl="node1" presStyleIdx="1" presStyleCnt="3"/>
      <dgm:spPr/>
    </dgm:pt>
    <dgm:pt modelId="{2FEBBFD6-34E6-4CF2-9180-241C342C2F01}" type="pres">
      <dgm:prSet presAssocID="{7F58E166-8F13-415C-9537-A1FC857BEEA4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2378EC48-61BB-42C1-A356-9041EC5A189B}" type="pres">
      <dgm:prSet presAssocID="{7F58E166-8F13-415C-9537-A1FC857BEEA4}" presName="negativeSpace" presStyleCnt="0"/>
      <dgm:spPr/>
    </dgm:pt>
    <dgm:pt modelId="{A6765E5D-2678-4FFE-8E0A-F9C180C924F8}" type="pres">
      <dgm:prSet presAssocID="{7F58E166-8F13-415C-9537-A1FC857BEEA4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9B82F206-5BED-4D9D-8BEF-E9F4B1990894}" srcId="{E822AF60-D501-4C49-86B4-2375E9DDC45C}" destId="{473B3009-4A1F-4075-99C9-574F60DC708A}" srcOrd="1" destOrd="0" parTransId="{BF3BE989-4EF2-4AE4-B3BF-C8915939024B}" sibTransId="{1FFC21D3-7205-4F77-86D2-3DB79DA5DE48}"/>
    <dgm:cxn modelId="{E4EF610F-28BF-4F20-A23C-049FF2E2EE5F}" type="presOf" srcId="{E822AF60-D501-4C49-86B4-2375E9DDC45C}" destId="{8E66208D-4F73-4AD8-B532-B4D5089828AE}" srcOrd="0" destOrd="0" presId="urn:microsoft.com/office/officeart/2005/8/layout/list1"/>
    <dgm:cxn modelId="{2C87F819-D04C-4074-99A9-DB460AF8D599}" type="presOf" srcId="{473B3009-4A1F-4075-99C9-574F60DC708A}" destId="{0150478F-A103-41CC-A5E5-05EC1991A846}" srcOrd="0" destOrd="1" presId="urn:microsoft.com/office/officeart/2005/8/layout/list1"/>
    <dgm:cxn modelId="{AA06AC31-B57C-4241-A57B-415426EEE1F1}" type="presOf" srcId="{2152C3E4-F246-456D-B8D4-07AF892AC7A3}" destId="{2BA0828D-F744-4F15-B4E0-1989464A753D}" srcOrd="0" destOrd="0" presId="urn:microsoft.com/office/officeart/2005/8/layout/list1"/>
    <dgm:cxn modelId="{B197533B-A85A-4535-948B-9A64CFD61D98}" type="presOf" srcId="{35E3A1E9-96BF-4469-9292-786B184A3060}" destId="{A6765E5D-2678-4FFE-8E0A-F9C180C924F8}" srcOrd="0" destOrd="0" presId="urn:microsoft.com/office/officeart/2005/8/layout/list1"/>
    <dgm:cxn modelId="{31699766-B3F8-458B-9416-41D68189997E}" type="presOf" srcId="{821E06D6-C5E3-448E-8078-405642F8FA13}" destId="{A6765E5D-2678-4FFE-8E0A-F9C180C924F8}" srcOrd="0" destOrd="1" presId="urn:microsoft.com/office/officeart/2005/8/layout/list1"/>
    <dgm:cxn modelId="{ED463D6A-14DD-4D16-8D7E-0A7FEDC31CB0}" srcId="{7F58E166-8F13-415C-9537-A1FC857BEEA4}" destId="{35E3A1E9-96BF-4469-9292-786B184A3060}" srcOrd="0" destOrd="0" parTransId="{7C1D8D7F-5C74-412A-B7A0-A97085AEE4FE}" sibTransId="{020CA993-13FA-444D-8AB4-7C3D1E758A40}"/>
    <dgm:cxn modelId="{24538A6C-3DC5-46FF-A7E6-5985550F62B4}" srcId="{E822AF60-D501-4C49-86B4-2375E9DDC45C}" destId="{46CCF1EA-C906-4A8B-83B3-0EC33936A879}" srcOrd="2" destOrd="0" parTransId="{84059AA0-4D41-44BF-ACA5-B486841B9305}" sibTransId="{C1EBC543-B29E-477B-887E-9D931A810942}"/>
    <dgm:cxn modelId="{3B4E7B54-DEA4-469B-B4E6-F5EC8A213D99}" srcId="{D2EA2F1C-AA2D-4502-8468-DA952A834B53}" destId="{7F58E166-8F13-415C-9537-A1FC857BEEA4}" srcOrd="2" destOrd="0" parTransId="{8B1CE339-305E-41E5-B438-0D28D51F0E93}" sibTransId="{A2488C31-6786-4794-972B-FE9652705759}"/>
    <dgm:cxn modelId="{082BBF54-CDC4-4B08-9705-571143787149}" srcId="{6EBFC762-4918-4412-81CC-054D9F4AB56D}" destId="{E544C5F7-D43A-4B46-9819-12A5263A3FFA}" srcOrd="1" destOrd="0" parTransId="{7EF0D4A6-051C-49F1-8C55-4858997ECE80}" sibTransId="{DB98B49F-7A90-4D21-8065-1AA211F4D9DA}"/>
    <dgm:cxn modelId="{84E06C7D-8AAB-4FE0-838A-932931B2FC8D}" srcId="{E822AF60-D501-4C49-86B4-2375E9DDC45C}" destId="{C2480FE3-7662-412E-8165-DF7413990428}" srcOrd="0" destOrd="0" parTransId="{0B032288-EFC3-487B-9D54-FE8FAEBA2EE4}" sibTransId="{E727CB25-F392-45E1-B8C4-CBE9BDEF9591}"/>
    <dgm:cxn modelId="{8993977F-1E06-4F6C-A3CD-5262FA9DF8CE}" srcId="{7F58E166-8F13-415C-9537-A1FC857BEEA4}" destId="{821E06D6-C5E3-448E-8078-405642F8FA13}" srcOrd="1" destOrd="0" parTransId="{B8B9B0EC-ADC9-46BB-B11E-1F459553AA6A}" sibTransId="{2072C796-5E7A-49B2-B332-143D2FCC7324}"/>
    <dgm:cxn modelId="{01B14585-4725-495D-8596-418BC4EF528F}" type="presOf" srcId="{7F58E166-8F13-415C-9537-A1FC857BEEA4}" destId="{4E742CE8-4EE2-481A-B8F3-C76372D9031B}" srcOrd="0" destOrd="0" presId="urn:microsoft.com/office/officeart/2005/8/layout/list1"/>
    <dgm:cxn modelId="{50D59188-95B2-49EF-B0CE-FD9185C0A422}" type="presOf" srcId="{E822AF60-D501-4C49-86B4-2375E9DDC45C}" destId="{1F5C5BA6-E2CE-4FF4-92AA-7D5D090BF324}" srcOrd="1" destOrd="0" presId="urn:microsoft.com/office/officeart/2005/8/layout/list1"/>
    <dgm:cxn modelId="{02D99899-B9C4-4F39-8505-A93230E0BA65}" type="presOf" srcId="{46CCF1EA-C906-4A8B-83B3-0EC33936A879}" destId="{0150478F-A103-41CC-A5E5-05EC1991A846}" srcOrd="0" destOrd="2" presId="urn:microsoft.com/office/officeart/2005/8/layout/list1"/>
    <dgm:cxn modelId="{A507929B-8087-4DB1-83E0-EEF7ABA714C7}" type="presOf" srcId="{6EBFC762-4918-4412-81CC-054D9F4AB56D}" destId="{42FA5C22-0DA8-4901-8CCD-23E864F9250E}" srcOrd="0" destOrd="0" presId="urn:microsoft.com/office/officeart/2005/8/layout/list1"/>
    <dgm:cxn modelId="{AA03B19E-8F78-43B0-9A4C-4F5184BDBC34}" srcId="{D2EA2F1C-AA2D-4502-8468-DA952A834B53}" destId="{E822AF60-D501-4C49-86B4-2375E9DDC45C}" srcOrd="0" destOrd="0" parTransId="{EAC2B98C-2CAA-4084-AF97-A32BBF0C3B82}" sibTransId="{0CD4AB36-91F6-4A5B-A0CB-E85655D042A9}"/>
    <dgm:cxn modelId="{DD9569A5-F12A-4186-8F8A-2024CE6C3EC9}" srcId="{D2EA2F1C-AA2D-4502-8468-DA952A834B53}" destId="{6EBFC762-4918-4412-81CC-054D9F4AB56D}" srcOrd="1" destOrd="0" parTransId="{C19D3569-CE71-4AF2-97DA-84155CFA9E71}" sibTransId="{3ED51B30-5B32-449C-B1EC-B7FA84635F96}"/>
    <dgm:cxn modelId="{B79AC5B4-1EE9-4979-B8AF-72DF5810BA21}" type="presOf" srcId="{D2EA2F1C-AA2D-4502-8468-DA952A834B53}" destId="{6628EEDE-5466-413D-8160-AA0E7882A02D}" srcOrd="0" destOrd="0" presId="urn:microsoft.com/office/officeart/2005/8/layout/list1"/>
    <dgm:cxn modelId="{817DDAB4-AA0D-49F6-8FD0-17114FDBF01A}" type="presOf" srcId="{7F58E166-8F13-415C-9537-A1FC857BEEA4}" destId="{2FEBBFD6-34E6-4CF2-9180-241C342C2F01}" srcOrd="1" destOrd="0" presId="urn:microsoft.com/office/officeart/2005/8/layout/list1"/>
    <dgm:cxn modelId="{ED53B7C5-1F96-40AA-8DB3-2AF0FCE1C5C0}" type="presOf" srcId="{E544C5F7-D43A-4B46-9819-12A5263A3FFA}" destId="{2BA0828D-F744-4F15-B4E0-1989464A753D}" srcOrd="0" destOrd="1" presId="urn:microsoft.com/office/officeart/2005/8/layout/list1"/>
    <dgm:cxn modelId="{1DA377EA-59A9-4B71-9837-89162E597026}" type="presOf" srcId="{6EBFC762-4918-4412-81CC-054D9F4AB56D}" destId="{1F6E69E2-81EE-4725-96FE-99742B75A1F3}" srcOrd="1" destOrd="0" presId="urn:microsoft.com/office/officeart/2005/8/layout/list1"/>
    <dgm:cxn modelId="{32DFCAF1-FBA4-4697-BA8E-E4EAF0CFD365}" srcId="{6EBFC762-4918-4412-81CC-054D9F4AB56D}" destId="{2152C3E4-F246-456D-B8D4-07AF892AC7A3}" srcOrd="0" destOrd="0" parTransId="{4F11121E-EBC9-4492-9F42-BA58A4DDEBD8}" sibTransId="{020FA0FE-F9B3-48F3-9328-7FDFD827E70F}"/>
    <dgm:cxn modelId="{40940AF7-C20C-449E-8066-FCA25D7145A4}" type="presOf" srcId="{C2480FE3-7662-412E-8165-DF7413990428}" destId="{0150478F-A103-41CC-A5E5-05EC1991A846}" srcOrd="0" destOrd="0" presId="urn:microsoft.com/office/officeart/2005/8/layout/list1"/>
    <dgm:cxn modelId="{A8A23059-1C8E-4D31-B8CC-FB197D002A16}" type="presParOf" srcId="{6628EEDE-5466-413D-8160-AA0E7882A02D}" destId="{1D8E02D7-A758-4C4A-9BDE-6D1C8389BFAC}" srcOrd="0" destOrd="0" presId="urn:microsoft.com/office/officeart/2005/8/layout/list1"/>
    <dgm:cxn modelId="{5F5C5E26-DC75-4B67-A82F-662BF3F4DD89}" type="presParOf" srcId="{1D8E02D7-A758-4C4A-9BDE-6D1C8389BFAC}" destId="{8E66208D-4F73-4AD8-B532-B4D5089828AE}" srcOrd="0" destOrd="0" presId="urn:microsoft.com/office/officeart/2005/8/layout/list1"/>
    <dgm:cxn modelId="{B1FA26FE-5621-4CBC-A44D-86D4A5562A10}" type="presParOf" srcId="{1D8E02D7-A758-4C4A-9BDE-6D1C8389BFAC}" destId="{1F5C5BA6-E2CE-4FF4-92AA-7D5D090BF324}" srcOrd="1" destOrd="0" presId="urn:microsoft.com/office/officeart/2005/8/layout/list1"/>
    <dgm:cxn modelId="{E058730F-A8A1-4AA7-822C-816199595215}" type="presParOf" srcId="{6628EEDE-5466-413D-8160-AA0E7882A02D}" destId="{DF25C5C8-968B-4FC5-A455-4CE104016333}" srcOrd="1" destOrd="0" presId="urn:microsoft.com/office/officeart/2005/8/layout/list1"/>
    <dgm:cxn modelId="{8E358BE8-DBC7-4615-B6C2-F0EBAC7CAF4B}" type="presParOf" srcId="{6628EEDE-5466-413D-8160-AA0E7882A02D}" destId="{0150478F-A103-41CC-A5E5-05EC1991A846}" srcOrd="2" destOrd="0" presId="urn:microsoft.com/office/officeart/2005/8/layout/list1"/>
    <dgm:cxn modelId="{A652B5E7-44AD-4756-9309-8CDAE72F9406}" type="presParOf" srcId="{6628EEDE-5466-413D-8160-AA0E7882A02D}" destId="{71BE5BE1-C3C0-480A-A041-B9D796E6FFD5}" srcOrd="3" destOrd="0" presId="urn:microsoft.com/office/officeart/2005/8/layout/list1"/>
    <dgm:cxn modelId="{CF27DDB4-DD6D-4C90-9A79-2163523120B8}" type="presParOf" srcId="{6628EEDE-5466-413D-8160-AA0E7882A02D}" destId="{8B13A999-1B07-42C1-B106-ACEC805BE23A}" srcOrd="4" destOrd="0" presId="urn:microsoft.com/office/officeart/2005/8/layout/list1"/>
    <dgm:cxn modelId="{F357B352-27C0-4E05-B053-EE4C0C22B215}" type="presParOf" srcId="{8B13A999-1B07-42C1-B106-ACEC805BE23A}" destId="{42FA5C22-0DA8-4901-8CCD-23E864F9250E}" srcOrd="0" destOrd="0" presId="urn:microsoft.com/office/officeart/2005/8/layout/list1"/>
    <dgm:cxn modelId="{19380F0E-C209-4348-AFA9-FCA293AAE094}" type="presParOf" srcId="{8B13A999-1B07-42C1-B106-ACEC805BE23A}" destId="{1F6E69E2-81EE-4725-96FE-99742B75A1F3}" srcOrd="1" destOrd="0" presId="urn:microsoft.com/office/officeart/2005/8/layout/list1"/>
    <dgm:cxn modelId="{7E1D6A37-84D0-4042-9034-11590865D032}" type="presParOf" srcId="{6628EEDE-5466-413D-8160-AA0E7882A02D}" destId="{35D4BCA7-C2F2-4272-B04F-4B5AA305DC59}" srcOrd="5" destOrd="0" presId="urn:microsoft.com/office/officeart/2005/8/layout/list1"/>
    <dgm:cxn modelId="{23AB61B7-E05B-46F5-AD70-E962004420AF}" type="presParOf" srcId="{6628EEDE-5466-413D-8160-AA0E7882A02D}" destId="{2BA0828D-F744-4F15-B4E0-1989464A753D}" srcOrd="6" destOrd="0" presId="urn:microsoft.com/office/officeart/2005/8/layout/list1"/>
    <dgm:cxn modelId="{5C93F987-C386-4B14-A563-6FB1067864BE}" type="presParOf" srcId="{6628EEDE-5466-413D-8160-AA0E7882A02D}" destId="{29D52062-F93A-44C5-B9AF-D75431393221}" srcOrd="7" destOrd="0" presId="urn:microsoft.com/office/officeart/2005/8/layout/list1"/>
    <dgm:cxn modelId="{54E35EA1-9485-4F05-947E-ECBA5F2037D2}" type="presParOf" srcId="{6628EEDE-5466-413D-8160-AA0E7882A02D}" destId="{5EDFF999-4583-4029-85D5-B4A5E5B0D4E2}" srcOrd="8" destOrd="0" presId="urn:microsoft.com/office/officeart/2005/8/layout/list1"/>
    <dgm:cxn modelId="{9132A9DB-B8CC-4491-89B6-4D420C142838}" type="presParOf" srcId="{5EDFF999-4583-4029-85D5-B4A5E5B0D4E2}" destId="{4E742CE8-4EE2-481A-B8F3-C76372D9031B}" srcOrd="0" destOrd="0" presId="urn:microsoft.com/office/officeart/2005/8/layout/list1"/>
    <dgm:cxn modelId="{C4EEE149-7D3C-4077-8D04-2C1BC318B656}" type="presParOf" srcId="{5EDFF999-4583-4029-85D5-B4A5E5B0D4E2}" destId="{2FEBBFD6-34E6-4CF2-9180-241C342C2F01}" srcOrd="1" destOrd="0" presId="urn:microsoft.com/office/officeart/2005/8/layout/list1"/>
    <dgm:cxn modelId="{2356DC1B-0AD2-4FC3-B946-0BC2D8C62A3D}" type="presParOf" srcId="{6628EEDE-5466-413D-8160-AA0E7882A02D}" destId="{2378EC48-61BB-42C1-A356-9041EC5A189B}" srcOrd="9" destOrd="0" presId="urn:microsoft.com/office/officeart/2005/8/layout/list1"/>
    <dgm:cxn modelId="{867D4D38-41BC-4313-AEDC-4FF3537529FE}" type="presParOf" srcId="{6628EEDE-5466-413D-8160-AA0E7882A02D}" destId="{A6765E5D-2678-4FFE-8E0A-F9C180C924F8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50478F-A103-41CC-A5E5-05EC1991A846}">
      <dsp:nvSpPr>
        <dsp:cNvPr id="0" name=""/>
        <dsp:cNvSpPr/>
      </dsp:nvSpPr>
      <dsp:spPr>
        <a:xfrm>
          <a:off x="0" y="189179"/>
          <a:ext cx="5316536" cy="8079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2622" tIns="187452" rIns="412622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/>
            <a:t>Constant maxillo-mandibular retrusion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/>
            <a:t>Excessive vertical dimensions of the lower third of the face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/>
            <a:t>Modifications of cranial base angles</a:t>
          </a:r>
        </a:p>
      </dsp:txBody>
      <dsp:txXfrm>
        <a:off x="0" y="189179"/>
        <a:ext cx="5316536" cy="807975"/>
      </dsp:txXfrm>
    </dsp:sp>
    <dsp:sp modelId="{1F5C5BA6-E2CE-4FF4-92AA-7D5D090BF324}">
      <dsp:nvSpPr>
        <dsp:cNvPr id="0" name=""/>
        <dsp:cNvSpPr/>
      </dsp:nvSpPr>
      <dsp:spPr>
        <a:xfrm>
          <a:off x="265826" y="56339"/>
          <a:ext cx="3721575" cy="2656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667" tIns="0" rIns="140667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2D </a:t>
          </a:r>
          <a:r>
            <a:rPr lang="en-GB" sz="1400" kern="1200" dirty="0" err="1"/>
            <a:t>Cephalometic</a:t>
          </a:r>
          <a:r>
            <a:rPr lang="en-GB" sz="1400" kern="1200" dirty="0"/>
            <a:t> Analysis</a:t>
          </a:r>
        </a:p>
      </dsp:txBody>
      <dsp:txXfrm>
        <a:off x="278795" y="69308"/>
        <a:ext cx="3695637" cy="239742"/>
      </dsp:txXfrm>
    </dsp:sp>
    <dsp:sp modelId="{2BA0828D-F744-4F15-B4E0-1989464A753D}">
      <dsp:nvSpPr>
        <dsp:cNvPr id="0" name=""/>
        <dsp:cNvSpPr/>
      </dsp:nvSpPr>
      <dsp:spPr>
        <a:xfrm>
          <a:off x="0" y="1178594"/>
          <a:ext cx="5316536" cy="11056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2622" tIns="187452" rIns="412622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/>
            <a:t>All patients with available CT-scan had premature fusion of skull base synchondroses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/>
            <a:t>The corpus and ramus of the mandible showed shortened anteroposterior mandibular length, ramus and condylar region lengths with increasing age</a:t>
          </a:r>
        </a:p>
      </dsp:txBody>
      <dsp:txXfrm>
        <a:off x="0" y="1178594"/>
        <a:ext cx="5316536" cy="1105650"/>
      </dsp:txXfrm>
    </dsp:sp>
    <dsp:sp modelId="{1F6E69E2-81EE-4725-96FE-99742B75A1F3}">
      <dsp:nvSpPr>
        <dsp:cNvPr id="0" name=""/>
        <dsp:cNvSpPr/>
      </dsp:nvSpPr>
      <dsp:spPr>
        <a:xfrm>
          <a:off x="265826" y="1045755"/>
          <a:ext cx="3721575" cy="26568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667" tIns="0" rIns="140667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3D-CT Assessment</a:t>
          </a:r>
        </a:p>
      </dsp:txBody>
      <dsp:txXfrm>
        <a:off x="278795" y="1058724"/>
        <a:ext cx="3695637" cy="239742"/>
      </dsp:txXfrm>
    </dsp:sp>
    <dsp:sp modelId="{A6765E5D-2678-4FFE-8E0A-F9C180C924F8}">
      <dsp:nvSpPr>
        <dsp:cNvPr id="0" name=""/>
        <dsp:cNvSpPr/>
      </dsp:nvSpPr>
      <dsp:spPr>
        <a:xfrm>
          <a:off x="0" y="2465685"/>
          <a:ext cx="5316536" cy="9355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2622" tIns="187452" rIns="412622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/>
            <a:t>Severe craniofacial phenotypes were associated with increasing patient age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/>
            <a:t>Growth anomalies highlighted regressions by age, suggesting correspondence to disease-specific phenomena</a:t>
          </a:r>
        </a:p>
      </dsp:txBody>
      <dsp:txXfrm>
        <a:off x="0" y="2465685"/>
        <a:ext cx="5316536" cy="935550"/>
      </dsp:txXfrm>
    </dsp:sp>
    <dsp:sp modelId="{2FEBBFD6-34E6-4CF2-9180-241C342C2F01}">
      <dsp:nvSpPr>
        <dsp:cNvPr id="0" name=""/>
        <dsp:cNvSpPr/>
      </dsp:nvSpPr>
      <dsp:spPr>
        <a:xfrm>
          <a:off x="265826" y="2332845"/>
          <a:ext cx="3721575" cy="26568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667" tIns="0" rIns="140667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3D Morphometric Analysis</a:t>
          </a:r>
        </a:p>
      </dsp:txBody>
      <dsp:txXfrm>
        <a:off x="278795" y="2345814"/>
        <a:ext cx="3695637" cy="2397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: Top Corners Rounded 11">
            <a:extLst>
              <a:ext uri="{FF2B5EF4-FFF2-40B4-BE49-F238E27FC236}">
                <a16:creationId xmlns:a16="http://schemas.microsoft.com/office/drawing/2014/main" id="{3089AC84-D67B-4931-A905-51D5C798DADE}"/>
              </a:ext>
            </a:extLst>
          </p:cNvPr>
          <p:cNvSpPr/>
          <p:nvPr userDrawn="1"/>
        </p:nvSpPr>
        <p:spPr>
          <a:xfrm rot="16200000">
            <a:off x="5240156" y="-271645"/>
            <a:ext cx="1016363" cy="11496676"/>
          </a:xfrm>
          <a:prstGeom prst="round2SameRect">
            <a:avLst>
              <a:gd name="adj1" fmla="val 0"/>
              <a:gd name="adj2" fmla="val 50000"/>
            </a:avLst>
          </a:prstGeom>
          <a:solidFill>
            <a:srgbClr val="1045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27DC2C8-5923-4145-B7BF-377502DCE64D}"/>
              </a:ext>
            </a:extLst>
          </p:cNvPr>
          <p:cNvSpPr/>
          <p:nvPr userDrawn="1"/>
        </p:nvSpPr>
        <p:spPr>
          <a:xfrm>
            <a:off x="0" y="873125"/>
            <a:ext cx="11496675" cy="4669642"/>
          </a:xfrm>
          <a:prstGeom prst="rect">
            <a:avLst/>
          </a:prstGeom>
          <a:solidFill>
            <a:srgbClr val="1045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5325" y="1122363"/>
            <a:ext cx="10801350" cy="158093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ctr">
              <a:buFont typeface="Arial" panose="020B0604020202020204" pitchFamily="34" charset="0"/>
              <a:buNone/>
              <a:defRPr lang="en-GB" sz="3600" b="1" dirty="0">
                <a:solidFill>
                  <a:schemeClr val="accent6">
                    <a:lumMod val="60000"/>
                    <a:lumOff val="40000"/>
                  </a:schemeClr>
                </a:solidFill>
                <a:ea typeface="MS PGothic" panose="020B0600070205080204" pitchFamily="34" charset="-128"/>
                <a:cs typeface="MS PGothic" charset="0"/>
              </a:defRPr>
            </a:lvl1pPr>
          </a:lstStyle>
          <a:p>
            <a:pPr lvl="0" algn="ctr" fontAlgn="base">
              <a:spcAft>
                <a:spcPct val="0"/>
              </a:spcAft>
            </a:pPr>
            <a:r>
              <a:rPr lang="en-US" noProof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5325" y="2956142"/>
            <a:ext cx="10801350" cy="230165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None/>
              <a:defRPr lang="en-GB" sz="2400" b="0" dirty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marL="228600" lvl="0" indent="-228600" algn="ctr" fontAlgn="base">
              <a:spcBef>
                <a:spcPts val="300"/>
              </a:spcBef>
              <a:spcAft>
                <a:spcPct val="0"/>
              </a:spcAft>
            </a:pPr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1908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7: Two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9"/>
            <a:ext cx="5315303" cy="407659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1449388"/>
            <a:ext cx="5315303" cy="4076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8527B6A1-FF86-4E52-A2CB-F853530A52B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06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06" userDrawn="1">
          <p15:clr>
            <a:srgbClr val="FBAE40"/>
          </p15:clr>
        </p15:guide>
        <p15:guide id="2" orient="horz" pos="3498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8: Two content unequal L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8100000" cy="453548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5270" y="1449388"/>
            <a:ext cx="2520000" cy="4535487"/>
          </a:xfrm>
        </p:spPr>
        <p:txBody>
          <a:bodyPr/>
          <a:lstStyle>
            <a:lvl3pPr>
              <a:defRPr/>
            </a:lvl3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57068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9: Two content unequal R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2520000" cy="453548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97703" y="1449388"/>
            <a:ext cx="8100000" cy="453548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7419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0: Two content sub hea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75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6000" y="2104373"/>
            <a:ext cx="5220000" cy="394362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6975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6975" y="2104373"/>
            <a:ext cx="5220000" cy="394362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4673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0: Two content sub heads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75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6000" y="2104373"/>
            <a:ext cx="5220000" cy="3421611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6975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6975" y="2104373"/>
            <a:ext cx="5220000" cy="3421611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E61F773C-490F-4518-92C7-8A13F0BD74C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4562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06" userDrawn="1">
          <p15:clr>
            <a:srgbClr val="FBAE40"/>
          </p15:clr>
        </p15:guide>
        <p15:guide id="2" orient="horz" pos="3498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1: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22947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2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72786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13: Side 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3118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: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449390"/>
            <a:ext cx="10800000" cy="4535486"/>
          </a:xfrm>
        </p:spPr>
        <p:txBody>
          <a:bodyPr/>
          <a:lstStyle>
            <a:lvl2pPr marL="893763" indent="-436563">
              <a:defRPr/>
            </a:lvl2pPr>
            <a:lvl3pPr marL="1252538" indent="-358775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0378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: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449391"/>
            <a:ext cx="10800000" cy="3911741"/>
          </a:xfrm>
        </p:spPr>
        <p:txBody>
          <a:bodyPr/>
          <a:lstStyle>
            <a:lvl2pPr marL="893763" indent="-436563">
              <a:defRPr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497" y="6205448"/>
            <a:ext cx="9031665" cy="50804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1686E064-BC66-40F5-BFC0-A711EFDB1A24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1980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242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: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821973"/>
            <a:ext cx="5316493" cy="1387082"/>
          </a:xfrm>
          <a:solidFill>
            <a:schemeClr val="bg2">
              <a:lumMod val="95000"/>
            </a:schemeClr>
          </a:solidFill>
        </p:spPr>
        <p:txBody>
          <a:bodyPr>
            <a:noAutofit/>
          </a:bodyPr>
          <a:lstStyle>
            <a:lvl1pPr marL="269875" indent="-269875">
              <a:defRPr sz="1600"/>
            </a:lvl1pPr>
            <a:lvl2pPr marL="539750" indent="-182563">
              <a:defRPr sz="1400"/>
            </a:lvl2pPr>
            <a:lvl3pPr marL="1252538" indent="-338138">
              <a:defRPr sz="1200"/>
            </a:lvl3pPr>
            <a:lvl4pPr marL="1609725" indent="-357188">
              <a:defRPr sz="1100"/>
            </a:lvl4pPr>
            <a:lvl5pPr marL="1978025" indent="-368300">
              <a:defRPr sz="11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81B4FB4-B67D-40B7-8D61-AB50131823E5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110614" y="1821972"/>
            <a:ext cx="5316493" cy="3457749"/>
          </a:xfrm>
        </p:spPr>
        <p:txBody>
          <a:bodyPr>
            <a:normAutofit/>
          </a:bodyPr>
          <a:lstStyle>
            <a:lvl1pPr marL="269875" indent="-269875">
              <a:defRPr sz="1600"/>
            </a:lvl1pPr>
            <a:lvl2pPr marL="627063" indent="-269875">
              <a:defRPr sz="1400"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5680B48-64C1-4C7A-BDD3-20741909094C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96000" y="3648946"/>
            <a:ext cx="5316493" cy="1630775"/>
          </a:xfrm>
          <a:solidFill>
            <a:schemeClr val="bg2">
              <a:lumMod val="95000"/>
            </a:schemeClr>
          </a:solidFill>
        </p:spPr>
        <p:txBody>
          <a:bodyPr>
            <a:noAutofit/>
          </a:bodyPr>
          <a:lstStyle>
            <a:lvl1pPr marL="269875" indent="-269875">
              <a:defRPr sz="1600"/>
            </a:lvl1pPr>
            <a:lvl2pPr marL="539750" indent="-182563">
              <a:defRPr sz="1400"/>
            </a:lvl2pPr>
            <a:lvl3pPr marL="1252538" indent="-338138">
              <a:defRPr sz="1200"/>
            </a:lvl3pPr>
            <a:lvl4pPr marL="1609725" indent="-357188">
              <a:defRPr sz="1100"/>
            </a:lvl4pPr>
            <a:lvl5pPr marL="1978025" indent="-368300">
              <a:defRPr sz="11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8ADF789-4EE2-4853-8391-3328294626B7}"/>
              </a:ext>
            </a:extLst>
          </p:cNvPr>
          <p:cNvSpPr txBox="1"/>
          <p:nvPr userDrawn="1"/>
        </p:nvSpPr>
        <p:spPr>
          <a:xfrm>
            <a:off x="704497" y="1452641"/>
            <a:ext cx="1289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Background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4C38A1F-A2C9-4AFE-9A41-3328FC2CD48E}"/>
              </a:ext>
            </a:extLst>
          </p:cNvPr>
          <p:cNvSpPr txBox="1"/>
          <p:nvPr userDrawn="1"/>
        </p:nvSpPr>
        <p:spPr>
          <a:xfrm>
            <a:off x="704497" y="3292368"/>
            <a:ext cx="962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Methods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D9720B6-AE97-4A3D-9CAC-4142DA93FA58}"/>
              </a:ext>
            </a:extLst>
          </p:cNvPr>
          <p:cNvSpPr txBox="1"/>
          <p:nvPr userDrawn="1"/>
        </p:nvSpPr>
        <p:spPr>
          <a:xfrm>
            <a:off x="6129403" y="1444834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Results</a:t>
            </a:r>
          </a:p>
        </p:txBody>
      </p:sp>
      <p:sp>
        <p:nvSpPr>
          <p:cNvPr id="11" name="Content Placeholder 7">
            <a:extLst>
              <a:ext uri="{FF2B5EF4-FFF2-40B4-BE49-F238E27FC236}">
                <a16:creationId xmlns:a16="http://schemas.microsoft.com/office/drawing/2014/main" id="{8D5A0B99-CE00-4F55-A1AE-1FCD7C7FF5CF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52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: Visual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497" y="6205448"/>
            <a:ext cx="9031665" cy="50804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874F5665-D5C0-461A-BFF4-A163280A6A4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196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: Offset content R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95711" y="1449388"/>
            <a:ext cx="8100000" cy="4535487"/>
          </a:xfrm>
        </p:spPr>
        <p:txBody>
          <a:bodyPr/>
          <a:lstStyle>
            <a:lvl2pPr marL="893763" indent="-436563">
              <a:defRPr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8004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: Offset content L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4800" y="1449388"/>
            <a:ext cx="8100000" cy="4535487"/>
          </a:xfrm>
        </p:spPr>
        <p:txBody>
          <a:bodyPr/>
          <a:lstStyle>
            <a:lvl1pPr marL="357188" indent="-357188">
              <a:buClr>
                <a:schemeClr val="accent3"/>
              </a:buClr>
              <a:buFont typeface="Arial" panose="020B0604020202020204" pitchFamily="34" charset="0"/>
              <a:buChar char="►"/>
              <a:defRPr/>
            </a:lvl1pPr>
            <a:lvl2pPr marL="893763" indent="-43656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2pPr>
            <a:lvl3pPr marL="1252538" indent="-338138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3pPr>
            <a:lvl4pPr marL="1789113" indent="-41751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4pPr>
            <a:lvl5pPr marL="2157413" indent="-32861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849" y="6311901"/>
            <a:ext cx="8522617" cy="352850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883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6: Chapter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6156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7: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5315303" cy="453548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1449388"/>
            <a:ext cx="5315303" cy="45354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2783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Top Corners Rounded 3">
            <a:extLst>
              <a:ext uri="{FF2B5EF4-FFF2-40B4-BE49-F238E27FC236}">
                <a16:creationId xmlns:a16="http://schemas.microsoft.com/office/drawing/2014/main" id="{8A203C68-0475-491F-B992-E8F4B142ACA1}"/>
              </a:ext>
            </a:extLst>
          </p:cNvPr>
          <p:cNvSpPr/>
          <p:nvPr userDrawn="1"/>
        </p:nvSpPr>
        <p:spPr>
          <a:xfrm rot="16200000">
            <a:off x="5240156" y="-4880156"/>
            <a:ext cx="1016363" cy="11496676"/>
          </a:xfrm>
          <a:prstGeom prst="round2SameRect">
            <a:avLst>
              <a:gd name="adj1" fmla="val 0"/>
              <a:gd name="adj2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 fontAlgn="base">
              <a:spcAft>
                <a:spcPct val="0"/>
              </a:spcAft>
            </a:pPr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449389"/>
            <a:ext cx="10800000" cy="45354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4497" y="6131861"/>
            <a:ext cx="9031665" cy="5816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2125D1A-1993-403F-9F42-9CE20DB5C8B0}"/>
              </a:ext>
            </a:extLst>
          </p:cNvPr>
          <p:cNvSpPr/>
          <p:nvPr userDrawn="1"/>
        </p:nvSpPr>
        <p:spPr>
          <a:xfrm>
            <a:off x="-1" y="243741"/>
            <a:ext cx="10352763" cy="12404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0CEBB8A9-47B4-425D-81D2-94A32DD652F0}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6162" y="6262255"/>
            <a:ext cx="1759838" cy="451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498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6" r:id="rId10"/>
    <p:sldLayoutId id="2147483670" r:id="rId11"/>
    <p:sldLayoutId id="2147483671" r:id="rId12"/>
    <p:sldLayoutId id="2147483672" r:id="rId13"/>
    <p:sldLayoutId id="2147483677" r:id="rId14"/>
    <p:sldLayoutId id="2147483673" r:id="rId15"/>
    <p:sldLayoutId id="2147483674" r:id="rId16"/>
    <p:sldLayoutId id="2147483675" r:id="rId1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GB" sz="3600" b="1" kern="1200" dirty="0">
          <a:solidFill>
            <a:schemeClr val="bg2"/>
          </a:solidFill>
          <a:latin typeface="+mj-lt"/>
          <a:ea typeface="MS PGothic" panose="020B0600070205080204" pitchFamily="34" charset="-128"/>
          <a:cs typeface="+mj-cs"/>
        </a:defRPr>
      </a:lvl1pPr>
    </p:titleStyle>
    <p:bodyStyle>
      <a:lvl1pPr marL="357188" indent="-357188" algn="l" defTabSz="914400" rtl="0" eaLnBrk="1" latinLnBrk="0" hangingPunct="1">
        <a:lnSpc>
          <a:spcPct val="100000"/>
        </a:lnSpc>
        <a:spcBef>
          <a:spcPts val="1000"/>
        </a:spcBef>
        <a:buClr>
          <a:schemeClr val="accent3"/>
        </a:buClr>
        <a:buFont typeface="Arial" panose="020B0604020202020204" pitchFamily="34" charset="0"/>
        <a:buChar char="►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893763" indent="-436563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1252538" indent="-338138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609725" indent="-357188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2157413" indent="-328613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178">
          <p15:clr>
            <a:srgbClr val="F26B43"/>
          </p15:clr>
        </p15:guide>
        <p15:guide id="2" pos="3840">
          <p15:clr>
            <a:srgbClr val="F26B43"/>
          </p15:clr>
        </p15:guide>
        <p15:guide id="3" pos="438">
          <p15:clr>
            <a:srgbClr val="F26B43"/>
          </p15:clr>
        </p15:guide>
        <p15:guide id="4" pos="7242">
          <p15:clr>
            <a:srgbClr val="F26B43"/>
          </p15:clr>
        </p15:guide>
        <p15:guide id="5" orient="horz" pos="913">
          <p15:clr>
            <a:srgbClr val="F26B43"/>
          </p15:clr>
        </p15:guide>
        <p15:guide id="6" orient="horz" pos="232">
          <p15:clr>
            <a:srgbClr val="F26B43"/>
          </p15:clr>
        </p15:guide>
        <p15:guide id="7" orient="horz" pos="3770">
          <p15:clr>
            <a:srgbClr val="F26B43"/>
          </p15:clr>
        </p15:guide>
        <p15:guide id="8" orient="horz" pos="86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B65E5-9D3D-45A1-A7DF-644CC287232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800" dirty="0" err="1"/>
              <a:t>Achondroplasia.expert</a:t>
            </a:r>
            <a:r>
              <a:rPr lang="en-GB" sz="4800" dirty="0"/>
              <a:t> Literature Highlights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958E0A-BFCC-409A-BD11-1BD268BB0C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April </a:t>
            </a:r>
            <a:r>
              <a:rPr lang="en-GB" dirty="0"/>
              <a:t>2023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186FEC2-70B1-31E4-8B5F-3D86F777FEBE}"/>
              </a:ext>
            </a:extLst>
          </p:cNvPr>
          <p:cNvSpPr txBox="1"/>
          <p:nvPr/>
        </p:nvSpPr>
        <p:spPr>
          <a:xfrm>
            <a:off x="2527143" y="6134044"/>
            <a:ext cx="412765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30303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Achondroplasia.expert is organized and funded by BioMarin. This material has been developed in conjunction with the Achondroplasia.expert Editorial Committee.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274554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EE7F3FB-0699-0C22-60B9-57F03D0141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325" y="6312114"/>
            <a:ext cx="1669349" cy="24402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E887374-2BAC-0F81-799D-E1BE375AB121}"/>
              </a:ext>
            </a:extLst>
          </p:cNvPr>
          <p:cNvSpPr txBox="1"/>
          <p:nvPr/>
        </p:nvSpPr>
        <p:spPr>
          <a:xfrm>
            <a:off x="5537188" y="6145953"/>
            <a:ext cx="412765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 Healthcare Professionals Only</a:t>
            </a:r>
            <a:b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© 2022 BioMarin International Ltd.</a:t>
            </a:r>
            <a:b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All Rights Reserved. EU-ACH-00858 08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/23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274554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1390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BFC37B-514F-7644-2BC4-E326CED82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Craniofacial Growth and Function in Achondroplasia:</a:t>
            </a:r>
            <a:br>
              <a:rPr lang="en-GB" dirty="0"/>
            </a:br>
            <a:r>
              <a:rPr lang="en-GB" dirty="0"/>
              <a:t>A Multimodal 3D Study on 15 Patients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DEB38AB1-560F-2625-9EFD-ADE41D4DD4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000" y="1821972"/>
            <a:ext cx="5316493" cy="1544095"/>
          </a:xfrm>
          <a:solidFill>
            <a:srgbClr val="F2F2F2"/>
          </a:solidFill>
        </p:spPr>
        <p:txBody>
          <a:bodyPr/>
          <a:lstStyle/>
          <a:p>
            <a:r>
              <a:rPr lang="en-GB" dirty="0"/>
              <a:t>The correlation between craniofacial growth in achondroplasia and obstructive sleep apnoea has not been assessed. This study provides a multimodal analysis of correlations between craniofacial features and severity of obstructive sleep apnoea syndrome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B22C09-AA94-0FA0-11AC-3684DC0EA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/>
              <a:t>Morice</a:t>
            </a:r>
            <a:r>
              <a:rPr lang="en-GB" dirty="0"/>
              <a:t> A, et al. </a:t>
            </a:r>
            <a:r>
              <a:rPr lang="en-GB" dirty="0" err="1"/>
              <a:t>Orphanet</a:t>
            </a:r>
            <a:r>
              <a:rPr lang="en-GB" dirty="0"/>
              <a:t> J Rare Dis. 2023;18(1):88.  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C1AA7A63-1028-B3BA-A8A7-A350B0B51DC6}"/>
              </a:ext>
            </a:extLst>
          </p:cNvPr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r>
              <a:rPr lang="en-GB" dirty="0"/>
              <a:t>Multimodal study performed on paediatric cohort of 15 patients with achondroplasia</a:t>
            </a:r>
          </a:p>
          <a:p>
            <a:pPr lvl="1"/>
            <a:r>
              <a:rPr lang="en-GB" dirty="0"/>
              <a:t>Mean age 7.8</a:t>
            </a:r>
            <a:r>
              <a:rPr lang="en-GB" u="sng" dirty="0"/>
              <a:t>+</a:t>
            </a:r>
            <a:r>
              <a:rPr lang="en-GB" dirty="0"/>
              <a:t>3.3 years</a:t>
            </a:r>
          </a:p>
          <a:p>
            <a:r>
              <a:rPr lang="en-GB" dirty="0"/>
              <a:t>Gathered clinical and sleep study data, 2D </a:t>
            </a:r>
            <a:r>
              <a:rPr lang="en-GB" dirty="0" err="1"/>
              <a:t>cephalometrics</a:t>
            </a:r>
            <a:r>
              <a:rPr lang="en-GB" dirty="0"/>
              <a:t>, 3D geometric morphometry analyses based on CT scans</a:t>
            </a:r>
          </a:p>
          <a:p>
            <a:pPr lvl="1"/>
            <a:endParaRPr lang="en-GB" dirty="0"/>
          </a:p>
          <a:p>
            <a:pPr lvl="1"/>
            <a:endParaRPr lang="en-GB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C553C39D-8C2D-6589-6A19-7196DD4CEA8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GB" dirty="0"/>
              <a:t>A significant correlation is present between severity of midface and mandible craniofacial features and obstructive sleep apnoea syndrome</a:t>
            </a:r>
          </a:p>
        </p:txBody>
      </p:sp>
      <p:graphicFrame>
        <p:nvGraphicFramePr>
          <p:cNvPr id="17" name="Content Placeholder 16">
            <a:extLst>
              <a:ext uri="{FF2B5EF4-FFF2-40B4-BE49-F238E27FC236}">
                <a16:creationId xmlns:a16="http://schemas.microsoft.com/office/drawing/2014/main" id="{59EDEF76-1698-8D71-E817-BFA2DFBDEEC6}"/>
              </a:ext>
            </a:extLst>
          </p:cNvPr>
          <p:cNvGraphicFramePr>
            <a:graphicFrameLocks noGrp="1"/>
          </p:cNvGraphicFramePr>
          <p:nvPr>
            <p:ph idx="13"/>
            <p:extLst>
              <p:ext uri="{D42A27DB-BD31-4B8C-83A1-F6EECF244321}">
                <p14:modId xmlns:p14="http://schemas.microsoft.com/office/powerpoint/2010/main" val="1481531264"/>
              </p:ext>
            </p:extLst>
          </p:nvPr>
        </p:nvGraphicFramePr>
        <p:xfrm>
          <a:off x="6110288" y="1822450"/>
          <a:ext cx="5316537" cy="34575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9880190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Achondroplasia forum">
      <a:dk1>
        <a:srgbClr val="051C2C"/>
      </a:dk1>
      <a:lt1>
        <a:sysClr val="window" lastClr="FFFFFF"/>
      </a:lt1>
      <a:dk2>
        <a:srgbClr val="051C2C"/>
      </a:dk2>
      <a:lt2>
        <a:srgbClr val="FFFFFF"/>
      </a:lt2>
      <a:accent1>
        <a:srgbClr val="051C2C"/>
      </a:accent1>
      <a:accent2>
        <a:srgbClr val="274554"/>
      </a:accent2>
      <a:accent3>
        <a:srgbClr val="DFAA40"/>
      </a:accent3>
      <a:accent4>
        <a:srgbClr val="368BAB"/>
      </a:accent4>
      <a:accent5>
        <a:srgbClr val="AACDD8"/>
      </a:accent5>
      <a:accent6>
        <a:srgbClr val="FEDD00"/>
      </a:accent6>
      <a:hlink>
        <a:srgbClr val="051C2C"/>
      </a:hlink>
      <a:folHlink>
        <a:srgbClr val="051C2C"/>
      </a:folHlink>
    </a:clrScheme>
    <a:fontScheme name="Custom 4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GSL Template" id="{E707C889-FBD3-4C5E-8378-C29BDCD68AAB}" vid="{6E1DB9CE-A05A-435F-BD63-176DE3EF4DE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7404</TotalTime>
  <Words>245</Words>
  <Application>Microsoft Office PowerPoint</Application>
  <PresentationFormat>Widescreen</PresentationFormat>
  <Paragraphs>21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Arial Narrow</vt:lpstr>
      <vt:lpstr>1_Office Theme</vt:lpstr>
      <vt:lpstr>Achondroplasia.expert Literature Highlights</vt:lpstr>
      <vt:lpstr>Craniofacial Growth and Function in Achondroplasia: A Multimodal 3D Study on 15 Patients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ACH.expert Literature Hghlights April 2023</dc:title>
  <dc:creator>Tim Venables</dc:creator>
  <cp:lastModifiedBy>Praveen Abraham</cp:lastModifiedBy>
  <cp:revision>236</cp:revision>
  <dcterms:created xsi:type="dcterms:W3CDTF">2021-09-21T16:24:04Z</dcterms:created>
  <dcterms:modified xsi:type="dcterms:W3CDTF">2023-08-25T15:50:35Z</dcterms:modified>
</cp:coreProperties>
</file>