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62" r:id="rId2"/>
    <p:sldId id="256" r:id="rId3"/>
    <p:sldId id="257" r:id="rId4"/>
    <p:sldId id="258" r:id="rId5"/>
    <p:sldId id="263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" id="{B6018537-0532-4613-B481-95FF782303CA}">
          <p14:sldIdLst>
            <p14:sldId id="262"/>
            <p14:sldId id="256"/>
            <p14:sldId id="257"/>
            <p14:sldId id="258"/>
            <p14:sldId id="263"/>
            <p14:sldId id="259"/>
            <p14:sldId id="260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CCFB29E-2070-7790-00A7-E11B2D7CE010}" name="Marie Farrow" initials="MF" userId="395651ff28d4452c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Farrow" initials="MF" lastIdx="10" clrIdx="0">
    <p:extLst>
      <p:ext uri="{19B8F6BF-5375-455C-9EA6-DF929625EA0E}">
        <p15:presenceInfo xmlns:p15="http://schemas.microsoft.com/office/powerpoint/2012/main" userId="395651ff28d4452c" providerId="Windows Live"/>
      </p:ext>
    </p:extLst>
  </p:cmAuthor>
  <p:cmAuthor id="2" name="Sarah Turner" initials="ST" lastIdx="3" clrIdx="1">
    <p:extLst>
      <p:ext uri="{19B8F6BF-5375-455C-9EA6-DF929625EA0E}">
        <p15:presenceInfo xmlns:p15="http://schemas.microsoft.com/office/powerpoint/2012/main" userId="Sarah Turner" providerId="None"/>
      </p:ext>
    </p:extLst>
  </p:cmAuthor>
  <p:cmAuthor id="3" name="Tim Venables" initials="TV" lastIdx="2" clrIdx="2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  <p:cmAuthor id="4" name="Martin Lennon" initials="ML" lastIdx="3" clrIdx="3">
    <p:extLst>
      <p:ext uri="{19B8F6BF-5375-455C-9EA6-DF929625EA0E}">
        <p15:presenceInfo xmlns:p15="http://schemas.microsoft.com/office/powerpoint/2012/main" userId="S::martin@cesasmedical.com::2390e896-01da-47fe-8b97-1d3a7a42dde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CCE1E6"/>
    <a:srgbClr val="10455B"/>
    <a:srgbClr val="CCCCE6"/>
    <a:srgbClr val="E6EED6"/>
    <a:srgbClr val="D3E0EF"/>
    <a:srgbClr val="DEEDE5"/>
    <a:srgbClr val="C7D2DF"/>
    <a:srgbClr val="9999CC"/>
    <a:srgbClr val="CDDD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57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29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251723726149147"/>
          <c:y val="1.3442052936258348E-3"/>
          <c:w val="0.31351850338039811"/>
          <c:h val="0.9103537467595826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155-4C18-AA3D-E84CD563891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155-4C18-AA3D-E84CD5638912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155-4C18-AA3D-E84CD5638912}"/>
              </c:ext>
            </c:extLst>
          </c:dPt>
          <c:dPt>
            <c:idx val="3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155-4C18-AA3D-E84CD563891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155-4C18-AA3D-E84CD563891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&lt;2 years</c:v>
                </c:pt>
                <c:pt idx="1">
                  <c:v>2-4 years</c:v>
                </c:pt>
                <c:pt idx="2">
                  <c:v>5-7 years</c:v>
                </c:pt>
                <c:pt idx="3">
                  <c:v>8-10 years</c:v>
                </c:pt>
                <c:pt idx="4">
                  <c:v>11-14 years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22.3</c:v>
                </c:pt>
                <c:pt idx="1">
                  <c:v>26.2</c:v>
                </c:pt>
                <c:pt idx="2">
                  <c:v>29.8</c:v>
                </c:pt>
                <c:pt idx="3">
                  <c:v>16.5</c:v>
                </c:pt>
                <c:pt idx="4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155-4C18-AA3D-E84CD5638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46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421322256079978"/>
          <c:y val="0.12076234245365265"/>
          <c:w val="0.20919346982504505"/>
          <c:h val="0.714921219609360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462081694405731E-2"/>
          <c:y val="2.4579150800472592E-2"/>
          <c:w val="0.90726642993622042"/>
          <c:h val="0.8647752976349877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D063-4109-A8C7-70B48E3473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52142176"/>
        <c:axId val="1652145088"/>
      </c:barChart>
      <c:catAx>
        <c:axId val="1652142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2145088"/>
        <c:crosses val="autoZero"/>
        <c:auto val="1"/>
        <c:lblAlgn val="ctr"/>
        <c:lblOffset val="100"/>
        <c:noMultiLvlLbl val="0"/>
      </c:catAx>
      <c:valAx>
        <c:axId val="1652145088"/>
        <c:scaling>
          <c:orientation val="minMax"/>
          <c:max val="15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2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2142176"/>
        <c:crosses val="autoZero"/>
        <c:crossBetween val="midCat"/>
        <c:majorUnit val="5"/>
      </c:valAx>
      <c:spPr>
        <a:solidFill>
          <a:srgbClr val="F8F8F8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462081694405731E-2"/>
          <c:y val="2.4579150800472592E-2"/>
          <c:w val="0.90726642993622042"/>
          <c:h val="0.86477529763498773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0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0-DB2A-494F-A718-DC111249FC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52142176"/>
        <c:axId val="1652145088"/>
      </c:barChart>
      <c:catAx>
        <c:axId val="1652142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2145088"/>
        <c:crosses val="autoZero"/>
        <c:auto val="1"/>
        <c:lblAlgn val="ctr"/>
        <c:lblOffset val="100"/>
        <c:noMultiLvlLbl val="0"/>
      </c:catAx>
      <c:valAx>
        <c:axId val="1652145088"/>
        <c:scaling>
          <c:orientation val="minMax"/>
          <c:max val="15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652142176"/>
        <c:crosses val="autoZero"/>
        <c:crossBetween val="midCat"/>
        <c:majorUnit val="5"/>
      </c:valAx>
      <c:spPr>
        <a:solidFill>
          <a:srgbClr val="F8F8F8"/>
        </a:solid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809107827121133E-2"/>
          <c:y val="5.021357844173284E-2"/>
          <c:w val="0.61225599840675027"/>
          <c:h val="0.8995728431165342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3B3-4F5C-A603-0DB6F1464890}"/>
              </c:ext>
            </c:extLst>
          </c:dPt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B3-4F5C-A603-0DB6F14648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B3-4F5C-A603-0DB6F14648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Category 1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3B3-4F5C-A603-0DB6F14648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8"/>
        <c:overlap val="100"/>
        <c:axId val="2046862303"/>
        <c:axId val="2046856895"/>
      </c:barChart>
      <c:catAx>
        <c:axId val="20468623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46856895"/>
        <c:crosses val="autoZero"/>
        <c:auto val="1"/>
        <c:lblAlgn val="ctr"/>
        <c:lblOffset val="100"/>
        <c:noMultiLvlLbl val="0"/>
      </c:catAx>
      <c:valAx>
        <c:axId val="2046856895"/>
        <c:scaling>
          <c:orientation val="minMax"/>
          <c:min val="0"/>
        </c:scaling>
        <c:delete val="1"/>
        <c:axPos val="l"/>
        <c:numFmt formatCode="General" sourceLinked="1"/>
        <c:majorTickMark val="none"/>
        <c:minorTickMark val="none"/>
        <c:tickLblPos val="nextTo"/>
        <c:crossAx val="20468623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76C-4FAE-81FA-CB457FA4E6D9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76C-4FAE-81FA-CB457FA4E6D9}"/>
              </c:ext>
            </c:extLst>
          </c:dPt>
          <c:dLbls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6C-4FAE-81FA-CB457FA4E6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85.1</c:v>
                </c:pt>
                <c:pt idx="1">
                  <c:v>14.9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76C-4FAE-81FA-CB457FA4E6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18"/>
        <c:holeSize val="62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89551626082325"/>
          <c:y val="3.5214407628543991E-2"/>
          <c:w val="0.8085918528197984"/>
          <c:h val="0.499208816459935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Urogenital</c:v>
                </c:pt>
                <c:pt idx="1">
                  <c:v>Cardiovascular</c:v>
                </c:pt>
                <c:pt idx="2">
                  <c:v>Musculoskeletal</c:v>
                </c:pt>
                <c:pt idx="3">
                  <c:v>CNS</c:v>
                </c:pt>
                <c:pt idx="4">
                  <c:v>Eye</c:v>
                </c:pt>
                <c:pt idx="5">
                  <c:v>Orofacial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24.4</c:v>
                </c:pt>
                <c:pt idx="1">
                  <c:v>20</c:v>
                </c:pt>
                <c:pt idx="2">
                  <c:v>15.5</c:v>
                </c:pt>
                <c:pt idx="3">
                  <c:v>11.1</c:v>
                </c:pt>
                <c:pt idx="4">
                  <c:v>11.1</c:v>
                </c:pt>
                <c:pt idx="5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D9-4732-946D-997EE9C969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46872287"/>
        <c:axId val="2046855231"/>
      </c:barChart>
      <c:catAx>
        <c:axId val="20468722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6855231"/>
        <c:crosses val="autoZero"/>
        <c:auto val="1"/>
        <c:lblAlgn val="ctr"/>
        <c:lblOffset val="100"/>
        <c:noMultiLvlLbl val="0"/>
      </c:catAx>
      <c:valAx>
        <c:axId val="2046855231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chemeClr val="tx1"/>
                    </a:solidFill>
                  </a:rPr>
                  <a:t>Percentage</a:t>
                </a:r>
              </a:p>
            </c:rich>
          </c:tx>
          <c:layout>
            <c:manualLayout>
              <c:xMode val="edge"/>
              <c:yMode val="edge"/>
              <c:x val="2.9826461661019211E-3"/>
              <c:y val="9.5144020290798825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68722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3"/>
            </a:solidFill>
          </c:spPr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595-4E04-ACE6-B9CD95CE8A81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891-43B6-AA12-861F87A1594C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17.27</c:v>
                </c:pt>
                <c:pt idx="1">
                  <c:v>82.73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91-43B6-AA12-861F87A159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solidFill>
              <a:schemeClr val="accent3"/>
            </a:solidFill>
          </c:spPr>
          <c:dPt>
            <c:idx val="0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D06-4803-B7FE-A87A06A1B44F}"/>
              </c:ext>
            </c:extLst>
          </c:dPt>
          <c:dPt>
            <c:idx val="1"/>
            <c:bubble3D val="0"/>
            <c:spPr>
              <a:solidFill>
                <a:schemeClr val="bg1">
                  <a:lumMod val="9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D06-4803-B7FE-A87A06A1B44F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39.68</c:v>
                </c:pt>
                <c:pt idx="1">
                  <c:v>60.32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D06-4803-B7FE-A87A06A1B4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732EA-104D-4B5D-88C7-4E63F4347BB6}" type="datetimeFigureOut">
              <a:rPr lang="fr-FR" smtClean="0"/>
              <a:t>17/01/2023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00878-B69F-4B06-BAB2-4D90C78A9D8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233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C21F4-4976-4A1B-862D-6E0E52C93B76}" type="datetimeFigureOut">
              <a:rPr lang="en-US" smtClean="0"/>
              <a:t>1/17/2023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1E3A30-7A5C-4042-BB65-159CE354F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057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91978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32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24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62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326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217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889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25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0" y="5387968"/>
            <a:ext cx="12192000" cy="584876"/>
          </a:xfrm>
          <a:solidFill>
            <a:schemeClr val="accent4"/>
          </a:solidFill>
          <a:ln>
            <a:noFill/>
          </a:ln>
        </p:spPr>
        <p:txBody>
          <a:bodyPr anchor="ctr"/>
          <a:lstStyle>
            <a:lvl1pPr marL="630238" indent="0" algn="ctr">
              <a:buNone/>
              <a:defRPr sz="18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r>
              <a:rPr lang="en-US" dirty="0"/>
              <a:t>Call-out box (18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35319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7C46DB12-5896-4D87-924C-B84C8C9A8E9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0" y="5387968"/>
            <a:ext cx="12192000" cy="584876"/>
          </a:xfrm>
          <a:solidFill>
            <a:schemeClr val="accent4"/>
          </a:solidFill>
          <a:ln>
            <a:noFill/>
          </a:ln>
        </p:spPr>
        <p:txBody>
          <a:bodyPr anchor="ctr"/>
          <a:lstStyle>
            <a:lvl1pPr marL="630238" indent="0" algn="ctr">
              <a:buNone/>
              <a:defRPr sz="18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r>
              <a:rPr lang="en-US" dirty="0"/>
              <a:t>Call-out box (18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/>
          <a:lstStyle>
            <a:lvl1pPr marL="269875" indent="-269875">
              <a:defRPr/>
            </a:lvl1pPr>
            <a:lvl2pPr marL="627063" indent="-269875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85961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49553609-11BB-4B19-B7C9-98E308E9106D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0" y="5387968"/>
            <a:ext cx="12192000" cy="584876"/>
          </a:xfrm>
          <a:solidFill>
            <a:schemeClr val="accent4"/>
          </a:solidFill>
          <a:ln>
            <a:noFill/>
          </a:ln>
        </p:spPr>
        <p:txBody>
          <a:bodyPr anchor="ctr"/>
          <a:lstStyle>
            <a:lvl1pPr marL="627063" indent="0" algn="ctr">
              <a:buNone/>
              <a:defRPr sz="18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r>
              <a:rPr lang="en-US" dirty="0"/>
              <a:t>Call-out box (18 </a:t>
            </a:r>
            <a:r>
              <a:rPr lang="en-US" dirty="0" err="1"/>
              <a:t>pt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5141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68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6718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152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0781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84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6" r:id="rId3"/>
    <p:sldLayoutId id="2147483678" r:id="rId4"/>
    <p:sldLayoutId id="2147483677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5" r:id="rId15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438" userDrawn="1">
          <p15:clr>
            <a:srgbClr val="F26B43"/>
          </p15:clr>
        </p15:guide>
        <p15:guide id="4" pos="7242" userDrawn="1">
          <p15:clr>
            <a:srgbClr val="F26B43"/>
          </p15:clr>
        </p15:guide>
        <p15:guide id="5" orient="horz" pos="913" userDrawn="1">
          <p15:clr>
            <a:srgbClr val="F26B43"/>
          </p15:clr>
        </p15:guide>
        <p15:guide id="6" orient="horz" pos="232" userDrawn="1">
          <p15:clr>
            <a:srgbClr val="F26B43"/>
          </p15:clr>
        </p15:guide>
        <p15:guide id="7" orient="horz" pos="3770" userDrawn="1">
          <p15:clr>
            <a:srgbClr val="F26B43"/>
          </p15:clr>
        </p15:guide>
        <p15:guide id="8" orient="horz" pos="86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CB1C9-18C1-E5A3-367C-6A8F3F7EB6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Achondroplasia.expert Literature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EAC36-E00F-6C1A-D9EA-A7D9606234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September &amp; October 2022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D3C7B0-1C7C-24C5-E3B6-4135B364DC43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57200">
              <a:defRPr/>
            </a:pPr>
            <a:r>
              <a:rPr lang="en-GB" sz="1100" b="0" i="0" dirty="0">
                <a:solidFill>
                  <a:srgbClr val="303030"/>
                </a:solidFill>
                <a:effectLst/>
                <a:latin typeface="Arial" panose="020B0604020202020204" pitchFamily="34" charset="0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2D5D78-CE75-F217-22F7-A24E5EF4B4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25" y="6312114"/>
            <a:ext cx="1669349" cy="2440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7BA6FFD-258A-DDDC-3C7C-B6AF33C432BF}"/>
              </a:ext>
            </a:extLst>
          </p:cNvPr>
          <p:cNvSpPr txBox="1"/>
          <p:nvPr/>
        </p:nvSpPr>
        <p:spPr>
          <a:xfrm>
            <a:off x="5537188" y="612690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defTabSz="457200"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2022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Reserved. EU-ACH-00754 </a:t>
            </a:r>
            <a:r>
              <a:rPr lang="en-US" sz="110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01</a:t>
            </a:r>
            <a:r>
              <a:rPr lang="en-US" sz="1100">
                <a:solidFill>
                  <a:schemeClr val="accent2">
                    <a:lumMod val="50000"/>
                  </a:schemeClr>
                </a:solidFill>
              </a:rPr>
              <a:t>/23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21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6B0D9-1069-4438-A61F-5FDD65A85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September 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E76553-41ED-4C13-B1D7-0AD6AA769C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Slide selection</a:t>
            </a:r>
          </a:p>
        </p:txBody>
      </p:sp>
    </p:spTree>
    <p:extLst>
      <p:ext uri="{BB962C8B-B14F-4D97-AF65-F5344CB8AC3E}">
        <p14:creationId xmlns:p14="http://schemas.microsoft.com/office/powerpoint/2010/main" val="3361287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D59C8-9948-16EA-FD90-25D6A956E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Growth Parameters in Children With Achondroplasia:</a:t>
            </a:r>
            <a:br>
              <a:rPr lang="en-GB" dirty="0"/>
            </a:br>
            <a:r>
              <a:rPr lang="en-GB" dirty="0"/>
              <a:t>A 7-Year, Prospective, Multinational, Observational Study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D3A1D9-90B8-0E93-AF1F-8571C9B3A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achondroplasia; AGV, annualized growth velocity.</a:t>
            </a:r>
          </a:p>
          <a:p>
            <a:r>
              <a:rPr lang="en-GB" dirty="0"/>
              <a:t>Adapted from: Savarirayan R, et al. Genet Med 2022;</a:t>
            </a:r>
            <a:r>
              <a:rPr lang="pt-BR" dirty="0"/>
              <a:t>S1098-3600(22)00906-6.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EF99C6-FB3E-5F80-D081-8EE7576F0948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This study represents one of the largest datasets of prospectively collected medical and longitudinal growth data </a:t>
            </a:r>
            <a:br>
              <a:rPr lang="en-GB" dirty="0"/>
            </a:br>
            <a:r>
              <a:rPr lang="en-GB" dirty="0"/>
              <a:t>in children with ACH and serves as a robust historical control to measure therapeutic interventions against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7477F95-8872-C7C6-530D-F4363A67D784}"/>
              </a:ext>
            </a:extLst>
          </p:cNvPr>
          <p:cNvSpPr/>
          <p:nvPr/>
        </p:nvSpPr>
        <p:spPr>
          <a:xfrm>
            <a:off x="695324" y="2698121"/>
            <a:ext cx="3986145" cy="26472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B167CB-D05A-5F71-34AD-5CED94F65DD3}"/>
              </a:ext>
            </a:extLst>
          </p:cNvPr>
          <p:cNvSpPr/>
          <p:nvPr/>
        </p:nvSpPr>
        <p:spPr>
          <a:xfrm>
            <a:off x="695324" y="1449389"/>
            <a:ext cx="3986146" cy="42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 dirty="0">
                <a:solidFill>
                  <a:schemeClr val="bg1"/>
                </a:solidFill>
              </a:rPr>
              <a:t>Longitudinal growth data are needed: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D69052-1E9C-6419-26E4-419E201659E9}"/>
              </a:ext>
            </a:extLst>
          </p:cNvPr>
          <p:cNvSpPr txBox="1"/>
          <p:nvPr/>
        </p:nvSpPr>
        <p:spPr>
          <a:xfrm>
            <a:off x="607937" y="2661484"/>
            <a:ext cx="2363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ighlight>
                  <a:srgbClr val="CCE1E6"/>
                </a:highlight>
                <a:latin typeface="MyriadPro-Light"/>
              </a:rPr>
              <a:t>Prospective study</a:t>
            </a:r>
            <a:endParaRPr lang="en-GB" dirty="0">
              <a:highlight>
                <a:srgbClr val="CCE1E6"/>
              </a:highlight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E927B2-D707-4AF0-1AB0-493D1046DE21}"/>
              </a:ext>
            </a:extLst>
          </p:cNvPr>
          <p:cNvSpPr/>
          <p:nvPr/>
        </p:nvSpPr>
        <p:spPr>
          <a:xfrm>
            <a:off x="704496" y="1928753"/>
            <a:ext cx="3979057" cy="704977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To improve understanding of ACH natural history 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To evaluate clinical outcomes with therapy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9930A1-8A07-73F4-8442-EDFABD191EC4}"/>
              </a:ext>
            </a:extLst>
          </p:cNvPr>
          <p:cNvSpPr txBox="1"/>
          <p:nvPr/>
        </p:nvSpPr>
        <p:spPr>
          <a:xfrm>
            <a:off x="704496" y="3006538"/>
            <a:ext cx="412508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</a:rPr>
              <a:t>363 children followed every 3 months 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</a:rPr>
              <a:t>Until enrolment in an interventional trial or withdrawal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400" dirty="0">
                <a:latin typeface="+mj-lt"/>
              </a:rPr>
              <a:t>No treatments administered</a:t>
            </a:r>
          </a:p>
        </p:txBody>
      </p:sp>
      <p:pic>
        <p:nvPicPr>
          <p:cNvPr id="13" name="Graphic 12" descr="Group of people with solid fill">
            <a:extLst>
              <a:ext uri="{FF2B5EF4-FFF2-40B4-BE49-F238E27FC236}">
                <a16:creationId xmlns:a16="http://schemas.microsoft.com/office/drawing/2014/main" id="{01FF6B4E-4E76-255A-E3DC-F38568F954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63184" y="4120854"/>
            <a:ext cx="838534" cy="838534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7F281C99-9641-2252-065D-6058799CD4A8}"/>
              </a:ext>
            </a:extLst>
          </p:cNvPr>
          <p:cNvGrpSpPr/>
          <p:nvPr/>
        </p:nvGrpSpPr>
        <p:grpSpPr>
          <a:xfrm>
            <a:off x="-724259" y="3749172"/>
            <a:ext cx="5309138" cy="1732030"/>
            <a:chOff x="-954178" y="1292235"/>
            <a:chExt cx="4032228" cy="4113211"/>
          </a:xfrm>
        </p:grpSpPr>
        <p:graphicFrame>
          <p:nvGraphicFramePr>
            <p:cNvPr id="17" name="Chart 16">
              <a:extLst>
                <a:ext uri="{FF2B5EF4-FFF2-40B4-BE49-F238E27FC236}">
                  <a16:creationId xmlns:a16="http://schemas.microsoft.com/office/drawing/2014/main" id="{CFD72E64-37E5-8312-43CF-923D2352161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586212438"/>
                </p:ext>
              </p:extLst>
            </p:nvPr>
          </p:nvGraphicFramePr>
          <p:xfrm>
            <a:off x="-954178" y="1292235"/>
            <a:ext cx="4032228" cy="4113211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1D70D62-CC22-7065-BAA6-60D9DEDAD58E}"/>
                </a:ext>
              </a:extLst>
            </p:cNvPr>
            <p:cNvSpPr txBox="1"/>
            <p:nvPr/>
          </p:nvSpPr>
          <p:spPr>
            <a:xfrm>
              <a:off x="549570" y="2887012"/>
              <a:ext cx="557538" cy="657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200" b="1" dirty="0">
                  <a:latin typeface="+mj-lt"/>
                </a:rPr>
                <a:t>Age (%)</a:t>
              </a:r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69C9BD40-D73A-7358-8CF2-2ACE1389DE85}"/>
              </a:ext>
            </a:extLst>
          </p:cNvPr>
          <p:cNvSpPr txBox="1"/>
          <p:nvPr/>
        </p:nvSpPr>
        <p:spPr>
          <a:xfrm>
            <a:off x="11496675" y="5060036"/>
            <a:ext cx="5713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Years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0F0D0D77-B1D6-2269-4F99-7F726983F9B4}"/>
              </a:ext>
            </a:extLst>
          </p:cNvPr>
          <p:cNvGrpSpPr/>
          <p:nvPr/>
        </p:nvGrpSpPr>
        <p:grpSpPr>
          <a:xfrm>
            <a:off x="4736961" y="1516976"/>
            <a:ext cx="6847102" cy="3870992"/>
            <a:chOff x="4736961" y="1516976"/>
            <a:chExt cx="6847102" cy="3870992"/>
          </a:xfrm>
        </p:grpSpPr>
        <p:graphicFrame>
          <p:nvGraphicFramePr>
            <p:cNvPr id="46" name="Chart 45">
              <a:extLst>
                <a:ext uri="{FF2B5EF4-FFF2-40B4-BE49-F238E27FC236}">
                  <a16:creationId xmlns:a16="http://schemas.microsoft.com/office/drawing/2014/main" id="{A0065012-34AC-659E-8046-0BE411E2A586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853828954"/>
                </p:ext>
              </p:extLst>
            </p:nvPr>
          </p:nvGraphicFramePr>
          <p:xfrm>
            <a:off x="4768856" y="2316751"/>
            <a:ext cx="3439280" cy="307121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aphicFrame>
          <p:nvGraphicFramePr>
            <p:cNvPr id="48" name="Chart 47">
              <a:extLst>
                <a:ext uri="{FF2B5EF4-FFF2-40B4-BE49-F238E27FC236}">
                  <a16:creationId xmlns:a16="http://schemas.microsoft.com/office/drawing/2014/main" id="{ED5E8577-4243-0395-BFDF-60BCF176F49F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334027259"/>
                </p:ext>
              </p:extLst>
            </p:nvPr>
          </p:nvGraphicFramePr>
          <p:xfrm>
            <a:off x="8144783" y="2316751"/>
            <a:ext cx="3439280" cy="307121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EB7FC10-820B-F72A-69C7-25176FFB2F51}"/>
                </a:ext>
              </a:extLst>
            </p:cNvPr>
            <p:cNvSpPr txBox="1"/>
            <p:nvPr/>
          </p:nvSpPr>
          <p:spPr>
            <a:xfrm>
              <a:off x="4736961" y="1516976"/>
              <a:ext cx="3520991" cy="2923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>
                <a:defRPr sz="1300" b="1">
                  <a:solidFill>
                    <a:schemeClr val="bg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GB" dirty="0">
                  <a:solidFill>
                    <a:schemeClr val="tx1"/>
                  </a:solidFill>
                </a:rPr>
                <a:t>AGV from birth to 15 years (cm/year):</a:t>
              </a:r>
            </a:p>
          </p:txBody>
        </p:sp>
        <p:sp>
          <p:nvSpPr>
            <p:cNvPr id="44" name="Rectangle: Rounded Corners 43">
              <a:extLst>
                <a:ext uri="{FF2B5EF4-FFF2-40B4-BE49-F238E27FC236}">
                  <a16:creationId xmlns:a16="http://schemas.microsoft.com/office/drawing/2014/main" id="{31C62F92-EDA4-7A43-3FC1-97ADF6C68102}"/>
                </a:ext>
              </a:extLst>
            </p:cNvPr>
            <p:cNvSpPr/>
            <p:nvPr/>
          </p:nvSpPr>
          <p:spPr>
            <a:xfrm>
              <a:off x="6515872" y="2211828"/>
              <a:ext cx="1613294" cy="34837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+mj-lt"/>
                </a:rPr>
                <a:t>Female children</a:t>
              </a:r>
            </a:p>
          </p:txBody>
        </p:sp>
        <p:sp>
          <p:nvSpPr>
            <p:cNvPr id="45" name="Rectangle: Rounded Corners 44">
              <a:extLst>
                <a:ext uri="{FF2B5EF4-FFF2-40B4-BE49-F238E27FC236}">
                  <a16:creationId xmlns:a16="http://schemas.microsoft.com/office/drawing/2014/main" id="{EBA24958-74B7-6909-3522-CD173B797115}"/>
                </a:ext>
              </a:extLst>
            </p:cNvPr>
            <p:cNvSpPr/>
            <p:nvPr/>
          </p:nvSpPr>
          <p:spPr>
            <a:xfrm>
              <a:off x="9891799" y="2209391"/>
              <a:ext cx="1613294" cy="348370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>
                  <a:latin typeface="+mj-lt"/>
                </a:rPr>
                <a:t>Male children</a:t>
              </a: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2A2A2707-DF9D-77E5-DCB0-3396EDCBF449}"/>
                </a:ext>
              </a:extLst>
            </p:cNvPr>
            <p:cNvSpPr/>
            <p:nvPr/>
          </p:nvSpPr>
          <p:spPr>
            <a:xfrm>
              <a:off x="5150644" y="2486025"/>
              <a:ext cx="2893219" cy="1850231"/>
            </a:xfrm>
            <a:custGeom>
              <a:avLst/>
              <a:gdLst>
                <a:gd name="connsiteX0" fmla="*/ 0 w 2893219"/>
                <a:gd name="connsiteY0" fmla="*/ 0 h 1850231"/>
                <a:gd name="connsiteX1" fmla="*/ 185737 w 2893219"/>
                <a:gd name="connsiteY1" fmla="*/ 514350 h 1850231"/>
                <a:gd name="connsiteX2" fmla="*/ 428625 w 2893219"/>
                <a:gd name="connsiteY2" fmla="*/ 978694 h 1850231"/>
                <a:gd name="connsiteX3" fmla="*/ 614362 w 2893219"/>
                <a:gd name="connsiteY3" fmla="*/ 1235869 h 1850231"/>
                <a:gd name="connsiteX4" fmla="*/ 914400 w 2893219"/>
                <a:gd name="connsiteY4" fmla="*/ 1471613 h 1850231"/>
                <a:gd name="connsiteX5" fmla="*/ 1193006 w 2893219"/>
                <a:gd name="connsiteY5" fmla="*/ 1571625 h 1850231"/>
                <a:gd name="connsiteX6" fmla="*/ 1435894 w 2893219"/>
                <a:gd name="connsiteY6" fmla="*/ 1578769 h 1850231"/>
                <a:gd name="connsiteX7" fmla="*/ 1821656 w 2893219"/>
                <a:gd name="connsiteY7" fmla="*/ 1500188 h 1850231"/>
                <a:gd name="connsiteX8" fmla="*/ 2135981 w 2893219"/>
                <a:gd name="connsiteY8" fmla="*/ 1478756 h 1850231"/>
                <a:gd name="connsiteX9" fmla="*/ 2321719 w 2893219"/>
                <a:gd name="connsiteY9" fmla="*/ 1478756 h 1850231"/>
                <a:gd name="connsiteX10" fmla="*/ 2600325 w 2893219"/>
                <a:gd name="connsiteY10" fmla="*/ 1571625 h 1850231"/>
                <a:gd name="connsiteX11" fmla="*/ 2893219 w 2893219"/>
                <a:gd name="connsiteY11" fmla="*/ 1850231 h 18502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93219" h="1850231">
                  <a:moveTo>
                    <a:pt x="0" y="0"/>
                  </a:moveTo>
                  <a:cubicBezTo>
                    <a:pt x="57150" y="175617"/>
                    <a:pt x="114300" y="351234"/>
                    <a:pt x="185737" y="514350"/>
                  </a:cubicBezTo>
                  <a:cubicBezTo>
                    <a:pt x="257175" y="677466"/>
                    <a:pt x="357188" y="858441"/>
                    <a:pt x="428625" y="978694"/>
                  </a:cubicBezTo>
                  <a:cubicBezTo>
                    <a:pt x="500063" y="1098947"/>
                    <a:pt x="533400" y="1153716"/>
                    <a:pt x="614362" y="1235869"/>
                  </a:cubicBezTo>
                  <a:cubicBezTo>
                    <a:pt x="695325" y="1318022"/>
                    <a:pt x="817959" y="1415654"/>
                    <a:pt x="914400" y="1471613"/>
                  </a:cubicBezTo>
                  <a:cubicBezTo>
                    <a:pt x="1010841" y="1527572"/>
                    <a:pt x="1106090" y="1553766"/>
                    <a:pt x="1193006" y="1571625"/>
                  </a:cubicBezTo>
                  <a:cubicBezTo>
                    <a:pt x="1279922" y="1589484"/>
                    <a:pt x="1331119" y="1590675"/>
                    <a:pt x="1435894" y="1578769"/>
                  </a:cubicBezTo>
                  <a:cubicBezTo>
                    <a:pt x="1540669" y="1566863"/>
                    <a:pt x="1704975" y="1516857"/>
                    <a:pt x="1821656" y="1500188"/>
                  </a:cubicBezTo>
                  <a:cubicBezTo>
                    <a:pt x="1938337" y="1483519"/>
                    <a:pt x="2052637" y="1482328"/>
                    <a:pt x="2135981" y="1478756"/>
                  </a:cubicBezTo>
                  <a:cubicBezTo>
                    <a:pt x="2219325" y="1475184"/>
                    <a:pt x="2244328" y="1463278"/>
                    <a:pt x="2321719" y="1478756"/>
                  </a:cubicBezTo>
                  <a:cubicBezTo>
                    <a:pt x="2399110" y="1494234"/>
                    <a:pt x="2505075" y="1509713"/>
                    <a:pt x="2600325" y="1571625"/>
                  </a:cubicBezTo>
                  <a:cubicBezTo>
                    <a:pt x="2695575" y="1633537"/>
                    <a:pt x="2794397" y="1741884"/>
                    <a:pt x="2893219" y="1850231"/>
                  </a:cubicBezTo>
                </a:path>
              </a:pathLst>
            </a:cu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C2DFD097-86BE-D5D8-83AC-F45F1DC2C01A}"/>
                </a:ext>
              </a:extLst>
            </p:cNvPr>
            <p:cNvSpPr/>
            <p:nvPr/>
          </p:nvSpPr>
          <p:spPr>
            <a:xfrm>
              <a:off x="5150644" y="3221831"/>
              <a:ext cx="2893219" cy="1700213"/>
            </a:xfrm>
            <a:custGeom>
              <a:avLst/>
              <a:gdLst>
                <a:gd name="connsiteX0" fmla="*/ 0 w 2893219"/>
                <a:gd name="connsiteY0" fmla="*/ 0 h 1700213"/>
                <a:gd name="connsiteX1" fmla="*/ 185737 w 2893219"/>
                <a:gd name="connsiteY1" fmla="*/ 335757 h 1700213"/>
                <a:gd name="connsiteX2" fmla="*/ 392906 w 2893219"/>
                <a:gd name="connsiteY2" fmla="*/ 657225 h 1700213"/>
                <a:gd name="connsiteX3" fmla="*/ 614362 w 2893219"/>
                <a:gd name="connsiteY3" fmla="*/ 892969 h 1700213"/>
                <a:gd name="connsiteX4" fmla="*/ 914400 w 2893219"/>
                <a:gd name="connsiteY4" fmla="*/ 1050132 h 1700213"/>
                <a:gd name="connsiteX5" fmla="*/ 1185862 w 2893219"/>
                <a:gd name="connsiteY5" fmla="*/ 1107282 h 1700213"/>
                <a:gd name="connsiteX6" fmla="*/ 1628775 w 2893219"/>
                <a:gd name="connsiteY6" fmla="*/ 1092994 h 1700213"/>
                <a:gd name="connsiteX7" fmla="*/ 1964531 w 2893219"/>
                <a:gd name="connsiteY7" fmla="*/ 1092994 h 1700213"/>
                <a:gd name="connsiteX8" fmla="*/ 2243137 w 2893219"/>
                <a:gd name="connsiteY8" fmla="*/ 1157288 h 1700213"/>
                <a:gd name="connsiteX9" fmla="*/ 2528887 w 2893219"/>
                <a:gd name="connsiteY9" fmla="*/ 1300163 h 1700213"/>
                <a:gd name="connsiteX10" fmla="*/ 2736056 w 2893219"/>
                <a:gd name="connsiteY10" fmla="*/ 1500188 h 1700213"/>
                <a:gd name="connsiteX11" fmla="*/ 2893219 w 2893219"/>
                <a:gd name="connsiteY11" fmla="*/ 1700213 h 1700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893219" h="1700213">
                  <a:moveTo>
                    <a:pt x="0" y="0"/>
                  </a:moveTo>
                  <a:cubicBezTo>
                    <a:pt x="61912" y="111919"/>
                    <a:pt x="120253" y="226220"/>
                    <a:pt x="185737" y="335757"/>
                  </a:cubicBezTo>
                  <a:cubicBezTo>
                    <a:pt x="251221" y="445294"/>
                    <a:pt x="321469" y="564356"/>
                    <a:pt x="392906" y="657225"/>
                  </a:cubicBezTo>
                  <a:cubicBezTo>
                    <a:pt x="464343" y="750094"/>
                    <a:pt x="527447" y="827485"/>
                    <a:pt x="614362" y="892969"/>
                  </a:cubicBezTo>
                  <a:cubicBezTo>
                    <a:pt x="701277" y="958453"/>
                    <a:pt x="819150" y="1014413"/>
                    <a:pt x="914400" y="1050132"/>
                  </a:cubicBezTo>
                  <a:cubicBezTo>
                    <a:pt x="1009650" y="1085851"/>
                    <a:pt x="1066800" y="1100138"/>
                    <a:pt x="1185862" y="1107282"/>
                  </a:cubicBezTo>
                  <a:cubicBezTo>
                    <a:pt x="1304924" y="1114426"/>
                    <a:pt x="1498997" y="1095375"/>
                    <a:pt x="1628775" y="1092994"/>
                  </a:cubicBezTo>
                  <a:cubicBezTo>
                    <a:pt x="1758553" y="1090613"/>
                    <a:pt x="1862137" y="1082278"/>
                    <a:pt x="1964531" y="1092994"/>
                  </a:cubicBezTo>
                  <a:cubicBezTo>
                    <a:pt x="2066925" y="1103710"/>
                    <a:pt x="2149078" y="1122760"/>
                    <a:pt x="2243137" y="1157288"/>
                  </a:cubicBezTo>
                  <a:cubicBezTo>
                    <a:pt x="2337196" y="1191816"/>
                    <a:pt x="2446734" y="1243013"/>
                    <a:pt x="2528887" y="1300163"/>
                  </a:cubicBezTo>
                  <a:cubicBezTo>
                    <a:pt x="2611040" y="1357313"/>
                    <a:pt x="2675334" y="1433513"/>
                    <a:pt x="2736056" y="1500188"/>
                  </a:cubicBezTo>
                  <a:cubicBezTo>
                    <a:pt x="2796778" y="1566863"/>
                    <a:pt x="2844998" y="1633538"/>
                    <a:pt x="2893219" y="1700213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F7841992-356D-7A12-0B04-583ED9C150B6}"/>
                </a:ext>
              </a:extLst>
            </p:cNvPr>
            <p:cNvSpPr/>
            <p:nvPr/>
          </p:nvSpPr>
          <p:spPr>
            <a:xfrm>
              <a:off x="5136356" y="4300538"/>
              <a:ext cx="2864644" cy="550068"/>
            </a:xfrm>
            <a:custGeom>
              <a:avLst/>
              <a:gdLst>
                <a:gd name="connsiteX0" fmla="*/ 0 w 2864644"/>
                <a:gd name="connsiteY0" fmla="*/ 0 h 550068"/>
                <a:gd name="connsiteX1" fmla="*/ 2864644 w 2864644"/>
                <a:gd name="connsiteY1" fmla="*/ 550068 h 5500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64644" h="550068">
                  <a:moveTo>
                    <a:pt x="0" y="0"/>
                  </a:moveTo>
                  <a:lnTo>
                    <a:pt x="2864644" y="550068"/>
                  </a:lnTo>
                </a:path>
              </a:pathLst>
            </a:cu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1190311A-5382-7AF6-6DA5-8F09D1FCA154}"/>
                </a:ext>
              </a:extLst>
            </p:cNvPr>
            <p:cNvSpPr/>
            <p:nvPr/>
          </p:nvSpPr>
          <p:spPr>
            <a:xfrm>
              <a:off x="8486775" y="2386013"/>
              <a:ext cx="2878931" cy="1750381"/>
            </a:xfrm>
            <a:custGeom>
              <a:avLst/>
              <a:gdLst>
                <a:gd name="connsiteX0" fmla="*/ 0 w 2878931"/>
                <a:gd name="connsiteY0" fmla="*/ 0 h 1750381"/>
                <a:gd name="connsiteX1" fmla="*/ 235744 w 2878931"/>
                <a:gd name="connsiteY1" fmla="*/ 550068 h 1750381"/>
                <a:gd name="connsiteX2" fmla="*/ 557213 w 2878931"/>
                <a:gd name="connsiteY2" fmla="*/ 1085850 h 1750381"/>
                <a:gd name="connsiteX3" fmla="*/ 828675 w 2878931"/>
                <a:gd name="connsiteY3" fmla="*/ 1400175 h 1750381"/>
                <a:gd name="connsiteX4" fmla="*/ 1193006 w 2878931"/>
                <a:gd name="connsiteY4" fmla="*/ 1664493 h 1750381"/>
                <a:gd name="connsiteX5" fmla="*/ 1650206 w 2878931"/>
                <a:gd name="connsiteY5" fmla="*/ 1750218 h 1750381"/>
                <a:gd name="connsiteX6" fmla="*/ 2128838 w 2878931"/>
                <a:gd name="connsiteY6" fmla="*/ 1685925 h 1750381"/>
                <a:gd name="connsiteX7" fmla="*/ 2636044 w 2878931"/>
                <a:gd name="connsiteY7" fmla="*/ 1678781 h 1750381"/>
                <a:gd name="connsiteX8" fmla="*/ 2878931 w 2878931"/>
                <a:gd name="connsiteY8" fmla="*/ 1743075 h 1750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78931" h="1750381">
                  <a:moveTo>
                    <a:pt x="0" y="0"/>
                  </a:moveTo>
                  <a:cubicBezTo>
                    <a:pt x="71437" y="184546"/>
                    <a:pt x="142875" y="369093"/>
                    <a:pt x="235744" y="550068"/>
                  </a:cubicBezTo>
                  <a:cubicBezTo>
                    <a:pt x="328613" y="731043"/>
                    <a:pt x="458391" y="944166"/>
                    <a:pt x="557213" y="1085850"/>
                  </a:cubicBezTo>
                  <a:cubicBezTo>
                    <a:pt x="656035" y="1227534"/>
                    <a:pt x="722710" y="1303735"/>
                    <a:pt x="828675" y="1400175"/>
                  </a:cubicBezTo>
                  <a:cubicBezTo>
                    <a:pt x="934640" y="1496615"/>
                    <a:pt x="1056084" y="1606153"/>
                    <a:pt x="1193006" y="1664493"/>
                  </a:cubicBezTo>
                  <a:cubicBezTo>
                    <a:pt x="1329928" y="1722834"/>
                    <a:pt x="1494234" y="1746646"/>
                    <a:pt x="1650206" y="1750218"/>
                  </a:cubicBezTo>
                  <a:cubicBezTo>
                    <a:pt x="1806178" y="1753790"/>
                    <a:pt x="1964532" y="1697831"/>
                    <a:pt x="2128838" y="1685925"/>
                  </a:cubicBezTo>
                  <a:cubicBezTo>
                    <a:pt x="2293144" y="1674019"/>
                    <a:pt x="2511029" y="1669256"/>
                    <a:pt x="2636044" y="1678781"/>
                  </a:cubicBezTo>
                  <a:cubicBezTo>
                    <a:pt x="2761059" y="1688306"/>
                    <a:pt x="2819995" y="1715690"/>
                    <a:pt x="2878931" y="1743075"/>
                  </a:cubicBezTo>
                </a:path>
              </a:pathLst>
            </a:cu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5F8E5A1-263D-1345-9B4D-C6D7437A9436}"/>
                </a:ext>
              </a:extLst>
            </p:cNvPr>
            <p:cNvSpPr/>
            <p:nvPr/>
          </p:nvSpPr>
          <p:spPr>
            <a:xfrm>
              <a:off x="8501063" y="3729038"/>
              <a:ext cx="2871787" cy="714375"/>
            </a:xfrm>
            <a:custGeom>
              <a:avLst/>
              <a:gdLst>
                <a:gd name="connsiteX0" fmla="*/ 0 w 2871787"/>
                <a:gd name="connsiteY0" fmla="*/ 0 h 714375"/>
                <a:gd name="connsiteX1" fmla="*/ 414337 w 2871787"/>
                <a:gd name="connsiteY1" fmla="*/ 264318 h 714375"/>
                <a:gd name="connsiteX2" fmla="*/ 892968 w 2871787"/>
                <a:gd name="connsiteY2" fmla="*/ 464343 h 714375"/>
                <a:gd name="connsiteX3" fmla="*/ 1393031 w 2871787"/>
                <a:gd name="connsiteY3" fmla="*/ 607218 h 714375"/>
                <a:gd name="connsiteX4" fmla="*/ 1950243 w 2871787"/>
                <a:gd name="connsiteY4" fmla="*/ 664368 h 714375"/>
                <a:gd name="connsiteX5" fmla="*/ 2871787 w 2871787"/>
                <a:gd name="connsiteY5" fmla="*/ 714375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71787" h="714375">
                  <a:moveTo>
                    <a:pt x="0" y="0"/>
                  </a:moveTo>
                  <a:cubicBezTo>
                    <a:pt x="132754" y="93464"/>
                    <a:pt x="265509" y="186928"/>
                    <a:pt x="414337" y="264318"/>
                  </a:cubicBezTo>
                  <a:cubicBezTo>
                    <a:pt x="563165" y="341708"/>
                    <a:pt x="729852" y="407193"/>
                    <a:pt x="892968" y="464343"/>
                  </a:cubicBezTo>
                  <a:cubicBezTo>
                    <a:pt x="1056084" y="521493"/>
                    <a:pt x="1216819" y="573881"/>
                    <a:pt x="1393031" y="607218"/>
                  </a:cubicBezTo>
                  <a:cubicBezTo>
                    <a:pt x="1569243" y="640555"/>
                    <a:pt x="1703784" y="646508"/>
                    <a:pt x="1950243" y="664368"/>
                  </a:cubicBezTo>
                  <a:cubicBezTo>
                    <a:pt x="2196702" y="682228"/>
                    <a:pt x="2534244" y="698301"/>
                    <a:pt x="2871787" y="714375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CBC8F52A-4067-F9CF-7D4A-097054D5E22C}"/>
                </a:ext>
              </a:extLst>
            </p:cNvPr>
            <p:cNvSpPr/>
            <p:nvPr/>
          </p:nvSpPr>
          <p:spPr>
            <a:xfrm>
              <a:off x="8486775" y="4093369"/>
              <a:ext cx="2864644" cy="742950"/>
            </a:xfrm>
            <a:custGeom>
              <a:avLst/>
              <a:gdLst>
                <a:gd name="connsiteX0" fmla="*/ 0 w 2864644"/>
                <a:gd name="connsiteY0" fmla="*/ 0 h 742950"/>
                <a:gd name="connsiteX1" fmla="*/ 392906 w 2864644"/>
                <a:gd name="connsiteY1" fmla="*/ 207169 h 742950"/>
                <a:gd name="connsiteX2" fmla="*/ 950119 w 2864644"/>
                <a:gd name="connsiteY2" fmla="*/ 392906 h 742950"/>
                <a:gd name="connsiteX3" fmla="*/ 1564481 w 2864644"/>
                <a:gd name="connsiteY3" fmla="*/ 485775 h 742950"/>
                <a:gd name="connsiteX4" fmla="*/ 2128838 w 2864644"/>
                <a:gd name="connsiteY4" fmla="*/ 578644 h 742950"/>
                <a:gd name="connsiteX5" fmla="*/ 2557463 w 2864644"/>
                <a:gd name="connsiteY5" fmla="*/ 650081 h 742950"/>
                <a:gd name="connsiteX6" fmla="*/ 2864644 w 2864644"/>
                <a:gd name="connsiteY6" fmla="*/ 742950 h 742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864644" h="742950">
                  <a:moveTo>
                    <a:pt x="0" y="0"/>
                  </a:moveTo>
                  <a:cubicBezTo>
                    <a:pt x="117276" y="70842"/>
                    <a:pt x="234553" y="141685"/>
                    <a:pt x="392906" y="207169"/>
                  </a:cubicBezTo>
                  <a:cubicBezTo>
                    <a:pt x="551259" y="272653"/>
                    <a:pt x="754857" y="346472"/>
                    <a:pt x="950119" y="392906"/>
                  </a:cubicBezTo>
                  <a:cubicBezTo>
                    <a:pt x="1145381" y="439340"/>
                    <a:pt x="1564481" y="485775"/>
                    <a:pt x="1564481" y="485775"/>
                  </a:cubicBezTo>
                  <a:lnTo>
                    <a:pt x="2128838" y="578644"/>
                  </a:lnTo>
                  <a:cubicBezTo>
                    <a:pt x="2294335" y="606028"/>
                    <a:pt x="2434829" y="622697"/>
                    <a:pt x="2557463" y="650081"/>
                  </a:cubicBezTo>
                  <a:cubicBezTo>
                    <a:pt x="2680097" y="677465"/>
                    <a:pt x="2772370" y="710207"/>
                    <a:pt x="2864644" y="742950"/>
                  </a:cubicBezTo>
                </a:path>
              </a:pathLst>
            </a:cu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aphicFrame>
        <p:nvGraphicFramePr>
          <p:cNvPr id="57" name="Table 57">
            <a:extLst>
              <a:ext uri="{FF2B5EF4-FFF2-40B4-BE49-F238E27FC236}">
                <a16:creationId xmlns:a16="http://schemas.microsoft.com/office/drawing/2014/main" id="{11DA9759-79B4-197F-98D9-E609C3B80B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68609"/>
              </p:ext>
            </p:extLst>
          </p:nvPr>
        </p:nvGraphicFramePr>
        <p:xfrm>
          <a:off x="10279856" y="1456734"/>
          <a:ext cx="1225237" cy="685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25237">
                  <a:extLst>
                    <a:ext uri="{9D8B030D-6E8A-4147-A177-3AD203B41FA5}">
                      <a16:colId xmlns:a16="http://schemas.microsoft.com/office/drawing/2014/main" val="17256253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900" dirty="0"/>
                        <a:t>0.95 quantile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97639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900" dirty="0"/>
                        <a:t>0.50 quantile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27699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900" dirty="0"/>
                        <a:t>0.05 quantile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869980"/>
                  </a:ext>
                </a:extLst>
              </a:tr>
            </a:tbl>
          </a:graphicData>
        </a:graphic>
      </p:graphicFrame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44728CF1-06CE-0C41-DF53-A40C3706002B}"/>
              </a:ext>
            </a:extLst>
          </p:cNvPr>
          <p:cNvCxnSpPr>
            <a:cxnSpLocks/>
          </p:cNvCxnSpPr>
          <p:nvPr/>
        </p:nvCxnSpPr>
        <p:spPr>
          <a:xfrm>
            <a:off x="11099438" y="1581272"/>
            <a:ext cx="396562" cy="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2DD196F3-44FD-AD71-5F59-33B1545E05C5}"/>
              </a:ext>
            </a:extLst>
          </p:cNvPr>
          <p:cNvCxnSpPr>
            <a:cxnSpLocks/>
          </p:cNvCxnSpPr>
          <p:nvPr/>
        </p:nvCxnSpPr>
        <p:spPr>
          <a:xfrm>
            <a:off x="11099438" y="1807237"/>
            <a:ext cx="396562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B19F8EB-4A79-A44E-7DC1-539AE56AD397}"/>
              </a:ext>
            </a:extLst>
          </p:cNvPr>
          <p:cNvCxnSpPr>
            <a:cxnSpLocks/>
          </p:cNvCxnSpPr>
          <p:nvPr/>
        </p:nvCxnSpPr>
        <p:spPr>
          <a:xfrm>
            <a:off x="11099438" y="2033202"/>
            <a:ext cx="396562" cy="0"/>
          </a:xfrm>
          <a:prstGeom prst="line">
            <a:avLst/>
          </a:prstGeom>
          <a:ln w="127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655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0F3CD48B-416D-5591-6D7B-6D857595FB5C}"/>
              </a:ext>
            </a:extLst>
          </p:cNvPr>
          <p:cNvSpPr/>
          <p:nvPr/>
        </p:nvSpPr>
        <p:spPr>
          <a:xfrm>
            <a:off x="7329055" y="2813605"/>
            <a:ext cx="4167620" cy="24398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row: Down 57">
            <a:extLst>
              <a:ext uri="{FF2B5EF4-FFF2-40B4-BE49-F238E27FC236}">
                <a16:creationId xmlns:a16="http://schemas.microsoft.com/office/drawing/2014/main" id="{E7EBA926-6A73-FC52-FCE4-8B26C8E9DC48}"/>
              </a:ext>
            </a:extLst>
          </p:cNvPr>
          <p:cNvSpPr/>
          <p:nvPr/>
        </p:nvSpPr>
        <p:spPr>
          <a:xfrm rot="16200000">
            <a:off x="7035531" y="4436461"/>
            <a:ext cx="483134" cy="574974"/>
          </a:xfrm>
          <a:prstGeom prst="down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320D71-3E2A-7089-65A8-BFB847612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Associated Anomalies in Cases With Achondroplasia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2F346B-8A74-D81A-CA82-AEA51C5E3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*One Moebius syndrome and one Pierre Robin sequence; </a:t>
            </a:r>
            <a:r>
              <a:rPr lang="en-GB" baseline="30000" dirty="0"/>
              <a:t>†</a:t>
            </a:r>
            <a:r>
              <a:rPr lang="en-GB" dirty="0"/>
              <a:t>Two </a:t>
            </a:r>
            <a:r>
              <a:rPr lang="en-GB" dirty="0" err="1"/>
              <a:t>trisomies</a:t>
            </a:r>
            <a:r>
              <a:rPr lang="en-GB" dirty="0"/>
              <a:t> 21, one 22 q11.2 deletion, and one 47, XXX.</a:t>
            </a:r>
          </a:p>
          <a:p>
            <a:r>
              <a:rPr lang="en-GB" dirty="0"/>
              <a:t>ACH, achondroplasia; CNS, central nervous system. </a:t>
            </a:r>
          </a:p>
          <a:p>
            <a:r>
              <a:rPr lang="en-GB" dirty="0"/>
              <a:t>Stoll C, et al. </a:t>
            </a:r>
            <a:r>
              <a:rPr lang="en-GB" dirty="0" err="1"/>
              <a:t>Eur</a:t>
            </a:r>
            <a:r>
              <a:rPr lang="en-GB" dirty="0"/>
              <a:t> J Med Genet 2022;65(11):104612.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244D2289-D29F-B81A-0490-FC06E22AF9C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The overall prevalence of associated anomalies shows that individuals with ACH </a:t>
            </a:r>
            <a:br>
              <a:rPr lang="en-GB" dirty="0"/>
            </a:br>
            <a:r>
              <a:rPr lang="en-GB" dirty="0"/>
              <a:t>need careful screening for other congenital anomalies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AD49ECB-0ECF-5EA8-DBA4-93D48739C687}"/>
              </a:ext>
            </a:extLst>
          </p:cNvPr>
          <p:cNvSpPr/>
          <p:nvPr/>
        </p:nvSpPr>
        <p:spPr>
          <a:xfrm>
            <a:off x="6414504" y="1928753"/>
            <a:ext cx="4488423" cy="70497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1D21302-4A97-8ADD-B0D5-C474B3979A53}"/>
              </a:ext>
            </a:extLst>
          </p:cNvPr>
          <p:cNvSpPr/>
          <p:nvPr/>
        </p:nvSpPr>
        <p:spPr>
          <a:xfrm>
            <a:off x="695323" y="1449389"/>
            <a:ext cx="5668936" cy="42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 dirty="0">
                <a:solidFill>
                  <a:schemeClr val="bg1"/>
                </a:solidFill>
              </a:rPr>
              <a:t>ACH may be associated with congenital anomalies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C225430-1A35-8B05-F0F0-6ACE98BBEF77}"/>
              </a:ext>
            </a:extLst>
          </p:cNvPr>
          <p:cNvSpPr/>
          <p:nvPr/>
        </p:nvSpPr>
        <p:spPr>
          <a:xfrm>
            <a:off x="704496" y="1928753"/>
            <a:ext cx="5659763" cy="704977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Reported prevalence and types of anomalies are variable</a:t>
            </a:r>
          </a:p>
          <a:p>
            <a:pPr marL="285750" indent="-285750">
              <a:spcAft>
                <a:spcPts val="600"/>
              </a:spcAft>
              <a:buClr>
                <a:schemeClr val="accent3"/>
              </a:buClr>
              <a:buFont typeface="Arial" panose="020B0604020202020204" pitchFamily="34" charset="0"/>
              <a:buChar char="►"/>
            </a:pPr>
            <a:r>
              <a:rPr lang="en-GB" sz="1200" dirty="0">
                <a:solidFill>
                  <a:schemeClr val="tx1"/>
                </a:solidFill>
              </a:rPr>
              <a:t>This study aimed to establish prevalence and describe anomalies in ACH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4E31001-B101-F5B9-6C86-718CAB9DBD38}"/>
              </a:ext>
            </a:extLst>
          </p:cNvPr>
          <p:cNvSpPr txBox="1"/>
          <p:nvPr/>
        </p:nvSpPr>
        <p:spPr>
          <a:xfrm>
            <a:off x="6464027" y="2004173"/>
            <a:ext cx="477567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chemeClr val="accent3"/>
              </a:buClr>
            </a:pPr>
            <a:r>
              <a:rPr lang="en-GB" sz="1200" dirty="0">
                <a:sym typeface="Wingdings" panose="05000000000000000000" pitchFamily="2" charset="2"/>
              </a:rPr>
              <a:t> </a:t>
            </a:r>
            <a:r>
              <a:rPr lang="en-GB" sz="1200" dirty="0"/>
              <a:t>25 cases ascertained from a registry of congenital anomalies </a:t>
            </a:r>
          </a:p>
          <a:p>
            <a:pPr>
              <a:spcAft>
                <a:spcPts val="600"/>
              </a:spcAft>
              <a:buClr>
                <a:schemeClr val="accent3"/>
              </a:buClr>
            </a:pPr>
            <a:r>
              <a:rPr lang="en-GB" sz="1200" dirty="0">
                <a:sym typeface="Wingdings" panose="05000000000000000000" pitchFamily="2" charset="2"/>
              </a:rPr>
              <a:t> </a:t>
            </a:r>
            <a:r>
              <a:rPr lang="en-GB" sz="1200" dirty="0"/>
              <a:t>223 cases from the French Little People organization 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91B2EED1-9272-D8BE-6A14-19888AFA1AF9}"/>
              </a:ext>
            </a:extLst>
          </p:cNvPr>
          <p:cNvGrpSpPr/>
          <p:nvPr/>
        </p:nvGrpSpPr>
        <p:grpSpPr>
          <a:xfrm>
            <a:off x="369741" y="2299248"/>
            <a:ext cx="6649361" cy="3176997"/>
            <a:chOff x="4966857" y="950605"/>
            <a:chExt cx="6649361" cy="3176997"/>
          </a:xfrm>
        </p:grpSpPr>
        <p:graphicFrame>
          <p:nvGraphicFramePr>
            <p:cNvPr id="37" name="Chart 36">
              <a:extLst>
                <a:ext uri="{FF2B5EF4-FFF2-40B4-BE49-F238E27FC236}">
                  <a16:creationId xmlns:a16="http://schemas.microsoft.com/office/drawing/2014/main" id="{FC48EE28-3EC7-26B1-D959-BAC9796F2914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290377441"/>
                </p:ext>
              </p:extLst>
            </p:nvPr>
          </p:nvGraphicFramePr>
          <p:xfrm>
            <a:off x="7242442" y="1194139"/>
            <a:ext cx="4257964" cy="278211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23" name="Chart 22">
              <a:extLst>
                <a:ext uri="{FF2B5EF4-FFF2-40B4-BE49-F238E27FC236}">
                  <a16:creationId xmlns:a16="http://schemas.microsoft.com/office/drawing/2014/main" id="{5D6C97FD-90D7-577C-DA27-99E64C29007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119339874"/>
                </p:ext>
              </p:extLst>
            </p:nvPr>
          </p:nvGraphicFramePr>
          <p:xfrm>
            <a:off x="4966857" y="950605"/>
            <a:ext cx="2711978" cy="3176997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7336B843-2281-C171-A71A-1598B2BF3253}"/>
                </a:ext>
              </a:extLst>
            </p:cNvPr>
            <p:cNvSpPr txBox="1"/>
            <p:nvPr/>
          </p:nvSpPr>
          <p:spPr>
            <a:xfrm>
              <a:off x="5578820" y="2165376"/>
              <a:ext cx="151470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>
                  <a:latin typeface="+mj-lt"/>
                </a:rPr>
                <a:t>Proportion </a:t>
              </a:r>
              <a:br>
                <a:rPr lang="en-GB" sz="1400" b="1" dirty="0">
                  <a:latin typeface="+mj-lt"/>
                </a:rPr>
              </a:br>
              <a:r>
                <a:rPr lang="en-GB" sz="1400" b="1" dirty="0">
                  <a:latin typeface="+mj-lt"/>
                </a:rPr>
                <a:t>with associated anomalies</a:t>
              </a: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2598153-E30D-8D9F-1FBD-3E0E27ACDEB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73637" y="1472118"/>
              <a:ext cx="450206" cy="5991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27BF112-5F3B-0825-F8D5-45A31B621EE9}"/>
                </a:ext>
              </a:extLst>
            </p:cNvPr>
            <p:cNvCxnSpPr>
              <a:cxnSpLocks/>
            </p:cNvCxnSpPr>
            <p:nvPr/>
          </p:nvCxnSpPr>
          <p:spPr>
            <a:xfrm>
              <a:off x="7273637" y="3059025"/>
              <a:ext cx="450206" cy="7732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4979C04B-80A6-0428-7BAD-5124A609BB76}"/>
                </a:ext>
              </a:extLst>
            </p:cNvPr>
            <p:cNvGrpSpPr/>
            <p:nvPr/>
          </p:nvGrpSpPr>
          <p:grpSpPr>
            <a:xfrm>
              <a:off x="8663056" y="3078416"/>
              <a:ext cx="2953162" cy="599137"/>
              <a:chOff x="6204692" y="4408502"/>
              <a:chExt cx="2953162" cy="599137"/>
            </a:xfrm>
          </p:grpSpPr>
          <p:sp>
            <p:nvSpPr>
              <p:cNvPr id="38" name="Rectangle: Rounded Corners 37">
                <a:extLst>
                  <a:ext uri="{FF2B5EF4-FFF2-40B4-BE49-F238E27FC236}">
                    <a16:creationId xmlns:a16="http://schemas.microsoft.com/office/drawing/2014/main" id="{071969AA-82FB-213F-E673-1AD4654F00C6}"/>
                  </a:ext>
                </a:extLst>
              </p:cNvPr>
              <p:cNvSpPr/>
              <p:nvPr/>
            </p:nvSpPr>
            <p:spPr>
              <a:xfrm>
                <a:off x="6204692" y="4408502"/>
                <a:ext cx="2953162" cy="599137"/>
              </a:xfrm>
              <a:prstGeom prst="roundRect">
                <a:avLst>
                  <a:gd name="adj" fmla="val 50000"/>
                </a:avLst>
              </a:prstGeom>
              <a:solidFill>
                <a:schemeClr val="accent5">
                  <a:lumMod val="20000"/>
                  <a:lumOff val="80000"/>
                </a:schemeClr>
              </a:solidFill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39750" algn="ctr"/>
                <a:r>
                  <a:rPr lang="en-GB" sz="1400" dirty="0">
                    <a:solidFill>
                      <a:schemeClr val="tx1"/>
                    </a:solidFill>
                    <a:latin typeface="+mj-lt"/>
                  </a:rPr>
                  <a:t>Multiple congenital anomalies</a:t>
                </a:r>
              </a:p>
            </p:txBody>
          </p:sp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EEFBF249-941C-3C79-7897-DCCDFCE4D3E4}"/>
                  </a:ext>
                </a:extLst>
              </p:cNvPr>
              <p:cNvSpPr txBox="1"/>
              <p:nvPr/>
            </p:nvSpPr>
            <p:spPr>
              <a:xfrm>
                <a:off x="6249700" y="4508015"/>
                <a:ext cx="933884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000" b="1" dirty="0">
                    <a:solidFill>
                      <a:schemeClr val="accent4"/>
                    </a:solidFill>
                    <a:latin typeface="+mj-lt"/>
                  </a:rPr>
                  <a:t>12.5% </a:t>
                </a:r>
                <a:endParaRPr lang="en-GB" sz="2000" dirty="0">
                  <a:solidFill>
                    <a:schemeClr val="accent4"/>
                  </a:solidFill>
                </a:endParaRPr>
              </a:p>
            </p:txBody>
          </p: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B8D20510-0A3D-5FD9-951D-D3C843695A13}"/>
                </a:ext>
              </a:extLst>
            </p:cNvPr>
            <p:cNvGrpSpPr/>
            <p:nvPr/>
          </p:nvGrpSpPr>
          <p:grpSpPr>
            <a:xfrm>
              <a:off x="8663056" y="2320316"/>
              <a:ext cx="2953162" cy="599137"/>
              <a:chOff x="6204692" y="4408502"/>
              <a:chExt cx="2953162" cy="599137"/>
            </a:xfrm>
          </p:grpSpPr>
          <p:sp>
            <p:nvSpPr>
              <p:cNvPr id="43" name="Rectangle: Rounded Corners 42">
                <a:extLst>
                  <a:ext uri="{FF2B5EF4-FFF2-40B4-BE49-F238E27FC236}">
                    <a16:creationId xmlns:a16="http://schemas.microsoft.com/office/drawing/2014/main" id="{680F706F-6DE1-BFA9-A5C0-3DE951697EB9}"/>
                  </a:ext>
                </a:extLst>
              </p:cNvPr>
              <p:cNvSpPr/>
              <p:nvPr/>
            </p:nvSpPr>
            <p:spPr>
              <a:xfrm>
                <a:off x="6204692" y="4408502"/>
                <a:ext cx="2953162" cy="599137"/>
              </a:xfrm>
              <a:prstGeom prst="roundRect">
                <a:avLst>
                  <a:gd name="adj" fmla="val 50000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39750" algn="ctr"/>
                <a:r>
                  <a:rPr lang="en-GB" sz="1400" dirty="0">
                    <a:solidFill>
                      <a:schemeClr val="tx1"/>
                    </a:solidFill>
                    <a:latin typeface="+mj-lt"/>
                  </a:rPr>
                  <a:t>Chromosomal abnormalities</a:t>
                </a:r>
                <a:r>
                  <a:rPr lang="en-GB" sz="1400" baseline="30000" dirty="0">
                    <a:solidFill>
                      <a:schemeClr val="tx1"/>
                    </a:solidFill>
                    <a:latin typeface="+mj-lt"/>
                  </a:rPr>
                  <a:t>†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6ADCC5E1-629D-0BDD-9935-D81DC014F019}"/>
                  </a:ext>
                </a:extLst>
              </p:cNvPr>
              <p:cNvSpPr txBox="1"/>
              <p:nvPr/>
            </p:nvSpPr>
            <p:spPr>
              <a:xfrm>
                <a:off x="6249700" y="4508015"/>
                <a:ext cx="933884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000" b="1" dirty="0">
                    <a:solidFill>
                      <a:schemeClr val="accent2"/>
                    </a:solidFill>
                    <a:latin typeface="+mj-lt"/>
                  </a:rPr>
                  <a:t>1.6% </a:t>
                </a:r>
                <a:endParaRPr lang="en-GB" sz="2000" dirty="0">
                  <a:solidFill>
                    <a:schemeClr val="accent2"/>
                  </a:solidFill>
                </a:endParaRPr>
              </a:p>
            </p:txBody>
          </p: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23EA2BD0-52DC-ADD9-3F24-12C161102030}"/>
                </a:ext>
              </a:extLst>
            </p:cNvPr>
            <p:cNvGrpSpPr/>
            <p:nvPr/>
          </p:nvGrpSpPr>
          <p:grpSpPr>
            <a:xfrm>
              <a:off x="8663056" y="1562216"/>
              <a:ext cx="2953162" cy="599137"/>
              <a:chOff x="6204692" y="4408502"/>
              <a:chExt cx="2953162" cy="599137"/>
            </a:xfrm>
          </p:grpSpPr>
          <p:sp>
            <p:nvSpPr>
              <p:cNvPr id="46" name="Rectangle: Rounded Corners 45">
                <a:extLst>
                  <a:ext uri="{FF2B5EF4-FFF2-40B4-BE49-F238E27FC236}">
                    <a16:creationId xmlns:a16="http://schemas.microsoft.com/office/drawing/2014/main" id="{9F146D73-F886-A65A-1660-2EA7A91BCF5F}"/>
                  </a:ext>
                </a:extLst>
              </p:cNvPr>
              <p:cNvSpPr/>
              <p:nvPr/>
            </p:nvSpPr>
            <p:spPr>
              <a:xfrm>
                <a:off x="6204692" y="4408502"/>
                <a:ext cx="2953162" cy="599137"/>
              </a:xfrm>
              <a:prstGeom prst="roundRect">
                <a:avLst>
                  <a:gd name="adj" fmla="val 50000"/>
                </a:avLst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39750" algn="ctr"/>
                <a:r>
                  <a:rPr lang="en-GB" sz="1400" dirty="0">
                    <a:solidFill>
                      <a:schemeClr val="tx1"/>
                    </a:solidFill>
                    <a:latin typeface="+mj-lt"/>
                  </a:rPr>
                  <a:t>Recognizable </a:t>
                </a:r>
                <a:br>
                  <a:rPr lang="en-GB" sz="1400" dirty="0">
                    <a:solidFill>
                      <a:schemeClr val="tx1"/>
                    </a:solidFill>
                    <a:latin typeface="+mj-lt"/>
                  </a:rPr>
                </a:br>
                <a:r>
                  <a:rPr lang="en-GB" sz="1400" dirty="0">
                    <a:solidFill>
                      <a:schemeClr val="tx1"/>
                    </a:solidFill>
                    <a:latin typeface="+mj-lt"/>
                  </a:rPr>
                  <a:t>non-chromosomal conditions*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FFFC7D67-FD93-6AD7-4530-60DDF159DDC9}"/>
                  </a:ext>
                </a:extLst>
              </p:cNvPr>
              <p:cNvSpPr txBox="1"/>
              <p:nvPr/>
            </p:nvSpPr>
            <p:spPr>
              <a:xfrm>
                <a:off x="6249700" y="4508015"/>
                <a:ext cx="933884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GB" sz="2000" b="1" dirty="0">
                    <a:solidFill>
                      <a:schemeClr val="accent3"/>
                    </a:solidFill>
                    <a:latin typeface="+mj-lt"/>
                  </a:rPr>
                  <a:t>0.8%</a:t>
                </a:r>
                <a:endParaRPr lang="en-GB" sz="2000" dirty="0">
                  <a:solidFill>
                    <a:schemeClr val="accent3"/>
                  </a:solidFill>
                </a:endParaRPr>
              </a:p>
            </p:txBody>
          </p:sp>
        </p:grpSp>
      </p:grpSp>
      <p:graphicFrame>
        <p:nvGraphicFramePr>
          <p:cNvPr id="52" name="Chart 51">
            <a:extLst>
              <a:ext uri="{FF2B5EF4-FFF2-40B4-BE49-F238E27FC236}">
                <a16:creationId xmlns:a16="http://schemas.microsoft.com/office/drawing/2014/main" id="{21A54F30-681B-6C9A-DCB8-077ED5ECB55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522613"/>
              </p:ext>
            </p:extLst>
          </p:nvPr>
        </p:nvGraphicFramePr>
        <p:xfrm>
          <a:off x="7348288" y="2904553"/>
          <a:ext cx="4257964" cy="2410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4" name="Rectangle 53">
            <a:extLst>
              <a:ext uri="{FF2B5EF4-FFF2-40B4-BE49-F238E27FC236}">
                <a16:creationId xmlns:a16="http://schemas.microsoft.com/office/drawing/2014/main" id="{DD376B85-E451-5AA0-EE50-C4D158056741}"/>
              </a:ext>
            </a:extLst>
          </p:cNvPr>
          <p:cNvSpPr/>
          <p:nvPr/>
        </p:nvSpPr>
        <p:spPr>
          <a:xfrm>
            <a:off x="6414504" y="1449389"/>
            <a:ext cx="4488423" cy="42756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300" b="1" dirty="0">
                <a:solidFill>
                  <a:schemeClr val="bg1"/>
                </a:solidFill>
              </a:rPr>
              <a:t>Retrospective analysis of 248 cases in France</a:t>
            </a:r>
          </a:p>
        </p:txBody>
      </p:sp>
    </p:spTree>
    <p:extLst>
      <p:ext uri="{BB962C8B-B14F-4D97-AF65-F5344CB8AC3E}">
        <p14:creationId xmlns:p14="http://schemas.microsoft.com/office/powerpoint/2010/main" val="300471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F6B0D9-1069-4438-A61F-5FDD65A85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October 2022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E76553-41ED-4C13-B1D7-0AD6AA769C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Slide selection</a:t>
            </a:r>
          </a:p>
        </p:txBody>
      </p:sp>
    </p:spTree>
    <p:extLst>
      <p:ext uri="{BB962C8B-B14F-4D97-AF65-F5344CB8AC3E}">
        <p14:creationId xmlns:p14="http://schemas.microsoft.com/office/powerpoint/2010/main" val="2812787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3BB7FC5F-1285-3A3C-635B-F872525C0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Meeting Report from 2nd ICCBH-ERN BOND Spinal Complications in Children and Adults with ACH Workshop, Dublin, Ireland, 2</a:t>
            </a:r>
            <a:r>
              <a:rPr lang="en-GB" sz="2800" baseline="30000" dirty="0"/>
              <a:t>nd</a:t>
            </a:r>
            <a:r>
              <a:rPr lang="en-GB" sz="2800" dirty="0"/>
              <a:t> July 2022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C1DBF3-8EE5-9E6C-9B9F-36F5C8F06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Pathophysiology, natural history, and management of TLK and spinal stenosis is poorly described</a:t>
            </a:r>
          </a:p>
          <a:p>
            <a:r>
              <a:rPr lang="en-GB" dirty="0"/>
              <a:t>A workshop on spinal complications in ACH was held before the start of the 10th ICCBH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08C45D-5EF7-A96E-DCD2-E7174471B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ACH, achondroplasia; ICCBH, ICCBH, International Conference on Children's Bone Health; TLK, thoracolumbar kyphosis.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Cheung MS,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Mohnike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K. Bone 2022;165:116574.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53BB398-C236-6646-6327-6C889706B6B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Positive outcomes from this workshop were a greater understanding of the natural history across the lifespan of the patients and a high level of international engagement on this subject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EF1F9BF-3F90-3F0C-F14B-5C2FDEC533F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86061" cy="3457749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Spinal pathology is a significant, </a:t>
            </a:r>
            <a:br>
              <a:rPr lang="en-GB" dirty="0"/>
            </a:br>
            <a:r>
              <a:rPr lang="en-GB" dirty="0"/>
              <a:t>serious complication</a:t>
            </a:r>
          </a:p>
          <a:p>
            <a:r>
              <a:rPr lang="en-GB" dirty="0"/>
              <a:t>TLK and spinal stenosis are separate </a:t>
            </a:r>
            <a:br>
              <a:rPr lang="en-GB" dirty="0"/>
            </a:br>
            <a:r>
              <a:rPr lang="en-GB" dirty="0"/>
              <a:t>entities, but they impact each other</a:t>
            </a:r>
          </a:p>
          <a:p>
            <a:r>
              <a:rPr lang="en-GB" dirty="0"/>
              <a:t>Surveys show spinal symptoms start in childhood and affect &gt;60% of adult patients </a:t>
            </a:r>
          </a:p>
          <a:p>
            <a:r>
              <a:rPr lang="en-GB" dirty="0"/>
              <a:t>Mobility, pain, incontinence, and paralysis are major complications which increase with age </a:t>
            </a:r>
          </a:p>
          <a:p>
            <a:r>
              <a:rPr lang="en-GB" dirty="0"/>
              <a:t>Pathophysiology and optimal management are not fully understood but preventative measures in childhood may be of benefit</a:t>
            </a:r>
          </a:p>
          <a:p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1B78E5-A391-E84F-4DFC-A69610101FA6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en-GB" dirty="0"/>
              <a:t>Consisted of lectures, a debate, and an interactive round table discussion</a:t>
            </a:r>
          </a:p>
          <a:p>
            <a:r>
              <a:rPr lang="en-GB" dirty="0"/>
              <a:t>Attended by over 100 delegates affiliated to </a:t>
            </a:r>
            <a:br>
              <a:rPr lang="en-GB" dirty="0"/>
            </a:br>
            <a:r>
              <a:rPr lang="en-GB" dirty="0"/>
              <a:t>&gt;70 institutions in 20 countries</a:t>
            </a:r>
          </a:p>
          <a:p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E6B494-C5DA-361B-EFFE-CCAAE3F7CDCF}"/>
              </a:ext>
            </a:extLst>
          </p:cNvPr>
          <p:cNvSpPr txBox="1"/>
          <p:nvPr/>
        </p:nvSpPr>
        <p:spPr>
          <a:xfrm>
            <a:off x="6129403" y="1444834"/>
            <a:ext cx="104868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274554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01319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733F6D-B91F-1F3B-A81C-E107702D6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Epidemiology of Eustachian Tube Dysfunction and Related Otologic Diagnoses Among Children With ACH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41ABF5-D285-D8E6-B95C-B0C4D6A17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ACH, achondroplasia.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Dorney I, et al. Int J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Pediatr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Otohinolaryngol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2022;163:111339. 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5610F-67A6-CD16-1601-7F8F99BB783F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Children with ACH are at a significantly higher risk for </a:t>
            </a:r>
            <a:br>
              <a:rPr lang="en-GB" dirty="0"/>
            </a:br>
            <a:r>
              <a:rPr lang="en-GB" dirty="0"/>
              <a:t>Eustachian tube dysfunction and related middle ear diagnoses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AB3078-F6D2-CA51-B064-F45EC9DA0F1C}"/>
              </a:ext>
            </a:extLst>
          </p:cNvPr>
          <p:cNvSpPr/>
          <p:nvPr/>
        </p:nvSpPr>
        <p:spPr>
          <a:xfrm>
            <a:off x="695324" y="2698121"/>
            <a:ext cx="4424027" cy="26472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231EB2-0130-F1EC-F7A2-69EECB47DD5E}"/>
              </a:ext>
            </a:extLst>
          </p:cNvPr>
          <p:cNvSpPr/>
          <p:nvPr/>
        </p:nvSpPr>
        <p:spPr>
          <a:xfrm>
            <a:off x="695324" y="1449389"/>
            <a:ext cx="4424028" cy="42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Known risk factors for Eustachian tube dysfunction include young age and atypical craniofacial anatomy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161823-78D0-A530-BDFD-37D29E7DDF65}"/>
              </a:ext>
            </a:extLst>
          </p:cNvPr>
          <p:cNvSpPr txBox="1"/>
          <p:nvPr/>
        </p:nvSpPr>
        <p:spPr>
          <a:xfrm>
            <a:off x="607937" y="2661484"/>
            <a:ext cx="2363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highlight>
                  <a:srgbClr val="CCE1E6"/>
                </a:highlight>
                <a:uLnTx/>
                <a:uFillTx/>
                <a:latin typeface="MyriadPro-Light"/>
                <a:ea typeface="+mn-ea"/>
                <a:cs typeface="+mn-cs"/>
              </a:rPr>
              <a:t>Retrospective study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51C2C"/>
              </a:solidFill>
              <a:effectLst/>
              <a:highlight>
                <a:srgbClr val="CCE1E6"/>
              </a:highligh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FBF6A11-0E06-6518-6AF2-235B8D470548}"/>
              </a:ext>
            </a:extLst>
          </p:cNvPr>
          <p:cNvSpPr/>
          <p:nvPr/>
        </p:nvSpPr>
        <p:spPr>
          <a:xfrm>
            <a:off x="704496" y="1928753"/>
            <a:ext cx="4416160" cy="704977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FAA40"/>
              </a:buClr>
              <a:buSzTx/>
              <a:buFont typeface="Arial" panose="020B0604020202020204" pitchFamily="34" charset="0"/>
              <a:buChar char="►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 investigate prevalence of diagnosed Eustachian tube dysfunction and related otologic diagnoses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50F9BED-A547-CC41-7F91-15F189B1DD22}"/>
              </a:ext>
            </a:extLst>
          </p:cNvPr>
          <p:cNvSpPr txBox="1"/>
          <p:nvPr/>
        </p:nvSpPr>
        <p:spPr>
          <a:xfrm>
            <a:off x="704496" y="3006538"/>
            <a:ext cx="4125081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ea typeface="+mn-ea"/>
                <a:cs typeface="+mn-cs"/>
              </a:rPr>
              <a:t>Used the </a:t>
            </a:r>
            <a:r>
              <a:rPr kumimoji="0" lang="en-GB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ea typeface="+mn-ea"/>
                <a:cs typeface="+mn-cs"/>
              </a:rPr>
              <a:t>TriNetX</a:t>
            </a: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ea typeface="+mn-ea"/>
                <a:cs typeface="+mn-cs"/>
              </a:rPr>
              <a:t> Analytics Network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51C2C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ea typeface="+mn-ea"/>
                <a:cs typeface="+mn-cs"/>
              </a:rPr>
              <a:t>2,195 patients ≤18 years with diagnosed ACH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51C2C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ea typeface="+mn-ea"/>
                <a:cs typeface="+mn-cs"/>
              </a:rPr>
              <a:t>Looked for reports of Eustachian tube dysfunction </a:t>
            </a:r>
            <a:b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ea typeface="+mn-ea"/>
                <a:cs typeface="+mn-cs"/>
              </a:rPr>
            </a:b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ea typeface="+mn-ea"/>
                <a:cs typeface="+mn-cs"/>
              </a:rPr>
              <a:t>or specified otologic diagnoses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B824B13-B7B6-D9D7-4783-0217DEBA83D3}"/>
              </a:ext>
            </a:extLst>
          </p:cNvPr>
          <p:cNvGrpSpPr/>
          <p:nvPr/>
        </p:nvGrpSpPr>
        <p:grpSpPr>
          <a:xfrm>
            <a:off x="5350429" y="1471064"/>
            <a:ext cx="2781199" cy="3692787"/>
            <a:chOff x="5350429" y="1471064"/>
            <a:chExt cx="2781199" cy="3692787"/>
          </a:xfrm>
        </p:grpSpPr>
        <p:graphicFrame>
          <p:nvGraphicFramePr>
            <p:cNvPr id="16" name="Chart 15">
              <a:extLst>
                <a:ext uri="{FF2B5EF4-FFF2-40B4-BE49-F238E27FC236}">
                  <a16:creationId xmlns:a16="http://schemas.microsoft.com/office/drawing/2014/main" id="{91BADC74-919A-949A-6A99-D39580F1998B}"/>
                </a:ext>
              </a:extLst>
            </p:cNvPr>
            <p:cNvGraphicFramePr/>
            <p:nvPr/>
          </p:nvGraphicFramePr>
          <p:xfrm>
            <a:off x="5512885" y="1471064"/>
            <a:ext cx="2456287" cy="270933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1E8F7CF-431A-7745-980A-D65C84B5243F}"/>
                </a:ext>
              </a:extLst>
            </p:cNvPr>
            <p:cNvSpPr txBox="1"/>
            <p:nvPr/>
          </p:nvSpPr>
          <p:spPr>
            <a:xfrm>
              <a:off x="5905006" y="2364065"/>
              <a:ext cx="16720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51C2C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Eustachian tube dysfunction in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51C2C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17.27%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endParaRP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79C71FA6-55BB-C42E-BC9D-C8E48A3B139A}"/>
                </a:ext>
              </a:extLst>
            </p:cNvPr>
            <p:cNvSpPr/>
            <p:nvPr/>
          </p:nvSpPr>
          <p:spPr>
            <a:xfrm>
              <a:off x="5350429" y="4314765"/>
              <a:ext cx="2781199" cy="849086"/>
            </a:xfrm>
            <a:prstGeom prst="roundRect">
              <a:avLst>
                <a:gd name="adj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8.65-times higher than children without ACH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4DDBC14-1634-57FA-BC71-7779984F5019}"/>
                </a:ext>
              </a:extLst>
            </p:cNvPr>
            <p:cNvCxnSpPr>
              <a:stCxn id="17" idx="2"/>
              <a:endCxn id="18" idx="0"/>
            </p:cNvCxnSpPr>
            <p:nvPr/>
          </p:nvCxnSpPr>
          <p:spPr>
            <a:xfrm>
              <a:off x="6741029" y="3379728"/>
              <a:ext cx="0" cy="9350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E8B36E61-6E30-503C-EC6F-DDC2ED20E4EB}"/>
              </a:ext>
            </a:extLst>
          </p:cNvPr>
          <p:cNvGrpSpPr/>
          <p:nvPr/>
        </p:nvGrpSpPr>
        <p:grpSpPr>
          <a:xfrm>
            <a:off x="8413074" y="1471064"/>
            <a:ext cx="2781199" cy="3692787"/>
            <a:chOff x="5350429" y="1471064"/>
            <a:chExt cx="2781199" cy="3692787"/>
          </a:xfrm>
        </p:grpSpPr>
        <p:graphicFrame>
          <p:nvGraphicFramePr>
            <p:cNvPr id="23" name="Chart 22">
              <a:extLst>
                <a:ext uri="{FF2B5EF4-FFF2-40B4-BE49-F238E27FC236}">
                  <a16:creationId xmlns:a16="http://schemas.microsoft.com/office/drawing/2014/main" id="{604F7C96-24D3-80D4-20A7-1139411A75B0}"/>
                </a:ext>
              </a:extLst>
            </p:cNvPr>
            <p:cNvGraphicFramePr/>
            <p:nvPr/>
          </p:nvGraphicFramePr>
          <p:xfrm>
            <a:off x="5512885" y="1471064"/>
            <a:ext cx="2456287" cy="270933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2A656C9-F790-95A7-D546-3E382FBE6844}"/>
                </a:ext>
              </a:extLst>
            </p:cNvPr>
            <p:cNvSpPr txBox="1"/>
            <p:nvPr/>
          </p:nvSpPr>
          <p:spPr>
            <a:xfrm>
              <a:off x="5905006" y="2364065"/>
              <a:ext cx="16720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dirty="0">
                  <a:solidFill>
                    <a:srgbClr val="051C2C"/>
                  </a:solidFill>
                  <a:latin typeface="Arial Narrow"/>
                </a:rPr>
                <a:t>≥</a:t>
              </a: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51C2C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1 otologic diagnosis: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51C2C"/>
                  </a:solidFill>
                  <a:effectLst/>
                  <a:uLnTx/>
                  <a:uFillTx/>
                  <a:latin typeface="Arial Narrow"/>
                  <a:ea typeface="+mn-ea"/>
                  <a:cs typeface="+mn-cs"/>
                </a:rPr>
                <a:t>39.68%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7A12FBDC-2F79-4E1E-CFAE-07AF66663540}"/>
                </a:ext>
              </a:extLst>
            </p:cNvPr>
            <p:cNvSpPr/>
            <p:nvPr/>
          </p:nvSpPr>
          <p:spPr>
            <a:xfrm>
              <a:off x="5350429" y="4314765"/>
              <a:ext cx="2781199" cy="849086"/>
            </a:xfrm>
            <a:prstGeom prst="roundRect">
              <a:avLst>
                <a:gd name="adj" fmla="val 50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2.40-times higher than children without ACH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962CA69-1A31-EF79-A6EC-55E8085A9DAE}"/>
                </a:ext>
              </a:extLst>
            </p:cNvPr>
            <p:cNvCxnSpPr>
              <a:stCxn id="24" idx="2"/>
              <a:endCxn id="25" idx="0"/>
            </p:cNvCxnSpPr>
            <p:nvPr/>
          </p:nvCxnSpPr>
          <p:spPr>
            <a:xfrm>
              <a:off x="6741029" y="3379728"/>
              <a:ext cx="0" cy="9350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8" name="Graphic 27" descr="Child with balloon with solid fill">
            <a:extLst>
              <a:ext uri="{FF2B5EF4-FFF2-40B4-BE49-F238E27FC236}">
                <a16:creationId xmlns:a16="http://schemas.microsoft.com/office/drawing/2014/main" id="{E4A79AA9-B96B-B498-A2C4-FF4AC59A0E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16580" y="3725152"/>
            <a:ext cx="1618310" cy="1618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236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0CBBD-5280-377B-DDD7-D2AD867C5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The Relationship Between Limb Lengthening Rate and </a:t>
            </a:r>
            <a:br>
              <a:rPr lang="en-GB" dirty="0"/>
            </a:br>
            <a:r>
              <a:rPr lang="en-GB" dirty="0"/>
              <a:t>Callus Quality in Patients with ACH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ED0EA7-D218-D7B9-E9CD-B2DEA5187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ACH, achondroplasia.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Serkan B, et al. Indian J </a:t>
            </a:r>
            <a:r>
              <a:rPr kumimoji="0" lang="en-GB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Orthop</a:t>
            </a:r>
            <a:r>
              <a:rPr kumimoji="0" lang="en-GB" sz="10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2022;56(11):1891–6.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200E69-76C8-FA1F-301B-7B2376F43F1B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 higher-rate good morphological callus was obtained in femoral lengthening </a:t>
            </a:r>
            <a:br>
              <a:rPr lang="en-GB" dirty="0"/>
            </a:br>
            <a:r>
              <a:rPr lang="en-GB" dirty="0"/>
              <a:t>compared with tibia and humerus in patients with ACH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0C4CE49-9E40-07E2-B8F0-692F72AC1895}"/>
              </a:ext>
            </a:extLst>
          </p:cNvPr>
          <p:cNvSpPr/>
          <p:nvPr/>
        </p:nvSpPr>
        <p:spPr>
          <a:xfrm>
            <a:off x="695324" y="2781831"/>
            <a:ext cx="4424027" cy="25308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9476B8-E2AF-419D-380C-9082A4421569}"/>
              </a:ext>
            </a:extLst>
          </p:cNvPr>
          <p:cNvSpPr/>
          <p:nvPr/>
        </p:nvSpPr>
        <p:spPr>
          <a:xfrm>
            <a:off x="695324" y="1449389"/>
            <a:ext cx="4424028" cy="4275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Patients with ACH can develop quality callus </a:t>
            </a:r>
            <a:b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GB" sz="13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even in the rapid lengthening rhythm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0E2BF26-3C4F-F57D-2B95-64E714D60736}"/>
              </a:ext>
            </a:extLst>
          </p:cNvPr>
          <p:cNvSpPr txBox="1"/>
          <p:nvPr/>
        </p:nvSpPr>
        <p:spPr>
          <a:xfrm>
            <a:off x="607937" y="2745193"/>
            <a:ext cx="23636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highlight>
                  <a:srgbClr val="CCE1E6"/>
                </a:highlight>
                <a:uLnTx/>
                <a:uFillTx/>
                <a:latin typeface="MyriadPro-Light"/>
                <a:ea typeface="+mn-ea"/>
                <a:cs typeface="+mn-cs"/>
              </a:rPr>
              <a:t>Retrospective study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srgbClr val="051C2C"/>
              </a:solidFill>
              <a:effectLst/>
              <a:highlight>
                <a:srgbClr val="CCE1E6"/>
              </a:highlight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73E9EC-0B7F-D692-3530-01EEE73AF2CD}"/>
              </a:ext>
            </a:extLst>
          </p:cNvPr>
          <p:cNvSpPr/>
          <p:nvPr/>
        </p:nvSpPr>
        <p:spPr>
          <a:xfrm>
            <a:off x="704496" y="1928753"/>
            <a:ext cx="4416160" cy="816440"/>
          </a:xfrm>
          <a:prstGeom prst="rect">
            <a:avLst/>
          </a:prstGeom>
          <a:solidFill>
            <a:schemeClr val="bg2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FAA40"/>
              </a:buClr>
              <a:buSzTx/>
              <a:buFont typeface="Arial" panose="020B0604020202020204" pitchFamily="34" charset="0"/>
              <a:buChar char="►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But no previous study exists on the relationship between </a:t>
            </a:r>
            <a:b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</a:b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limb lengthening rate and quality of callus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DFAA40"/>
              </a:buClr>
              <a:buSzTx/>
              <a:buFont typeface="Arial" panose="020B0604020202020204" pitchFamily="34" charset="0"/>
              <a:buChar char="►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To investigate the effect of limb lengthening rate in patients with ACH and regenerated bone quality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03E5EB1-F228-4532-1F61-F22E94D24389}"/>
              </a:ext>
            </a:extLst>
          </p:cNvPr>
          <p:cNvSpPr txBox="1"/>
          <p:nvPr/>
        </p:nvSpPr>
        <p:spPr>
          <a:xfrm>
            <a:off x="704496" y="3070929"/>
            <a:ext cx="4125081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Patients with ACH who underwent limb lengthening surgery for both upper and lower extremities </a:t>
            </a:r>
          </a:p>
          <a:p>
            <a:pPr marL="804863" marR="0" lvl="0" indent="-2635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Bilateral femoral 	n=42</a:t>
            </a:r>
          </a:p>
          <a:p>
            <a:pPr marL="804863" marR="0" lvl="0" indent="-2635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Bilateral tibial 		n=38</a:t>
            </a:r>
          </a:p>
          <a:p>
            <a:pPr marL="804863" marR="0" lvl="0" indent="-2635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Bilateral humeral 	n=17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51C2C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Bone formation regeneration was evaluated in each segment at anteroposterior and lateral radiographs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à"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51C2C"/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t>Callus quality determined at the first month of the consolidation period according to Li’s classification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6722E1BC-8A07-B403-A0F7-F9A8A9D2D77F}"/>
              </a:ext>
            </a:extLst>
          </p:cNvPr>
          <p:cNvSpPr/>
          <p:nvPr/>
        </p:nvSpPr>
        <p:spPr>
          <a:xfrm>
            <a:off x="5206063" y="1589487"/>
            <a:ext cx="6280089" cy="816440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Statistically significant relationships were found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between femoral lengthening rate and callus quality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3D52AC1C-EF3D-00CF-BBF6-2D24F50D8AA6}"/>
              </a:ext>
            </a:extLst>
          </p:cNvPr>
          <p:cNvSpPr/>
          <p:nvPr/>
        </p:nvSpPr>
        <p:spPr>
          <a:xfrm>
            <a:off x="5206738" y="2521639"/>
            <a:ext cx="6280089" cy="81644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No significant correlation was found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in the humeral and tibial groups</a:t>
            </a:r>
          </a:p>
        </p:txBody>
      </p:sp>
      <p:pic>
        <p:nvPicPr>
          <p:cNvPr id="13" name="Graphic 12" descr="Bone with solid fill">
            <a:extLst>
              <a:ext uri="{FF2B5EF4-FFF2-40B4-BE49-F238E27FC236}">
                <a16:creationId xmlns:a16="http://schemas.microsoft.com/office/drawing/2014/main" id="{C1657F15-665D-4578-D0B8-3629BB7EE9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89594" y="2588367"/>
            <a:ext cx="706406" cy="706406"/>
          </a:xfrm>
          <a:prstGeom prst="rect">
            <a:avLst/>
          </a:prstGeom>
        </p:spPr>
      </p:pic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B2EB1EF9-5C39-15B1-DD1E-2F149EB740EF}"/>
              </a:ext>
            </a:extLst>
          </p:cNvPr>
          <p:cNvSpPr/>
          <p:nvPr/>
        </p:nvSpPr>
        <p:spPr>
          <a:xfrm>
            <a:off x="5206738" y="3453790"/>
            <a:ext cx="6280089" cy="1594912"/>
          </a:xfrm>
          <a:prstGeom prst="roundRect">
            <a:avLst>
              <a:gd name="adj" fmla="val 50000"/>
            </a:avLst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Sensitivity and specificity of the lengthening rate for obtaining good morphological quality callus: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72%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and</a:t>
            </a: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80%</a:t>
            </a:r>
          </a:p>
        </p:txBody>
      </p:sp>
    </p:spTree>
    <p:extLst>
      <p:ext uri="{BB962C8B-B14F-4D97-AF65-F5344CB8AC3E}">
        <p14:creationId xmlns:p14="http://schemas.microsoft.com/office/powerpoint/2010/main" val="26213250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EGSL Template</Template>
  <TotalTime>1816</TotalTime>
  <Words>887</Words>
  <Application>Microsoft Office PowerPoint</Application>
  <PresentationFormat>Widescreen</PresentationFormat>
  <Paragraphs>100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MyriadPro-Light</vt:lpstr>
      <vt:lpstr>Wingdings</vt:lpstr>
      <vt:lpstr>1_Office Theme</vt:lpstr>
      <vt:lpstr>Achondroplasia.expert Literature Review</vt:lpstr>
      <vt:lpstr>September 2022</vt:lpstr>
      <vt:lpstr>Growth Parameters in Children With Achondroplasia: A 7-Year, Prospective, Multinational, Observational Study</vt:lpstr>
      <vt:lpstr>Associated Anomalies in Cases With Achondroplasia</vt:lpstr>
      <vt:lpstr>October 2022</vt:lpstr>
      <vt:lpstr>Meeting Report from 2nd ICCBH-ERN BOND Spinal Complications in Children and Adults with ACH Workshop, Dublin, Ireland, 2nd July 2022</vt:lpstr>
      <vt:lpstr>Epidemiology of Eustachian Tube Dysfunction and Related Otologic Diagnoses Among Children With ACH</vt:lpstr>
      <vt:lpstr>The Relationship Between Limb Lengthening Rate and  Callus Quality in Patients with 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Marie Farrow</dc:creator>
  <cp:lastModifiedBy>Praveen Abraham</cp:lastModifiedBy>
  <cp:revision>134</cp:revision>
  <dcterms:created xsi:type="dcterms:W3CDTF">2021-02-15T10:08:17Z</dcterms:created>
  <dcterms:modified xsi:type="dcterms:W3CDTF">2023-01-17T14:13:22Z</dcterms:modified>
</cp:coreProperties>
</file>