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7"/>
  </p:notesMasterIdLst>
  <p:handoutMasterIdLst>
    <p:handoutMasterId r:id="rId8"/>
  </p:handoutMasterIdLst>
  <p:sldIdLst>
    <p:sldId id="256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ptember Literature Review" id="{B6018537-0532-4613-B481-95FF782303CA}">
          <p14:sldIdLst>
            <p14:sldId id="256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Farrow" initials="MF" lastIdx="10" clrIdx="0">
    <p:extLst>
      <p:ext uri="{19B8F6BF-5375-455C-9EA6-DF929625EA0E}">
        <p15:presenceInfo xmlns:p15="http://schemas.microsoft.com/office/powerpoint/2012/main" userId="395651ff28d4452c" providerId="Windows Live"/>
      </p:ext>
    </p:extLst>
  </p:cmAuthor>
  <p:cmAuthor id="2" name="Sarah Turner" initials="ST" lastIdx="3" clrIdx="1">
    <p:extLst>
      <p:ext uri="{19B8F6BF-5375-455C-9EA6-DF929625EA0E}">
        <p15:presenceInfo xmlns:p15="http://schemas.microsoft.com/office/powerpoint/2012/main" userId="Sarah Turner" providerId="None"/>
      </p:ext>
    </p:extLst>
  </p:cmAuthor>
  <p:cmAuthor id="3" name="Tim Venables" initials="TV" lastIdx="2" clrIdx="2">
    <p:extLst>
      <p:ext uri="{19B8F6BF-5375-455C-9EA6-DF929625EA0E}">
        <p15:presenceInfo xmlns:p15="http://schemas.microsoft.com/office/powerpoint/2012/main" userId="S::Tim.Venables@elmgroupltd.com::4da54266-e6ed-48f9-86fc-5a09902e13ea" providerId="AD"/>
      </p:ext>
    </p:extLst>
  </p:cmAuthor>
  <p:cmAuthor id="4" name="Martin Lennon" initials="ML" lastIdx="3" clrIdx="3">
    <p:extLst>
      <p:ext uri="{19B8F6BF-5375-455C-9EA6-DF929625EA0E}">
        <p15:presenceInfo xmlns:p15="http://schemas.microsoft.com/office/powerpoint/2012/main" userId="S::martin@cesasmedical.com::2390e896-01da-47fe-8b97-1d3a7a42dd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55B"/>
    <a:srgbClr val="CCCCE6"/>
    <a:srgbClr val="E6EED6"/>
    <a:srgbClr val="CCE1E6"/>
    <a:srgbClr val="D3E0EF"/>
    <a:srgbClr val="DEEDE5"/>
    <a:srgbClr val="C7D2DF"/>
    <a:srgbClr val="9999CC"/>
    <a:srgbClr val="CDDDAC"/>
    <a:srgbClr val="98C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22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68550511578327E-2"/>
          <c:y val="0.13180002792017015"/>
          <c:w val="0.40571986029027263"/>
          <c:h val="0.747949981970118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E2-4E3B-A124-586490FC51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E2-4E3B-A124-586490FC519A}"/>
              </c:ext>
            </c:extLst>
          </c:dPt>
          <c:cat>
            <c:strRef>
              <c:f>Sheet1!$A$2:$A$3</c:f>
              <c:strCache>
                <c:ptCount val="2"/>
                <c:pt idx="0">
                  <c:v>THA</c:v>
                </c:pt>
                <c:pt idx="1">
                  <c:v>TKA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</c:v>
                </c:pt>
                <c:pt idx="1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E2-4E3B-A124-586490FC5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378957702288048"/>
          <c:y val="0.355938970327771"/>
          <c:w val="0.21572301757224749"/>
          <c:h val="0.18994628322966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732EA-104D-4B5D-88C7-4E63F4347BB6}" type="datetimeFigureOut">
              <a:rPr lang="fr-FR" smtClean="0"/>
              <a:t>25/11/2021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00878-B69F-4B06-BAB2-4D90C78A9D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3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21F4-4976-4A1B-862D-6E0E52C93B76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E3A30-7A5C-4042-BB65-159CE354F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3089AC84-D67B-4931-A905-51D5C798DADE}"/>
              </a:ext>
            </a:extLst>
          </p:cNvPr>
          <p:cNvSpPr/>
          <p:nvPr userDrawn="1"/>
        </p:nvSpPr>
        <p:spPr>
          <a:xfrm rot="16200000">
            <a:off x="5240156" y="-271645"/>
            <a:ext cx="1016363" cy="1149667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10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DC2C8-5923-4145-B7BF-377502DCE64D}"/>
              </a:ext>
            </a:extLst>
          </p:cNvPr>
          <p:cNvSpPr/>
          <p:nvPr userDrawn="1"/>
        </p:nvSpPr>
        <p:spPr>
          <a:xfrm>
            <a:off x="0" y="873125"/>
            <a:ext cx="11496675" cy="4669642"/>
          </a:xfrm>
          <a:prstGeom prst="rect">
            <a:avLst/>
          </a:prstGeom>
          <a:solidFill>
            <a:srgbClr val="104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1122363"/>
            <a:ext cx="10801350" cy="15809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>
              <a:buFont typeface="Arial" panose="020B0604020202020204" pitchFamily="34" charset="0"/>
              <a:buNone/>
              <a:defRPr lang="en-GB" sz="36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 algn="ctr" fontAlgn="base">
              <a:spcAft>
                <a:spcPct val="0"/>
              </a:spcAft>
            </a:pPr>
            <a:r>
              <a:rPr lang="en-US" noProof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325" y="2956142"/>
            <a:ext cx="10801350" cy="230165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None/>
              <a:defRPr lang="en-GB" sz="2400" b="0" dirty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marL="228600" lvl="0" indent="-228600" algn="ctr" fontAlgn="base">
              <a:spcBef>
                <a:spcPts val="300"/>
              </a:spcBef>
              <a:spcAft>
                <a:spcPct val="0"/>
              </a:spcAft>
            </a:pPr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97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5315303" cy="4535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49388"/>
            <a:ext cx="5315303" cy="4535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8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: Two content unequal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8100000" cy="453548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5270" y="1449388"/>
            <a:ext cx="2520000" cy="4535487"/>
          </a:xfrm>
        </p:spPr>
        <p:txBody>
          <a:bodyPr/>
          <a:lstStyle>
            <a:lvl3pPr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2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: Two content unequal 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800" y="1449388"/>
            <a:ext cx="2520000" cy="45354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7703" y="1449388"/>
            <a:ext cx="8100000" cy="45354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: Two content sub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75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0" y="2104373"/>
            <a:ext cx="5220000" cy="394362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6975" y="1476000"/>
            <a:ext cx="5220000" cy="568761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6975" y="2104373"/>
            <a:ext cx="5220000" cy="394362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26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21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3: Side 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91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AAB7F78-F2DF-E440-9E29-6B9723015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397"/>
          <a:stretch/>
        </p:blipFill>
        <p:spPr>
          <a:xfrm>
            <a:off x="6388274" y="0"/>
            <a:ext cx="58037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2D694-3E2A-8B43-9F74-B21F531460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4968" y="2075125"/>
            <a:ext cx="3386201" cy="1338438"/>
          </a:xfrm>
        </p:spPr>
        <p:txBody>
          <a:bodyPr lIns="0" tIns="0" rIns="0" bIns="0" anchor="b">
            <a:noAutofit/>
          </a:bodyPr>
          <a:lstStyle>
            <a:lvl1pPr algn="l">
              <a:defRPr sz="4200" b="1" i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CLICK TO EDIT MASTER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0FB8E-CCF1-7043-B839-1C4681E59E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4968" y="3429001"/>
            <a:ext cx="3386201" cy="57932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6725A-4EB9-3A45-ABFD-D0CF790E0236}"/>
              </a:ext>
            </a:extLst>
          </p:cNvPr>
          <p:cNvSpPr/>
          <p:nvPr userDrawn="1"/>
        </p:nvSpPr>
        <p:spPr>
          <a:xfrm>
            <a:off x="0" y="6463430"/>
            <a:ext cx="12192000" cy="39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ADA8D1-BCD5-E141-9B52-7A0154CA11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60067" y="6579124"/>
            <a:ext cx="1206759" cy="1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4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8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871F07C-77A4-E34A-B5E5-048040021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42D694-3E2A-8B43-9F74-B21F531460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4967" y="2075125"/>
            <a:ext cx="4936212" cy="1338438"/>
          </a:xfrm>
        </p:spPr>
        <p:txBody>
          <a:bodyPr lIns="0" tIns="0" rIns="0" bIns="0" anchor="b">
            <a:noAutofit/>
          </a:bodyPr>
          <a:lstStyle>
            <a:lvl1pPr algn="l">
              <a:defRPr sz="4200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/>
              <a:t>CLICK TO EDIT SECTION 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0FB8E-CCF1-7043-B839-1C4681E59E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4967" y="3429001"/>
            <a:ext cx="4936212" cy="57932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SECTION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62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8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41B4A42-2B2B-384E-97DD-ECEB38E6F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41"/>
          <a:stretch/>
        </p:blipFill>
        <p:spPr>
          <a:xfrm>
            <a:off x="-4763" y="0"/>
            <a:ext cx="121967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7CBBE6-CCBD-A34C-AD87-2967EED6C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14555"/>
            <a:ext cx="10670605" cy="791003"/>
          </a:xfrm>
        </p:spPr>
        <p:txBody>
          <a:bodyPr lIns="0" tIns="0" rIns="0" bIns="0">
            <a:noAutofit/>
          </a:bodyPr>
          <a:lstStyle>
            <a:lvl1pPr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BFF08-68D6-E54A-B600-C60CC568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89" y="1278708"/>
            <a:ext cx="10670607" cy="43513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1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spcBef>
                <a:spcPts val="12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359991" indent="-179996">
              <a:spcBef>
                <a:spcPts val="1200"/>
              </a:spcBef>
              <a:defRPr sz="1600">
                <a:solidFill>
                  <a:schemeClr val="tx2"/>
                </a:solidFill>
              </a:defRPr>
            </a:lvl3pPr>
            <a:lvl4pPr marL="719982" indent="-179996">
              <a:defRPr sz="1600">
                <a:solidFill>
                  <a:schemeClr val="tx2"/>
                </a:solidFill>
              </a:defRPr>
            </a:lvl4pPr>
            <a:lvl5pPr marL="1079973" indent="-179996"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2F64F-9D0C-E143-BF6B-1887211F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3" y="6356352"/>
            <a:ext cx="8932823" cy="365125"/>
          </a:xfrm>
        </p:spPr>
        <p:txBody>
          <a:bodyPr lIns="0" tIns="0" rIns="0" bIns="0" anchor="b" anchorCtr="0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D98D41-444F-BD48-892E-2503F2527CF4}"/>
              </a:ext>
            </a:extLst>
          </p:cNvPr>
          <p:cNvCxnSpPr>
            <a:cxnSpLocks/>
          </p:cNvCxnSpPr>
          <p:nvPr userDrawn="1"/>
        </p:nvCxnSpPr>
        <p:spPr>
          <a:xfrm>
            <a:off x="-4763" y="341400"/>
            <a:ext cx="288063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95BB8BC-8900-994A-B048-66EEFCADDD2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3" y="186943"/>
            <a:ext cx="4218223" cy="15445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00"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SECTION TITLE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5E063-F9AA-A146-B94C-2CA8C6DF63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45279" y="6346924"/>
            <a:ext cx="1407432" cy="4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3">
          <p15:clr>
            <a:srgbClr val="FBAE40"/>
          </p15:clr>
        </p15:guide>
        <p15:guide id="3" pos="7197">
          <p15:clr>
            <a:srgbClr val="FBAE40"/>
          </p15:clr>
        </p15:guide>
        <p15:guide id="5" orient="horz" pos="39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449390"/>
            <a:ext cx="10800000" cy="4535486"/>
          </a:xfrm>
        </p:spPr>
        <p:txBody>
          <a:bodyPr/>
          <a:lstStyle>
            <a:lvl2pPr marL="893763" indent="-436563">
              <a:defRPr/>
            </a:lvl2pPr>
            <a:lvl3pPr marL="1252538" indent="-358775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252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rectangle&#10;&#10;Description automatically generated">
            <a:extLst>
              <a:ext uri="{FF2B5EF4-FFF2-40B4-BE49-F238E27FC236}">
                <a16:creationId xmlns:a16="http://schemas.microsoft.com/office/drawing/2014/main" id="{541B4A42-2B2B-384E-97DD-ECEB38E6FF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541"/>
          <a:stretch/>
        </p:blipFill>
        <p:spPr>
          <a:xfrm>
            <a:off x="-4763" y="0"/>
            <a:ext cx="121967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7CBBE6-CCBD-A34C-AD87-2967EED6C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14555"/>
            <a:ext cx="10670605" cy="791003"/>
          </a:xfrm>
        </p:spPr>
        <p:txBody>
          <a:bodyPr lIns="0" tIns="0" rIns="0" bIns="0">
            <a:noAutofit/>
          </a:bodyPr>
          <a:lstStyle>
            <a:lvl1pPr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D98D41-444F-BD48-892E-2503F2527CF4}"/>
              </a:ext>
            </a:extLst>
          </p:cNvPr>
          <p:cNvCxnSpPr>
            <a:cxnSpLocks/>
          </p:cNvCxnSpPr>
          <p:nvPr userDrawn="1"/>
        </p:nvCxnSpPr>
        <p:spPr>
          <a:xfrm>
            <a:off x="-4763" y="341400"/>
            <a:ext cx="288063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95BB8BC-8900-994A-B048-66EEFCADDD2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3" y="186943"/>
            <a:ext cx="4218223" cy="15445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000" b="1" i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2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3">
          <p15:clr>
            <a:srgbClr val="FBAE40"/>
          </p15:clr>
        </p15:guide>
        <p15:guide id="3" pos="7197">
          <p15:clr>
            <a:srgbClr val="FBAE40"/>
          </p15:clr>
        </p15:guide>
        <p15:guide id="5" orient="horz" pos="39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BBE6-CCBD-A34C-AD87-2967EED6C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414555"/>
            <a:ext cx="10670605" cy="791003"/>
          </a:xfrm>
        </p:spPr>
        <p:txBody>
          <a:bodyPr lIns="0" tIns="0" rIns="0" bIns="0">
            <a:noAutofit/>
          </a:bodyPr>
          <a:lstStyle>
            <a:lvl1pPr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0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83">
          <p15:clr>
            <a:srgbClr val="FBAE40"/>
          </p15:clr>
        </p15:guide>
        <p15:guide id="3" pos="7197">
          <p15:clr>
            <a:srgbClr val="FBAE40"/>
          </p15:clr>
        </p15:guide>
        <p15:guide id="5" orient="horz" pos="39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449391"/>
            <a:ext cx="10800000" cy="3911741"/>
          </a:xfrm>
        </p:spPr>
        <p:txBody>
          <a:bodyPr/>
          <a:lstStyle>
            <a:lvl2pPr marL="893763" indent="-436563">
              <a:defRPr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C46DB12-5896-4D87-924C-B84C8C9A8E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26610"/>
            <a:ext cx="12192000" cy="584876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630238" indent="0" algn="l">
              <a:buNone/>
              <a:tabLst>
                <a:tab pos="11387138" algn="l"/>
              </a:tabLst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marL="630238" marR="0" lvl="0" indent="0" algn="ctr" defTabSz="914400" rtl="0" eaLnBrk="1" fontAlgn="auto" latinLnBrk="0" hangingPunct="1">
              <a:lnSpc>
                <a:spcPts val="176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1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: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821972"/>
            <a:ext cx="5316493" cy="2048569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C46DB12-5896-4D87-924C-B84C8C9A8E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25984"/>
            <a:ext cx="12192000" cy="584876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630238" indent="0" algn="ctr">
              <a:spcBef>
                <a:spcPts val="200"/>
              </a:spcBef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B4FB4-B67D-40B7-8D61-AB50131823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614" y="1821972"/>
            <a:ext cx="5316493" cy="3457749"/>
          </a:xfrm>
        </p:spPr>
        <p:txBody>
          <a:bodyPr>
            <a:normAutofit/>
          </a:bodyPr>
          <a:lstStyle>
            <a:lvl1pPr marL="269875" indent="-269875">
              <a:defRPr sz="1600"/>
            </a:lvl1pPr>
            <a:lvl2pPr marL="627063" indent="-269875">
              <a:defRPr sz="1400"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680B48-64C1-4C7A-BDD3-2074190909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6000" y="4275474"/>
            <a:ext cx="5316493" cy="1004247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F789-4EE2-4853-8391-3328294626B7}"/>
              </a:ext>
            </a:extLst>
          </p:cNvPr>
          <p:cNvSpPr txBox="1"/>
          <p:nvPr userDrawn="1"/>
        </p:nvSpPr>
        <p:spPr>
          <a:xfrm>
            <a:off x="704497" y="145264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38A1F-A2C9-4AFE-9A41-3328FC2CD48E}"/>
              </a:ext>
            </a:extLst>
          </p:cNvPr>
          <p:cNvSpPr txBox="1"/>
          <p:nvPr userDrawn="1"/>
        </p:nvSpPr>
        <p:spPr>
          <a:xfrm>
            <a:off x="704497" y="390614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720B6-AE97-4A3D-9CAC-4142DA93FA58}"/>
              </a:ext>
            </a:extLst>
          </p:cNvPr>
          <p:cNvSpPr txBox="1"/>
          <p:nvPr userDrawn="1"/>
        </p:nvSpPr>
        <p:spPr>
          <a:xfrm>
            <a:off x="6129403" y="144483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84245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: Content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821973"/>
            <a:ext cx="5316493" cy="1387082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C46DB12-5896-4D87-924C-B84C8C9A8E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25984"/>
            <a:ext cx="12192000" cy="584876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630238" indent="0" algn="ctr">
              <a:spcBef>
                <a:spcPts val="200"/>
              </a:spcBef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1B4FB4-B67D-40B7-8D61-AB50131823E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614" y="1821972"/>
            <a:ext cx="5316493" cy="3457749"/>
          </a:xfrm>
        </p:spPr>
        <p:txBody>
          <a:bodyPr>
            <a:normAutofit/>
          </a:bodyPr>
          <a:lstStyle>
            <a:lvl1pPr marL="269875" indent="-269875">
              <a:defRPr sz="1600"/>
            </a:lvl1pPr>
            <a:lvl2pPr marL="627063" indent="-269875">
              <a:defRPr sz="1400"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680B48-64C1-4C7A-BDD3-2074190909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6000" y="3648946"/>
            <a:ext cx="5316493" cy="1630775"/>
          </a:xfrm>
          <a:solidFill>
            <a:schemeClr val="bg2">
              <a:lumMod val="95000"/>
            </a:schemeClr>
          </a:solidFill>
        </p:spPr>
        <p:txBody>
          <a:bodyPr>
            <a:noAutofit/>
          </a:bodyPr>
          <a:lstStyle>
            <a:lvl1pPr marL="269875" indent="-269875">
              <a:defRPr sz="1600"/>
            </a:lvl1pPr>
            <a:lvl2pPr marL="539750" indent="-182563">
              <a:defRPr sz="1400"/>
            </a:lvl2pPr>
            <a:lvl3pPr marL="1252538" indent="-338138">
              <a:defRPr sz="1200"/>
            </a:lvl3pPr>
            <a:lvl4pPr marL="1609725" indent="-357188">
              <a:defRPr sz="1100"/>
            </a:lvl4pPr>
            <a:lvl5pPr marL="1978025" indent="-368300"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DF789-4EE2-4853-8391-3328294626B7}"/>
              </a:ext>
            </a:extLst>
          </p:cNvPr>
          <p:cNvSpPr txBox="1"/>
          <p:nvPr userDrawn="1"/>
        </p:nvSpPr>
        <p:spPr>
          <a:xfrm>
            <a:off x="704497" y="145264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38A1F-A2C9-4AFE-9A41-3328FC2CD48E}"/>
              </a:ext>
            </a:extLst>
          </p:cNvPr>
          <p:cNvSpPr txBox="1"/>
          <p:nvPr userDrawn="1"/>
        </p:nvSpPr>
        <p:spPr>
          <a:xfrm>
            <a:off x="704497" y="3292368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9720B6-AE97-4A3D-9CAC-4142DA93FA58}"/>
              </a:ext>
            </a:extLst>
          </p:cNvPr>
          <p:cNvSpPr txBox="1"/>
          <p:nvPr userDrawn="1"/>
        </p:nvSpPr>
        <p:spPr>
          <a:xfrm>
            <a:off x="6129403" y="144483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+mj-lt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0051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: Visual and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553609-11BB-4B19-B7C9-98E308E910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25984"/>
            <a:ext cx="12192000" cy="584876"/>
          </a:xfrm>
          <a:solidFill>
            <a:schemeClr val="accent4"/>
          </a:solidFill>
          <a:ln>
            <a:noFill/>
          </a:ln>
        </p:spPr>
        <p:txBody>
          <a:bodyPr lIns="720000" rIns="720000" anchor="ctr">
            <a:normAutofit/>
          </a:bodyPr>
          <a:lstStyle>
            <a:lvl1pPr marL="630000" indent="0" algn="ctr">
              <a:buNone/>
              <a:defRPr sz="17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algn="ctr">
              <a:lnSpc>
                <a:spcPts val="176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4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: Offset content R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711" y="1449388"/>
            <a:ext cx="8100000" cy="4535487"/>
          </a:xfrm>
        </p:spPr>
        <p:txBody>
          <a:bodyPr/>
          <a:lstStyle>
            <a:lvl2pPr marL="893763" indent="-436563">
              <a:defRPr/>
            </a:lvl2pPr>
            <a:lvl3pPr marL="1252538" indent="-338138">
              <a:defRPr/>
            </a:lvl3pPr>
            <a:lvl4pPr marL="1609725" indent="-357188">
              <a:defRPr/>
            </a:lvl4pPr>
            <a:lvl5pPr marL="1978025" indent="-368300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6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: Offset content L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00" y="1449388"/>
            <a:ext cx="8100000" cy="4535487"/>
          </a:xfrm>
        </p:spPr>
        <p:txBody>
          <a:bodyPr/>
          <a:lstStyle>
            <a:lvl1pPr marL="357188" indent="-357188">
              <a:buClr>
                <a:schemeClr val="accent3"/>
              </a:buClr>
              <a:buFont typeface="Arial" panose="020B0604020202020204" pitchFamily="34" charset="0"/>
              <a:buChar char="►"/>
              <a:defRPr/>
            </a:lvl1pPr>
            <a:lvl2pPr marL="893763" indent="-43656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2pPr>
            <a:lvl3pPr marL="1252538" indent="-338138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3pPr>
            <a:lvl4pPr marL="1789113" indent="-41751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4pPr>
            <a:lvl5pPr marL="2157413" indent="-328613">
              <a:buClr>
                <a:schemeClr val="accent3"/>
              </a:buClr>
              <a:buFont typeface="Arial" panose="020B0604020202020204" pitchFamily="34" charset="0"/>
              <a:buChar char="ꟷ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849" y="6311901"/>
            <a:ext cx="8522617" cy="3528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: 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5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8A203C68-0475-491F-B992-E8F4B142ACA1}"/>
              </a:ext>
            </a:extLst>
          </p:cNvPr>
          <p:cNvSpPr/>
          <p:nvPr userDrawn="1"/>
        </p:nvSpPr>
        <p:spPr>
          <a:xfrm rot="16200000">
            <a:off x="5240156" y="-4880156"/>
            <a:ext cx="1016363" cy="11496676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000" y="1449389"/>
            <a:ext cx="10800000" cy="453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4497" y="6131861"/>
            <a:ext cx="9031665" cy="581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25D1A-1993-403F-9F42-9CE20DB5C8B0}"/>
              </a:ext>
            </a:extLst>
          </p:cNvPr>
          <p:cNvSpPr/>
          <p:nvPr userDrawn="1"/>
        </p:nvSpPr>
        <p:spPr>
          <a:xfrm>
            <a:off x="-1" y="243741"/>
            <a:ext cx="10352763" cy="1240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CEBB8A9-47B4-425D-81D2-94A32DD652F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162" y="6262255"/>
            <a:ext cx="1759838" cy="45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8" r:id="rId4"/>
    <p:sldLayoutId id="2147483679" r:id="rId5"/>
    <p:sldLayoutId id="2147483677" r:id="rId6"/>
    <p:sldLayoutId id="2147483663" r:id="rId7"/>
    <p:sldLayoutId id="2147483664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dirty="0">
          <a:solidFill>
            <a:schemeClr val="bg2"/>
          </a:solidFill>
          <a:latin typeface="+mj-lt"/>
          <a:ea typeface="MS PGothic" panose="020B0600070205080204" pitchFamily="34" charset="-128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3763" indent="-436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9725" indent="-357188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157413" indent="-328613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ꟷ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  <p15:guide id="7" orient="horz" pos="3770" userDrawn="1">
          <p15:clr>
            <a:srgbClr val="F26B43"/>
          </p15:clr>
        </p15:guide>
        <p15:guide id="8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94D85-CF52-B548-8565-5EDAD9AF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1BBC6-479B-754C-A6E1-017B45601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5DBD-DE82-8F48-949A-0754E6C85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211083-9BE0-E642-854C-98A64B6EEDBE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E8C8D-BC8D-BA44-B09E-6278D4EE2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57B1A-A781-4441-A9F4-8F62A2AA2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4640D6-A5F7-D644-8ACB-6291A34BF2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B0D9-1069-4438-A61F-5FDD65A85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Achondroplasia Literature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76553-41ED-4C13-B1D7-0AD6AA769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September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BB893-9C01-4D8C-9E1D-06A8ABF79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312114"/>
            <a:ext cx="1669349" cy="244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D27E7-FEE3-4E53-AC73-5DEB2633A9F2}"/>
              </a:ext>
            </a:extLst>
          </p:cNvPr>
          <p:cNvSpPr txBox="1"/>
          <p:nvPr/>
        </p:nvSpPr>
        <p:spPr>
          <a:xfrm>
            <a:off x="2527143" y="6134044"/>
            <a:ext cx="4127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Achondroplasia.expert is organized and funded by BioMarin. This material has been developed in conjunction with the Achondroplasia.expert Editorial Committee.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45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7E904-C182-4DF1-BC5B-FC2C8B0747E4}"/>
              </a:ext>
            </a:extLst>
          </p:cNvPr>
          <p:cNvSpPr txBox="1"/>
          <p:nvPr/>
        </p:nvSpPr>
        <p:spPr>
          <a:xfrm>
            <a:off x="5537200" y="6218682"/>
            <a:ext cx="41276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45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2021 BioMarin International Limited.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45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45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Rights Reserved. </a:t>
            </a:r>
            <a:r>
              <a:rPr lang="en-GB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EU-ACH-00295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45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4554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11/21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45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87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C4C3-34D5-43AB-AF62-1FE991262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008000"/>
          </a:xfrm>
        </p:spPr>
        <p:txBody>
          <a:bodyPr>
            <a:normAutofit fontScale="90000"/>
          </a:bodyPr>
          <a:lstStyle/>
          <a:p>
            <a:r>
              <a:rPr lang="en-GB" dirty="0"/>
              <a:t>Psychomotor Delay in a Child with </a:t>
            </a:r>
            <a:r>
              <a:rPr lang="en-GB" i="1" dirty="0"/>
              <a:t>FGFR3</a:t>
            </a:r>
            <a:r>
              <a:rPr lang="en-GB" dirty="0"/>
              <a:t> G380R</a:t>
            </a:r>
            <a:br>
              <a:rPr lang="en-GB" dirty="0"/>
            </a:br>
            <a:r>
              <a:rPr lang="en-GB" dirty="0"/>
              <a:t>Pathogenic Mutation Causing Achondroplasia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FCF8EF-5E84-42FE-BAC3-3B3508A4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821973"/>
            <a:ext cx="5316493" cy="1942833"/>
          </a:xfrm>
        </p:spPr>
        <p:txBody>
          <a:bodyPr/>
          <a:lstStyle/>
          <a:p>
            <a:r>
              <a:rPr lang="en-GB" dirty="0"/>
              <a:t>In this case, clinical findings were in accordance with achondroplasia, but with absence of </a:t>
            </a:r>
            <a:r>
              <a:rPr lang="en-GB" dirty="0" err="1"/>
              <a:t>cervicomedullary</a:t>
            </a:r>
            <a:r>
              <a:rPr lang="en-GB" dirty="0"/>
              <a:t> compression and hydrocephaly</a:t>
            </a:r>
          </a:p>
          <a:p>
            <a:r>
              <a:rPr lang="en-GB" dirty="0"/>
              <a:t>Additionally, there was a psychomotor delay, which </a:t>
            </a:r>
            <a:br>
              <a:rPr lang="en-GB" dirty="0"/>
            </a:br>
            <a:r>
              <a:rPr lang="en-GB" dirty="0"/>
              <a:t>is not common in achondroplasia</a:t>
            </a:r>
          </a:p>
          <a:p>
            <a:r>
              <a:rPr lang="en-GB" dirty="0"/>
              <a:t>Genetic testing was offered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5A0B3-5EDF-4C93-9471-C2F76957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497" y="6131861"/>
            <a:ext cx="9031665" cy="581635"/>
          </a:xfrm>
        </p:spPr>
        <p:txBody>
          <a:bodyPr/>
          <a:lstStyle/>
          <a:p>
            <a:r>
              <a:rPr lang="en-GB" dirty="0" err="1"/>
              <a:t>Ergoren</a:t>
            </a:r>
            <a:r>
              <a:rPr lang="en-GB" dirty="0"/>
              <a:t> MC, et al. Global Med Genet 2021;8:100–3.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917F7-DAB1-40D0-8E21-3932BA1555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5525984"/>
            <a:ext cx="12192000" cy="584876"/>
          </a:xfrm>
        </p:spPr>
        <p:txBody>
          <a:bodyPr>
            <a:normAutofit/>
          </a:bodyPr>
          <a:lstStyle/>
          <a:p>
            <a:r>
              <a:rPr lang="en-GB" dirty="0"/>
              <a:t>Thus, this is the first report to associate the detected mutation with psychomotor deficits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440B5B-946E-40E0-942F-84AC385463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10614" y="1821972"/>
            <a:ext cx="5316493" cy="361397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This patient had a number of phenotypic characteristics of achondroplasia</a:t>
            </a:r>
          </a:p>
          <a:p>
            <a:pPr lvl="1"/>
            <a:r>
              <a:rPr lang="en-GB" dirty="0"/>
              <a:t>Including macrocephaly, mild narrow thorax, long body, and shortness of rhizome in the limbs</a:t>
            </a:r>
          </a:p>
          <a:p>
            <a:r>
              <a:rPr lang="en-GB" dirty="0"/>
              <a:t>But at the age of 2 he was not able to sit without support, and had impaired speech</a:t>
            </a:r>
          </a:p>
          <a:p>
            <a:r>
              <a:rPr lang="en-GB" dirty="0"/>
              <a:t>Exome sequencing revealed a </a:t>
            </a:r>
            <a:r>
              <a:rPr lang="en-GB" i="1" dirty="0"/>
              <a:t>de novo </a:t>
            </a:r>
            <a:r>
              <a:rPr lang="en-GB" dirty="0"/>
              <a:t>c.1138G &gt; A mutation within the </a:t>
            </a:r>
            <a:r>
              <a:rPr lang="en-GB" i="1" dirty="0"/>
              <a:t>FGFR3</a:t>
            </a:r>
            <a:r>
              <a:rPr lang="en-GB" dirty="0"/>
              <a:t> gene</a:t>
            </a:r>
          </a:p>
          <a:p>
            <a:pPr lvl="1"/>
            <a:r>
              <a:rPr lang="en-GB" dirty="0"/>
              <a:t>Mutations within the </a:t>
            </a:r>
            <a:r>
              <a:rPr lang="en-GB" i="1" dirty="0"/>
              <a:t>FGFR3</a:t>
            </a:r>
            <a:r>
              <a:rPr lang="en-GB" dirty="0"/>
              <a:t> gene lead to </a:t>
            </a:r>
            <a:r>
              <a:rPr lang="en-GB" dirty="0" err="1"/>
              <a:t>dimerisation</a:t>
            </a:r>
            <a:r>
              <a:rPr lang="en-GB" dirty="0"/>
              <a:t> of cell membrane proteins</a:t>
            </a:r>
          </a:p>
          <a:p>
            <a:pPr lvl="1"/>
            <a:r>
              <a:rPr lang="en-GB" dirty="0"/>
              <a:t>Downregulatory effects may suppress proliferation and differentiation of cartilage through activating intracellular signalling pathways</a:t>
            </a:r>
          </a:p>
          <a:p>
            <a:r>
              <a:rPr lang="en-GB" dirty="0"/>
              <a:t>The mutation confirmed the clinical diagnosis, and seemed to be causing the psychomotor delay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91611-8A8B-4410-8207-8E3C9A852DB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96000" y="4256690"/>
            <a:ext cx="5316493" cy="1023031"/>
          </a:xfrm>
        </p:spPr>
        <p:txBody>
          <a:bodyPr>
            <a:normAutofit/>
          </a:bodyPr>
          <a:lstStyle/>
          <a:p>
            <a:r>
              <a:rPr lang="en-GB" dirty="0"/>
              <a:t>Clinical exome sequencing in a 2-year-old boy with phenotypic characteristics of achondroplasia</a:t>
            </a:r>
          </a:p>
          <a:p>
            <a:r>
              <a:rPr lang="en-GB" dirty="0"/>
              <a:t>4,813 disease-causing genes were analysed</a:t>
            </a:r>
          </a:p>
        </p:txBody>
      </p:sp>
    </p:spTree>
    <p:extLst>
      <p:ext uri="{BB962C8B-B14F-4D97-AF65-F5344CB8AC3E}">
        <p14:creationId xmlns:p14="http://schemas.microsoft.com/office/powerpoint/2010/main" val="188323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7E2FF4FA-9EDB-48FE-AB58-F6A614F2CD09}"/>
              </a:ext>
            </a:extLst>
          </p:cNvPr>
          <p:cNvSpPr txBox="1"/>
          <p:nvPr/>
        </p:nvSpPr>
        <p:spPr>
          <a:xfrm>
            <a:off x="9099616" y="4545026"/>
            <a:ext cx="2681057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THA: 95.0% vs 96.6% (p=0.321)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238B14-7D72-42D4-B031-8CBED802DA06}"/>
              </a:ext>
            </a:extLst>
          </p:cNvPr>
          <p:cNvSpPr txBox="1"/>
          <p:nvPr/>
        </p:nvSpPr>
        <p:spPr>
          <a:xfrm>
            <a:off x="9099616" y="4986510"/>
            <a:ext cx="2681057" cy="3895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TKA: 95.1% vs 95.5% (p=0.910)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20269B-1598-4416-8060-C800983A0219}"/>
              </a:ext>
            </a:extLst>
          </p:cNvPr>
          <p:cNvSpPr txBox="1"/>
          <p:nvPr/>
        </p:nvSpPr>
        <p:spPr>
          <a:xfrm>
            <a:off x="6214584" y="4545026"/>
            <a:ext cx="30636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5-year implant survival </a:t>
            </a:r>
            <a:br>
              <a:rPr lang="en-GB" sz="1600" dirty="0"/>
            </a:br>
            <a:r>
              <a:rPr lang="en-GB" sz="1600" dirty="0"/>
              <a:t>was not significantly different </a:t>
            </a:r>
            <a:br>
              <a:rPr lang="en-GB" sz="1600" dirty="0"/>
            </a:br>
            <a:r>
              <a:rPr lang="en-GB" sz="1600" dirty="0"/>
              <a:t>in those with and without ACH: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819D1E4-A2A7-45B8-BDED-54495B90E727}"/>
              </a:ext>
            </a:extLst>
          </p:cNvPr>
          <p:cNvSpPr/>
          <p:nvPr/>
        </p:nvSpPr>
        <p:spPr>
          <a:xfrm>
            <a:off x="8603354" y="4191515"/>
            <a:ext cx="628402" cy="63722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3A9948-C413-4E30-B164-523471B6717B}"/>
              </a:ext>
            </a:extLst>
          </p:cNvPr>
          <p:cNvSpPr/>
          <p:nvPr/>
        </p:nvSpPr>
        <p:spPr>
          <a:xfrm>
            <a:off x="695324" y="2764781"/>
            <a:ext cx="5409849" cy="2611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AB6CF5A-CF63-41DE-AE4F-F8B5CD92F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7488824"/>
              </p:ext>
            </p:extLst>
          </p:nvPr>
        </p:nvGraphicFramePr>
        <p:xfrm>
          <a:off x="423076" y="2875761"/>
          <a:ext cx="4054120" cy="2199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7920AD-4138-423A-B504-496C3D75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Total Joint Arthroplasty in Patients With Achondroplasia: Comparison of 90-Day Adverse Events and 5-Year Implant Survival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12969-CEE0-489D-B84A-358938E7E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ACH, achondroplasia; AE, adverse event; THA, total hip arthroplasty; TKA, total knee arthroplasty. </a:t>
            </a:r>
            <a:br>
              <a:rPr lang="en-GB" dirty="0"/>
            </a:br>
            <a:r>
              <a:rPr lang="en-GB" dirty="0"/>
              <a:t>Moore HG, et al. Arthroplasty Today 2021;11:151–6. 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283BE821-63B8-435B-8905-6814A38398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Although several short-term AEs had greater odds for those with achondroplasia, </a:t>
            </a:r>
            <a:br>
              <a:rPr lang="en-GB" dirty="0"/>
            </a:br>
            <a:r>
              <a:rPr lang="en-GB" dirty="0"/>
              <a:t>5-year survival with versus without ACH was not different after THA or TKA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7550C4-0AFA-41B7-A441-190445185528}"/>
              </a:ext>
            </a:extLst>
          </p:cNvPr>
          <p:cNvSpPr/>
          <p:nvPr/>
        </p:nvSpPr>
        <p:spPr>
          <a:xfrm>
            <a:off x="695324" y="1449389"/>
            <a:ext cx="9080616" cy="448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To examine short-term complications and intermediate-term implant survival after total joint replacement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675E0D-FD2B-41C3-B849-BB662032124D}"/>
              </a:ext>
            </a:extLst>
          </p:cNvPr>
          <p:cNvSpPr txBox="1"/>
          <p:nvPr/>
        </p:nvSpPr>
        <p:spPr>
          <a:xfrm>
            <a:off x="624251" y="2726572"/>
            <a:ext cx="2363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ighlight>
                  <a:srgbClr val="CCE1E6"/>
                </a:highlight>
                <a:latin typeface="MyriadPro-Light"/>
              </a:rPr>
              <a:t>R</a:t>
            </a:r>
            <a:r>
              <a:rPr lang="en-GB" sz="1800" b="0" i="0" u="none" strike="noStrike" baseline="0" dirty="0">
                <a:highlight>
                  <a:srgbClr val="CCE1E6"/>
                </a:highlight>
                <a:latin typeface="MyriadPro-Light"/>
              </a:rPr>
              <a:t>etrospective analysis</a:t>
            </a:r>
            <a:endParaRPr lang="en-GB" dirty="0">
              <a:highlight>
                <a:srgbClr val="CCE1E6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CFFF8-9B72-42CA-9E7B-01E72E1B4D15}"/>
              </a:ext>
            </a:extLst>
          </p:cNvPr>
          <p:cNvSpPr txBox="1"/>
          <p:nvPr/>
        </p:nvSpPr>
        <p:spPr>
          <a:xfrm>
            <a:off x="3984878" y="3331127"/>
            <a:ext cx="2087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u="none" strike="noStrike" baseline="0" dirty="0">
                <a:latin typeface="+mj-lt"/>
              </a:rPr>
              <a:t>Mariner </a:t>
            </a:r>
            <a:r>
              <a:rPr lang="en-GB" sz="1200" b="0" i="0" u="none" strike="noStrike" baseline="0" dirty="0" err="1">
                <a:latin typeface="+mj-lt"/>
              </a:rPr>
              <a:t>PearlDiver</a:t>
            </a:r>
            <a:r>
              <a:rPr lang="en-GB" sz="1200" dirty="0">
                <a:latin typeface="+mj-lt"/>
              </a:rPr>
              <a:t> </a:t>
            </a:r>
            <a:r>
              <a:rPr lang="en-GB" sz="1200" b="0" i="0" u="none" strike="noStrike" baseline="0" dirty="0">
                <a:latin typeface="+mj-lt"/>
              </a:rPr>
              <a:t>administrative insurance data set in the USA</a:t>
            </a:r>
            <a:endParaRPr lang="en-GB" sz="12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BD43B2-42B5-4FB1-8C9E-0C2F41344122}"/>
              </a:ext>
            </a:extLst>
          </p:cNvPr>
          <p:cNvSpPr txBox="1"/>
          <p:nvPr/>
        </p:nvSpPr>
        <p:spPr>
          <a:xfrm>
            <a:off x="704497" y="4898974"/>
            <a:ext cx="51912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100" b="0" i="0" u="none" strike="noStrike" baseline="0" dirty="0">
                <a:sym typeface="Wingdings" panose="05000000000000000000" pitchFamily="2" charset="2"/>
              </a:rPr>
              <a:t> 90-day AEs assessed and compared using multivariate logistic regression</a:t>
            </a:r>
          </a:p>
          <a:p>
            <a:pPr algn="l"/>
            <a:r>
              <a:rPr lang="en-GB" sz="1100" b="0" i="0" u="none" strike="noStrike" baseline="0" dirty="0">
                <a:sym typeface="Wingdings" panose="05000000000000000000" pitchFamily="2" charset="2"/>
              </a:rPr>
              <a:t> 5-year implant survival was determined and compared with Kaplan-Meier</a:t>
            </a:r>
            <a:endParaRPr lang="en-GB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1D77F1-B0B9-4E34-A2B9-D6112E3AEF43}"/>
              </a:ext>
            </a:extLst>
          </p:cNvPr>
          <p:cNvSpPr txBox="1"/>
          <p:nvPr/>
        </p:nvSpPr>
        <p:spPr>
          <a:xfrm>
            <a:off x="1226373" y="3499727"/>
            <a:ext cx="7713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435</a:t>
            </a:r>
            <a:br>
              <a:rPr lang="en-GB" sz="2000" dirty="0">
                <a:latin typeface="+mj-lt"/>
              </a:rPr>
            </a:br>
            <a:r>
              <a:rPr lang="en-GB" sz="1600" dirty="0">
                <a:latin typeface="+mj-lt"/>
              </a:rPr>
              <a:t>ACH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patients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15D4EB-BDEE-4B98-95D6-04D496D31A79}"/>
              </a:ext>
            </a:extLst>
          </p:cNvPr>
          <p:cNvSpPr/>
          <p:nvPr/>
        </p:nvSpPr>
        <p:spPr>
          <a:xfrm>
            <a:off x="704497" y="1928753"/>
            <a:ext cx="5400676" cy="7879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solidFill>
                  <a:schemeClr val="tx1"/>
                </a:solidFill>
              </a:rPr>
              <a:t>ACH is the most common hereditary skeletal dysplasia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solidFill>
                  <a:schemeClr val="tx1"/>
                </a:solidFill>
              </a:rPr>
              <a:t>Total joint arthroplasty in this population may present unique challenges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B836A8-14B2-478C-80CB-2B5F95747564}"/>
              </a:ext>
            </a:extLst>
          </p:cNvPr>
          <p:cNvSpPr/>
          <p:nvPr/>
        </p:nvSpPr>
        <p:spPr>
          <a:xfrm>
            <a:off x="4077897" y="3990061"/>
            <a:ext cx="1919104" cy="787991"/>
          </a:xfrm>
          <a:custGeom>
            <a:avLst/>
            <a:gdLst>
              <a:gd name="connsiteX0" fmla="*/ 0 w 1981654"/>
              <a:gd name="connsiteY0" fmla="*/ 0 h 914400"/>
              <a:gd name="connsiteX1" fmla="*/ 1502688 w 1981654"/>
              <a:gd name="connsiteY1" fmla="*/ 0 h 914400"/>
              <a:gd name="connsiteX2" fmla="*/ 1502688 w 1981654"/>
              <a:gd name="connsiteY2" fmla="*/ 2194 h 914400"/>
              <a:gd name="connsiteX3" fmla="*/ 1524454 w 1981654"/>
              <a:gd name="connsiteY3" fmla="*/ 0 h 914400"/>
              <a:gd name="connsiteX4" fmla="*/ 1981654 w 1981654"/>
              <a:gd name="connsiteY4" fmla="*/ 457200 h 914400"/>
              <a:gd name="connsiteX5" fmla="*/ 1524454 w 1981654"/>
              <a:gd name="connsiteY5" fmla="*/ 914400 h 914400"/>
              <a:gd name="connsiteX6" fmla="*/ 1502688 w 1981654"/>
              <a:gd name="connsiteY6" fmla="*/ 912206 h 914400"/>
              <a:gd name="connsiteX7" fmla="*/ 1502688 w 1981654"/>
              <a:gd name="connsiteY7" fmla="*/ 914400 h 914400"/>
              <a:gd name="connsiteX8" fmla="*/ 0 w 1981654"/>
              <a:gd name="connsiteY8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1654" h="914400">
                <a:moveTo>
                  <a:pt x="0" y="0"/>
                </a:moveTo>
                <a:lnTo>
                  <a:pt x="1502688" y="0"/>
                </a:lnTo>
                <a:lnTo>
                  <a:pt x="1502688" y="2194"/>
                </a:lnTo>
                <a:lnTo>
                  <a:pt x="1524454" y="0"/>
                </a:lnTo>
                <a:cubicBezTo>
                  <a:pt x="1776959" y="0"/>
                  <a:pt x="1981654" y="204695"/>
                  <a:pt x="1981654" y="457200"/>
                </a:cubicBezTo>
                <a:cubicBezTo>
                  <a:pt x="1981654" y="709705"/>
                  <a:pt x="1776959" y="914400"/>
                  <a:pt x="1524454" y="914400"/>
                </a:cubicBezTo>
                <a:lnTo>
                  <a:pt x="1502688" y="912206"/>
                </a:lnTo>
                <a:lnTo>
                  <a:pt x="1502688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+mj-lt"/>
              </a:rPr>
              <a:t>&gt;90 days post-operative follow-up</a:t>
            </a:r>
          </a:p>
        </p:txBody>
      </p:sp>
      <p:pic>
        <p:nvPicPr>
          <p:cNvPr id="17" name="Graphic 16" descr="Group of people with solid fill">
            <a:extLst>
              <a:ext uri="{FF2B5EF4-FFF2-40B4-BE49-F238E27FC236}">
                <a16:creationId xmlns:a16="http://schemas.microsoft.com/office/drawing/2014/main" id="{CA6E9379-086B-482C-B8B6-41A9F787B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2817" y="2782176"/>
            <a:ext cx="869300" cy="869300"/>
          </a:xfrm>
          <a:prstGeom prst="rect">
            <a:avLst/>
          </a:prstGeom>
        </p:spPr>
      </p:pic>
      <p:pic>
        <p:nvPicPr>
          <p:cNvPr id="18" name="Graphic 17" descr="Marker with solid fill">
            <a:extLst>
              <a:ext uri="{FF2B5EF4-FFF2-40B4-BE49-F238E27FC236}">
                <a16:creationId xmlns:a16="http://schemas.microsoft.com/office/drawing/2014/main" id="{5EB89CFE-53D6-42C7-92F2-97FD10789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3168" y="2744284"/>
            <a:ext cx="713078" cy="71307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AA89499-39C3-41DB-B7C4-B09A481136F0}"/>
              </a:ext>
            </a:extLst>
          </p:cNvPr>
          <p:cNvSpPr txBox="1"/>
          <p:nvPr/>
        </p:nvSpPr>
        <p:spPr>
          <a:xfrm>
            <a:off x="2468110" y="4127294"/>
            <a:ext cx="153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j-lt"/>
              </a:rPr>
              <a:t>Plus </a:t>
            </a:r>
            <a:r>
              <a:rPr lang="en-GB" sz="1400" b="1" dirty="0">
                <a:latin typeface="+mj-lt"/>
              </a:rPr>
              <a:t>4312 </a:t>
            </a:r>
            <a:br>
              <a:rPr lang="en-GB" sz="1400" b="1" dirty="0">
                <a:latin typeface="+mj-lt"/>
              </a:rPr>
            </a:br>
            <a:r>
              <a:rPr lang="en-GB" sz="1400" dirty="0">
                <a:latin typeface="+mj-lt"/>
              </a:rPr>
              <a:t>matched controls</a:t>
            </a:r>
            <a:endParaRPr lang="en-GB" sz="1100" dirty="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141E1A7-CB53-4C58-BA25-3BEF1D8E9121}"/>
              </a:ext>
            </a:extLst>
          </p:cNvPr>
          <p:cNvSpPr/>
          <p:nvPr/>
        </p:nvSpPr>
        <p:spPr>
          <a:xfrm>
            <a:off x="6354514" y="2056135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Higher odds of surgical site infection in ACH THA</a:t>
            </a:r>
            <a:endParaRPr lang="en-GB" sz="1600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4EE14AA-DE15-4E93-AEA9-FD0EFB620964}"/>
              </a:ext>
            </a:extLst>
          </p:cNvPr>
          <p:cNvSpPr/>
          <p:nvPr/>
        </p:nvSpPr>
        <p:spPr>
          <a:xfrm>
            <a:off x="9692329" y="2056135"/>
            <a:ext cx="1800000" cy="18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en-GB" sz="1600" dirty="0"/>
              <a:t>Higher odds </a:t>
            </a:r>
            <a:br>
              <a:rPr lang="en-GB" sz="1600" dirty="0"/>
            </a:br>
            <a:r>
              <a:rPr lang="en-GB" sz="1600" dirty="0"/>
              <a:t>of any AE in ACH TKA</a:t>
            </a:r>
            <a:endParaRPr lang="en-GB" sz="16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558429-1AB1-43FE-B67A-DA5B9B68EC29}"/>
              </a:ext>
            </a:extLst>
          </p:cNvPr>
          <p:cNvSpPr txBox="1"/>
          <p:nvPr/>
        </p:nvSpPr>
        <p:spPr>
          <a:xfrm>
            <a:off x="6583564" y="3900337"/>
            <a:ext cx="1341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0" u="none" strike="noStrike" baseline="0" dirty="0"/>
              <a:t>OR 3.49</a:t>
            </a:r>
          </a:p>
          <a:p>
            <a:pPr algn="ctr"/>
            <a:r>
              <a:rPr lang="en-GB" sz="1100" i="1" dirty="0"/>
              <a:t>P</a:t>
            </a:r>
            <a:r>
              <a:rPr lang="en-GB" sz="1100" b="0" i="0" u="none" strike="noStrike" baseline="0" dirty="0"/>
              <a:t>=0.005</a:t>
            </a:r>
            <a:endParaRPr lang="en-GB" sz="11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D0B9B0-A5CA-40D0-A88A-A02A62A208B2}"/>
              </a:ext>
            </a:extLst>
          </p:cNvPr>
          <p:cNvSpPr txBox="1"/>
          <p:nvPr/>
        </p:nvSpPr>
        <p:spPr>
          <a:xfrm>
            <a:off x="9918324" y="3900337"/>
            <a:ext cx="13419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1" i="0" u="none" strike="noStrike" baseline="0" dirty="0"/>
              <a:t>OR 1.52</a:t>
            </a:r>
          </a:p>
          <a:p>
            <a:pPr algn="ctr"/>
            <a:r>
              <a:rPr lang="en-GB" sz="1100" i="1" dirty="0"/>
              <a:t>P</a:t>
            </a:r>
            <a:r>
              <a:rPr lang="en-GB" sz="1100" b="0" i="0" u="none" strike="noStrike" baseline="0" dirty="0"/>
              <a:t>=0.006</a:t>
            </a:r>
            <a:endParaRPr lang="en-GB" sz="1100" dirty="0"/>
          </a:p>
        </p:txBody>
      </p:sp>
      <p:pic>
        <p:nvPicPr>
          <p:cNvPr id="39" name="Graphic 38" descr="Skeleton outline">
            <a:extLst>
              <a:ext uri="{FF2B5EF4-FFF2-40B4-BE49-F238E27FC236}">
                <a16:creationId xmlns:a16="http://schemas.microsoft.com/office/drawing/2014/main" id="{FFBA5DC6-C282-4E4A-9C72-C10669BF4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9171" y="2149866"/>
            <a:ext cx="1716769" cy="1716769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2B6C8E-F8CF-4BC6-9CBF-329EC9FC6792}"/>
              </a:ext>
            </a:extLst>
          </p:cNvPr>
          <p:cNvCxnSpPr>
            <a:stCxn id="39" idx="1"/>
          </p:cNvCxnSpPr>
          <p:nvPr/>
        </p:nvCxnSpPr>
        <p:spPr>
          <a:xfrm flipV="1">
            <a:off x="8059171" y="3008250"/>
            <a:ext cx="743539" cy="1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88A443-3929-4A8C-8B25-AF7AFC07A6A8}"/>
              </a:ext>
            </a:extLst>
          </p:cNvPr>
          <p:cNvCxnSpPr>
            <a:cxnSpLocks/>
          </p:cNvCxnSpPr>
          <p:nvPr/>
        </p:nvCxnSpPr>
        <p:spPr>
          <a:xfrm flipV="1">
            <a:off x="9059218" y="3379592"/>
            <a:ext cx="1049294" cy="1"/>
          </a:xfrm>
          <a:prstGeom prst="line">
            <a:avLst/>
          </a:prstGeom>
          <a:ln w="285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Clock with solid fill">
            <a:extLst>
              <a:ext uri="{FF2B5EF4-FFF2-40B4-BE49-F238E27FC236}">
                <a16:creationId xmlns:a16="http://schemas.microsoft.com/office/drawing/2014/main" id="{D8F43A9A-7CCD-4A5F-9A63-51FFE72F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8813" y="4200340"/>
            <a:ext cx="628402" cy="62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A71D-FCC3-4D46-AE90-E82EDB3D0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Achondroplasia – First Report from India </a:t>
            </a:r>
            <a:br>
              <a:rPr lang="en-GB" dirty="0"/>
            </a:br>
            <a:r>
              <a:rPr lang="en-GB" dirty="0"/>
              <a:t>of a Rare </a:t>
            </a:r>
            <a:r>
              <a:rPr lang="en-GB" i="1" dirty="0"/>
              <a:t>FGFR3</a:t>
            </a:r>
            <a:r>
              <a:rPr lang="en-GB" dirty="0"/>
              <a:t> Gene Variant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63806-6E70-427E-AB81-05E84FD2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ACH, achondroplasia. </a:t>
            </a:r>
            <a:br>
              <a:rPr lang="en-GB" dirty="0"/>
            </a:br>
            <a:r>
              <a:rPr lang="en-GB" dirty="0"/>
              <a:t>Chaudhry C, et al. Laboratory Medicine 2020;52:499–502.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A95F47-C499-4730-8175-D6424721C16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This report emphasises the benefit of sequencing the whole gene in individuals who are negative for hotspot ACH mutations but have strong clinical suspicion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14BBB-8ADB-47AD-A482-673A9CC6A879}"/>
              </a:ext>
            </a:extLst>
          </p:cNvPr>
          <p:cNvSpPr/>
          <p:nvPr/>
        </p:nvSpPr>
        <p:spPr>
          <a:xfrm>
            <a:off x="695324" y="1449389"/>
            <a:ext cx="6764919" cy="448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bg1"/>
                </a:solidFill>
              </a:rPr>
              <a:t>Report of an infant who was managed as failure to thrive at multiple centres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04D6AF-2DC6-47DD-8791-F6181DD7F6E2}"/>
              </a:ext>
            </a:extLst>
          </p:cNvPr>
          <p:cNvSpPr/>
          <p:nvPr/>
        </p:nvSpPr>
        <p:spPr>
          <a:xfrm>
            <a:off x="704497" y="1928753"/>
            <a:ext cx="5391503" cy="137065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solidFill>
                  <a:schemeClr val="tx1"/>
                </a:solidFill>
              </a:rPr>
              <a:t>11-month-old girl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solidFill>
                  <a:schemeClr val="tx1"/>
                </a:solidFill>
              </a:rPr>
              <a:t>Complaints of delay in achieving motor milestones since birth,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but with preserved intellect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solidFill>
                  <a:schemeClr val="tx1"/>
                </a:solidFill>
              </a:rPr>
              <a:t>First-born of non-consanguineously married healthy couple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►"/>
            </a:pPr>
            <a:r>
              <a:rPr lang="en-GB" sz="1200" dirty="0">
                <a:solidFill>
                  <a:schemeClr val="tx1"/>
                </a:solidFill>
              </a:rPr>
              <a:t>Born full-term with a birth weight of 2.5 kg</a:t>
            </a:r>
          </a:p>
        </p:txBody>
      </p:sp>
      <p:pic>
        <p:nvPicPr>
          <p:cNvPr id="12" name="Graphic 11" descr="Baby with solid fill">
            <a:extLst>
              <a:ext uri="{FF2B5EF4-FFF2-40B4-BE49-F238E27FC236}">
                <a16:creationId xmlns:a16="http://schemas.microsoft.com/office/drawing/2014/main" id="{761FCE3D-BFFB-4BB7-89EC-92335EE41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3733" y="2057516"/>
            <a:ext cx="3567546" cy="35675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C68D5C-476F-4BCF-9CE4-ACA4BF552A2E}"/>
              </a:ext>
            </a:extLst>
          </p:cNvPr>
          <p:cNvSpPr txBox="1"/>
          <p:nvPr/>
        </p:nvSpPr>
        <p:spPr>
          <a:xfrm>
            <a:off x="695324" y="3578184"/>
            <a:ext cx="2640667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Disproportionately short stature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F51CDD-41AD-448F-97D4-4D530B9B5B5C}"/>
              </a:ext>
            </a:extLst>
          </p:cNvPr>
          <p:cNvSpPr txBox="1"/>
          <p:nvPr/>
        </p:nvSpPr>
        <p:spPr>
          <a:xfrm>
            <a:off x="695324" y="4136064"/>
            <a:ext cx="2640667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Large head with flat nasal bridge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073671-C14B-4E42-961C-D85F45AC015B}"/>
              </a:ext>
            </a:extLst>
          </p:cNvPr>
          <p:cNvSpPr txBox="1"/>
          <p:nvPr/>
        </p:nvSpPr>
        <p:spPr>
          <a:xfrm>
            <a:off x="695324" y="4693943"/>
            <a:ext cx="2640667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Upper and lower limb </a:t>
            </a:r>
            <a:r>
              <a:rPr lang="en-GB" sz="1200" b="0" i="0" u="none" strike="noStrike" baseline="0" dirty="0" err="1">
                <a:solidFill>
                  <a:schemeClr val="bg2"/>
                </a:solidFill>
              </a:rPr>
              <a:t>rhizomelia</a:t>
            </a:r>
            <a:r>
              <a:rPr lang="en-GB" sz="1200" b="0" i="0" u="none" strike="noStrike" baseline="0" dirty="0">
                <a:solidFill>
                  <a:schemeClr val="bg2"/>
                </a:solidFill>
              </a:rPr>
              <a:t> 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D71B80-1B32-49AE-9F58-10CF3F37BEA4}"/>
              </a:ext>
            </a:extLst>
          </p:cNvPr>
          <p:cNvSpPr txBox="1"/>
          <p:nvPr/>
        </p:nvSpPr>
        <p:spPr>
          <a:xfrm>
            <a:off x="3397446" y="4415004"/>
            <a:ext cx="1812574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Redundant skin folds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CC226-FC53-4EAB-82B2-2638806EAD02}"/>
              </a:ext>
            </a:extLst>
          </p:cNvPr>
          <p:cNvSpPr txBox="1"/>
          <p:nvPr/>
        </p:nvSpPr>
        <p:spPr>
          <a:xfrm>
            <a:off x="3397446" y="3857124"/>
            <a:ext cx="1812574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Hypotonia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F8CB53-A420-4D3E-8BF3-0FE36613C302}"/>
              </a:ext>
            </a:extLst>
          </p:cNvPr>
          <p:cNvSpPr txBox="1"/>
          <p:nvPr/>
        </p:nvSpPr>
        <p:spPr>
          <a:xfrm>
            <a:off x="6827821" y="2392235"/>
            <a:ext cx="4668854" cy="3895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Radiological examination classical for ACH phenotype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E2E99A-8DEC-41A6-8364-DF730AF3CD19}"/>
              </a:ext>
            </a:extLst>
          </p:cNvPr>
          <p:cNvSpPr txBox="1"/>
          <p:nvPr/>
        </p:nvSpPr>
        <p:spPr>
          <a:xfrm>
            <a:off x="6827821" y="2910170"/>
            <a:ext cx="4668854" cy="3895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200" b="0" i="0" u="none" strike="noStrike" baseline="0" dirty="0">
                <a:solidFill>
                  <a:schemeClr val="bg2"/>
                </a:solidFill>
              </a:rPr>
              <a:t>But c.1138G&gt;A/G&gt;C mutation was absent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E163FB-8454-4D89-B8D2-18874DEFAF9B}"/>
              </a:ext>
            </a:extLst>
          </p:cNvPr>
          <p:cNvSpPr txBox="1"/>
          <p:nvPr/>
        </p:nvSpPr>
        <p:spPr>
          <a:xfrm>
            <a:off x="7458201" y="3341857"/>
            <a:ext cx="41456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u="none" strike="noStrike" baseline="0" dirty="0"/>
              <a:t>Subsequently analysed all coding exons and exon-intron</a:t>
            </a:r>
            <a:r>
              <a:rPr lang="en-GB" sz="1400" dirty="0"/>
              <a:t> </a:t>
            </a:r>
            <a:r>
              <a:rPr lang="en-GB" sz="1400" b="0" i="0" u="none" strike="noStrike" baseline="0" dirty="0"/>
              <a:t>boundaries of </a:t>
            </a:r>
            <a:r>
              <a:rPr lang="en-GB" sz="1400" b="0" i="1" u="none" strike="noStrike" baseline="0" dirty="0"/>
              <a:t>FGFR3 </a:t>
            </a:r>
            <a:endParaRPr lang="en-GB" sz="1400" b="0" i="0" u="none" strike="noStrike" baseline="0" dirty="0"/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F</a:t>
            </a:r>
            <a:r>
              <a:rPr lang="en-GB" sz="1400" b="0" i="0" u="none" strike="noStrike" baseline="0" dirty="0"/>
              <a:t>ound a heterozygous missense variation in exon 8, NM_000142.4:c.1043C&gt;G (p.Ser348Cys)</a:t>
            </a:r>
          </a:p>
          <a:p>
            <a:pPr algn="l"/>
            <a:endParaRPr lang="en-GB" sz="1400" dirty="0"/>
          </a:p>
          <a:p>
            <a:pPr algn="l"/>
            <a:r>
              <a:rPr lang="en-GB" sz="1400" dirty="0"/>
              <a:t>This mutation has previously been found in only </a:t>
            </a:r>
            <a:br>
              <a:rPr lang="en-GB" sz="1400" dirty="0"/>
            </a:br>
            <a:r>
              <a:rPr lang="en-GB" sz="1400" dirty="0"/>
              <a:t>3 other patients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CF811A-67E5-4EA8-9910-AD47BEC68CB1}"/>
              </a:ext>
            </a:extLst>
          </p:cNvPr>
          <p:cNvCxnSpPr>
            <a:cxnSpLocks/>
          </p:cNvCxnSpPr>
          <p:nvPr/>
        </p:nvCxnSpPr>
        <p:spPr>
          <a:xfrm flipV="1">
            <a:off x="7413127" y="3244009"/>
            <a:ext cx="0" cy="1839447"/>
          </a:xfrm>
          <a:prstGeom prst="line">
            <a:avLst/>
          </a:prstGeom>
          <a:ln w="285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120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chondroplasia forum">
      <a:dk1>
        <a:srgbClr val="051C2C"/>
      </a:dk1>
      <a:lt1>
        <a:sysClr val="window" lastClr="FFFFFF"/>
      </a:lt1>
      <a:dk2>
        <a:srgbClr val="051C2C"/>
      </a:dk2>
      <a:lt2>
        <a:srgbClr val="FFFFFF"/>
      </a:lt2>
      <a:accent1>
        <a:srgbClr val="051C2C"/>
      </a:accent1>
      <a:accent2>
        <a:srgbClr val="274554"/>
      </a:accent2>
      <a:accent3>
        <a:srgbClr val="DFAA40"/>
      </a:accent3>
      <a:accent4>
        <a:srgbClr val="368BAB"/>
      </a:accent4>
      <a:accent5>
        <a:srgbClr val="AACDD8"/>
      </a:accent5>
      <a:accent6>
        <a:srgbClr val="FEDD00"/>
      </a:accent6>
      <a:hlink>
        <a:srgbClr val="051C2C"/>
      </a:hlink>
      <a:folHlink>
        <a:srgbClr val="051C2C"/>
      </a:folHlink>
    </a:clrScheme>
    <a:fontScheme name="Custom 4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SL Template" id="{E707C889-FBD3-4C5E-8378-C29BDCD68AAB}" vid="{6E1DB9CE-A05A-435F-BD63-176DE3EF4DE6}"/>
    </a:ext>
  </a:extLst>
</a:theme>
</file>

<file path=ppt/theme/theme2.xml><?xml version="1.0" encoding="utf-8"?>
<a:theme xmlns:a="http://schemas.openxmlformats.org/drawingml/2006/main" name="Custom Design">
  <a:themeElements>
    <a:clrScheme name="VOXZOGO">
      <a:dk1>
        <a:srgbClr val="000000"/>
      </a:dk1>
      <a:lt1>
        <a:srgbClr val="FFFFFF"/>
      </a:lt1>
      <a:dk2>
        <a:srgbClr val="464646"/>
      </a:dk2>
      <a:lt2>
        <a:srgbClr val="E7E6E6"/>
      </a:lt2>
      <a:accent1>
        <a:srgbClr val="FF4438"/>
      </a:accent1>
      <a:accent2>
        <a:srgbClr val="76236C"/>
      </a:accent2>
      <a:accent3>
        <a:srgbClr val="CB007B"/>
      </a:accent3>
      <a:accent4>
        <a:srgbClr val="655DC6"/>
      </a:accent4>
      <a:accent5>
        <a:srgbClr val="00794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EGSL Template</Template>
  <TotalTime>2341</TotalTime>
  <Words>640</Words>
  <Application>Microsoft Office PowerPoint</Application>
  <PresentationFormat>Widescreen</PresentationFormat>
  <Paragraphs>61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MyriadPro-Light</vt:lpstr>
      <vt:lpstr>1_Office Theme</vt:lpstr>
      <vt:lpstr>Custom Design</vt:lpstr>
      <vt:lpstr>Achondroplasia Literature Review</vt:lpstr>
      <vt:lpstr>Psychomotor Delay in a Child with FGFR3 G380R Pathogenic Mutation Causing Achondroplasia</vt:lpstr>
      <vt:lpstr>Total Joint Arthroplasty in Patients With Achondroplasia: Comparison of 90-Day Adverse Events and 5-Year Implant Survival</vt:lpstr>
      <vt:lpstr>Achondroplasia – First Report from India  of a Rare FGFR3 Gene Variant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Farrow</dc:creator>
  <cp:lastModifiedBy>Sarah Turner</cp:lastModifiedBy>
  <cp:revision>123</cp:revision>
  <dcterms:created xsi:type="dcterms:W3CDTF">2021-02-15T10:08:17Z</dcterms:created>
  <dcterms:modified xsi:type="dcterms:W3CDTF">2021-11-25T11:25:30Z</dcterms:modified>
</cp:coreProperties>
</file>