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62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CCE1E6"/>
    <a:srgbClr val="10455B"/>
    <a:srgbClr val="CCCCE6"/>
    <a:srgbClr val="E6EED6"/>
    <a:srgbClr val="D3E0EF"/>
    <a:srgbClr val="DEEDE5"/>
    <a:srgbClr val="C7D2DF"/>
    <a:srgbClr val="9999CC"/>
    <a:srgbClr val="CDD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/>
          <a:lstStyle>
            <a:lvl1pPr marL="269875" indent="-269875">
              <a:defRPr/>
            </a:lvl1pPr>
            <a:lvl2pPr marL="627063" indent="-269875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8596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27063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CB1C9-18C1-E5A3-367C-6A8F3F7EB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EAC36-E00F-6C1A-D9EA-A7D960623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November &amp; December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3C7B0-1C7C-24C5-E3B6-4135B364DC43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2D5D78-CE75-F217-22F7-A24E5EF4B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BA6FFD-258A-DDDC-3C7C-B6AF33C432BF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EU-ACH-00761 01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1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A72FED-0719-E732-E1EE-284657A8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Does the Technique of Limb Lengthening Affect </a:t>
            </a:r>
            <a:r>
              <a:rPr lang="en-GB" sz="2400" dirty="0" err="1"/>
              <a:t>Physeal</a:t>
            </a:r>
            <a:r>
              <a:rPr lang="en-GB" sz="2400" dirty="0"/>
              <a:t> Growth in Patient With ACH? Comparison of the Simultaneous and Consecutive Tibia and Femur Lengthening With External Fixators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27D51-D55B-2EC4-DD61-37ED1053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LL, limb lengthening. </a:t>
            </a:r>
          </a:p>
          <a:p>
            <a:r>
              <a:rPr lang="en-GB" dirty="0" err="1"/>
              <a:t>Balci</a:t>
            </a:r>
            <a:r>
              <a:rPr lang="en-GB" dirty="0"/>
              <a:t> HI, et al. J </a:t>
            </a:r>
            <a:r>
              <a:rPr lang="en-GB" dirty="0" err="1"/>
              <a:t>Pediatr</a:t>
            </a:r>
            <a:r>
              <a:rPr lang="en-GB" dirty="0"/>
              <a:t> </a:t>
            </a:r>
            <a:r>
              <a:rPr lang="en-GB" dirty="0" err="1"/>
              <a:t>Orthop</a:t>
            </a:r>
            <a:r>
              <a:rPr lang="en-GB" dirty="0"/>
              <a:t> B 2023;32:60–65.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5693A-FCA8-AE92-FD23-25B19B4CBA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 lIns="90000">
            <a:normAutofit fontScale="92500" lnSpcReduction="10000"/>
          </a:bodyPr>
          <a:lstStyle/>
          <a:p>
            <a:pPr marL="0"/>
            <a:r>
              <a:rPr lang="en-GB" dirty="0"/>
              <a:t>There was no statistical difference, however, simultaneous bilateral femoral and tibial lengthening has </a:t>
            </a:r>
            <a:br>
              <a:rPr lang="en-GB" dirty="0"/>
            </a:br>
            <a:r>
              <a:rPr lang="en-GB" dirty="0"/>
              <a:t>more physiological </a:t>
            </a:r>
            <a:r>
              <a:rPr lang="en-GB" dirty="0" err="1"/>
              <a:t>physeal</a:t>
            </a:r>
            <a:r>
              <a:rPr lang="en-GB" dirty="0"/>
              <a:t> disturbance effects than consecutive lengthening in patients with ACH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A26C00-9FED-04F1-43EC-36DC5463F4D8}"/>
              </a:ext>
            </a:extLst>
          </p:cNvPr>
          <p:cNvSpPr/>
          <p:nvPr/>
        </p:nvSpPr>
        <p:spPr>
          <a:xfrm>
            <a:off x="695324" y="3438648"/>
            <a:ext cx="4608038" cy="1876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F78046-CE83-E085-DCF0-7C2D13AF0717}"/>
              </a:ext>
            </a:extLst>
          </p:cNvPr>
          <p:cNvSpPr/>
          <p:nvPr/>
        </p:nvSpPr>
        <p:spPr>
          <a:xfrm>
            <a:off x="695324" y="1449389"/>
            <a:ext cx="4608038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LL has become a standard treatment for 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60C5EE-B765-6D63-05B6-95A4B9E7F5E7}"/>
              </a:ext>
            </a:extLst>
          </p:cNvPr>
          <p:cNvSpPr txBox="1"/>
          <p:nvPr/>
        </p:nvSpPr>
        <p:spPr>
          <a:xfrm>
            <a:off x="607937" y="3402010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Retrospective study</a:t>
            </a:r>
            <a:endParaRPr lang="en-GB" dirty="0">
              <a:highlight>
                <a:srgbClr val="CCE1E6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76CB32-589C-D3D0-A560-334B89E15629}"/>
              </a:ext>
            </a:extLst>
          </p:cNvPr>
          <p:cNvSpPr/>
          <p:nvPr/>
        </p:nvSpPr>
        <p:spPr>
          <a:xfrm>
            <a:off x="704495" y="1928752"/>
            <a:ext cx="4608039" cy="1425445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The effect of lower extremity lengthening on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physeal</a:t>
            </a:r>
            <a:r>
              <a:rPr lang="en-GB" sz="1200" dirty="0">
                <a:solidFill>
                  <a:schemeClr val="tx1"/>
                </a:solidFill>
              </a:rPr>
              <a:t> growth is still controversial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To compare </a:t>
            </a:r>
            <a:r>
              <a:rPr lang="en-GB" sz="1200" dirty="0" err="1">
                <a:solidFill>
                  <a:schemeClr val="tx1"/>
                </a:solidFill>
              </a:rPr>
              <a:t>physeal</a:t>
            </a:r>
            <a:r>
              <a:rPr lang="en-GB" sz="1200" dirty="0">
                <a:solidFill>
                  <a:schemeClr val="tx1"/>
                </a:solidFill>
              </a:rPr>
              <a:t> growth with bilateral simultaneous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and consecutive LL surgery of the femur and tibia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Hypothesize that simultaneous LL affects </a:t>
            </a:r>
            <a:r>
              <a:rPr lang="en-GB" sz="1200" dirty="0" err="1">
                <a:solidFill>
                  <a:schemeClr val="tx1"/>
                </a:solidFill>
              </a:rPr>
              <a:t>physeal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growth to a greater extent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5881E9-588C-FA9D-4C05-A38BB4F6C779}"/>
              </a:ext>
            </a:extLst>
          </p:cNvPr>
          <p:cNvSpPr txBox="1"/>
          <p:nvPr/>
        </p:nvSpPr>
        <p:spPr>
          <a:xfrm>
            <a:off x="704496" y="3747064"/>
            <a:ext cx="306901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LL performed between 1995 and 2015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Followed until 18 years of age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 err="1">
                <a:latin typeface="+mj-lt"/>
              </a:rPr>
              <a:t>Physeal</a:t>
            </a:r>
            <a:r>
              <a:rPr lang="en-GB" sz="1400" dirty="0">
                <a:latin typeface="+mj-lt"/>
              </a:rPr>
              <a:t> arrest measured with:</a:t>
            </a:r>
          </a:p>
          <a:p>
            <a:pPr marL="360363" indent="-182563">
              <a:buSzPct val="81000"/>
              <a:buFont typeface="Arial Narrow" panose="020B0606020202030204" pitchFamily="34" charset="0"/>
              <a:buChar char="―"/>
            </a:pPr>
            <a:r>
              <a:rPr lang="en-GB" sz="1400" dirty="0">
                <a:latin typeface="+mj-lt"/>
              </a:rPr>
              <a:t>Predicted final length at first visit</a:t>
            </a:r>
          </a:p>
          <a:p>
            <a:pPr marL="360363" indent="-182563">
              <a:buSzPct val="81000"/>
              <a:buFont typeface="Arial Narrow" panose="020B0606020202030204" pitchFamily="34" charset="0"/>
              <a:buChar char="―"/>
            </a:pPr>
            <a:r>
              <a:rPr lang="en-GB" sz="1400" dirty="0">
                <a:latin typeface="+mj-lt"/>
              </a:rPr>
              <a:t>Total amount of lengthening</a:t>
            </a:r>
          </a:p>
          <a:p>
            <a:pPr marL="360363" indent="-182563">
              <a:buSzPct val="81000"/>
              <a:buFont typeface="Arial Narrow" panose="020B0606020202030204" pitchFamily="34" charset="0"/>
              <a:buChar char="―"/>
            </a:pPr>
            <a:r>
              <a:rPr lang="en-GB" sz="1400" dirty="0">
                <a:latin typeface="+mj-lt"/>
              </a:rPr>
              <a:t>Final clinical and radiological length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898522-BA8B-4FBB-BAAA-9CC8F1244107}"/>
              </a:ext>
            </a:extLst>
          </p:cNvPr>
          <p:cNvSpPr txBox="1"/>
          <p:nvPr/>
        </p:nvSpPr>
        <p:spPr>
          <a:xfrm>
            <a:off x="5409125" y="4376851"/>
            <a:ext cx="6087550" cy="90886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0" i="0" u="none" strike="noStrike" baseline="0" dirty="0">
                <a:solidFill>
                  <a:schemeClr val="bg2"/>
                </a:solidFill>
                <a:latin typeface="+mj-lt"/>
              </a:rPr>
              <a:t>Mean LL for simultaneous and consecutive groups was </a:t>
            </a:r>
            <a:br>
              <a:rPr lang="en-GB" sz="1800" b="0" i="0" u="none" strike="noStrike" baseline="0" dirty="0">
                <a:solidFill>
                  <a:schemeClr val="bg2"/>
                </a:solidFill>
                <a:latin typeface="+mj-lt"/>
              </a:rPr>
            </a:br>
            <a:r>
              <a:rPr lang="en-GB" sz="1800" b="0" i="0" u="none" strike="noStrike" baseline="0" dirty="0">
                <a:solidFill>
                  <a:schemeClr val="bg2"/>
                </a:solidFill>
                <a:latin typeface="+mj-lt"/>
              </a:rPr>
              <a:t>145 mm (48.5%) and 151 mm (46.6%), respectively</a:t>
            </a:r>
            <a:endParaRPr lang="en-GB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25" name="Graphic 24" descr="Bone with solid fill">
            <a:extLst>
              <a:ext uri="{FF2B5EF4-FFF2-40B4-BE49-F238E27FC236}">
                <a16:creationId xmlns:a16="http://schemas.microsoft.com/office/drawing/2014/main" id="{AF0B81E7-2C23-10B1-B8D3-1A40501E2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629" y="4518325"/>
            <a:ext cx="589371" cy="58937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8C736F-ADAA-B8CA-2B30-309132EE23F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30288" y="3486299"/>
            <a:ext cx="1302660" cy="175460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F9E1559-EEBE-5A3E-AEAC-84CF1C51EA6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77955" y="1483160"/>
            <a:ext cx="5361519" cy="287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483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3450</TotalTime>
  <Words>233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MyriadPro-Light</vt:lpstr>
      <vt:lpstr>Wingdings</vt:lpstr>
      <vt:lpstr>1_Office Theme</vt:lpstr>
      <vt:lpstr>Achondroplasia.expert Literature Review</vt:lpstr>
      <vt:lpstr>Does the Technique of Limb Lengthening Affect Physeal Growth in Patient With ACH? Comparison of the Simultaneous and Consecutive Tibia and Femur Lengthening With External Fixators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Praveen Abraham</cp:lastModifiedBy>
  <cp:revision>143</cp:revision>
  <dcterms:created xsi:type="dcterms:W3CDTF">2021-02-15T10:08:17Z</dcterms:created>
  <dcterms:modified xsi:type="dcterms:W3CDTF">2023-01-19T09:45:06Z</dcterms:modified>
</cp:coreProperties>
</file>