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" id="{B6018537-0532-4613-B481-95FF782303CA}">
          <p14:sldIdLst>
            <p14:sldId id="256"/>
            <p14:sldId id="259"/>
            <p14:sldId id="260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pos="6085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CCFB29E-2070-7790-00A7-E11B2D7CE010}" name="Marie Farrow" initials="MF" userId="395651ff28d4452c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e Farrow" initials="MF" lastIdx="10" clrIdx="0">
    <p:extLst>
      <p:ext uri="{19B8F6BF-5375-455C-9EA6-DF929625EA0E}">
        <p15:presenceInfo xmlns:p15="http://schemas.microsoft.com/office/powerpoint/2012/main" userId="395651ff28d4452c" providerId="Windows Live"/>
      </p:ext>
    </p:extLst>
  </p:cmAuthor>
  <p:cmAuthor id="2" name="Sarah Turner" initials="ST" lastIdx="3" clrIdx="1">
    <p:extLst>
      <p:ext uri="{19B8F6BF-5375-455C-9EA6-DF929625EA0E}">
        <p15:presenceInfo xmlns:p15="http://schemas.microsoft.com/office/powerpoint/2012/main" userId="Sarah Turner" providerId="None"/>
      </p:ext>
    </p:extLst>
  </p:cmAuthor>
  <p:cmAuthor id="3" name="Tim Venables" initials="TV" lastIdx="2" clrIdx="2">
    <p:extLst>
      <p:ext uri="{19B8F6BF-5375-455C-9EA6-DF929625EA0E}">
        <p15:presenceInfo xmlns:p15="http://schemas.microsoft.com/office/powerpoint/2012/main" userId="S::Tim.Venables@elmgroupltd.com::4da54266-e6ed-48f9-86fc-5a09902e13ea" providerId="AD"/>
      </p:ext>
    </p:extLst>
  </p:cmAuthor>
  <p:cmAuthor id="4" name="Martin Lennon" initials="ML" lastIdx="3" clrIdx="3">
    <p:extLst>
      <p:ext uri="{19B8F6BF-5375-455C-9EA6-DF929625EA0E}">
        <p15:presenceInfo xmlns:p15="http://schemas.microsoft.com/office/powerpoint/2012/main" userId="S::martin@cesasmedical.com::2390e896-01da-47fe-8b97-1d3a7a42dde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1E6"/>
    <a:srgbClr val="10455B"/>
    <a:srgbClr val="CCCCE6"/>
    <a:srgbClr val="E6EED6"/>
    <a:srgbClr val="D3E0EF"/>
    <a:srgbClr val="DEEDE5"/>
    <a:srgbClr val="C7D2DF"/>
    <a:srgbClr val="9999CC"/>
    <a:srgbClr val="CDDDAC"/>
    <a:srgbClr val="98C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70" y="102"/>
      </p:cViewPr>
      <p:guideLst>
        <p:guide pos="6085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29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8/10/relationships/authors" Target="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33172575136281"/>
          <c:y val="5.0813800203444358E-2"/>
          <c:w val="0.77803776444319495"/>
          <c:h val="0.822835659781655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44-45BE-9F1B-F0AD5A81EB3E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44-45BE-9F1B-F0AD5A81EB3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Femurs</c:v>
                </c:pt>
                <c:pt idx="1">
                  <c:v>Tibias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16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E44-45BE-9F1B-F0AD5A81EB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7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2.5648606816147557E-2"/>
          <c:y val="0.80436347357238158"/>
          <c:w val="0.33025239537513457"/>
          <c:h val="0.179361284317373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057559511480124"/>
          <c:y val="3.5502460291790029E-2"/>
          <c:w val="0.6259955265856606"/>
          <c:h val="0.881655990627760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3E0-4853-B981-29E0C16B81E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3E0-4853-B981-29E0C16B81E1}"/>
              </c:ext>
            </c:extLst>
          </c:dPt>
          <c:cat>
            <c:strRef>
              <c:f>Sheet1!$A$2:$A$3</c:f>
              <c:strCache>
                <c:ptCount val="2"/>
                <c:pt idx="0">
                  <c:v>Femur </c:v>
                </c:pt>
                <c:pt idx="1">
                  <c:v>Tibia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E0-4853-B981-29E0C16B81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overlap val="5"/>
        <c:axId val="890215184"/>
        <c:axId val="890224336"/>
      </c:barChart>
      <c:catAx>
        <c:axId val="890215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24336"/>
        <c:crosses val="autoZero"/>
        <c:auto val="1"/>
        <c:lblAlgn val="ctr"/>
        <c:lblOffset val="100"/>
        <c:noMultiLvlLbl val="0"/>
      </c:catAx>
      <c:valAx>
        <c:axId val="890224336"/>
        <c:scaling>
          <c:orientation val="minMax"/>
          <c:max val="1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15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33172575136281"/>
          <c:y val="0.1918658817528906"/>
          <c:w val="0.64466500899922774"/>
          <c:h val="0.68178356149286257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271-4175-AC01-9A5017177FBF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271-4175-AC01-9A5017177FB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58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271-4175-AC01-9A5017177F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1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5389164089688534"/>
          <c:y val="0.90201492623385349"/>
          <c:w val="0.72011109280029462"/>
          <c:h val="9.79850737661465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864090131953584"/>
          <c:y val="3.5502460291790029E-2"/>
          <c:w val="0.5040964829057778"/>
          <c:h val="0.7903822327493206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F6BA-4A4C-B38B-81F1DFE2D6C2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F6BA-4A4C-B38B-81F1DFE2D6C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Craniocervical stenosis</c:v>
                </c:pt>
                <c:pt idx="1">
                  <c:v>Hydrocephalus</c:v>
                </c:pt>
                <c:pt idx="2">
                  <c:v>Hearing impairment</c:v>
                </c:pt>
                <c:pt idx="3">
                  <c:v>Sleep-disordered breathing</c:v>
                </c:pt>
                <c:pt idx="4">
                  <c:v>Lower-limb malalignment</c:v>
                </c:pt>
                <c:pt idx="5">
                  <c:v>Thoracolumbar kyphosis</c:v>
                </c:pt>
                <c:pt idx="6">
                  <c:v>Symptomatic spinal stenosis</c:v>
                </c:pt>
                <c:pt idx="7">
                  <c:v>Obesity</c:v>
                </c:pt>
                <c:pt idx="8">
                  <c:v>≥1 admission for respiratory illness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48</c:v>
                </c:pt>
                <c:pt idx="1">
                  <c:v>13.9</c:v>
                </c:pt>
                <c:pt idx="2">
                  <c:v>61.1</c:v>
                </c:pt>
                <c:pt idx="3">
                  <c:v>40.700000000000003</c:v>
                </c:pt>
                <c:pt idx="4">
                  <c:v>42.6</c:v>
                </c:pt>
                <c:pt idx="5">
                  <c:v>22.2</c:v>
                </c:pt>
                <c:pt idx="6">
                  <c:v>9.3000000000000007</c:v>
                </c:pt>
                <c:pt idx="7">
                  <c:v>11.1</c:v>
                </c:pt>
                <c:pt idx="8">
                  <c:v>14.8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6BA-4A4C-B38B-81F1DFE2D6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890215184"/>
        <c:axId val="890224336"/>
      </c:barChart>
      <c:catAx>
        <c:axId val="890215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24336"/>
        <c:crosses val="autoZero"/>
        <c:auto val="1"/>
        <c:lblAlgn val="ctr"/>
        <c:lblOffset val="100"/>
        <c:noMultiLvlLbl val="0"/>
      </c:catAx>
      <c:valAx>
        <c:axId val="890224336"/>
        <c:scaling>
          <c:orientation val="minMax"/>
          <c:max val="7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1518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732EA-104D-4B5D-88C7-4E63F4347BB6}" type="datetimeFigureOut">
              <a:rPr lang="fr-FR" smtClean="0"/>
              <a:t>24/06/2022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00878-B69F-4B06-BAB2-4D90C78A9D8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2338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C21F4-4976-4A1B-862D-6E0E52C93B76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E3A30-7A5C-4042-BB65-159CE354F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05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1978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322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24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62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326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217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891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252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7C46DB12-5896-4D87-924C-B84C8C9A8E9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0" y="5387968"/>
            <a:ext cx="12192000" cy="584876"/>
          </a:xfrm>
          <a:solidFill>
            <a:schemeClr val="accent4"/>
          </a:solidFill>
          <a:ln>
            <a:noFill/>
          </a:ln>
        </p:spPr>
        <p:txBody>
          <a:bodyPr anchor="ctr"/>
          <a:lstStyle>
            <a:lvl1pPr marL="630238" indent="0" algn="ctr">
              <a:buNone/>
              <a:defRPr sz="18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r>
              <a:rPr lang="en-US" dirty="0"/>
              <a:t>Call-out box (18 </a:t>
            </a:r>
            <a:r>
              <a:rPr lang="en-US" dirty="0" err="1"/>
              <a:t>pt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35319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7C46DB12-5896-4D87-924C-B84C8C9A8E9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0" y="5387968"/>
            <a:ext cx="12192000" cy="584876"/>
          </a:xfrm>
          <a:solidFill>
            <a:schemeClr val="accent4"/>
          </a:solidFill>
          <a:ln>
            <a:noFill/>
          </a:ln>
        </p:spPr>
        <p:txBody>
          <a:bodyPr anchor="ctr"/>
          <a:lstStyle>
            <a:lvl1pPr marL="630238" indent="0" algn="ctr">
              <a:buNone/>
              <a:defRPr sz="18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r>
              <a:rPr lang="en-US" dirty="0"/>
              <a:t>Call-out box (18 </a:t>
            </a:r>
            <a:r>
              <a:rPr lang="en-US" dirty="0" err="1"/>
              <a:t>pt</a:t>
            </a:r>
            <a:r>
              <a:rPr lang="en-US" dirty="0"/>
              <a:t>)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/>
          <a:lstStyle>
            <a:lvl1pPr marL="269875" indent="-269875">
              <a:defRPr/>
            </a:lvl1pPr>
            <a:lvl2pPr marL="627063" indent="-269875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2923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859610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9553609-11BB-4B19-B7C9-98E308E9106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0" y="5387968"/>
            <a:ext cx="12192000" cy="584876"/>
          </a:xfrm>
          <a:solidFill>
            <a:schemeClr val="accent4"/>
          </a:solidFill>
          <a:ln>
            <a:noFill/>
          </a:ln>
        </p:spPr>
        <p:txBody>
          <a:bodyPr anchor="ctr"/>
          <a:lstStyle>
            <a:lvl1pPr marL="627063" indent="0" algn="ctr">
              <a:buNone/>
              <a:defRPr sz="18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r>
              <a:rPr lang="en-US" dirty="0"/>
              <a:t>Call-out box (18 </a:t>
            </a:r>
            <a:r>
              <a:rPr lang="en-US" dirty="0" err="1"/>
              <a:t>pt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95141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68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718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152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781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84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6" r:id="rId3"/>
    <p:sldLayoutId id="2147483678" r:id="rId4"/>
    <p:sldLayoutId id="2147483677" r:id="rId5"/>
    <p:sldLayoutId id="2147483663" r:id="rId6"/>
    <p:sldLayoutId id="2147483664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5" r:id="rId15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438" userDrawn="1">
          <p15:clr>
            <a:srgbClr val="F26B43"/>
          </p15:clr>
        </p15:guide>
        <p15:guide id="4" pos="7242" userDrawn="1">
          <p15:clr>
            <a:srgbClr val="F26B43"/>
          </p15:clr>
        </p15:guide>
        <p15:guide id="5" orient="horz" pos="913" userDrawn="1">
          <p15:clr>
            <a:srgbClr val="F26B43"/>
          </p15:clr>
        </p15:guide>
        <p15:guide id="6" orient="horz" pos="232" userDrawn="1">
          <p15:clr>
            <a:srgbClr val="F26B43"/>
          </p15:clr>
        </p15:guide>
        <p15:guide id="7" orient="horz" pos="3770" userDrawn="1">
          <p15:clr>
            <a:srgbClr val="F26B43"/>
          </p15:clr>
        </p15:guide>
        <p15:guide id="8" orient="horz" pos="86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2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7" Type="http://schemas.openxmlformats.org/officeDocument/2006/relationships/image" Target="../media/image8.sv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6B0D9-1069-4438-A61F-5FDD65A85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Achondroplasia.expert Literature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E76553-41ED-4C13-B1D7-0AD6AA769C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March &amp; April 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8A16D6-E89C-0E7E-17A9-C0CA50B97206}"/>
              </a:ext>
            </a:extLst>
          </p:cNvPr>
          <p:cNvSpPr txBox="1"/>
          <p:nvPr/>
        </p:nvSpPr>
        <p:spPr>
          <a:xfrm>
            <a:off x="2527143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lang="en-GB" sz="11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Achondroplasia.expert is organized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98BA67-118D-3E76-E949-C67E8F9FAF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" y="6312114"/>
            <a:ext cx="1669349" cy="24402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A3463E9-E79D-8669-5626-AA1A2C6D0B42}"/>
              </a:ext>
            </a:extLst>
          </p:cNvPr>
          <p:cNvSpPr txBox="1"/>
          <p:nvPr/>
        </p:nvSpPr>
        <p:spPr>
          <a:xfrm>
            <a:off x="5537188" y="6126903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defTabSz="457200"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Professionals Only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2022 BioMarin International Ltd.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Reserved. EU-ACH-00538 06</a:t>
            </a:r>
            <a:r>
              <a:rPr lang="en-US" sz="1100" dirty="0">
                <a:solidFill>
                  <a:schemeClr val="accent2">
                    <a:lumMod val="50000"/>
                  </a:schemeClr>
                </a:solidFill>
              </a:rPr>
              <a:t>/22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287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16937171-4027-4B93-AC2A-B57CD7C9D41B}"/>
              </a:ext>
            </a:extLst>
          </p:cNvPr>
          <p:cNvSpPr/>
          <p:nvPr/>
        </p:nvSpPr>
        <p:spPr>
          <a:xfrm>
            <a:off x="695324" y="3058733"/>
            <a:ext cx="5409849" cy="22774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46D899-DDF2-4352-8A67-6159380F7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/>
              <a:t>Two-stage Bone Lengthening With Reuse of a Single Intramedullary Telescopic Nail in Patients With ACH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5DECB8-0AA3-4378-83DE-811529022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achondroplasia; TIMN, telescopic intramedullary nail.</a:t>
            </a:r>
          </a:p>
          <a:p>
            <a:r>
              <a:rPr lang="en-GB" dirty="0"/>
              <a:t>Alonso-Hernández J, et al. </a:t>
            </a:r>
            <a:r>
              <a:rPr lang="en-GB" dirty="0" err="1"/>
              <a:t>Pediatr</a:t>
            </a:r>
            <a:r>
              <a:rPr lang="en-GB" dirty="0"/>
              <a:t> </a:t>
            </a:r>
            <a:r>
              <a:rPr lang="en-GB" dirty="0" err="1"/>
              <a:t>Orthop</a:t>
            </a:r>
            <a:r>
              <a:rPr lang="en-GB" dirty="0"/>
              <a:t> 2022; doi:10.1097/BPO.0000000000002133.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3BEB436-354F-4D8F-B100-668F1C72243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Overall, nail reuse seems advisable in cases where bone elongation is indicated, </a:t>
            </a:r>
            <a:br>
              <a:rPr lang="en-GB" dirty="0"/>
            </a:br>
            <a:r>
              <a:rPr lang="en-GB" dirty="0"/>
              <a:t>but the size and design of the nail limits the extent of lengthening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E74193-E449-40A3-8173-4EDBBE6DD589}"/>
              </a:ext>
            </a:extLst>
          </p:cNvPr>
          <p:cNvSpPr/>
          <p:nvPr/>
        </p:nvSpPr>
        <p:spPr>
          <a:xfrm>
            <a:off x="695324" y="1449389"/>
            <a:ext cx="6439572" cy="427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bg1"/>
                </a:solidFill>
              </a:rPr>
              <a:t>Patients with ACH may benefit from limb-lengthening surgery with TIMNs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EA23F5-0C52-4714-A9AA-2A9901D425F4}"/>
              </a:ext>
            </a:extLst>
          </p:cNvPr>
          <p:cNvSpPr txBox="1"/>
          <p:nvPr/>
        </p:nvSpPr>
        <p:spPr>
          <a:xfrm>
            <a:off x="607937" y="3022095"/>
            <a:ext cx="23636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ighlight>
                  <a:srgbClr val="CCE1E6"/>
                </a:highlight>
                <a:latin typeface="MyriadPro-Light"/>
              </a:rPr>
              <a:t>Retrospective study</a:t>
            </a:r>
            <a:endParaRPr lang="en-GB" dirty="0">
              <a:highlight>
                <a:srgbClr val="CCE1E6"/>
              </a:highlight>
            </a:endParaRPr>
          </a:p>
        </p:txBody>
      </p:sp>
      <p:graphicFrame>
        <p:nvGraphicFramePr>
          <p:cNvPr id="26" name="Chart 25">
            <a:extLst>
              <a:ext uri="{FF2B5EF4-FFF2-40B4-BE49-F238E27FC236}">
                <a16:creationId xmlns:a16="http://schemas.microsoft.com/office/drawing/2014/main" id="{7F145D7E-64C9-4428-9274-8DB2D4883C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7489566"/>
              </p:ext>
            </p:extLst>
          </p:nvPr>
        </p:nvGraphicFramePr>
        <p:xfrm>
          <a:off x="3629405" y="3004386"/>
          <a:ext cx="2475768" cy="2340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9B28CF0A-F9D6-4DEA-9A42-1A8C4C473998}"/>
              </a:ext>
            </a:extLst>
          </p:cNvPr>
          <p:cNvSpPr txBox="1"/>
          <p:nvPr/>
        </p:nvSpPr>
        <p:spPr>
          <a:xfrm>
            <a:off x="4403431" y="3713730"/>
            <a:ext cx="12907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>
                <a:latin typeface="+mj-lt"/>
              </a:rPr>
              <a:t>26 bones </a:t>
            </a:r>
            <a:br>
              <a:rPr lang="en-GB" b="1" dirty="0">
                <a:latin typeface="+mj-lt"/>
              </a:rPr>
            </a:br>
            <a:r>
              <a:rPr lang="en-GB" b="1" dirty="0">
                <a:latin typeface="+mj-lt"/>
              </a:rPr>
              <a:t>in 9 patients</a:t>
            </a:r>
            <a:endParaRPr lang="en-GB" sz="1400" dirty="0">
              <a:latin typeface="+mj-lt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0E7DEDE-8C5F-440A-A5AB-EBA8ED856805}"/>
              </a:ext>
            </a:extLst>
          </p:cNvPr>
          <p:cNvSpPr/>
          <p:nvPr/>
        </p:nvSpPr>
        <p:spPr>
          <a:xfrm>
            <a:off x="704497" y="1928753"/>
            <a:ext cx="5400676" cy="1049269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►"/>
            </a:pPr>
            <a:r>
              <a:rPr lang="en-GB" sz="1200" dirty="0">
                <a:solidFill>
                  <a:schemeClr val="tx1"/>
                </a:solidFill>
              </a:rPr>
              <a:t>The original design of TIMNs have a maximum length of 5 cm, which </a:t>
            </a:r>
            <a:br>
              <a:rPr lang="en-GB" sz="1200" dirty="0">
                <a:solidFill>
                  <a:schemeClr val="tx1"/>
                </a:solidFill>
              </a:rPr>
            </a:br>
            <a:r>
              <a:rPr lang="en-GB" sz="1200" dirty="0">
                <a:solidFill>
                  <a:schemeClr val="tx1"/>
                </a:solidFill>
              </a:rPr>
              <a:t>may be insufficient in some patients</a:t>
            </a:r>
          </a:p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►"/>
            </a:pPr>
            <a:r>
              <a:rPr lang="en-GB" sz="1200" dirty="0">
                <a:solidFill>
                  <a:schemeClr val="tx1"/>
                </a:solidFill>
              </a:rPr>
              <a:t>This study analysed outcomes and complications after reusing the same TIMN for a second consecutive 5 cm lengthening in patients with ACH</a:t>
            </a:r>
          </a:p>
        </p:txBody>
      </p:sp>
      <p:pic>
        <p:nvPicPr>
          <p:cNvPr id="37" name="Graphic 36" descr="Group of people with solid fill">
            <a:extLst>
              <a:ext uri="{FF2B5EF4-FFF2-40B4-BE49-F238E27FC236}">
                <a16:creationId xmlns:a16="http://schemas.microsoft.com/office/drawing/2014/main" id="{86BC6272-AA4D-4099-A847-28FEDDAD51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37102" y="3818188"/>
            <a:ext cx="937419" cy="937419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9E91FCB3-A090-4B61-9821-52633C751D3E}"/>
              </a:ext>
            </a:extLst>
          </p:cNvPr>
          <p:cNvSpPr txBox="1"/>
          <p:nvPr/>
        </p:nvSpPr>
        <p:spPr>
          <a:xfrm>
            <a:off x="704497" y="3391427"/>
            <a:ext cx="328792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à"/>
            </a:pPr>
            <a:r>
              <a:rPr lang="en-GB" sz="1400" b="0" i="0" u="none" strike="noStrike" baseline="0" dirty="0">
                <a:latin typeface="+mj-lt"/>
              </a:rPr>
              <a:t>Patients completed a first stage of </a:t>
            </a:r>
            <a:br>
              <a:rPr lang="en-GB" sz="1400" b="0" i="0" u="none" strike="noStrike" baseline="0" dirty="0">
                <a:latin typeface="+mj-lt"/>
              </a:rPr>
            </a:br>
            <a:r>
              <a:rPr lang="en-GB" sz="1400" b="0" i="0" u="none" strike="noStrike" baseline="0" dirty="0">
                <a:latin typeface="+mj-lt"/>
              </a:rPr>
              <a:t>5 cm</a:t>
            </a:r>
            <a:r>
              <a:rPr lang="en-GB" sz="1400" dirty="0">
                <a:latin typeface="+mj-lt"/>
              </a:rPr>
              <a:t> </a:t>
            </a:r>
            <a:r>
              <a:rPr lang="en-GB" sz="1400" b="0" i="0" u="none" strike="noStrike" baseline="0" dirty="0">
                <a:latin typeface="+mj-lt"/>
              </a:rPr>
              <a:t>elongation</a:t>
            </a:r>
          </a:p>
          <a:p>
            <a:pPr marL="285750" indent="-285750" algn="l">
              <a:buFont typeface="Wingdings" panose="05000000000000000000" pitchFamily="2" charset="2"/>
              <a:buChar char="à"/>
            </a:pPr>
            <a:r>
              <a:rPr lang="en-GB" sz="1400" dirty="0">
                <a:latin typeface="+mj-lt"/>
              </a:rPr>
              <a:t>T</a:t>
            </a:r>
            <a:r>
              <a:rPr lang="en-GB" sz="1400" b="0" i="0" u="none" strike="noStrike" baseline="0" dirty="0">
                <a:latin typeface="+mj-lt"/>
              </a:rPr>
              <a:t>he nail was unlocked, retracted, </a:t>
            </a:r>
            <a:br>
              <a:rPr lang="en-GB" sz="1400" b="0" i="0" u="none" strike="noStrike" baseline="0" dirty="0">
                <a:latin typeface="+mj-lt"/>
              </a:rPr>
            </a:br>
            <a:r>
              <a:rPr lang="en-GB" sz="1400" b="0" i="0" u="none" strike="noStrike" baseline="0" dirty="0">
                <a:latin typeface="+mj-lt"/>
              </a:rPr>
              <a:t>and re-locked</a:t>
            </a:r>
          </a:p>
          <a:p>
            <a:pPr marL="285750" indent="-285750" algn="l">
              <a:buFont typeface="Wingdings" panose="05000000000000000000" pitchFamily="2" charset="2"/>
              <a:buChar char="à"/>
            </a:pPr>
            <a:r>
              <a:rPr lang="en-GB" sz="1400" dirty="0">
                <a:latin typeface="+mj-lt"/>
              </a:rPr>
              <a:t>A</a:t>
            </a:r>
            <a:r>
              <a:rPr lang="en-GB" sz="1400" b="0" i="0" u="none" strike="noStrike" baseline="0" dirty="0">
                <a:latin typeface="+mj-lt"/>
              </a:rPr>
              <a:t> second stage of 5 cm of </a:t>
            </a:r>
            <a:br>
              <a:rPr lang="en-GB" sz="1400" b="0" i="0" u="none" strike="noStrike" baseline="0" dirty="0">
                <a:latin typeface="+mj-lt"/>
              </a:rPr>
            </a:br>
            <a:r>
              <a:rPr lang="en-GB" sz="1400" b="0" i="0" u="none" strike="noStrike" baseline="0" dirty="0">
                <a:latin typeface="+mj-lt"/>
              </a:rPr>
              <a:t>distraction followed</a:t>
            </a:r>
            <a:endParaRPr lang="en-GB" sz="1100" dirty="0">
              <a:latin typeface="+mj-lt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C719071-6561-4A5A-80DC-EE75C495CC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77766383"/>
              </p:ext>
            </p:extLst>
          </p:nvPr>
        </p:nvGraphicFramePr>
        <p:xfrm>
          <a:off x="6192560" y="1958341"/>
          <a:ext cx="3543602" cy="3387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F489676-C8DC-4061-AB34-37D29EBAB57F}"/>
              </a:ext>
            </a:extLst>
          </p:cNvPr>
          <p:cNvSpPr txBox="1"/>
          <p:nvPr/>
        </p:nvSpPr>
        <p:spPr>
          <a:xfrm rot="16200000">
            <a:off x="4793601" y="3463681"/>
            <a:ext cx="30341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Length gained (cm)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A7AD778-0B74-4285-A6A6-8B2A32D1AD99}"/>
              </a:ext>
            </a:extLst>
          </p:cNvPr>
          <p:cNvSpPr/>
          <p:nvPr/>
        </p:nvSpPr>
        <p:spPr>
          <a:xfrm>
            <a:off x="9369017" y="1579018"/>
            <a:ext cx="1728000" cy="172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400" dirty="0">
                <a:latin typeface="+mj-lt"/>
              </a:rPr>
              <a:t>Femoral procedures had significantly fewer complications </a:t>
            </a:r>
            <a:br>
              <a:rPr lang="en-GB" sz="1400" dirty="0">
                <a:latin typeface="+mj-lt"/>
              </a:rPr>
            </a:br>
            <a:r>
              <a:rPr lang="en-GB" sz="1400" dirty="0">
                <a:latin typeface="+mj-lt"/>
              </a:rPr>
              <a:t>than tibial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A7EE801-682D-4B16-848E-2687DAE2D406}"/>
              </a:ext>
            </a:extLst>
          </p:cNvPr>
          <p:cNvSpPr txBox="1"/>
          <p:nvPr/>
        </p:nvSpPr>
        <p:spPr>
          <a:xfrm>
            <a:off x="8967735" y="3364541"/>
            <a:ext cx="3051084" cy="15850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Clr>
                <a:schemeClr val="accent3"/>
              </a:buClr>
            </a:pPr>
            <a:r>
              <a:rPr lang="en-GB" sz="1200" b="1" dirty="0"/>
              <a:t>Major complications included:</a:t>
            </a:r>
          </a:p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►"/>
            </a:pPr>
            <a:r>
              <a:rPr lang="en-GB" sz="1200" dirty="0"/>
              <a:t>Moderate ankle </a:t>
            </a:r>
            <a:r>
              <a:rPr lang="en-GB" sz="1200" dirty="0" err="1"/>
              <a:t>equinus</a:t>
            </a:r>
            <a:r>
              <a:rPr lang="en-GB" sz="1200" dirty="0"/>
              <a:t> (n=3)</a:t>
            </a:r>
          </a:p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►"/>
            </a:pPr>
            <a:r>
              <a:rPr lang="en-GB" sz="1200" dirty="0"/>
              <a:t>Hardware failure (n=2)</a:t>
            </a:r>
          </a:p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►"/>
            </a:pPr>
            <a:r>
              <a:rPr lang="en-GB" sz="1200" dirty="0"/>
              <a:t>Premature consolidations (n=2)</a:t>
            </a:r>
          </a:p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►"/>
            </a:pPr>
            <a:r>
              <a:rPr lang="en-GB" sz="1200" dirty="0"/>
              <a:t>Common peroneal neurapraxia (n=1) </a:t>
            </a:r>
          </a:p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►"/>
            </a:pPr>
            <a:r>
              <a:rPr lang="en-GB" sz="1200" dirty="0"/>
              <a:t>Valgus deformities (n=2)</a:t>
            </a:r>
          </a:p>
        </p:txBody>
      </p:sp>
    </p:spTree>
    <p:extLst>
      <p:ext uri="{BB962C8B-B14F-4D97-AF65-F5344CB8AC3E}">
        <p14:creationId xmlns:p14="http://schemas.microsoft.com/office/powerpoint/2010/main" val="1379165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D0274-EF61-4F80-B69F-6749B9708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Medical Complications in Children With ACH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69201D-AD5F-48D2-B7B7-BCFF91DC6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achondroplasia. </a:t>
            </a:r>
          </a:p>
          <a:p>
            <a:r>
              <a:rPr lang="en-GB" dirty="0"/>
              <a:t>Armstrong JA, et al. Dev Med Child </a:t>
            </a:r>
            <a:r>
              <a:rPr lang="en-GB" dirty="0" err="1"/>
              <a:t>Neurol</a:t>
            </a:r>
            <a:r>
              <a:rPr lang="en-GB" dirty="0"/>
              <a:t> 2022;00:1–9.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4CFEC0-5A9A-4278-8022-17F1A4E56DC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This information will help guide clinicians with their expectant management of ACH </a:t>
            </a:r>
            <a:br>
              <a:rPr lang="en-GB" dirty="0"/>
            </a:br>
            <a:r>
              <a:rPr lang="en-GB" dirty="0"/>
              <a:t>and provide prognostic information to the families of children with ACH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5D043E-56BE-476B-960E-0D9E2EEA6C8D}"/>
              </a:ext>
            </a:extLst>
          </p:cNvPr>
          <p:cNvSpPr/>
          <p:nvPr/>
        </p:nvSpPr>
        <p:spPr>
          <a:xfrm>
            <a:off x="695324" y="2564946"/>
            <a:ext cx="4818785" cy="2771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2D4AF3-C6D7-421E-B144-644AEBAF51CB}"/>
              </a:ext>
            </a:extLst>
          </p:cNvPr>
          <p:cNvSpPr/>
          <p:nvPr/>
        </p:nvSpPr>
        <p:spPr>
          <a:xfrm>
            <a:off x="695324" y="1449389"/>
            <a:ext cx="4818785" cy="5347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bg1"/>
                </a:solidFill>
              </a:rPr>
              <a:t>Children with ACH have a high burden of </a:t>
            </a:r>
            <a:br>
              <a:rPr lang="en-GB" sz="1400" b="1" dirty="0">
                <a:solidFill>
                  <a:schemeClr val="bg1"/>
                </a:solidFill>
              </a:rPr>
            </a:br>
            <a:r>
              <a:rPr lang="en-GB" sz="1400" b="1" dirty="0">
                <a:solidFill>
                  <a:schemeClr val="bg1"/>
                </a:solidFill>
              </a:rPr>
              <a:t>medical complications and interventions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239E95-CDE6-48BD-8A5D-A1654E7C3E1C}"/>
              </a:ext>
            </a:extLst>
          </p:cNvPr>
          <p:cNvSpPr txBox="1"/>
          <p:nvPr/>
        </p:nvSpPr>
        <p:spPr>
          <a:xfrm>
            <a:off x="607937" y="2530258"/>
            <a:ext cx="23636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ighlight>
                  <a:srgbClr val="CCE1E6"/>
                </a:highlight>
                <a:latin typeface="MyriadPro-Light"/>
              </a:rPr>
              <a:t>Retrospective study</a:t>
            </a:r>
            <a:endParaRPr lang="en-GB" dirty="0">
              <a:highlight>
                <a:srgbClr val="CCE1E6"/>
              </a:highligh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88C23E-D897-4BE9-BABD-5AE0931B51E8}"/>
              </a:ext>
            </a:extLst>
          </p:cNvPr>
          <p:cNvSpPr/>
          <p:nvPr/>
        </p:nvSpPr>
        <p:spPr>
          <a:xfrm>
            <a:off x="704497" y="2035968"/>
            <a:ext cx="4810614" cy="477175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►"/>
            </a:pPr>
            <a:r>
              <a:rPr lang="en-GB" sz="1200" dirty="0">
                <a:solidFill>
                  <a:schemeClr val="tx1"/>
                </a:solidFill>
              </a:rPr>
              <a:t>To determine the rates of medical investigations, complications, interventions, and outcomes in children with ACH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79AE521-F71D-4BBE-96C8-80D1BF5969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8403711"/>
              </p:ext>
            </p:extLst>
          </p:nvPr>
        </p:nvGraphicFramePr>
        <p:xfrm>
          <a:off x="396526" y="3284113"/>
          <a:ext cx="2414073" cy="1973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CDB7E1A0-42B2-403D-9181-EB75AEEEB5E2}"/>
              </a:ext>
            </a:extLst>
          </p:cNvPr>
          <p:cNvSpPr txBox="1"/>
          <p:nvPr/>
        </p:nvSpPr>
        <p:spPr>
          <a:xfrm>
            <a:off x="1240629" y="4147684"/>
            <a:ext cx="74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>
                <a:latin typeface="+mj-lt"/>
              </a:rPr>
              <a:t>N=108</a:t>
            </a:r>
            <a:endParaRPr lang="en-GB" sz="1400" dirty="0">
              <a:latin typeface="+mj-lt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01CD8044-4C16-45DD-94E3-2823B4210B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5200466"/>
              </p:ext>
            </p:extLst>
          </p:nvPr>
        </p:nvGraphicFramePr>
        <p:xfrm>
          <a:off x="5601495" y="1449388"/>
          <a:ext cx="5895179" cy="3895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52493A65-DC78-473F-9195-2B2A54B63DDE}"/>
              </a:ext>
            </a:extLst>
          </p:cNvPr>
          <p:cNvSpPr txBox="1"/>
          <p:nvPr/>
        </p:nvSpPr>
        <p:spPr>
          <a:xfrm>
            <a:off x="8319655" y="4942901"/>
            <a:ext cx="3068781" cy="3932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>
              <a:defRPr sz="14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en-GB" sz="1200" b="0" dirty="0">
                <a:solidFill>
                  <a:schemeClr val="tx1"/>
                </a:solidFill>
              </a:rPr>
              <a:t>Rates of complications (%)</a:t>
            </a:r>
          </a:p>
        </p:txBody>
      </p:sp>
      <p:pic>
        <p:nvPicPr>
          <p:cNvPr id="17" name="Graphic 16" descr="Australia with solid fill">
            <a:extLst>
              <a:ext uri="{FF2B5EF4-FFF2-40B4-BE49-F238E27FC236}">
                <a16:creationId xmlns:a16="http://schemas.microsoft.com/office/drawing/2014/main" id="{85D3BB75-6FD8-4680-A9A1-04AF4F9D74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73091" y="3239697"/>
            <a:ext cx="2521672" cy="2521672"/>
          </a:xfrm>
          <a:prstGeom prst="rect">
            <a:avLst/>
          </a:prstGeom>
        </p:spPr>
      </p:pic>
      <p:pic>
        <p:nvPicPr>
          <p:cNvPr id="19" name="Graphic 18" descr="Marker with solid fill">
            <a:extLst>
              <a:ext uri="{FF2B5EF4-FFF2-40B4-BE49-F238E27FC236}">
                <a16:creationId xmlns:a16="http://schemas.microsoft.com/office/drawing/2014/main" id="{764B707C-C0FE-48CD-9327-0B6FF4827EA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059534" y="4183268"/>
            <a:ext cx="641740" cy="64174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63FCDB7-E4D4-4058-8575-FA26D3C2CDE8}"/>
              </a:ext>
            </a:extLst>
          </p:cNvPr>
          <p:cNvSpPr txBox="1"/>
          <p:nvPr/>
        </p:nvSpPr>
        <p:spPr>
          <a:xfrm>
            <a:off x="695324" y="2899590"/>
            <a:ext cx="480961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à"/>
            </a:pPr>
            <a:r>
              <a:rPr lang="en-GB" sz="1400" b="0" i="0" u="none" strike="noStrike" baseline="0" dirty="0">
                <a:latin typeface="+mj-lt"/>
              </a:rPr>
              <a:t>Children and adolescents with ACH born between 2000 and 2019</a:t>
            </a:r>
          </a:p>
          <a:p>
            <a:pPr marL="285750" indent="-285750" algn="l">
              <a:buFont typeface="Wingdings" panose="05000000000000000000" pitchFamily="2" charset="2"/>
              <a:buChar char="à"/>
            </a:pPr>
            <a:r>
              <a:rPr lang="en-GB" sz="1400" b="0" i="0" u="none" strike="noStrike" baseline="0" dirty="0">
                <a:latin typeface="+mj-lt"/>
              </a:rPr>
              <a:t>Clinical diagnosis confirmed either radiologically or molecularly, or by having a first-degree relative with molecular diagnosis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B7B0918-1BD9-4E1E-B45D-3EA72C2C8CC4}"/>
              </a:ext>
            </a:extLst>
          </p:cNvPr>
          <p:cNvSpPr txBox="1"/>
          <p:nvPr/>
        </p:nvSpPr>
        <p:spPr>
          <a:xfrm>
            <a:off x="2666359" y="4414540"/>
            <a:ext cx="17627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000" b="0" i="0" u="none" strike="noStrike" baseline="0" dirty="0"/>
              <a:t>The Children’s Hospital </a:t>
            </a:r>
            <a:br>
              <a:rPr lang="en-GB" sz="1000" b="0" i="0" u="none" strike="noStrike" baseline="0" dirty="0"/>
            </a:br>
            <a:r>
              <a:rPr lang="en-GB" sz="1000" b="0" i="0" u="none" strike="noStrike" baseline="0" dirty="0"/>
              <a:t>at</a:t>
            </a:r>
            <a:r>
              <a:rPr lang="en-GB" sz="1000" dirty="0"/>
              <a:t> </a:t>
            </a:r>
            <a:r>
              <a:rPr lang="en-GB" sz="1000" b="0" i="0" u="none" strike="noStrike" baseline="0" dirty="0"/>
              <a:t>Westmead, Australia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622854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EBAAD-FE16-470B-8FE6-E210FBBD4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999" y="360000"/>
            <a:ext cx="10914109" cy="1008000"/>
          </a:xfrm>
        </p:spPr>
        <p:txBody>
          <a:bodyPr>
            <a:noAutofit/>
          </a:bodyPr>
          <a:lstStyle/>
          <a:p>
            <a:r>
              <a:rPr lang="en-GB" sz="2400" dirty="0"/>
              <a:t>Airways and Craniofacial Assessment in Children Affected by ACH With and Without Sleep‑disordered Breathing: Quantitative Magnetic Resonance Study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AB2FC8-D455-494D-8973-A892D1F5D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achondroplasia; FGFR3, fibroblast growth factor receptor 3; HF, hypoglossal foramina; JF, jugular foramina; MRI, magnetic resonance imaging; </a:t>
            </a:r>
            <a:br>
              <a:rPr lang="en-GB" dirty="0"/>
            </a:br>
            <a:r>
              <a:rPr lang="en-GB" dirty="0"/>
              <a:t>OSA, </a:t>
            </a:r>
            <a:r>
              <a:rPr lang="en-GB" sz="1000" dirty="0">
                <a:solidFill>
                  <a:schemeClr val="tx1"/>
                </a:solidFill>
              </a:rPr>
              <a:t>obstructive sleep apnoea</a:t>
            </a:r>
            <a:r>
              <a:rPr lang="en-GB" dirty="0"/>
              <a:t>. </a:t>
            </a:r>
          </a:p>
          <a:p>
            <a:r>
              <a:rPr lang="en-GB" dirty="0"/>
              <a:t>Calandrelli R, et al. Childs </a:t>
            </a:r>
            <a:r>
              <a:rPr lang="en-GB" dirty="0" err="1"/>
              <a:t>Nerv</a:t>
            </a:r>
            <a:r>
              <a:rPr lang="en-GB" dirty="0"/>
              <a:t> </a:t>
            </a:r>
            <a:r>
              <a:rPr lang="en-GB" dirty="0" err="1"/>
              <a:t>Syst</a:t>
            </a:r>
            <a:r>
              <a:rPr lang="en-GB" dirty="0"/>
              <a:t> 2022; doi:10.01007/s00381-022-05484-w.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00828F-42E4-4CD6-A99C-F7A33E73457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In children with ACH, multifaced craniofacial abnormalities contribute to airway</a:t>
            </a:r>
            <a:br>
              <a:rPr lang="en-GB" dirty="0"/>
            </a:br>
            <a:r>
              <a:rPr lang="en-GB" dirty="0"/>
              <a:t>volume reduction predisposing to sleep-disordered breathing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9D9CB8-B467-4F0E-8891-982802B034BC}"/>
              </a:ext>
            </a:extLst>
          </p:cNvPr>
          <p:cNvSpPr/>
          <p:nvPr/>
        </p:nvSpPr>
        <p:spPr>
          <a:xfrm>
            <a:off x="695324" y="3058733"/>
            <a:ext cx="5409849" cy="22774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A622C1-5A15-4D48-9F6A-A917F1A73BEA}"/>
              </a:ext>
            </a:extLst>
          </p:cNvPr>
          <p:cNvSpPr/>
          <p:nvPr/>
        </p:nvSpPr>
        <p:spPr>
          <a:xfrm>
            <a:off x="695324" y="1449389"/>
            <a:ext cx="5409849" cy="427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bg1"/>
                </a:solidFill>
              </a:rPr>
              <a:t>Sleep-disordered breathing is common in children with ACH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1CE7AD-78EC-4717-8391-469FFB4AFB45}"/>
              </a:ext>
            </a:extLst>
          </p:cNvPr>
          <p:cNvSpPr txBox="1"/>
          <p:nvPr/>
        </p:nvSpPr>
        <p:spPr>
          <a:xfrm>
            <a:off x="607936" y="3022095"/>
            <a:ext cx="27864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ighlight>
                  <a:srgbClr val="CCE1E6"/>
                </a:highlight>
                <a:latin typeface="MyriadPro-Light"/>
              </a:rPr>
              <a:t>Quantitative study</a:t>
            </a:r>
            <a:endParaRPr lang="en-GB" dirty="0">
              <a:highlight>
                <a:srgbClr val="CCE1E6"/>
              </a:highligh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584A35-A363-46E5-9C9E-B0EEF022F4A5}"/>
              </a:ext>
            </a:extLst>
          </p:cNvPr>
          <p:cNvSpPr/>
          <p:nvPr/>
        </p:nvSpPr>
        <p:spPr>
          <a:xfrm>
            <a:off x="704497" y="1928753"/>
            <a:ext cx="5400676" cy="1049269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►"/>
            </a:pPr>
            <a:r>
              <a:rPr lang="en-GB" sz="1200" dirty="0">
                <a:solidFill>
                  <a:schemeClr val="tx1"/>
                </a:solidFill>
              </a:rPr>
              <a:t>OSA affects 40–69% of children with ACH due to narrowing of </a:t>
            </a:r>
            <a:br>
              <a:rPr lang="en-GB" sz="1200" dirty="0">
                <a:solidFill>
                  <a:schemeClr val="tx1"/>
                </a:solidFill>
              </a:rPr>
            </a:br>
            <a:r>
              <a:rPr lang="en-GB" sz="1200" dirty="0">
                <a:solidFill>
                  <a:schemeClr val="tx1"/>
                </a:solidFill>
              </a:rPr>
              <a:t>the upper airway</a:t>
            </a:r>
          </a:p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►"/>
            </a:pPr>
            <a:r>
              <a:rPr lang="en-GB" sz="1200" dirty="0">
                <a:solidFill>
                  <a:schemeClr val="tx1"/>
                </a:solidFill>
              </a:rPr>
              <a:t>To identify MRI-based quantitative craniofacial variables linked to airways narrowing and OSA development in children with ACH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5302E4-B8D4-4C54-9F6B-F62D91B5820B}"/>
              </a:ext>
            </a:extLst>
          </p:cNvPr>
          <p:cNvSpPr txBox="1"/>
          <p:nvPr/>
        </p:nvSpPr>
        <p:spPr>
          <a:xfrm>
            <a:off x="704497" y="3356908"/>
            <a:ext cx="540984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à"/>
            </a:pPr>
            <a:r>
              <a:rPr lang="en-GB" sz="1400" b="0" i="0" u="none" strike="noStrike" baseline="0" dirty="0">
                <a:latin typeface="+mj-lt"/>
              </a:rPr>
              <a:t>Evaluated skull base and midface MRI in children affected by ACH</a:t>
            </a:r>
          </a:p>
          <a:p>
            <a:pPr marL="285750" indent="-285750" algn="l">
              <a:buFont typeface="Wingdings" panose="05000000000000000000" pitchFamily="2" charset="2"/>
              <a:buChar char="à"/>
            </a:pPr>
            <a:r>
              <a:rPr lang="en-GB" sz="1400" b="0" i="0" u="none" strike="noStrike" baseline="0" dirty="0">
                <a:latin typeface="+mj-lt"/>
              </a:rPr>
              <a:t>All carried the Gly380Arg mutation on the </a:t>
            </a:r>
            <a:r>
              <a:rPr lang="en-GB" sz="1400" b="0" i="1" u="none" strike="noStrike" baseline="0" dirty="0">
                <a:latin typeface="+mj-lt"/>
              </a:rPr>
              <a:t>FGFR3</a:t>
            </a:r>
            <a:r>
              <a:rPr lang="en-GB" sz="1400" b="0" i="0" u="none" strike="noStrike" baseline="0" dirty="0">
                <a:latin typeface="+mj-lt"/>
              </a:rPr>
              <a:t> gene</a:t>
            </a:r>
          </a:p>
          <a:p>
            <a:pPr marL="285750" indent="-285750" algn="l">
              <a:buFont typeface="Wingdings" panose="05000000000000000000" pitchFamily="2" charset="2"/>
              <a:buChar char="à"/>
            </a:pPr>
            <a:r>
              <a:rPr lang="en-GB" sz="1400" dirty="0">
                <a:latin typeface="+mj-lt"/>
              </a:rPr>
              <a:t>M</a:t>
            </a:r>
            <a:r>
              <a:rPr lang="en-GB" sz="1400" b="0" i="0" u="none" strike="noStrike" baseline="0" dirty="0">
                <a:latin typeface="+mj-lt"/>
              </a:rPr>
              <a:t>ultidisciplinary approach by upper airway assessment, polysomnography, brain MRI, and clinical sleep-disordered breathing evaluation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F2F7038-8BEA-475C-855F-E7E847456D0A}"/>
              </a:ext>
            </a:extLst>
          </p:cNvPr>
          <p:cNvSpPr/>
          <p:nvPr/>
        </p:nvSpPr>
        <p:spPr>
          <a:xfrm>
            <a:off x="952984" y="4461037"/>
            <a:ext cx="2301271" cy="584485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Group 1: </a:t>
            </a:r>
            <a:r>
              <a:rPr lang="en-GB" sz="1400" dirty="0"/>
              <a:t>With OSA (n=19)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706D8E2-FF9D-4117-BF82-5C873BB0EE25}"/>
              </a:ext>
            </a:extLst>
          </p:cNvPr>
          <p:cNvSpPr/>
          <p:nvPr/>
        </p:nvSpPr>
        <p:spPr>
          <a:xfrm>
            <a:off x="3426145" y="4461037"/>
            <a:ext cx="2301271" cy="584485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Group 2: </a:t>
            </a:r>
            <a:r>
              <a:rPr lang="en-GB" sz="1400" dirty="0"/>
              <a:t>Without OSA</a:t>
            </a:r>
          </a:p>
          <a:p>
            <a:pPr algn="ctr"/>
            <a:r>
              <a:rPr lang="en-GB" sz="1400" dirty="0"/>
              <a:t>(n=8)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2497451-68A6-42F8-87AF-6A19F833D1D7}"/>
              </a:ext>
            </a:extLst>
          </p:cNvPr>
          <p:cNvSpPr/>
          <p:nvPr/>
        </p:nvSpPr>
        <p:spPr>
          <a:xfrm>
            <a:off x="6266683" y="1701000"/>
            <a:ext cx="1728000" cy="1728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400" dirty="0">
                <a:latin typeface="+mj-lt"/>
              </a:rPr>
              <a:t>In both groups </a:t>
            </a:r>
            <a:br>
              <a:rPr lang="en-GB" sz="1400" dirty="0">
                <a:latin typeface="+mj-lt"/>
              </a:rPr>
            </a:br>
            <a:r>
              <a:rPr lang="en-GB" sz="1400" dirty="0">
                <a:latin typeface="+mj-lt"/>
              </a:rPr>
              <a:t>there was positive </a:t>
            </a:r>
            <a:br>
              <a:rPr lang="en-GB" sz="1400" dirty="0">
                <a:latin typeface="+mj-lt"/>
              </a:rPr>
            </a:br>
            <a:r>
              <a:rPr lang="en-GB" sz="1400" dirty="0">
                <a:latin typeface="+mj-lt"/>
              </a:rPr>
              <a:t>correlation between</a:t>
            </a:r>
            <a:br>
              <a:rPr lang="en-GB" sz="1400" dirty="0">
                <a:latin typeface="+mj-lt"/>
              </a:rPr>
            </a:br>
            <a:r>
              <a:rPr lang="en-GB" sz="1400" dirty="0">
                <a:latin typeface="+mj-lt"/>
              </a:rPr>
              <a:t>nasopharynx volume</a:t>
            </a:r>
            <a:br>
              <a:rPr lang="en-GB" sz="1400" dirty="0">
                <a:latin typeface="+mj-lt"/>
              </a:rPr>
            </a:br>
            <a:r>
              <a:rPr lang="en-GB" sz="1400" dirty="0">
                <a:latin typeface="+mj-lt"/>
              </a:rPr>
              <a:t>and SNA angle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44A47E8-267C-48E3-BA22-9EC8D0CC20CC}"/>
              </a:ext>
            </a:extLst>
          </p:cNvPr>
          <p:cNvSpPr/>
          <p:nvPr/>
        </p:nvSpPr>
        <p:spPr>
          <a:xfrm>
            <a:off x="8226559" y="1701000"/>
            <a:ext cx="1728000" cy="1728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GB" sz="1400" dirty="0">
                <a:latin typeface="+mj-lt"/>
              </a:rPr>
              <a:t>Positive correlation </a:t>
            </a:r>
            <a:br>
              <a:rPr lang="en-GB" sz="1400" dirty="0">
                <a:latin typeface="+mj-lt"/>
              </a:rPr>
            </a:br>
            <a:r>
              <a:rPr lang="en-GB" sz="1400" dirty="0">
                <a:latin typeface="+mj-lt"/>
              </a:rPr>
              <a:t>among upper airway</a:t>
            </a:r>
            <a:br>
              <a:rPr lang="en-GB" sz="1400" dirty="0">
                <a:latin typeface="+mj-lt"/>
              </a:rPr>
            </a:br>
            <a:r>
              <a:rPr lang="en-GB" sz="1400" dirty="0">
                <a:latin typeface="+mj-lt"/>
              </a:rPr>
              <a:t>volume, JF and HF</a:t>
            </a:r>
            <a:br>
              <a:rPr lang="en-GB" sz="1400" dirty="0">
                <a:latin typeface="+mj-lt"/>
              </a:rPr>
            </a:br>
            <a:r>
              <a:rPr lang="en-GB" sz="1400" dirty="0">
                <a:latin typeface="+mj-lt"/>
              </a:rPr>
              <a:t>areas was found </a:t>
            </a:r>
            <a:br>
              <a:rPr lang="en-GB" sz="1400" dirty="0">
                <a:latin typeface="+mj-lt"/>
              </a:rPr>
            </a:br>
            <a:r>
              <a:rPr lang="en-GB" sz="1400" dirty="0">
                <a:latin typeface="+mj-lt"/>
              </a:rPr>
              <a:t>only in group 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66F18A7-3E16-4870-A14F-03B12F835255}"/>
              </a:ext>
            </a:extLst>
          </p:cNvPr>
          <p:cNvSpPr/>
          <p:nvPr/>
        </p:nvSpPr>
        <p:spPr>
          <a:xfrm>
            <a:off x="10186435" y="1701000"/>
            <a:ext cx="1728000" cy="17280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400" dirty="0">
                <a:latin typeface="+mj-lt"/>
              </a:rPr>
              <a:t>No correlation found between upper airway volume and OSA severity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7FAFF43-7FD7-4787-BC0D-D40907FE6B97}"/>
              </a:ext>
            </a:extLst>
          </p:cNvPr>
          <p:cNvSpPr txBox="1"/>
          <p:nvPr/>
        </p:nvSpPr>
        <p:spPr>
          <a:xfrm>
            <a:off x="6192560" y="3644310"/>
            <a:ext cx="530411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b="1" i="0" u="none" strike="noStrike" baseline="0" dirty="0"/>
              <a:t>“</a:t>
            </a:r>
            <a:r>
              <a:rPr lang="en-GB" sz="1600" b="0" i="0" u="none" strike="noStrike" baseline="0" dirty="0"/>
              <a:t>MRI-based quantitative assessment allows the appraisal of craniofacial variables linked to the development of sleep-disordered breathing such as </a:t>
            </a:r>
            <a:br>
              <a:rPr lang="en-GB" sz="1600" b="0" i="0" u="none" strike="noStrike" baseline="0" dirty="0"/>
            </a:br>
            <a:r>
              <a:rPr lang="en-GB" sz="1600" b="0" i="0" u="none" strike="noStrike" baseline="0" dirty="0"/>
              <a:t>FM stenosis, jugular and hypoglossal foramina stenosis, and </a:t>
            </a:r>
            <a:r>
              <a:rPr lang="en-GB" sz="1600" b="0" i="0" u="none" strike="noStrike" baseline="0" dirty="0" err="1"/>
              <a:t>retruded</a:t>
            </a:r>
            <a:r>
              <a:rPr lang="en-GB" sz="1600" b="0" i="0" u="none" strike="noStrike" baseline="0" dirty="0"/>
              <a:t> maxillary position and may be a valuable tool for clinical surveillance</a:t>
            </a:r>
            <a:r>
              <a:rPr lang="en-GB" sz="1600" b="1" i="0" u="none" strike="noStrike" baseline="0" dirty="0"/>
              <a:t>”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1408246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48DC0-C67A-4A59-A67C-6C5958B5C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Collagen X Marker Levels are Decreased in Individuals with ACH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5450760-F31D-4886-9F08-8C19302A3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1400" dirty="0"/>
              <a:t>CXM is a real-time biomarker of height velocity </a:t>
            </a:r>
          </a:p>
          <a:p>
            <a:r>
              <a:rPr lang="en-GB" sz="1400" dirty="0"/>
              <a:t>CNP and </a:t>
            </a:r>
            <a:r>
              <a:rPr lang="en-GB" sz="1400" dirty="0" err="1"/>
              <a:t>NTproCNP</a:t>
            </a:r>
            <a:r>
              <a:rPr lang="en-GB" sz="1400" dirty="0"/>
              <a:t> levels have been found to correlate with growth velocity in the general population, and are elevated in ACH </a:t>
            </a:r>
          </a:p>
          <a:p>
            <a:r>
              <a:rPr lang="en-GB" sz="1400" dirty="0"/>
              <a:t>CXM has not previously been systematically measured in people with FGFR3-opathies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F2F60C-D9E0-4E2E-B998-07BC04FBA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achondroplasia; CNP, C-type natriuretic peptide; CXM, collagen X marker; FGFR3, fibroblast growth factor receptor 3; SDS, standard deviation score. </a:t>
            </a:r>
          </a:p>
          <a:p>
            <a:r>
              <a:rPr lang="en-GB" dirty="0"/>
              <a:t>Carroll RS, et al. </a:t>
            </a:r>
            <a:r>
              <a:rPr lang="pt-BR" dirty="0"/>
              <a:t>2022;doi:10.1007/s00223-022-00966-0.  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22D02AC-8037-4343-93D5-8F66A7DB815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New tools are emerging to study impact of skeletal dysplasia on growth plate regulation and function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8AB20E4-2377-4479-9A1E-F2E4F96F7CCD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1800" dirty="0"/>
              <a:t>Results were plotted against age- and sex-specific norms, and SDS plotted for comparison between diagnoses</a:t>
            </a:r>
          </a:p>
          <a:p>
            <a:r>
              <a:rPr lang="en-GB" sz="1800" dirty="0"/>
              <a:t>CXM was significantly decreased in ACH compared with age- and sex-match controls (P&lt;0.0001) </a:t>
            </a:r>
          </a:p>
          <a:p>
            <a:r>
              <a:rPr lang="en-GB" sz="1800" dirty="0"/>
              <a:t>Temporal patterns of change in CXM were </a:t>
            </a:r>
            <a:br>
              <a:rPr lang="en-GB" sz="1800" dirty="0"/>
            </a:br>
            <a:r>
              <a:rPr lang="en-GB" sz="1800" dirty="0"/>
              <a:t>sex-dependent</a:t>
            </a:r>
          </a:p>
          <a:p>
            <a:r>
              <a:rPr lang="en-GB" sz="1800" dirty="0"/>
              <a:t>As the FGFR3 pathway was more constitutively active, CXM levels decreased</a:t>
            </a:r>
          </a:p>
          <a:p>
            <a:pPr lvl="1"/>
            <a:r>
              <a:rPr lang="en-GB" sz="1600" dirty="0"/>
              <a:t>This is in contrast to CNP, which increases in a stepwise fashion with these diagnoses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CEB3878-D2E7-435E-81DA-7348944D849F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en-GB" dirty="0"/>
              <a:t>Using the same cohort in which CNP and </a:t>
            </a:r>
            <a:r>
              <a:rPr lang="en-GB" dirty="0" err="1"/>
              <a:t>NTproCNP</a:t>
            </a:r>
            <a:r>
              <a:rPr lang="en-GB" dirty="0"/>
              <a:t> were previously measured, CXM was evaluated in archived serum aliquots </a:t>
            </a:r>
          </a:p>
          <a:p>
            <a:pPr lvl="1"/>
            <a:r>
              <a:rPr lang="en-GB" dirty="0"/>
              <a:t>63 children with ACH</a:t>
            </a:r>
          </a:p>
          <a:p>
            <a:pPr lvl="1"/>
            <a:r>
              <a:rPr lang="en-GB" dirty="0"/>
              <a:t>6 with hypochondroplasia</a:t>
            </a:r>
          </a:p>
          <a:p>
            <a:pPr lvl="1"/>
            <a:r>
              <a:rPr lang="en-GB" dirty="0"/>
              <a:t>2 with thanatophoric dysplasia </a:t>
            </a:r>
          </a:p>
        </p:txBody>
      </p:sp>
    </p:spTree>
    <p:extLst>
      <p:ext uri="{BB962C8B-B14F-4D97-AF65-F5344CB8AC3E}">
        <p14:creationId xmlns:p14="http://schemas.microsoft.com/office/powerpoint/2010/main" val="360535835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EGSL Template</Template>
  <TotalTime>1855</TotalTime>
  <Words>884</Words>
  <Application>Microsoft Office PowerPoint</Application>
  <PresentationFormat>Widescreen</PresentationFormat>
  <Paragraphs>70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Narrow</vt:lpstr>
      <vt:lpstr>Calibri</vt:lpstr>
      <vt:lpstr>MyriadPro-Light</vt:lpstr>
      <vt:lpstr>Wingdings</vt:lpstr>
      <vt:lpstr>1_Office Theme</vt:lpstr>
      <vt:lpstr>Achondroplasia.expert Literature Review</vt:lpstr>
      <vt:lpstr>Two-stage Bone Lengthening With Reuse of a Single Intramedullary Telescopic Nail in Patients With ACH</vt:lpstr>
      <vt:lpstr>Medical Complications in Children With ACH</vt:lpstr>
      <vt:lpstr>Airways and Craniofacial Assessment in Children Affected by ACH With and Without Sleep‑disordered Breathing: Quantitative Magnetic Resonance Study</vt:lpstr>
      <vt:lpstr>Collagen X Marker Levels are Decreased in Individuals with 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 Farrow</dc:creator>
  <cp:lastModifiedBy>Praveen Abraham</cp:lastModifiedBy>
  <cp:revision>119</cp:revision>
  <dcterms:created xsi:type="dcterms:W3CDTF">2021-02-15T10:08:17Z</dcterms:created>
  <dcterms:modified xsi:type="dcterms:W3CDTF">2022-06-24T14:30:25Z</dcterms:modified>
</cp:coreProperties>
</file>