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1323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D"/>
    <a:srgbClr val="E7E7E8"/>
    <a:srgbClr val="2E75B6"/>
    <a:srgbClr val="9DC3E6"/>
    <a:srgbClr val="002060"/>
    <a:srgbClr val="FFFFFF"/>
    <a:srgbClr val="7F8FAF"/>
    <a:srgbClr val="CEE0F2"/>
    <a:srgbClr val="E8EEF1"/>
    <a:srgbClr val="CED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24" y="52"/>
      </p:cViewPr>
      <p:guideLst>
        <p:guide orient="horz" pos="3906"/>
        <p:guide pos="1323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3438860546142317"/>
          <c:y val="2.1024116995256265E-2"/>
          <c:w val="0.35756795631758542"/>
          <c:h val="0.7690731475075824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7A-473C-9CE3-C5FC8B21163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7A-473C-9CE3-C5FC8B2116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7A-473C-9CE3-C5FC8B211636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87A-473C-9CE3-C5FC8B211636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87A-473C-9CE3-C5FC8B211636}"/>
              </c:ext>
            </c:extLst>
          </c:dPt>
          <c:dPt>
            <c:idx val="5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87A-473C-9CE3-C5FC8B2116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Medical specialists</c:v>
                </c:pt>
                <c:pt idx="1">
                  <c:v>Physiotherapists</c:v>
                </c:pt>
                <c:pt idx="2">
                  <c:v>Genetic counsellor</c:v>
                </c:pt>
                <c:pt idx="3">
                  <c:v>Occupational therapy</c:v>
                </c:pt>
                <c:pt idx="4">
                  <c:v>Person with ACH</c:v>
                </c:pt>
                <c:pt idx="5">
                  <c:v>Parent of child with ACH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7A-473C-9CE3-C5FC8B211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79002488107684909"/>
          <c:w val="1"/>
          <c:h val="0.20997511892315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January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B385A-D816-5BDB-D123-50BEACF9CB92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3F8AF6-967F-669D-8B51-E7FF645EC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76E148-A58A-0AE4-9654-5BA2E4591DBE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EU-ACH-00766 03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1178355-DB8B-D51A-87C1-33B5D8A6C26A}"/>
              </a:ext>
            </a:extLst>
          </p:cNvPr>
          <p:cNvSpPr/>
          <p:nvPr/>
        </p:nvSpPr>
        <p:spPr>
          <a:xfrm>
            <a:off x="602015" y="3032971"/>
            <a:ext cx="4882526" cy="237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B190264-38E0-8DB4-108B-7DB86E332BDF}"/>
              </a:ext>
            </a:extLst>
          </p:cNvPr>
          <p:cNvGrpSpPr/>
          <p:nvPr/>
        </p:nvGrpSpPr>
        <p:grpSpPr>
          <a:xfrm>
            <a:off x="633760" y="3134139"/>
            <a:ext cx="4815851" cy="2239051"/>
            <a:chOff x="-975612" y="2429639"/>
            <a:chExt cx="4032228" cy="3001318"/>
          </a:xfrm>
        </p:grpSpPr>
        <p:graphicFrame>
          <p:nvGraphicFramePr>
            <p:cNvPr id="33" name="Chart 32">
              <a:extLst>
                <a:ext uri="{FF2B5EF4-FFF2-40B4-BE49-F238E27FC236}">
                  <a16:creationId xmlns:a16="http://schemas.microsoft.com/office/drawing/2014/main" id="{1CC6AE5B-0924-E392-2170-36DB5A237F2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52266104"/>
                </p:ext>
              </p:extLst>
            </p:nvPr>
          </p:nvGraphicFramePr>
          <p:xfrm>
            <a:off x="-975612" y="2429639"/>
            <a:ext cx="4032228" cy="30013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38FCE2B-A5E7-A449-709F-0256AFC11BCF}"/>
                </a:ext>
              </a:extLst>
            </p:cNvPr>
            <p:cNvSpPr txBox="1"/>
            <p:nvPr/>
          </p:nvSpPr>
          <p:spPr>
            <a:xfrm>
              <a:off x="1821164" y="3189140"/>
              <a:ext cx="979799" cy="742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+mj-lt"/>
                </a:rPr>
                <a:t>17</a:t>
              </a:r>
              <a:br>
                <a:rPr lang="en-GB" sz="1200" b="1" dirty="0">
                  <a:latin typeface="+mj-lt"/>
                </a:rPr>
              </a:br>
              <a:r>
                <a:rPr lang="en-GB" sz="1200" b="1" dirty="0">
                  <a:latin typeface="+mj-lt"/>
                </a:rPr>
                <a:t>participants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84B95C-A132-53F1-A22E-D9C9A22F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Australian Guidelines for the Management of </a:t>
            </a:r>
            <a:br>
              <a:rPr lang="en-GB" dirty="0"/>
            </a:br>
            <a:r>
              <a:rPr lang="en-GB" dirty="0"/>
              <a:t>Children With Achondroplasia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36CAC6C5-AE3B-1AE1-226D-B6891799B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450" y="1449391"/>
            <a:ext cx="6321072" cy="411320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200" b="1" dirty="0"/>
              <a:t>Abbreviated guideline statements: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Children with ACH require shared care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Should have access to a range of health professionals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Require regular MDT review with specialist HCP teams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May have neurosurgical, orthopaedic, ENT, and respiratory complications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Need neurological, MRI, clinical, and sleep review as soon as possible after birth or diagnosis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Use AFMS for MRI scans to ensure consistent reporting of </a:t>
            </a:r>
            <a:r>
              <a:rPr lang="en-GB" sz="1100" dirty="0" err="1"/>
              <a:t>craniocervical</a:t>
            </a:r>
            <a:r>
              <a:rPr lang="en-GB" sz="1100" dirty="0"/>
              <a:t> stenosis parameters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Conduct neurological examination on a regular, ongoing basis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Newborns should be managed using a ‘Handling and Positioning’ protocol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Growth should be assessed regularly, using ACH-specific Australian reference charts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Babies and young children require regular developmental assessment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Recommend formal speech assessment at 2 years and fine motor assessment ~4 years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Formal developmental assessments should involve therapists experienced with ACH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Development of motor skills is condition-specific and reference milestones are available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Refer for re-evaluation and intervention if development is outside typical ACH trajectory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Delays in communication, social, emotional or problem-solving milestones warrant assessment 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Children with ACH may have significant physical limitations as well as delay in acquiring independent self-care to a variable extent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Children with ACH should be able to participate in most educational and community activities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Children with ACH may experience personal and societal responses to their physical difference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Increased time demands from medical and therapy needs in addition to psychosocial adjustment to a diagnosis of ACH may create stressful experiences for families</a:t>
            </a:r>
          </a:p>
          <a:p>
            <a:pPr marL="265113" indent="-265113">
              <a:lnSpc>
                <a:spcPct val="8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100" dirty="0"/>
              <a:t>Peer support for families and older children is valuable in developing self-confidence and a sense of belonging</a:t>
            </a:r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endParaRPr lang="en-GB" sz="1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D2A48-088D-CE63-E277-E66EC2259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AFMS, Achondroplasia Foramen Magnum Score; ENT, ear, nose, and throat; GRADE, Grading of Recommendations Assessment, Development and Evaluation; NHMRC, National Health and Medical Research Council. </a:t>
            </a:r>
          </a:p>
          <a:p>
            <a:r>
              <a:rPr lang="en-GB" dirty="0"/>
              <a:t>Tofts LJ, et al. J </a:t>
            </a:r>
            <a:r>
              <a:rPr lang="en-GB" dirty="0" err="1"/>
              <a:t>Paediatr</a:t>
            </a:r>
            <a:r>
              <a:rPr lang="en-GB" dirty="0"/>
              <a:t> Child Health 2023;59:229–41.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71438402-5A0F-B8BF-F48C-475C3EB523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These guidelines are intended for use in Australia by HCPs, </a:t>
            </a:r>
            <a:br>
              <a:rPr lang="en-GB" dirty="0"/>
            </a:br>
            <a:r>
              <a:rPr lang="en-GB" dirty="0"/>
              <a:t>in children and young people with ACH, and their families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57340E-CCA4-25D1-09B7-CAE02A34887A}"/>
              </a:ext>
            </a:extLst>
          </p:cNvPr>
          <p:cNvSpPr/>
          <p:nvPr/>
        </p:nvSpPr>
        <p:spPr>
          <a:xfrm>
            <a:off x="592683" y="1449389"/>
            <a:ext cx="4882527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Significant challenges exist in delivering services to individuals with ACH across Australia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2AA7CC-BC52-1FBD-BFB7-876A4DB9829B}"/>
              </a:ext>
            </a:extLst>
          </p:cNvPr>
          <p:cNvSpPr txBox="1"/>
          <p:nvPr/>
        </p:nvSpPr>
        <p:spPr>
          <a:xfrm>
            <a:off x="505296" y="2996333"/>
            <a:ext cx="4223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Guideline development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1B0239-B665-A883-C01F-625989CBAA97}"/>
              </a:ext>
            </a:extLst>
          </p:cNvPr>
          <p:cNvSpPr/>
          <p:nvPr/>
        </p:nvSpPr>
        <p:spPr>
          <a:xfrm>
            <a:off x="601856" y="1928753"/>
            <a:ext cx="4873844" cy="1033326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Geographical challenges in accessing specialised care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Differences in state-based service delivery models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Australian-focused guidelines were designed to complement existing international, American, and European recommendations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3CF875-C522-CCED-34A8-565C2D94B564}"/>
              </a:ext>
            </a:extLst>
          </p:cNvPr>
          <p:cNvSpPr txBox="1"/>
          <p:nvPr/>
        </p:nvSpPr>
        <p:spPr>
          <a:xfrm>
            <a:off x="601856" y="3347824"/>
            <a:ext cx="33466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Literature search for studies of children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Used modified Delphi process to vote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NHMRC levels of evidence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GRADE recommendations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Included age-specific guidelines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  <a:sym typeface="Wingdings" panose="05000000000000000000" pitchFamily="2" charset="2"/>
              </a:rPr>
              <a:t> Developed 20 statements on management</a:t>
            </a:r>
            <a:endParaRPr lang="en-GB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77963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6329</TotalTime>
  <Words>465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MyriadPro-Light</vt:lpstr>
      <vt:lpstr>Wingdings</vt:lpstr>
      <vt:lpstr>1_Office Theme</vt:lpstr>
      <vt:lpstr>Achondroplasia.expert Literature Review</vt:lpstr>
      <vt:lpstr>Australian Guidelines for the Management of  Children With Achondroplasia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Praveen Abraham</cp:lastModifiedBy>
  <cp:revision>222</cp:revision>
  <dcterms:created xsi:type="dcterms:W3CDTF">2021-09-21T16:24:04Z</dcterms:created>
  <dcterms:modified xsi:type="dcterms:W3CDTF">2023-03-07T13:46:42Z</dcterms:modified>
</cp:coreProperties>
</file>