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1323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D"/>
    <a:srgbClr val="E7E7E8"/>
    <a:srgbClr val="2E75B6"/>
    <a:srgbClr val="9DC3E6"/>
    <a:srgbClr val="002060"/>
    <a:srgbClr val="FFFFFF"/>
    <a:srgbClr val="7F8FAF"/>
    <a:srgbClr val="CEE0F2"/>
    <a:srgbClr val="E8EEF1"/>
    <a:srgbClr val="CED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14" y="108"/>
      </p:cViewPr>
      <p:guideLst>
        <p:guide orient="horz" pos="3906"/>
        <p:guide pos="1323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February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9DDA94-BF6D-57F2-25DD-5A65F6F3C917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F1855E-9FBF-6B75-3222-DFD083CA0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2F6E44-B8CB-9483-BCF7-38F36E911F77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EU-ACH-00773 04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1178355-DB8B-D51A-87C1-33B5D8A6C26A}"/>
              </a:ext>
            </a:extLst>
          </p:cNvPr>
          <p:cNvSpPr/>
          <p:nvPr/>
        </p:nvSpPr>
        <p:spPr>
          <a:xfrm>
            <a:off x="695325" y="3032971"/>
            <a:ext cx="4882526" cy="2375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4B95C-A132-53F1-A22E-D9C9A22F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Perioperative Complications Following Spine Surgery </a:t>
            </a:r>
            <a:br>
              <a:rPr lang="en-GB" dirty="0"/>
            </a:br>
            <a:r>
              <a:rPr lang="en-GB" dirty="0"/>
              <a:t>in Adult Patients with ACH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36CAC6C5-AE3B-1AE1-226D-B6891799B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450" y="1876953"/>
            <a:ext cx="5892549" cy="1552048"/>
          </a:xfrm>
        </p:spPr>
        <p:txBody>
          <a:bodyPr>
            <a:normAutofit/>
          </a:bodyPr>
          <a:lstStyle/>
          <a:p>
            <a:pPr algn="l"/>
            <a:r>
              <a:rPr lang="en-GB" sz="1500" b="0" i="0" u="none" strike="noStrike" baseline="0" dirty="0"/>
              <a:t>Those undergoing surgery chronologically later in this set of consecutive patients had decreased complication risk</a:t>
            </a:r>
          </a:p>
          <a:p>
            <a:pPr algn="l"/>
            <a:r>
              <a:rPr lang="en-GB" sz="1500" b="0" i="0" u="none" strike="noStrike" baseline="0" dirty="0"/>
              <a:t>TL surgeries had the greatest risk for durotomies</a:t>
            </a:r>
          </a:p>
          <a:p>
            <a:pPr algn="l"/>
            <a:r>
              <a:rPr lang="en-GB" sz="1500" b="0" i="0" u="none" strike="noStrike" baseline="0" dirty="0"/>
              <a:t>Male sex was a risk factor for durotomy, while age was a risk factor for neurologic deficit</a:t>
            </a:r>
            <a:endParaRPr lang="en-GB" sz="1500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dirty="0"/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endParaRPr lang="en-GB" dirty="0"/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D2A48-088D-CE63-E277-E66EC225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AE, adverse event; CCJ, </a:t>
            </a:r>
            <a:r>
              <a:rPr lang="en-GB" dirty="0" err="1"/>
              <a:t>craniocervical</a:t>
            </a:r>
            <a:r>
              <a:rPr lang="en-GB" dirty="0"/>
              <a:t> junction; CT, cervicothoracic; LOS, length of stay; TL, thoracolumbar. </a:t>
            </a:r>
          </a:p>
          <a:p>
            <a:r>
              <a:rPr lang="en-GB" dirty="0"/>
              <a:t>Chan JL, et al. Global Spine Journal 2023; DOI: 10.1177/21925682231157373.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71438402-5A0F-B8BF-F48C-475C3EB523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for surgical AEs should be considered when evaluating patients with ACH for spine surgery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57340E-CCA4-25D1-09B7-CAE02A34887A}"/>
              </a:ext>
            </a:extLst>
          </p:cNvPr>
          <p:cNvSpPr/>
          <p:nvPr/>
        </p:nvSpPr>
        <p:spPr>
          <a:xfrm>
            <a:off x="695324" y="1449389"/>
            <a:ext cx="4882527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ACH patients may develop spinal stenosis, leading to spinal cord and/or cauda equina compression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2AA7CC-BC52-1FBD-BFB7-876A4DB9829B}"/>
              </a:ext>
            </a:extLst>
          </p:cNvPr>
          <p:cNvSpPr txBox="1"/>
          <p:nvPr/>
        </p:nvSpPr>
        <p:spPr>
          <a:xfrm>
            <a:off x="607937" y="2996333"/>
            <a:ext cx="4223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</a:rPr>
              <a:t>Retrospective cohort study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1B0239-B665-A883-C01F-625989CBAA97}"/>
              </a:ext>
            </a:extLst>
          </p:cNvPr>
          <p:cNvSpPr/>
          <p:nvPr/>
        </p:nvSpPr>
        <p:spPr>
          <a:xfrm>
            <a:off x="704497" y="1928753"/>
            <a:ext cx="4873844" cy="103332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20–50% of adults with ACH have symptomatic spinal stenosis, and up to 78% of those have neurologic sequelae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ACH patients are at increased risk for complications during surgical intervention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3CF875-C522-CCED-34A8-565C2D94B564}"/>
              </a:ext>
            </a:extLst>
          </p:cNvPr>
          <p:cNvSpPr txBox="1"/>
          <p:nvPr/>
        </p:nvSpPr>
        <p:spPr>
          <a:xfrm>
            <a:off x="695324" y="3350626"/>
            <a:ext cx="334660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One institution in the USA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55 participants &gt;16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51C2C"/>
                </a:solidFill>
                <a:latin typeface="Arial Narrow"/>
                <a:sym typeface="Wingdings" panose="05000000000000000000" pitchFamily="2" charset="2"/>
              </a:rPr>
              <a:t>58% female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51C2C"/>
                </a:solidFill>
                <a:latin typeface="Arial Narrow"/>
                <a:sym typeface="Wingdings" panose="05000000000000000000" pitchFamily="2" charset="2"/>
              </a:rPr>
              <a:t>Mean age: 44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51C2C"/>
                </a:solidFill>
                <a:latin typeface="Arial Narrow"/>
                <a:sym typeface="Wingdings" panose="05000000000000000000" pitchFamily="2" charset="2"/>
              </a:rPr>
              <a:t>Mean BMI: 35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51C2C"/>
                </a:solidFill>
                <a:latin typeface="Arial Narrow"/>
                <a:sym typeface="Wingdings" panose="05000000000000000000" pitchFamily="2" charset="2"/>
              </a:rPr>
              <a:t>LOS: 6.5 days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D3C05-C2E3-79E1-BED9-1E84BE799797}"/>
              </a:ext>
            </a:extLst>
          </p:cNvPr>
          <p:cNvSpPr/>
          <p:nvPr/>
        </p:nvSpPr>
        <p:spPr>
          <a:xfrm>
            <a:off x="5671515" y="1449389"/>
            <a:ext cx="1338885" cy="4275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tx2"/>
                </a:solidFill>
              </a:rPr>
              <a:t>Key findings: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6786830-90AA-27ED-FD57-F1150FD113E9}"/>
              </a:ext>
            </a:extLst>
          </p:cNvPr>
          <p:cNvSpPr/>
          <p:nvPr/>
        </p:nvSpPr>
        <p:spPr>
          <a:xfrm>
            <a:off x="5665240" y="3429000"/>
            <a:ext cx="3551648" cy="44484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Complications by surgical region (%):</a:t>
            </a:r>
          </a:p>
        </p:txBody>
      </p:sp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06B21FB4-12C7-63FD-6D23-AFC7D3427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239" y="3869938"/>
            <a:ext cx="6030753" cy="1571121"/>
          </a:xfrm>
          <a:prstGeom prst="rect">
            <a:avLst/>
          </a:prstGeom>
        </p:spPr>
      </p:pic>
      <p:pic>
        <p:nvPicPr>
          <p:cNvPr id="14" name="Picture 1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AC7FD2F-E813-5E44-1E17-5280990BB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86" y="3133025"/>
            <a:ext cx="4815887" cy="22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1178355-DB8B-D51A-87C1-33B5D8A6C26A}"/>
              </a:ext>
            </a:extLst>
          </p:cNvPr>
          <p:cNvSpPr/>
          <p:nvPr/>
        </p:nvSpPr>
        <p:spPr>
          <a:xfrm>
            <a:off x="695325" y="3032971"/>
            <a:ext cx="4882526" cy="2375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4B95C-A132-53F1-A22E-D9C9A22F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Assessment of Body Fat Mass, Anthropometric Measurement and Cardiometabolic Risk in Children and Adolescents With ACH and HCH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1F2EE810-9FF9-92B6-A764-72C2F42E9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236" y="4357114"/>
            <a:ext cx="5513763" cy="1004017"/>
          </a:xfrm>
        </p:spPr>
        <p:txBody>
          <a:bodyPr>
            <a:normAutofit fontScale="92500"/>
          </a:bodyPr>
          <a:lstStyle/>
          <a:p>
            <a:r>
              <a:rPr lang="en-GB" dirty="0"/>
              <a:t>There was no significant association between anthropometric measurements or body fat mass and any cardiometabolic risk factors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D2A48-088D-CE63-E277-E66EC225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BMI-SDS, body mass index standard deviation score; CV, cardiovascular; HCH, hypochondroplasia; SBP, systolic blood pressure.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Nakano Y, et al.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Endrocr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 2023; DOI: 10.1507/endocrj.EJ22-0477.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71438402-5A0F-B8BF-F48C-475C3EB523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These results suggest that not only weight and hip/height changes should be monitored, but also individual risk factors to avoid cardiometabolic events in paediatric patients with ACH or HCH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57340E-CCA4-25D1-09B7-CAE02A34887A}"/>
              </a:ext>
            </a:extLst>
          </p:cNvPr>
          <p:cNvSpPr/>
          <p:nvPr/>
        </p:nvSpPr>
        <p:spPr>
          <a:xfrm>
            <a:off x="695324" y="1449389"/>
            <a:ext cx="4882527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Epidemiological studies reveal premature onset of CV or cerebrovascular events in ACH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2AA7CC-BC52-1FBD-BFB7-876A4DB9829B}"/>
              </a:ext>
            </a:extLst>
          </p:cNvPr>
          <p:cNvSpPr txBox="1"/>
          <p:nvPr/>
        </p:nvSpPr>
        <p:spPr>
          <a:xfrm>
            <a:off x="607937" y="2996333"/>
            <a:ext cx="422337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highlight>
                  <a:srgbClr val="CCE1E6"/>
                </a:highlight>
                <a:uLnTx/>
                <a:uFillTx/>
                <a:cs typeface="Arial" panose="020B0604020202020204" pitchFamily="34" charset="0"/>
              </a:rPr>
              <a:t>Retrospective cross-sectional study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1B0239-B665-A883-C01F-625989CBAA97}"/>
              </a:ext>
            </a:extLst>
          </p:cNvPr>
          <p:cNvSpPr/>
          <p:nvPr/>
        </p:nvSpPr>
        <p:spPr>
          <a:xfrm>
            <a:off x="704497" y="1928753"/>
            <a:ext cx="4873844" cy="103332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HCH is an allelic disease of ACH, but it is unclear whether these patients are susceptible to obesity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some patients, excess body weight is a major concern due to impaired linear growth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3CF875-C522-CCED-34A8-565C2D94B564}"/>
              </a:ext>
            </a:extLst>
          </p:cNvPr>
          <p:cNvSpPr txBox="1"/>
          <p:nvPr/>
        </p:nvSpPr>
        <p:spPr>
          <a:xfrm>
            <a:off x="695324" y="3350626"/>
            <a:ext cx="33466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One outpatient clinic in Japan 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Children aged 1.9 to 18.7 years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Anthropometric measurements collected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 DXA to measure body fat and lean mass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  <a:sym typeface="Wingdings" panose="05000000000000000000" pitchFamily="2" charset="2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A82038-CC48-9422-0D71-1C77BCBF371D}"/>
              </a:ext>
            </a:extLst>
          </p:cNvPr>
          <p:cNvGrpSpPr/>
          <p:nvPr/>
        </p:nvGrpSpPr>
        <p:grpSpPr>
          <a:xfrm>
            <a:off x="5806906" y="1449388"/>
            <a:ext cx="5689093" cy="701383"/>
            <a:chOff x="5806906" y="1449388"/>
            <a:chExt cx="5689093" cy="70138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6786830-90AA-27ED-FD57-F1150FD113E9}"/>
                </a:ext>
              </a:extLst>
            </p:cNvPr>
            <p:cNvSpPr/>
            <p:nvPr/>
          </p:nvSpPr>
          <p:spPr>
            <a:xfrm>
              <a:off x="5806906" y="1449388"/>
              <a:ext cx="5689093" cy="70138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1338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50%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had ≥1 cardiometabolic abnormality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6ED1944-DCDE-D325-7E0D-D56D46283DD8}"/>
                </a:ext>
              </a:extLst>
            </p:cNvPr>
            <p:cNvSpPr/>
            <p:nvPr/>
          </p:nvSpPr>
          <p:spPr>
            <a:xfrm>
              <a:off x="5894151" y="1512079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507D7D-F534-EEE7-5352-FADEBC24C966}"/>
              </a:ext>
            </a:extLst>
          </p:cNvPr>
          <p:cNvGrpSpPr/>
          <p:nvPr/>
        </p:nvGrpSpPr>
        <p:grpSpPr>
          <a:xfrm>
            <a:off x="5807582" y="2437044"/>
            <a:ext cx="5689093" cy="701383"/>
            <a:chOff x="5806906" y="1449388"/>
            <a:chExt cx="5689093" cy="70138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0785E7B-371F-E801-44FA-7EFD6F6CF3D1}"/>
                </a:ext>
              </a:extLst>
            </p:cNvPr>
            <p:cNvSpPr/>
            <p:nvPr/>
          </p:nvSpPr>
          <p:spPr>
            <a:xfrm>
              <a:off x="5806906" y="1449388"/>
              <a:ext cx="5689093" cy="70138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1338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Most common abnormality: elevated SBP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F84E057-8289-D9B8-3337-CFCA6592D247}"/>
                </a:ext>
              </a:extLst>
            </p:cNvPr>
            <p:cNvSpPr/>
            <p:nvPr/>
          </p:nvSpPr>
          <p:spPr>
            <a:xfrm>
              <a:off x="5894151" y="1512079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A8ABCA3-DDCA-5D87-65EF-941DB5B0F669}"/>
              </a:ext>
            </a:extLst>
          </p:cNvPr>
          <p:cNvGrpSpPr/>
          <p:nvPr/>
        </p:nvGrpSpPr>
        <p:grpSpPr>
          <a:xfrm>
            <a:off x="5807582" y="3424700"/>
            <a:ext cx="5689093" cy="701383"/>
            <a:chOff x="5806906" y="1449388"/>
            <a:chExt cx="5689093" cy="701383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B648611D-7558-411A-B6D3-786975A84F5B}"/>
                </a:ext>
              </a:extLst>
            </p:cNvPr>
            <p:cNvSpPr/>
            <p:nvPr/>
          </p:nvSpPr>
          <p:spPr>
            <a:xfrm>
              <a:off x="5806906" y="1449388"/>
              <a:ext cx="5689093" cy="70138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1338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BMI-SDS and hip/height ratio were strongly correlated with percent body fat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784A8CD-9E53-A058-C3D8-4AC9E4E27A6A}"/>
                </a:ext>
              </a:extLst>
            </p:cNvPr>
            <p:cNvSpPr/>
            <p:nvPr/>
          </p:nvSpPr>
          <p:spPr>
            <a:xfrm>
              <a:off x="5894151" y="1512079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12" name="Graphic 11" descr="Heart with pulse with solid fill">
            <a:extLst>
              <a:ext uri="{FF2B5EF4-FFF2-40B4-BE49-F238E27FC236}">
                <a16:creationId xmlns:a16="http://schemas.microsoft.com/office/drawing/2014/main" id="{C37CEE19-EBAC-3AC6-D40A-D8FE5DBFF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6257" y="2507569"/>
            <a:ext cx="593894" cy="593894"/>
          </a:xfrm>
          <a:prstGeom prst="rect">
            <a:avLst/>
          </a:prstGeom>
        </p:spPr>
      </p:pic>
      <p:pic>
        <p:nvPicPr>
          <p:cNvPr id="35" name="Graphic 34" descr="Alterations &amp; Tailoring with solid fill">
            <a:extLst>
              <a:ext uri="{FF2B5EF4-FFF2-40B4-BE49-F238E27FC236}">
                <a16:creationId xmlns:a16="http://schemas.microsoft.com/office/drawing/2014/main" id="{9B11F6BA-8C73-E875-B490-1371FBA673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3780" y="3497554"/>
            <a:ext cx="516742" cy="516742"/>
          </a:xfrm>
          <a:prstGeom prst="rect">
            <a:avLst/>
          </a:prstGeom>
        </p:spPr>
      </p:pic>
      <p:pic>
        <p:nvPicPr>
          <p:cNvPr id="39" name="Graphic 38" descr="Folder Search with solid fill">
            <a:extLst>
              <a:ext uri="{FF2B5EF4-FFF2-40B4-BE49-F238E27FC236}">
                <a16:creationId xmlns:a16="http://schemas.microsoft.com/office/drawing/2014/main" id="{11B85781-D3CB-B63A-7479-2CC20ADA38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6257" y="1481591"/>
            <a:ext cx="642849" cy="642849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DCC5650C-A1A6-BDCD-F018-DFF629D0C1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8" y="3136272"/>
            <a:ext cx="4815887" cy="22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372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458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Wingdings</vt:lpstr>
      <vt:lpstr>1_Office Theme</vt:lpstr>
      <vt:lpstr>Achondroplasia.expert Literature Review</vt:lpstr>
      <vt:lpstr>Perioperative Complications Following Spine Surgery  in Adult Patients with ACH</vt:lpstr>
      <vt:lpstr>Assessment of Body Fat Mass, Anthropometric Measurement and Cardiometabolic Risk in Children and Adolescents With ACH and HCH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Emily Corns</cp:lastModifiedBy>
  <cp:revision>247</cp:revision>
  <dcterms:created xsi:type="dcterms:W3CDTF">2021-09-21T16:24:04Z</dcterms:created>
  <dcterms:modified xsi:type="dcterms:W3CDTF">2023-04-04T11:48:53Z</dcterms:modified>
</cp:coreProperties>
</file>