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7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06" userDrawn="1">
          <p15:clr>
            <a:srgbClr val="A4A3A4"/>
          </p15:clr>
        </p15:guide>
        <p15:guide id="2" pos="1323" userDrawn="1">
          <p15:clr>
            <a:srgbClr val="A4A3A4"/>
          </p15:clr>
        </p15:guide>
        <p15:guide id="3" orient="horz" pos="2636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029413A-4934-0280-200B-1D7D329410DA}" name="Praveen Abraham" initials="PA" userId="S::Praveen.Abraham@elmgroupltd.com::ec62dcbb-7d88-417f-a160-6b5909159534" providerId="AD"/>
  <p188:author id="{3CCFB29E-2070-7790-00A7-E11B2D7CE010}" name="Marie Farrow" initials="MF" userId="395651ff28d4452c" providerId="Windows Live"/>
  <p188:author id="{2C6881F9-48E8-FFB9-2D5F-1A973C795183}" name="Martin Lennon" initials="ML" userId="Martin Lennon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m Venables" initials="TV" lastIdx="10" clrIdx="0">
    <p:extLst>
      <p:ext uri="{19B8F6BF-5375-455C-9EA6-DF929625EA0E}">
        <p15:presenceInfo xmlns:p15="http://schemas.microsoft.com/office/powerpoint/2012/main" userId="S::Tim.Venables@elmgroupltd.com::4da54266-e6ed-48f9-86fc-5a09902e13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D"/>
    <a:srgbClr val="E7E7E8"/>
    <a:srgbClr val="2E75B6"/>
    <a:srgbClr val="9DC3E6"/>
    <a:srgbClr val="002060"/>
    <a:srgbClr val="FFFFFF"/>
    <a:srgbClr val="7F8FAF"/>
    <a:srgbClr val="CEE0F2"/>
    <a:srgbClr val="E8EEF1"/>
    <a:srgbClr val="CEDA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21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714" y="108"/>
      </p:cViewPr>
      <p:guideLst>
        <p:guide orient="horz" pos="3906"/>
        <p:guide pos="1323"/>
        <p:guide orient="horz" pos="263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3089AC84-D67B-4931-A905-51D5C798DADE}"/>
              </a:ext>
            </a:extLst>
          </p:cNvPr>
          <p:cNvSpPr/>
          <p:nvPr userDrawn="1"/>
        </p:nvSpPr>
        <p:spPr>
          <a:xfrm rot="16200000">
            <a:off x="5240156" y="-271645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7DC2C8-5923-4145-B7BF-377502DCE64D}"/>
              </a:ext>
            </a:extLst>
          </p:cNvPr>
          <p:cNvSpPr/>
          <p:nvPr userDrawn="1"/>
        </p:nvSpPr>
        <p:spPr>
          <a:xfrm>
            <a:off x="0" y="873125"/>
            <a:ext cx="11496675" cy="4669642"/>
          </a:xfrm>
          <a:prstGeom prst="rect">
            <a:avLst/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15809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ctr">
              <a:buFont typeface="Arial" panose="020B0604020202020204" pitchFamily="34" charset="0"/>
              <a:buNone/>
              <a:defRPr lang="en-GB" sz="36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MS PGothic" panose="020B0600070205080204" pitchFamily="34" charset="-128"/>
                <a:cs typeface="MS PGothic" charset="0"/>
              </a:defRPr>
            </a:lvl1pPr>
          </a:lstStyle>
          <a:p>
            <a:pPr lvl="0" algn="ctr" fontAlgn="base">
              <a:spcAft>
                <a:spcPct val="0"/>
              </a:spcAft>
            </a:pPr>
            <a:r>
              <a:rPr lang="en-US" noProof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325" y="2956142"/>
            <a:ext cx="10801350" cy="230165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2400" b="0" dirty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marL="228600" lvl="0" indent="-228600" algn="ctr" fontAlgn="base">
              <a:spcBef>
                <a:spcPts val="300"/>
              </a:spcBef>
              <a:spcAft>
                <a:spcPct val="0"/>
              </a:spcAft>
            </a:pPr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908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7: Two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9"/>
            <a:ext cx="5315303" cy="407659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076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8527B6A1-FF86-4E52-A2CB-F853530A52B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06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orient="horz" pos="3498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8: Two content unequal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8100000" cy="453548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5270" y="1449388"/>
            <a:ext cx="2520000" cy="4535487"/>
          </a:xfrm>
        </p:spPr>
        <p:txBody>
          <a:bodyPr/>
          <a:lstStyle>
            <a:lvl3pPr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706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9: Two content unequal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252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7703" y="1449388"/>
            <a:ext cx="810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741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: Two content sub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67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0: Two content sub heads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E61F773C-490F-4518-92C7-8A13F0BD74C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562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orient="horz" pos="3498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1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294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278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3: Side 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118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/>
          <a:lstStyle>
            <a:lvl2pPr marL="893763" indent="-436563">
              <a:defRPr/>
            </a:lvl2pPr>
            <a:lvl3pPr marL="1252538" indent="-358775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378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3911741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1686E064-BC66-40F5-BFC0-A711EFDB1A2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1980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821973"/>
            <a:ext cx="5316493" cy="1387082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81B4FB4-B67D-40B7-8D61-AB50131823E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614" y="1821972"/>
            <a:ext cx="5316493" cy="3457749"/>
          </a:xfrm>
        </p:spPr>
        <p:txBody>
          <a:bodyPr>
            <a:normAutofit/>
          </a:bodyPr>
          <a:lstStyle>
            <a:lvl1pPr marL="269875" indent="-269875">
              <a:defRPr sz="1600"/>
            </a:lvl1pPr>
            <a:lvl2pPr marL="627063" indent="-269875">
              <a:defRPr sz="1400"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680B48-64C1-4C7A-BDD3-2074190909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96000" y="3648946"/>
            <a:ext cx="5316493" cy="1630775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DF789-4EE2-4853-8391-3328294626B7}"/>
              </a:ext>
            </a:extLst>
          </p:cNvPr>
          <p:cNvSpPr txBox="1"/>
          <p:nvPr userDrawn="1"/>
        </p:nvSpPr>
        <p:spPr>
          <a:xfrm>
            <a:off x="704497" y="1452641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C38A1F-A2C9-4AFE-9A41-3328FC2CD48E}"/>
              </a:ext>
            </a:extLst>
          </p:cNvPr>
          <p:cNvSpPr txBox="1"/>
          <p:nvPr userDrawn="1"/>
        </p:nvSpPr>
        <p:spPr>
          <a:xfrm>
            <a:off x="704497" y="3292368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Methods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9720B6-AE97-4A3D-9CAC-4142DA93FA58}"/>
              </a:ext>
            </a:extLst>
          </p:cNvPr>
          <p:cNvSpPr txBox="1"/>
          <p:nvPr userDrawn="1"/>
        </p:nvSpPr>
        <p:spPr>
          <a:xfrm>
            <a:off x="6129403" y="144483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Results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8D5A0B99-CE00-4F55-A1AE-1FCD7C7FF5C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52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: Visual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874F5665-D5C0-461A-BFF4-A163280A6A4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196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: Offset content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5711" y="1449388"/>
            <a:ext cx="8100000" cy="4535487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004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: Offset content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800" y="1449388"/>
            <a:ext cx="8100000" cy="4535487"/>
          </a:xfrm>
        </p:spPr>
        <p:txBody>
          <a:bodyPr/>
          <a:lstStyle>
            <a:lvl1pPr marL="357188" indent="-357188">
              <a:buClr>
                <a:schemeClr val="accent3"/>
              </a:buClr>
              <a:buFont typeface="Arial" panose="020B0604020202020204" pitchFamily="34" charset="0"/>
              <a:buChar char="►"/>
              <a:defRPr/>
            </a:lvl1pPr>
            <a:lvl2pPr marL="893763" indent="-43656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2pPr>
            <a:lvl3pPr marL="1252538" indent="-338138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3pPr>
            <a:lvl4pPr marL="1789113" indent="-4175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4pPr>
            <a:lvl5pPr marL="2157413" indent="-3286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849" y="6311901"/>
            <a:ext cx="8522617" cy="35285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8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6: 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615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: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5315303" cy="45354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535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783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8A203C68-0475-491F-B992-E8F4B142ACA1}"/>
              </a:ext>
            </a:extLst>
          </p:cNvPr>
          <p:cNvSpPr/>
          <p:nvPr userDrawn="1"/>
        </p:nvSpPr>
        <p:spPr>
          <a:xfrm rot="16200000">
            <a:off x="5240156" y="-4880156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49389"/>
            <a:ext cx="10800000" cy="4535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4497" y="6131861"/>
            <a:ext cx="9031665" cy="5816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125D1A-1993-403F-9F42-9CE20DB5C8B0}"/>
              </a:ext>
            </a:extLst>
          </p:cNvPr>
          <p:cNvSpPr/>
          <p:nvPr userDrawn="1"/>
        </p:nvSpPr>
        <p:spPr>
          <a:xfrm>
            <a:off x="-1" y="243741"/>
            <a:ext cx="10352763" cy="1240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CEBB8A9-47B4-425D-81D2-94A32DD652F0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162" y="6262255"/>
            <a:ext cx="1759838" cy="45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49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6" r:id="rId10"/>
    <p:sldLayoutId id="2147483670" r:id="rId11"/>
    <p:sldLayoutId id="2147483671" r:id="rId12"/>
    <p:sldLayoutId id="2147483672" r:id="rId13"/>
    <p:sldLayoutId id="2147483677" r:id="rId14"/>
    <p:sldLayoutId id="2147483673" r:id="rId15"/>
    <p:sldLayoutId id="2147483674" r:id="rId16"/>
    <p:sldLayoutId id="2147483675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600" b="1" kern="1200" dirty="0">
          <a:solidFill>
            <a:schemeClr val="bg2"/>
          </a:solidFill>
          <a:latin typeface="+mj-lt"/>
          <a:ea typeface="MS PGothic" panose="020B0600070205080204" pitchFamily="34" charset="-128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►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893763" indent="-43656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252538" indent="-33813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9725" indent="-35718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157413" indent="-32861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78">
          <p15:clr>
            <a:srgbClr val="F26B43"/>
          </p15:clr>
        </p15:guide>
        <p15:guide id="2" pos="3840">
          <p15:clr>
            <a:srgbClr val="F26B43"/>
          </p15:clr>
        </p15:guide>
        <p15:guide id="3" pos="438">
          <p15:clr>
            <a:srgbClr val="F26B43"/>
          </p15:clr>
        </p15:guide>
        <p15:guide id="4" pos="7242">
          <p15:clr>
            <a:srgbClr val="F26B43"/>
          </p15:clr>
        </p15:guide>
        <p15:guide id="5" orient="horz" pos="913">
          <p15:clr>
            <a:srgbClr val="F26B43"/>
          </p15:clr>
        </p15:guide>
        <p15:guide id="6" orient="horz" pos="232">
          <p15:clr>
            <a:srgbClr val="F26B43"/>
          </p15:clr>
        </p15:guide>
        <p15:guide id="7" orient="horz" pos="3770">
          <p15:clr>
            <a:srgbClr val="F26B43"/>
          </p15:clr>
        </p15:guide>
        <p15:guide id="8" orient="horz" pos="86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B65E5-9D3D-45A1-A7DF-644CC28723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Achondroplasia.expert Literature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58E0A-BFCC-409A-BD11-1BD268BB0C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February 2023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9DDA94-BF6D-57F2-25DD-5A65F6F3C917}"/>
              </a:ext>
            </a:extLst>
          </p:cNvPr>
          <p:cNvSpPr txBox="1"/>
          <p:nvPr/>
        </p:nvSpPr>
        <p:spPr>
          <a:xfrm>
            <a:off x="2527143" y="6134044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Achondroplasia.expert is organized and funded by BioMarin. This material has been developed in conjunction with the Achondroplasia.expert Editorial Committee.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7455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6F1855E-9FBF-6B75-3222-DFD083CA09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5" y="6312114"/>
            <a:ext cx="1669349" cy="24402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A2F6E44-B8CB-9483-BCF7-38F36E911F77}"/>
              </a:ext>
            </a:extLst>
          </p:cNvPr>
          <p:cNvSpPr txBox="1"/>
          <p:nvPr/>
        </p:nvSpPr>
        <p:spPr>
          <a:xfrm>
            <a:off x="5537188" y="6145953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Healthcare Professionals Only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2022 BioMarin International Ltd.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Rights Reserved. EU-ACH-00773 04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/23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7455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390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D1178355-DB8B-D51A-87C1-33B5D8A6C26A}"/>
              </a:ext>
            </a:extLst>
          </p:cNvPr>
          <p:cNvSpPr/>
          <p:nvPr/>
        </p:nvSpPr>
        <p:spPr>
          <a:xfrm>
            <a:off x="695325" y="3032971"/>
            <a:ext cx="4882526" cy="23756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84B95C-A132-53F1-A22E-D9C9A22FB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Perioperative Complications Following Spine Surgery </a:t>
            </a:r>
            <a:br>
              <a:rPr lang="en-GB" dirty="0"/>
            </a:br>
            <a:r>
              <a:rPr lang="en-GB" dirty="0"/>
              <a:t>in Adult Patients with ACH</a:t>
            </a:r>
          </a:p>
        </p:txBody>
      </p:sp>
      <p:sp>
        <p:nvSpPr>
          <p:cNvPr id="36" name="Content Placeholder 35">
            <a:extLst>
              <a:ext uri="{FF2B5EF4-FFF2-40B4-BE49-F238E27FC236}">
                <a16:creationId xmlns:a16="http://schemas.microsoft.com/office/drawing/2014/main" id="{36CAC6C5-AE3B-1AE1-226D-B6891799B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3450" y="1876953"/>
            <a:ext cx="5892549" cy="1552048"/>
          </a:xfrm>
        </p:spPr>
        <p:txBody>
          <a:bodyPr>
            <a:normAutofit/>
          </a:bodyPr>
          <a:lstStyle/>
          <a:p>
            <a:pPr algn="l"/>
            <a:r>
              <a:rPr lang="en-GB" sz="1500" b="0" i="0" u="none" strike="noStrike" baseline="0" dirty="0"/>
              <a:t>Those undergoing surgery chronologically later in this set of consecutive patients had decreased complication risk</a:t>
            </a:r>
          </a:p>
          <a:p>
            <a:pPr algn="l"/>
            <a:r>
              <a:rPr lang="en-GB" sz="1500" b="0" i="0" u="none" strike="noStrike" baseline="0" dirty="0"/>
              <a:t>TL surgeries had the greatest risk for durotomies</a:t>
            </a:r>
          </a:p>
          <a:p>
            <a:pPr algn="l"/>
            <a:r>
              <a:rPr lang="en-GB" sz="1500" b="0" i="0" u="none" strike="noStrike" baseline="0" dirty="0"/>
              <a:t>Male sex was a risk factor for durotomy, while age was a risk factor for neurologic deficit</a:t>
            </a:r>
            <a:endParaRPr lang="en-GB" sz="1500" dirty="0"/>
          </a:p>
          <a:p>
            <a:pPr marL="265113" indent="-265113">
              <a:spcBef>
                <a:spcPts val="300"/>
              </a:spcBef>
              <a:buFont typeface="+mj-lt"/>
              <a:buAutoNum type="arabicPeriod"/>
            </a:pPr>
            <a:endParaRPr lang="en-GB" dirty="0"/>
          </a:p>
          <a:p>
            <a:pPr marL="265113" indent="-265113">
              <a:spcBef>
                <a:spcPts val="300"/>
              </a:spcBef>
              <a:buFont typeface="+mj-lt"/>
              <a:buAutoNum type="arabicPeriod"/>
            </a:pPr>
            <a:endParaRPr lang="en-GB" dirty="0"/>
          </a:p>
          <a:p>
            <a:pPr marL="457200" indent="-457200">
              <a:spcBef>
                <a:spcPts val="300"/>
              </a:spcBef>
              <a:buFont typeface="+mj-lt"/>
              <a:buAutoNum type="arabicPeriod"/>
            </a:pPr>
            <a:endParaRPr lang="en-GB" dirty="0"/>
          </a:p>
          <a:p>
            <a:pPr marL="457200" indent="-457200">
              <a:spcBef>
                <a:spcPts val="300"/>
              </a:spcBef>
              <a:buFont typeface="+mj-lt"/>
              <a:buAutoNum type="arabicPeriod"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BD2A48-088D-CE63-E277-E66EC2259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AE, adverse event; CCJ, </a:t>
            </a:r>
            <a:r>
              <a:rPr lang="en-GB" dirty="0" err="1"/>
              <a:t>craniocervical</a:t>
            </a:r>
            <a:r>
              <a:rPr lang="en-GB" dirty="0"/>
              <a:t> junction; CT, cervicothoracic; LOS, length of stay; TL, thoracolumbar. </a:t>
            </a:r>
          </a:p>
          <a:p>
            <a:r>
              <a:rPr lang="en-GB" dirty="0"/>
              <a:t>Chan JL, et al. Global Spine Journal 2023; DOI: 10.1177/21925682231157373.</a:t>
            </a:r>
          </a:p>
        </p:txBody>
      </p:sp>
      <p:sp>
        <p:nvSpPr>
          <p:cNvPr id="37" name="Content Placeholder 36">
            <a:extLst>
              <a:ext uri="{FF2B5EF4-FFF2-40B4-BE49-F238E27FC236}">
                <a16:creationId xmlns:a16="http://schemas.microsoft.com/office/drawing/2014/main" id="{71438402-5A0F-B8BF-F48C-475C3EB5239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GB" dirty="0"/>
              <a:t>Potential for surgical AEs should be considered when evaluating patients with ACH for spine surgery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B57340E-CCA4-25D1-09B7-CAE02A34887A}"/>
              </a:ext>
            </a:extLst>
          </p:cNvPr>
          <p:cNvSpPr/>
          <p:nvPr/>
        </p:nvSpPr>
        <p:spPr>
          <a:xfrm>
            <a:off x="695324" y="1449389"/>
            <a:ext cx="4882527" cy="427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300" b="1" dirty="0">
                <a:solidFill>
                  <a:schemeClr val="bg1"/>
                </a:solidFill>
              </a:rPr>
              <a:t>ACH patients may develop spinal stenosis, leading to spinal cord and/or cauda equina compression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D2AA7CC-BC52-1FBD-BFB7-876A4DB9829B}"/>
              </a:ext>
            </a:extLst>
          </p:cNvPr>
          <p:cNvSpPr txBox="1"/>
          <p:nvPr/>
        </p:nvSpPr>
        <p:spPr>
          <a:xfrm>
            <a:off x="607937" y="2996333"/>
            <a:ext cx="42233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ighlight>
                  <a:srgbClr val="CCE1E6"/>
                </a:highlight>
              </a:rPr>
              <a:t>Retrospective cohort study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51B0239-B665-A883-C01F-625989CBAA97}"/>
              </a:ext>
            </a:extLst>
          </p:cNvPr>
          <p:cNvSpPr/>
          <p:nvPr/>
        </p:nvSpPr>
        <p:spPr>
          <a:xfrm>
            <a:off x="704497" y="1928753"/>
            <a:ext cx="4873844" cy="1033326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►"/>
            </a:pPr>
            <a:r>
              <a:rPr lang="en-GB" sz="1200" dirty="0">
                <a:solidFill>
                  <a:schemeClr val="tx1"/>
                </a:solidFill>
              </a:rPr>
              <a:t>20–50% of adults with ACH have symptomatic spinal stenosis, and up to 78% of those have neurologic sequelae</a:t>
            </a:r>
          </a:p>
          <a:p>
            <a:pPr marL="285750" indent="-28575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►"/>
            </a:pPr>
            <a:r>
              <a:rPr lang="en-GB" sz="1200" dirty="0">
                <a:solidFill>
                  <a:schemeClr val="tx1"/>
                </a:solidFill>
              </a:rPr>
              <a:t>ACH patients are at increased risk for complications during surgical intervention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63CF875-C522-CCED-34A8-565C2D94B564}"/>
              </a:ext>
            </a:extLst>
          </p:cNvPr>
          <p:cNvSpPr txBox="1"/>
          <p:nvPr/>
        </p:nvSpPr>
        <p:spPr>
          <a:xfrm>
            <a:off x="695324" y="3350626"/>
            <a:ext cx="3346606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 Narrow"/>
                <a:ea typeface="+mn-ea"/>
                <a:cs typeface="+mn-cs"/>
                <a:sym typeface="Wingdings" panose="05000000000000000000" pitchFamily="2" charset="2"/>
              </a:rPr>
              <a:t> One institution in the USA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51C2C"/>
              </a:solidFill>
              <a:effectLst/>
              <a:uLnTx/>
              <a:uFillTx/>
              <a:latin typeface="Arial Narrow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 Narrow"/>
                <a:ea typeface="+mn-ea"/>
                <a:cs typeface="+mn-cs"/>
                <a:sym typeface="Wingdings" panose="05000000000000000000" pitchFamily="2" charset="2"/>
              </a:rPr>
              <a:t> 55 participants &gt;16 years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51C2C"/>
                </a:solidFill>
                <a:latin typeface="Arial Narrow"/>
                <a:sym typeface="Wingdings" panose="05000000000000000000" pitchFamily="2" charset="2"/>
              </a:rPr>
              <a:t>58% female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51C2C"/>
                </a:solidFill>
                <a:latin typeface="Arial Narrow"/>
                <a:sym typeface="Wingdings" panose="05000000000000000000" pitchFamily="2" charset="2"/>
              </a:rPr>
              <a:t>Mean age: 44 years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51C2C"/>
                </a:solidFill>
                <a:latin typeface="Arial Narrow"/>
                <a:sym typeface="Wingdings" panose="05000000000000000000" pitchFamily="2" charset="2"/>
              </a:rPr>
              <a:t>Mean BMI: 35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51C2C"/>
                </a:solidFill>
                <a:latin typeface="Arial Narrow"/>
                <a:sym typeface="Wingdings" panose="05000000000000000000" pitchFamily="2" charset="2"/>
              </a:rPr>
              <a:t>LOS: 6.5 days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6D3C05-C2E3-79E1-BED9-1E84BE799797}"/>
              </a:ext>
            </a:extLst>
          </p:cNvPr>
          <p:cNvSpPr/>
          <p:nvPr/>
        </p:nvSpPr>
        <p:spPr>
          <a:xfrm>
            <a:off x="5671515" y="1449389"/>
            <a:ext cx="1338885" cy="4275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300" b="1" dirty="0">
                <a:solidFill>
                  <a:schemeClr val="tx2"/>
                </a:solidFill>
              </a:rPr>
              <a:t>Key findings: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6786830-90AA-27ED-FD57-F1150FD113E9}"/>
              </a:ext>
            </a:extLst>
          </p:cNvPr>
          <p:cNvSpPr/>
          <p:nvPr/>
        </p:nvSpPr>
        <p:spPr>
          <a:xfrm>
            <a:off x="5665240" y="3429000"/>
            <a:ext cx="3551648" cy="44484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Complications by surgical region (%):</a:t>
            </a:r>
          </a:p>
        </p:txBody>
      </p:sp>
      <p:pic>
        <p:nvPicPr>
          <p:cNvPr id="9" name="Picture 8" descr="Graphical user interface&#10;&#10;Description automatically generated">
            <a:extLst>
              <a:ext uri="{FF2B5EF4-FFF2-40B4-BE49-F238E27FC236}">
                <a16:creationId xmlns:a16="http://schemas.microsoft.com/office/drawing/2014/main" id="{06B21FB4-12C7-63FD-6D23-AFC7D3427A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5239" y="3869938"/>
            <a:ext cx="6030753" cy="1571121"/>
          </a:xfrm>
          <a:prstGeom prst="rect">
            <a:avLst/>
          </a:prstGeom>
        </p:spPr>
      </p:pic>
      <p:pic>
        <p:nvPicPr>
          <p:cNvPr id="14" name="Picture 13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DAC7FD2F-E813-5E44-1E17-5280990BB3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786" y="3133025"/>
            <a:ext cx="4815887" cy="2238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796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D1178355-DB8B-D51A-87C1-33B5D8A6C26A}"/>
              </a:ext>
            </a:extLst>
          </p:cNvPr>
          <p:cNvSpPr/>
          <p:nvPr/>
        </p:nvSpPr>
        <p:spPr>
          <a:xfrm>
            <a:off x="695325" y="3032971"/>
            <a:ext cx="4882526" cy="23756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84B95C-A132-53F1-A22E-D9C9A22FB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Assessment of Body Fat Mass, Anthropometric Measurement and Cardiometabolic Risk in Children and Adolescents With ACH and HCH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1F2EE810-9FF9-92B6-A764-72C2F42E9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2236" y="4357114"/>
            <a:ext cx="5513763" cy="1004017"/>
          </a:xfrm>
        </p:spPr>
        <p:txBody>
          <a:bodyPr>
            <a:normAutofit fontScale="92500"/>
          </a:bodyPr>
          <a:lstStyle/>
          <a:p>
            <a:r>
              <a:rPr lang="en-GB" dirty="0"/>
              <a:t>There was no significant association between anthropometric measurements or body fat mass and any cardiometabolic risk factors</a:t>
            </a: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BD2A48-088D-CE63-E277-E66EC2259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BMI-SDS, body mass index standard deviation score; CV, cardiovascular; HCH, hypochondroplasia; SBP, systolic blood pressure.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Nakano Y, et al. </a:t>
            </a:r>
            <a:r>
              <a:rPr kumimoji="0" lang="en-GB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Endrocr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J 2023; DOI: 10.1507/endocrj.EJ22-0477.</a:t>
            </a:r>
          </a:p>
        </p:txBody>
      </p:sp>
      <p:sp>
        <p:nvSpPr>
          <p:cNvPr id="37" name="Content Placeholder 36">
            <a:extLst>
              <a:ext uri="{FF2B5EF4-FFF2-40B4-BE49-F238E27FC236}">
                <a16:creationId xmlns:a16="http://schemas.microsoft.com/office/drawing/2014/main" id="{71438402-5A0F-B8BF-F48C-475C3EB5239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/>
              <a:t>These results suggest that not only weight and hip/height changes should be monitored, but also individual risk factors to avoid cardiometabolic events in paediatric patients with ACH or HCH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B57340E-CCA4-25D1-09B7-CAE02A34887A}"/>
              </a:ext>
            </a:extLst>
          </p:cNvPr>
          <p:cNvSpPr/>
          <p:nvPr/>
        </p:nvSpPr>
        <p:spPr>
          <a:xfrm>
            <a:off x="695324" y="1449389"/>
            <a:ext cx="4882527" cy="427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Epidemiological studies reveal premature onset of CV or cerebrovascular events in ACH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D2AA7CC-BC52-1FBD-BFB7-876A4DB9829B}"/>
              </a:ext>
            </a:extLst>
          </p:cNvPr>
          <p:cNvSpPr txBox="1"/>
          <p:nvPr/>
        </p:nvSpPr>
        <p:spPr>
          <a:xfrm>
            <a:off x="607937" y="2996333"/>
            <a:ext cx="4223378" cy="353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7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highlight>
                  <a:srgbClr val="CCE1E6"/>
                </a:highlight>
                <a:uLnTx/>
                <a:uFillTx/>
                <a:cs typeface="Arial" panose="020B0604020202020204" pitchFamily="34" charset="0"/>
              </a:rPr>
              <a:t>Retrospective cross-sectional study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51B0239-B665-A883-C01F-625989CBAA97}"/>
              </a:ext>
            </a:extLst>
          </p:cNvPr>
          <p:cNvSpPr/>
          <p:nvPr/>
        </p:nvSpPr>
        <p:spPr>
          <a:xfrm>
            <a:off x="704497" y="1928753"/>
            <a:ext cx="4873844" cy="1033326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FAA40"/>
              </a:buClr>
              <a:buSzTx/>
              <a:buFont typeface="Arial" panose="020B0604020202020204" pitchFamily="34" charset="0"/>
              <a:buChar char="►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HCH is an allelic disease of ACH, but it is unclear whether these patients are susceptible to obesity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FAA40"/>
              </a:buClr>
              <a:buSzTx/>
              <a:buFont typeface="Arial" panose="020B0604020202020204" pitchFamily="34" charset="0"/>
              <a:buChar char="►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For some patients, excess body weight is a major concern due to impaired linear growth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63CF875-C522-CCED-34A8-565C2D94B564}"/>
              </a:ext>
            </a:extLst>
          </p:cNvPr>
          <p:cNvSpPr txBox="1"/>
          <p:nvPr/>
        </p:nvSpPr>
        <p:spPr>
          <a:xfrm>
            <a:off x="695324" y="3350626"/>
            <a:ext cx="3346606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 Narrow"/>
                <a:ea typeface="+mn-ea"/>
                <a:cs typeface="+mn-cs"/>
                <a:sym typeface="Wingdings" panose="05000000000000000000" pitchFamily="2" charset="2"/>
              </a:rPr>
              <a:t> One outpatient clinic in Japan </a:t>
            </a:r>
            <a:b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 Narrow"/>
                <a:ea typeface="+mn-ea"/>
                <a:cs typeface="+mn-cs"/>
                <a:sym typeface="Wingdings" panose="05000000000000000000" pitchFamily="2" charset="2"/>
              </a:rPr>
            </a:b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51C2C"/>
              </a:solidFill>
              <a:effectLst/>
              <a:uLnTx/>
              <a:uFillTx/>
              <a:latin typeface="Arial Narrow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 Narrow"/>
                <a:ea typeface="+mn-ea"/>
                <a:cs typeface="+mn-cs"/>
                <a:sym typeface="Wingdings" panose="05000000000000000000" pitchFamily="2" charset="2"/>
              </a:rPr>
              <a:t> Children aged 1.9 to 18.7 years</a:t>
            </a:r>
            <a:b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 Narrow"/>
                <a:ea typeface="+mn-ea"/>
                <a:cs typeface="+mn-cs"/>
                <a:sym typeface="Wingdings" panose="05000000000000000000" pitchFamily="2" charset="2"/>
              </a:rPr>
            </a:b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51C2C"/>
              </a:solidFill>
              <a:effectLst/>
              <a:uLnTx/>
              <a:uFillTx/>
              <a:latin typeface="Arial Narrow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 Narrow"/>
                <a:ea typeface="+mn-ea"/>
                <a:cs typeface="+mn-cs"/>
                <a:sym typeface="Wingdings" panose="05000000000000000000" pitchFamily="2" charset="2"/>
              </a:rPr>
              <a:t> Anthropometric measurements collected</a:t>
            </a:r>
            <a:b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 Narrow"/>
                <a:ea typeface="+mn-ea"/>
                <a:cs typeface="+mn-cs"/>
                <a:sym typeface="Wingdings" panose="05000000000000000000" pitchFamily="2" charset="2"/>
              </a:rPr>
            </a:b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51C2C"/>
              </a:solidFill>
              <a:effectLst/>
              <a:uLnTx/>
              <a:uFillTx/>
              <a:latin typeface="Arial Narrow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 Narrow"/>
                <a:ea typeface="+mn-ea"/>
                <a:cs typeface="+mn-cs"/>
                <a:sym typeface="Wingdings" panose="05000000000000000000" pitchFamily="2" charset="2"/>
              </a:rPr>
              <a:t> DXA to measure body fat and lean mass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51C2C"/>
              </a:solidFill>
              <a:effectLst/>
              <a:uLnTx/>
              <a:uFillTx/>
              <a:latin typeface="Arial Narrow"/>
              <a:ea typeface="+mn-ea"/>
              <a:cs typeface="+mn-cs"/>
              <a:sym typeface="Wingdings" panose="05000000000000000000" pitchFamily="2" charset="2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9A82038-CC48-9422-0D71-1C77BCBF371D}"/>
              </a:ext>
            </a:extLst>
          </p:cNvPr>
          <p:cNvGrpSpPr/>
          <p:nvPr/>
        </p:nvGrpSpPr>
        <p:grpSpPr>
          <a:xfrm>
            <a:off x="5806906" y="1449388"/>
            <a:ext cx="5689093" cy="701383"/>
            <a:chOff x="5806906" y="1449388"/>
            <a:chExt cx="5689093" cy="701383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46786830-90AA-27ED-FD57-F1150FD113E9}"/>
                </a:ext>
              </a:extLst>
            </p:cNvPr>
            <p:cNvSpPr/>
            <p:nvPr/>
          </p:nvSpPr>
          <p:spPr>
            <a:xfrm>
              <a:off x="5806906" y="1449388"/>
              <a:ext cx="5689093" cy="701383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541338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50%</a:t>
              </a: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</a:t>
              </a: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had ≥1 cardiometabolic abnormality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A6ED1944-DCDE-D325-7E0D-D56D46283DD8}"/>
                </a:ext>
              </a:extLst>
            </p:cNvPr>
            <p:cNvSpPr/>
            <p:nvPr/>
          </p:nvSpPr>
          <p:spPr>
            <a:xfrm>
              <a:off x="5894151" y="1512079"/>
              <a:ext cx="576000" cy="57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5507D7D-F534-EEE7-5352-FADEBC24C966}"/>
              </a:ext>
            </a:extLst>
          </p:cNvPr>
          <p:cNvGrpSpPr/>
          <p:nvPr/>
        </p:nvGrpSpPr>
        <p:grpSpPr>
          <a:xfrm>
            <a:off x="5807582" y="2437044"/>
            <a:ext cx="5689093" cy="701383"/>
            <a:chOff x="5806906" y="1449388"/>
            <a:chExt cx="5689093" cy="701383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60785E7B-371F-E801-44FA-7EFD6F6CF3D1}"/>
                </a:ext>
              </a:extLst>
            </p:cNvPr>
            <p:cNvSpPr/>
            <p:nvPr/>
          </p:nvSpPr>
          <p:spPr>
            <a:xfrm>
              <a:off x="5806906" y="1449388"/>
              <a:ext cx="5689093" cy="701383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541338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Most common abnormality: elevated SBP</a:t>
              </a: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8F84E057-8289-D9B8-3337-CFCA6592D247}"/>
                </a:ext>
              </a:extLst>
            </p:cNvPr>
            <p:cNvSpPr/>
            <p:nvPr/>
          </p:nvSpPr>
          <p:spPr>
            <a:xfrm>
              <a:off x="5894151" y="1512079"/>
              <a:ext cx="576000" cy="57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A8ABCA3-DDCA-5D87-65EF-941DB5B0F669}"/>
              </a:ext>
            </a:extLst>
          </p:cNvPr>
          <p:cNvGrpSpPr/>
          <p:nvPr/>
        </p:nvGrpSpPr>
        <p:grpSpPr>
          <a:xfrm>
            <a:off x="5807582" y="3424700"/>
            <a:ext cx="5689093" cy="701383"/>
            <a:chOff x="5806906" y="1449388"/>
            <a:chExt cx="5689093" cy="701383"/>
          </a:xfrm>
        </p:grpSpPr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B648611D-7558-411A-B6D3-786975A84F5B}"/>
                </a:ext>
              </a:extLst>
            </p:cNvPr>
            <p:cNvSpPr/>
            <p:nvPr/>
          </p:nvSpPr>
          <p:spPr>
            <a:xfrm>
              <a:off x="5806906" y="1449388"/>
              <a:ext cx="5689093" cy="701383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541338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BMI-SDS and hip/height ratio were strongly correlated with percent body fat</a:t>
              </a: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7784A8CD-9E53-A058-C3D8-4AC9E4E27A6A}"/>
                </a:ext>
              </a:extLst>
            </p:cNvPr>
            <p:cNvSpPr/>
            <p:nvPr/>
          </p:nvSpPr>
          <p:spPr>
            <a:xfrm>
              <a:off x="5894151" y="1512079"/>
              <a:ext cx="576000" cy="57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pic>
        <p:nvPicPr>
          <p:cNvPr id="12" name="Graphic 11" descr="Heart with pulse with solid fill">
            <a:extLst>
              <a:ext uri="{FF2B5EF4-FFF2-40B4-BE49-F238E27FC236}">
                <a16:creationId xmlns:a16="http://schemas.microsoft.com/office/drawing/2014/main" id="{C37CEE19-EBAC-3AC6-D40A-D8FE5DBFF3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76257" y="2507569"/>
            <a:ext cx="593894" cy="593894"/>
          </a:xfrm>
          <a:prstGeom prst="rect">
            <a:avLst/>
          </a:prstGeom>
        </p:spPr>
      </p:pic>
      <p:pic>
        <p:nvPicPr>
          <p:cNvPr id="35" name="Graphic 34" descr="Alterations &amp; Tailoring with solid fill">
            <a:extLst>
              <a:ext uri="{FF2B5EF4-FFF2-40B4-BE49-F238E27FC236}">
                <a16:creationId xmlns:a16="http://schemas.microsoft.com/office/drawing/2014/main" id="{9B11F6BA-8C73-E875-B490-1371FBA673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23780" y="3497554"/>
            <a:ext cx="516742" cy="516742"/>
          </a:xfrm>
          <a:prstGeom prst="rect">
            <a:avLst/>
          </a:prstGeom>
        </p:spPr>
      </p:pic>
      <p:pic>
        <p:nvPicPr>
          <p:cNvPr id="39" name="Graphic 38" descr="Folder Search with solid fill">
            <a:extLst>
              <a:ext uri="{FF2B5EF4-FFF2-40B4-BE49-F238E27FC236}">
                <a16:creationId xmlns:a16="http://schemas.microsoft.com/office/drawing/2014/main" id="{11B85781-D3CB-B63A-7479-2CC20ADA388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876257" y="1481591"/>
            <a:ext cx="642849" cy="642849"/>
          </a:xfrm>
          <a:prstGeom prst="rect">
            <a:avLst/>
          </a:prstGeom>
        </p:spPr>
      </p:pic>
      <p:pic>
        <p:nvPicPr>
          <p:cNvPr id="7" name="Picture 6" descr="A screenshot of a computer&#10;&#10;Description automatically generated with low confidence">
            <a:extLst>
              <a:ext uri="{FF2B5EF4-FFF2-40B4-BE49-F238E27FC236}">
                <a16:creationId xmlns:a16="http://schemas.microsoft.com/office/drawing/2014/main" id="{DCC5650C-A1A6-BDCD-F018-DFF629D0C15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758" y="3136272"/>
            <a:ext cx="4815887" cy="2238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73729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Achondroplasia forum">
      <a:dk1>
        <a:srgbClr val="051C2C"/>
      </a:dk1>
      <a:lt1>
        <a:sysClr val="window" lastClr="FFFFFF"/>
      </a:lt1>
      <a:dk2>
        <a:srgbClr val="051C2C"/>
      </a:dk2>
      <a:lt2>
        <a:srgbClr val="FFFFFF"/>
      </a:lt2>
      <a:accent1>
        <a:srgbClr val="051C2C"/>
      </a:accent1>
      <a:accent2>
        <a:srgbClr val="274554"/>
      </a:accent2>
      <a:accent3>
        <a:srgbClr val="DFAA40"/>
      </a:accent3>
      <a:accent4>
        <a:srgbClr val="368BAB"/>
      </a:accent4>
      <a:accent5>
        <a:srgbClr val="AACDD8"/>
      </a:accent5>
      <a:accent6>
        <a:srgbClr val="FEDD00"/>
      </a:accent6>
      <a:hlink>
        <a:srgbClr val="051C2C"/>
      </a:hlink>
      <a:folHlink>
        <a:srgbClr val="051C2C"/>
      </a:folHlink>
    </a:clrScheme>
    <a:fontScheme name="Custom 4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SL Template" id="{E707C889-FBD3-4C5E-8378-C29BDCD68AAB}" vid="{6E1DB9CE-A05A-435F-BD63-176DE3EF4DE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5155</TotalTime>
  <Words>458</Words>
  <Application>Microsoft Office PowerPoint</Application>
  <PresentationFormat>Widescreen</PresentationFormat>
  <Paragraphs>42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Arial Narrow</vt:lpstr>
      <vt:lpstr>Wingdings</vt:lpstr>
      <vt:lpstr>1_Office Theme</vt:lpstr>
      <vt:lpstr>Achondroplasia.expert Literature Review</vt:lpstr>
      <vt:lpstr>Perioperative Complications Following Spine Surgery  in Adult Patients with ACH</vt:lpstr>
      <vt:lpstr>Assessment of Body Fat Mass, Anthropometric Measurement and Cardiometabolic Risk in Children and Adolescents With ACH and HCH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Patient’s Perspective</dc:title>
  <dc:creator>Tim Venables</dc:creator>
  <cp:lastModifiedBy>Emily Corns</cp:lastModifiedBy>
  <cp:revision>247</cp:revision>
  <dcterms:created xsi:type="dcterms:W3CDTF">2021-09-21T16:24:04Z</dcterms:created>
  <dcterms:modified xsi:type="dcterms:W3CDTF">2023-04-04T11:48:53Z</dcterms:modified>
</cp:coreProperties>
</file>