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9"/>
  </p:notesMasterIdLst>
  <p:handoutMasterIdLst>
    <p:handoutMasterId r:id="rId10"/>
  </p:handoutMasterIdLst>
  <p:sldIdLst>
    <p:sldId id="260" r:id="rId3"/>
    <p:sldId id="257" r:id="rId4"/>
    <p:sldId id="262" r:id="rId5"/>
    <p:sldId id="259" r:id="rId6"/>
    <p:sldId id="25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" id="{B6018537-0532-4613-B481-95FF782303CA}">
          <p14:sldIdLst>
            <p14:sldId id="260"/>
            <p14:sldId id="257"/>
            <p14:sldId id="262"/>
            <p14:sldId id="259"/>
            <p14:sldId id="256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pos="3772" userDrawn="1">
          <p15:clr>
            <a:srgbClr val="A4A3A4"/>
          </p15:clr>
        </p15:guide>
        <p15:guide id="2" pos="3364" userDrawn="1">
          <p15:clr>
            <a:srgbClr val="A4A3A4"/>
          </p15:clr>
        </p15:guide>
        <p15:guide id="3" orient="horz" pos="15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A00D02D-39A3-1DBB-8845-6C91C2652637}" name="Daniel Kay" initials="DK" userId="S::daniel.kay@elmgroupltd.com::41b750fd-6dfb-4bd1-bbab-3a2c1b8b305f" providerId="AD"/>
  <p188:author id="{9332D7F7-8F7F-BDA7-82ED-FE630F0F682E}" name="Sarah Turner" initials="ST" userId="Sarah Turner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Farrow" initials="MF" lastIdx="10" clrIdx="0">
    <p:extLst>
      <p:ext uri="{19B8F6BF-5375-455C-9EA6-DF929625EA0E}">
        <p15:presenceInfo xmlns:p15="http://schemas.microsoft.com/office/powerpoint/2012/main" userId="395651ff28d4452c" providerId="Windows Live"/>
      </p:ext>
    </p:extLst>
  </p:cmAuthor>
  <p:cmAuthor id="2" name="Sarah Turner" initials="ST" lastIdx="3" clrIdx="1">
    <p:extLst>
      <p:ext uri="{19B8F6BF-5375-455C-9EA6-DF929625EA0E}">
        <p15:presenceInfo xmlns:p15="http://schemas.microsoft.com/office/powerpoint/2012/main" userId="Sarah Turner" providerId="None"/>
      </p:ext>
    </p:extLst>
  </p:cmAuthor>
  <p:cmAuthor id="3" name="Tim Venables" initials="TV" lastIdx="2" clrIdx="2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  <p:cmAuthor id="4" name="Martin Lennon" initials="ML" lastIdx="3" clrIdx="3">
    <p:extLst>
      <p:ext uri="{19B8F6BF-5375-455C-9EA6-DF929625EA0E}">
        <p15:presenceInfo xmlns:p15="http://schemas.microsoft.com/office/powerpoint/2012/main" userId="S::martin@cesasmedical.com::2390e896-01da-47fe-8b97-1d3a7a42dde5" providerId="AD"/>
      </p:ext>
    </p:extLst>
  </p:cmAuthor>
  <p:cmAuthor id="5" name="Martin Lennon" initials="ML [2]" lastIdx="2" clrIdx="4">
    <p:extLst>
      <p:ext uri="{19B8F6BF-5375-455C-9EA6-DF929625EA0E}">
        <p15:presenceInfo xmlns:p15="http://schemas.microsoft.com/office/powerpoint/2012/main" userId="Martin Lenn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0455B"/>
    <a:srgbClr val="CCCCE6"/>
    <a:srgbClr val="E6EED6"/>
    <a:srgbClr val="CCE1E6"/>
    <a:srgbClr val="D3E0EF"/>
    <a:srgbClr val="DEEDE5"/>
    <a:srgbClr val="C7D2DF"/>
    <a:srgbClr val="9999CC"/>
    <a:srgbClr val="CDD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40" y="100"/>
      </p:cViewPr>
      <p:guideLst>
        <p:guide pos="3772"/>
        <p:guide pos="3364"/>
        <p:guide orient="horz" pos="15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722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8550511578327E-2"/>
          <c:y val="0.13180002792017015"/>
          <c:w val="0.40571986029027263"/>
          <c:h val="0.747949981970118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2E-4E82-ABD6-06A2E4E71EF3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2E-4E82-ABD6-06A2E4E71E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US</c:v>
                </c:pt>
                <c:pt idx="1">
                  <c:v>Spain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2E-4E82-ABD6-06A2E4E71E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9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925932791308436"/>
          <c:y val="0.86974691184901287"/>
          <c:w val="0.35123909329743991"/>
          <c:h val="0.12113873909527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457025663374944"/>
          <c:y val="0"/>
          <c:w val="0.46385149316298108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5D6A-4F2C-BD9E-1665A620B60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47%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5D6A-4F2C-BD9E-1665A620B602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33%</a:t>
                    </a:r>
                    <a:endParaRPr lang="en-US" dirty="0"/>
                  </a:p>
                </c:rich>
              </c:tx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5D6A-4F2C-BD9E-1665A620B602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Family strain</c:v>
                </c:pt>
                <c:pt idx="1">
                  <c:v>Missed work time</c:v>
                </c:pt>
                <c:pt idx="2">
                  <c:v>Missed/limited social activities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47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6A-4F2C-BD9E-1665A620B6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74345584"/>
        <c:axId val="1674344336"/>
      </c:barChart>
      <c:catAx>
        <c:axId val="1674345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4344336"/>
        <c:crosses val="autoZero"/>
        <c:auto val="1"/>
        <c:lblAlgn val="ctr"/>
        <c:lblOffset val="100"/>
        <c:noMultiLvlLbl val="0"/>
      </c:catAx>
      <c:valAx>
        <c:axId val="16743443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74345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732EA-104D-4B5D-88C7-4E63F4347BB6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00878-B69F-4B06-BAB2-4D90C78A9D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338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21F4-4976-4A1B-862D-6E0E52C93B76}" type="datetimeFigureOut">
              <a:rPr lang="en-US" smtClean="0"/>
              <a:t>12/15/2021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E3A30-7A5C-4042-BB65-159CE354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0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97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2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24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2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26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21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AAB7F78-F2DF-E440-9E29-6B9723015F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2397"/>
          <a:stretch/>
        </p:blipFill>
        <p:spPr>
          <a:xfrm>
            <a:off x="6388274" y="0"/>
            <a:ext cx="5803727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42D694-3E2A-8B43-9F74-B21F531460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4968" y="2075125"/>
            <a:ext cx="3386201" cy="1338438"/>
          </a:xfrm>
        </p:spPr>
        <p:txBody>
          <a:bodyPr lIns="0" tIns="0" rIns="0" bIns="0" anchor="b">
            <a:noAutofit/>
          </a:bodyPr>
          <a:lstStyle>
            <a:lvl1pPr algn="l">
              <a:defRPr sz="42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0FB8E-CCF1-7043-B839-1C4681E59E6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4968" y="3429001"/>
            <a:ext cx="3386201" cy="579329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56725A-4EB9-3A45-ABFD-D0CF790E0236}"/>
              </a:ext>
            </a:extLst>
          </p:cNvPr>
          <p:cNvSpPr/>
          <p:nvPr userDrawn="1"/>
        </p:nvSpPr>
        <p:spPr>
          <a:xfrm>
            <a:off x="0" y="6463430"/>
            <a:ext cx="12192000" cy="39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16200000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ADA8D1-BCD5-E141-9B52-7A0154CA11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0067" y="6579124"/>
            <a:ext cx="1206759" cy="17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70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871F07C-77A4-E34A-B5E5-0480400216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42D694-3E2A-8B43-9F74-B21F531460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4967" y="2075125"/>
            <a:ext cx="4936212" cy="1338438"/>
          </a:xfrm>
        </p:spPr>
        <p:txBody>
          <a:bodyPr lIns="0" tIns="0" rIns="0" bIns="0" anchor="b">
            <a:noAutofit/>
          </a:bodyPr>
          <a:lstStyle>
            <a:lvl1pPr algn="l">
              <a:defRPr sz="4200" b="1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/>
              <a:t>CLICK TO EDIT SECTION TITLE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0FB8E-CCF1-7043-B839-1C4681E59E6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4967" y="3429001"/>
            <a:ext cx="4936212" cy="579329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SECTION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07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hape, rectangle&#10;&#10;Description automatically generated">
            <a:extLst>
              <a:ext uri="{FF2B5EF4-FFF2-40B4-BE49-F238E27FC236}">
                <a16:creationId xmlns:a16="http://schemas.microsoft.com/office/drawing/2014/main" id="{541B4A42-2B2B-384E-97DD-ECEB38E6FF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41"/>
          <a:stretch/>
        </p:blipFill>
        <p:spPr>
          <a:xfrm>
            <a:off x="-4763" y="0"/>
            <a:ext cx="1219676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7CBBE6-CCBD-A34C-AD87-2967EED6C2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3" y="414555"/>
            <a:ext cx="10670605" cy="791003"/>
          </a:xfrm>
        </p:spPr>
        <p:txBody>
          <a:bodyPr lIns="0" tIns="0" rIns="0" bIns="0">
            <a:noAutofit/>
          </a:bodyPr>
          <a:lstStyle>
            <a:lvl1pPr>
              <a:defRPr sz="3400" b="1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BFF08-68D6-E54A-B600-C60CC568E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89" y="1278708"/>
            <a:ext cx="10670607" cy="4351338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0" indent="0">
              <a:spcBef>
                <a:spcPts val="1200"/>
              </a:spcBef>
              <a:buFontTx/>
              <a:buNone/>
              <a:defRPr sz="1600">
                <a:solidFill>
                  <a:schemeClr val="tx2"/>
                </a:solidFill>
              </a:defRPr>
            </a:lvl2pPr>
            <a:lvl3pPr marL="359991" indent="-179996">
              <a:spcBef>
                <a:spcPts val="1200"/>
              </a:spcBef>
              <a:defRPr sz="1600">
                <a:solidFill>
                  <a:schemeClr val="tx2"/>
                </a:solidFill>
              </a:defRPr>
            </a:lvl3pPr>
            <a:lvl4pPr marL="719982" indent="-179996">
              <a:defRPr sz="1600">
                <a:solidFill>
                  <a:schemeClr val="tx2"/>
                </a:solidFill>
              </a:defRPr>
            </a:lvl4pPr>
            <a:lvl5pPr marL="1079973" indent="-179996"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2F64F-9D0C-E143-BF6B-1887211F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763" y="6356352"/>
            <a:ext cx="8932823" cy="365125"/>
          </a:xfrm>
        </p:spPr>
        <p:txBody>
          <a:bodyPr lIns="0" tIns="0" rIns="0" bIns="0" anchor="b" anchorCtr="0"/>
          <a:lstStyle>
            <a:lvl1pPr algn="l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5D98D41-444F-BD48-892E-2503F2527CF4}"/>
              </a:ext>
            </a:extLst>
          </p:cNvPr>
          <p:cNvCxnSpPr>
            <a:cxnSpLocks/>
          </p:cNvCxnSpPr>
          <p:nvPr userDrawn="1"/>
        </p:nvCxnSpPr>
        <p:spPr>
          <a:xfrm>
            <a:off x="-4763" y="341400"/>
            <a:ext cx="28806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995BB8BC-8900-994A-B048-66EEFCADDD2E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66763" y="186943"/>
            <a:ext cx="4218223" cy="154459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000" b="1" i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SECTION TITLE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25E063-F9AA-A146-B94C-2CA8C6DF63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945279" y="6346924"/>
            <a:ext cx="1407432" cy="40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736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83">
          <p15:clr>
            <a:srgbClr val="FBAE40"/>
          </p15:clr>
        </p15:guide>
        <p15:guide id="3" pos="7197">
          <p15:clr>
            <a:srgbClr val="FBAE40"/>
          </p15:clr>
        </p15:guide>
        <p15:guide id="5" orient="horz" pos="3997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hape, rectangle&#10;&#10;Description automatically generated">
            <a:extLst>
              <a:ext uri="{FF2B5EF4-FFF2-40B4-BE49-F238E27FC236}">
                <a16:creationId xmlns:a16="http://schemas.microsoft.com/office/drawing/2014/main" id="{541B4A42-2B2B-384E-97DD-ECEB38E6FF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41"/>
          <a:stretch/>
        </p:blipFill>
        <p:spPr>
          <a:xfrm>
            <a:off x="-4763" y="0"/>
            <a:ext cx="1219676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7CBBE6-CCBD-A34C-AD87-2967EED6C2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3" y="414555"/>
            <a:ext cx="10670605" cy="791003"/>
          </a:xfrm>
        </p:spPr>
        <p:txBody>
          <a:bodyPr lIns="0" tIns="0" rIns="0" bIns="0">
            <a:noAutofit/>
          </a:bodyPr>
          <a:lstStyle>
            <a:lvl1pPr>
              <a:defRPr sz="3400" b="1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5D98D41-444F-BD48-892E-2503F2527CF4}"/>
              </a:ext>
            </a:extLst>
          </p:cNvPr>
          <p:cNvCxnSpPr>
            <a:cxnSpLocks/>
          </p:cNvCxnSpPr>
          <p:nvPr userDrawn="1"/>
        </p:nvCxnSpPr>
        <p:spPr>
          <a:xfrm>
            <a:off x="-4763" y="341400"/>
            <a:ext cx="2880637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btitle 2">
            <a:extLst>
              <a:ext uri="{FF2B5EF4-FFF2-40B4-BE49-F238E27FC236}">
                <a16:creationId xmlns:a16="http://schemas.microsoft.com/office/drawing/2014/main" id="{995BB8BC-8900-994A-B048-66EEFCADDD2E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66763" y="186943"/>
            <a:ext cx="4218223" cy="154459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000" b="1" i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SECTION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746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83">
          <p15:clr>
            <a:srgbClr val="FBAE40"/>
          </p15:clr>
        </p15:guide>
        <p15:guide id="3" pos="7197">
          <p15:clr>
            <a:srgbClr val="FBAE40"/>
          </p15:clr>
        </p15:guide>
        <p15:guide id="5" orient="horz" pos="399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52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CBBE6-CCBD-A34C-AD87-2967EED6C2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6763" y="414555"/>
            <a:ext cx="10670605" cy="791003"/>
          </a:xfrm>
        </p:spPr>
        <p:txBody>
          <a:bodyPr lIns="0" tIns="0" rIns="0" bIns="0">
            <a:noAutofit/>
          </a:bodyPr>
          <a:lstStyle>
            <a:lvl1pPr>
              <a:defRPr sz="3400" b="1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0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83">
          <p15:clr>
            <a:srgbClr val="FBAE40"/>
          </p15:clr>
        </p15:guide>
        <p15:guide id="3" pos="7197">
          <p15:clr>
            <a:srgbClr val="FBAE40"/>
          </p15:clr>
        </p15:guide>
        <p15:guide id="5" orient="horz" pos="399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6610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l">
              <a:buNone/>
              <a:tabLst>
                <a:tab pos="11387138" algn="l"/>
              </a:tabLst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marL="630238" marR="0" lvl="0" indent="0" algn="ctr" defTabSz="914400" rtl="0" eaLnBrk="1" fontAlgn="auto" latinLnBrk="0" hangingPunct="1">
              <a:lnSpc>
                <a:spcPts val="176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19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ctr">
              <a:spcBef>
                <a:spcPts val="200"/>
              </a:spcBef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8424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553609-11BB-4B19-B7C9-98E308E9106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00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1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1522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8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4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6" r:id="rId3"/>
    <p:sldLayoutId id="2147483678" r:id="rId4"/>
    <p:sldLayoutId id="2147483677" r:id="rId5"/>
    <p:sldLayoutId id="2147483663" r:id="rId6"/>
    <p:sldLayoutId id="2147483664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5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38" userDrawn="1">
          <p15:clr>
            <a:srgbClr val="F26B43"/>
          </p15:clr>
        </p15:guide>
        <p15:guide id="4" pos="7242" userDrawn="1">
          <p15:clr>
            <a:srgbClr val="F26B43"/>
          </p15:clr>
        </p15:guide>
        <p15:guide id="5" orient="horz" pos="913" userDrawn="1">
          <p15:clr>
            <a:srgbClr val="F26B43"/>
          </p15:clr>
        </p15:guide>
        <p15:guide id="6" orient="horz" pos="232" userDrawn="1">
          <p15:clr>
            <a:srgbClr val="F26B43"/>
          </p15:clr>
        </p15:guide>
        <p15:guide id="7" orient="horz" pos="3770" userDrawn="1">
          <p15:clr>
            <a:srgbClr val="F26B43"/>
          </p15:clr>
        </p15:guide>
        <p15:guide id="8" orient="horz" pos="86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394D85-CF52-B548-8565-5EDAD9AFB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01BBC6-479B-754C-A6E1-017B45601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35DBD-DE82-8F48-949A-0754E6C858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211083-9BE0-E642-854C-98A64B6EEDBE}" type="datetimeFigureOut">
              <a:rPr lang="en-US" smtClean="0"/>
              <a:pPr/>
              <a:t>12/15/2021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E8C8D-BC8D-BA44-B09E-6278D4EE2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57B1A-A781-4441-A9F4-8F62A2AA2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84640D6-A5F7-D644-8ACB-6291A34BF2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4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B0D9-1069-4438-A61F-5FDD65A85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Achondroplasia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6553-41ED-4C13-B1D7-0AD6AA769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August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DE7E41-4DC7-423F-8DF0-FD8B058BB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312114"/>
            <a:ext cx="1669349" cy="244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D5E6E3-6C25-4DC0-B6A7-E395C772FB73}"/>
              </a:ext>
            </a:extLst>
          </p:cNvPr>
          <p:cNvSpPr txBox="1"/>
          <p:nvPr/>
        </p:nvSpPr>
        <p:spPr>
          <a:xfrm>
            <a:off x="2527143" y="6018626"/>
            <a:ext cx="4127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Vosoritide is indicated for the treatment of achondroplasia in patients 2 years of age and older whose epiphyses are not closed. The diagnosis of achondroplasia should be confirmed by appropriate genetic testing.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Prescribing information can be found at the end of these slides.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FED93-B2C8-44D3-9F69-FBDA090322A6}"/>
              </a:ext>
            </a:extLst>
          </p:cNvPr>
          <p:cNvSpPr txBox="1"/>
          <p:nvPr/>
        </p:nvSpPr>
        <p:spPr>
          <a:xfrm>
            <a:off x="5537200" y="6134042"/>
            <a:ext cx="41276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BioMarin International Limited.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Reserved. </a:t>
            </a:r>
            <a:r>
              <a:rPr lang="en-GB" sz="11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EU-VOX-00284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12/21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40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CB6931AE-93D8-415E-B82B-B9E0C06CB56F}"/>
              </a:ext>
            </a:extLst>
          </p:cNvPr>
          <p:cNvSpPr/>
          <p:nvPr/>
        </p:nvSpPr>
        <p:spPr>
          <a:xfrm>
            <a:off x="6968836" y="3830173"/>
            <a:ext cx="2597728" cy="11307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68F8A2-5E07-4BB2-BCDB-8C44000BA31F}"/>
              </a:ext>
            </a:extLst>
          </p:cNvPr>
          <p:cNvSpPr/>
          <p:nvPr/>
        </p:nvSpPr>
        <p:spPr>
          <a:xfrm>
            <a:off x="6968836" y="2133737"/>
            <a:ext cx="2597728" cy="11307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4C3393-22E6-42CB-A0C4-D1916F60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Quality of Life, Physical Functioning, and Psychosocial Function Among Patients With Achondroplasia: A Targeted Literature Review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61D0D-3883-4CCA-8035-807B8DED0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QoL, quality of life; SDS, standard deviation score; WHO, World Health Organization. </a:t>
            </a:r>
          </a:p>
          <a:p>
            <a:r>
              <a:rPr lang="en-GB" dirty="0" err="1"/>
              <a:t>Constantinides</a:t>
            </a:r>
            <a:r>
              <a:rPr lang="en-GB" dirty="0"/>
              <a:t> C, et al. </a:t>
            </a:r>
            <a:r>
              <a:rPr lang="en-GB" dirty="0" err="1"/>
              <a:t>Disabil</a:t>
            </a:r>
            <a:r>
              <a:rPr lang="en-GB" dirty="0"/>
              <a:t> </a:t>
            </a:r>
            <a:r>
              <a:rPr lang="en-GB" dirty="0" err="1"/>
              <a:t>Rehabil</a:t>
            </a:r>
            <a:r>
              <a:rPr lang="en-GB" dirty="0"/>
              <a:t> 2021;1–13.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B26A24F-2D72-44B8-BC30-7EFA510289D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pPr marL="0" algn="ctr"/>
            <a:r>
              <a:rPr lang="en-GB" dirty="0"/>
              <a:t>ACH patients experience limitations in physical functioning and poorer QoL outcomes </a:t>
            </a:r>
            <a:br>
              <a:rPr lang="en-GB" dirty="0"/>
            </a:br>
            <a:r>
              <a:rPr lang="en-GB" dirty="0"/>
              <a:t>across the life span – at least in part due to disproportionate short stature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81135E-552E-40E7-8F70-8B7CE205DAF4}"/>
              </a:ext>
            </a:extLst>
          </p:cNvPr>
          <p:cNvSpPr/>
          <p:nvPr/>
        </p:nvSpPr>
        <p:spPr>
          <a:xfrm>
            <a:off x="695324" y="2764781"/>
            <a:ext cx="5409849" cy="2571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652009-7106-44EB-AED4-D26E2D96E0C5}"/>
              </a:ext>
            </a:extLst>
          </p:cNvPr>
          <p:cNvSpPr/>
          <p:nvPr/>
        </p:nvSpPr>
        <p:spPr>
          <a:xfrm>
            <a:off x="695324" y="1449389"/>
            <a:ext cx="7444221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How does physical functioning, psychosocial function, and QoL in ACH compared to </a:t>
            </a:r>
            <a:br>
              <a:rPr lang="en-GB" sz="1400" b="1" dirty="0">
                <a:solidFill>
                  <a:schemeClr val="bg1"/>
                </a:solidFill>
              </a:rPr>
            </a:br>
            <a:r>
              <a:rPr lang="en-GB" sz="1400" b="1" dirty="0">
                <a:solidFill>
                  <a:schemeClr val="bg1"/>
                </a:solidFill>
              </a:rPr>
              <a:t>average stature individuals or those with other short stature conditions?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522D94-8297-4494-8DA1-E9C6492307FD}"/>
              </a:ext>
            </a:extLst>
          </p:cNvPr>
          <p:cNvSpPr txBox="1"/>
          <p:nvPr/>
        </p:nvSpPr>
        <p:spPr>
          <a:xfrm>
            <a:off x="624251" y="2726572"/>
            <a:ext cx="305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Targeted literature review: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96C295-9608-4DDB-BF43-AB1845FA0717}"/>
              </a:ext>
            </a:extLst>
          </p:cNvPr>
          <p:cNvSpPr/>
          <p:nvPr/>
        </p:nvSpPr>
        <p:spPr>
          <a:xfrm>
            <a:off x="704497" y="1928753"/>
            <a:ext cx="5400676" cy="78799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ACH is the most common form of skeletal dysplasia</a:t>
            </a:r>
          </a:p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It results in disproportionate short stature and medical complications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2DCD9-CFDC-4368-9FCE-42AEC2641234}"/>
              </a:ext>
            </a:extLst>
          </p:cNvPr>
          <p:cNvSpPr txBox="1"/>
          <p:nvPr/>
        </p:nvSpPr>
        <p:spPr>
          <a:xfrm>
            <a:off x="704496" y="3164737"/>
            <a:ext cx="510470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0" u="none" strike="noStrike" baseline="0" dirty="0"/>
              <a:t>Study inclusion criteria: </a:t>
            </a:r>
          </a:p>
          <a:p>
            <a:pPr algn="l"/>
            <a:r>
              <a:rPr lang="en-GB" sz="1200" b="0" i="0" u="none" strike="noStrike" baseline="0" dirty="0">
                <a:solidFill>
                  <a:schemeClr val="accent3"/>
                </a:solidFill>
              </a:rPr>
              <a:t>1. </a:t>
            </a:r>
            <a:r>
              <a:rPr lang="en-GB" sz="1200" dirty="0"/>
              <a:t>Q</a:t>
            </a:r>
            <a:r>
              <a:rPr lang="en-GB" sz="1200" b="0" i="0" u="none" strike="noStrike" baseline="0" dirty="0"/>
              <a:t>uantitative design</a:t>
            </a:r>
            <a:endParaRPr lang="en-GB" sz="1200" dirty="0"/>
          </a:p>
          <a:p>
            <a:pPr algn="l"/>
            <a:r>
              <a:rPr lang="en-GB" sz="1200" b="0" i="0" u="none" strike="noStrike" baseline="0" dirty="0">
                <a:solidFill>
                  <a:schemeClr val="accent3"/>
                </a:solidFill>
              </a:rPr>
              <a:t>2</a:t>
            </a:r>
            <a:r>
              <a:rPr lang="en-GB" sz="1200" dirty="0">
                <a:solidFill>
                  <a:schemeClr val="accent3"/>
                </a:solidFill>
              </a:rPr>
              <a:t>.</a:t>
            </a:r>
            <a:r>
              <a:rPr lang="en-GB" sz="1200" b="0" i="0" u="none" strike="noStrike" baseline="0" dirty="0">
                <a:solidFill>
                  <a:schemeClr val="accent3"/>
                </a:solidFill>
              </a:rPr>
              <a:t> </a:t>
            </a:r>
            <a:r>
              <a:rPr lang="en-GB" sz="1200" dirty="0"/>
              <a:t>S</a:t>
            </a:r>
            <a:r>
              <a:rPr lang="en-GB" sz="1200" b="0" i="0" u="none" strike="noStrike" baseline="0" dirty="0"/>
              <a:t>tudy population consisting solely/mainly of ACH patients</a:t>
            </a:r>
          </a:p>
          <a:p>
            <a:pPr algn="l"/>
            <a:r>
              <a:rPr lang="en-GB" sz="1200" b="0" i="0" u="none" strike="noStrike" baseline="0" dirty="0">
                <a:solidFill>
                  <a:schemeClr val="accent3"/>
                </a:solidFill>
              </a:rPr>
              <a:t>3</a:t>
            </a:r>
            <a:r>
              <a:rPr lang="en-GB" sz="1200" dirty="0">
                <a:solidFill>
                  <a:schemeClr val="accent3"/>
                </a:solidFill>
              </a:rPr>
              <a:t>.</a:t>
            </a:r>
            <a:r>
              <a:rPr lang="en-GB" sz="1200" b="0" i="0" u="none" strike="noStrike" baseline="0" dirty="0">
                <a:solidFill>
                  <a:schemeClr val="accent3"/>
                </a:solidFill>
              </a:rPr>
              <a:t> </a:t>
            </a:r>
            <a:r>
              <a:rPr lang="en-GB" sz="1200" b="0" i="0" u="none" strike="noStrike" baseline="0" dirty="0"/>
              <a:t>Reports of physical functioning, psychosocial functioning, and/or QoL</a:t>
            </a:r>
            <a:endParaRPr lang="en-GB" sz="1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A9B38C3-7162-4BF6-ACB9-0F5CECC60E28}"/>
              </a:ext>
            </a:extLst>
          </p:cNvPr>
          <p:cNvSpPr/>
          <p:nvPr/>
        </p:nvSpPr>
        <p:spPr>
          <a:xfrm>
            <a:off x="3423852" y="4124790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1664 </a:t>
            </a:r>
            <a:r>
              <a:rPr lang="en-GB" sz="1100" dirty="0">
                <a:solidFill>
                  <a:schemeClr val="tx1"/>
                </a:solidFill>
              </a:rPr>
              <a:t>records identified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D730C6-C64B-4DC4-8257-DBFD319BCEC9}"/>
              </a:ext>
            </a:extLst>
          </p:cNvPr>
          <p:cNvSpPr/>
          <p:nvPr/>
        </p:nvSpPr>
        <p:spPr>
          <a:xfrm>
            <a:off x="4729207" y="4124790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</a:rPr>
              <a:t>23 </a:t>
            </a:r>
            <a:r>
              <a:rPr lang="en-GB" sz="1100" dirty="0">
                <a:solidFill>
                  <a:schemeClr val="tx1"/>
                </a:solidFill>
              </a:rPr>
              <a:t>studies included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BFB0BD-5E54-4EDF-A7D0-F4ED429A0A5C}"/>
              </a:ext>
            </a:extLst>
          </p:cNvPr>
          <p:cNvCxnSpPr>
            <a:endCxn id="12" idx="2"/>
          </p:cNvCxnSpPr>
          <p:nvPr/>
        </p:nvCxnSpPr>
        <p:spPr>
          <a:xfrm>
            <a:off x="4503852" y="4664790"/>
            <a:ext cx="225355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 descr="Folder Search with solid fill">
            <a:extLst>
              <a:ext uri="{FF2B5EF4-FFF2-40B4-BE49-F238E27FC236}">
                <a16:creationId xmlns:a16="http://schemas.microsoft.com/office/drawing/2014/main" id="{42B32DF8-27B8-42C2-B4B3-D88082E8C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0773" y="2693170"/>
            <a:ext cx="914400" cy="914400"/>
          </a:xfrm>
          <a:prstGeom prst="rect">
            <a:avLst/>
          </a:prstGeom>
        </p:spPr>
      </p:pic>
      <p:sp>
        <p:nvSpPr>
          <p:cNvPr id="21" name="Arrow: Right 20">
            <a:extLst>
              <a:ext uri="{FF2B5EF4-FFF2-40B4-BE49-F238E27FC236}">
                <a16:creationId xmlns:a16="http://schemas.microsoft.com/office/drawing/2014/main" id="{4E9BAB56-934A-4BEF-8867-2AB233279CA8}"/>
              </a:ext>
            </a:extLst>
          </p:cNvPr>
          <p:cNvSpPr/>
          <p:nvPr/>
        </p:nvSpPr>
        <p:spPr>
          <a:xfrm rot="5400000">
            <a:off x="6402047" y="1943218"/>
            <a:ext cx="1131779" cy="1512544"/>
          </a:xfrm>
          <a:prstGeom prst="rightArrow">
            <a:avLst>
              <a:gd name="adj1" fmla="val 78351"/>
              <a:gd name="adj2" fmla="val 2550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DBD0D3D9-FC8A-4390-84A5-69922F78CA89}"/>
              </a:ext>
            </a:extLst>
          </p:cNvPr>
          <p:cNvSpPr/>
          <p:nvPr/>
        </p:nvSpPr>
        <p:spPr>
          <a:xfrm rot="5400000">
            <a:off x="6402047" y="3637873"/>
            <a:ext cx="1131780" cy="1512544"/>
          </a:xfrm>
          <a:prstGeom prst="rightArrow">
            <a:avLst>
              <a:gd name="adj1" fmla="val 78351"/>
              <a:gd name="adj2" fmla="val 2550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83E1FC-D0E2-4F64-B138-120B8B910A0A}"/>
              </a:ext>
            </a:extLst>
          </p:cNvPr>
          <p:cNvSpPr txBox="1"/>
          <p:nvPr/>
        </p:nvSpPr>
        <p:spPr>
          <a:xfrm>
            <a:off x="6373631" y="3968678"/>
            <a:ext cx="1168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Limitations in physical functioning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92066C-E332-42BA-B56D-6C0B8B2A9389}"/>
              </a:ext>
            </a:extLst>
          </p:cNvPr>
          <p:cNvSpPr txBox="1"/>
          <p:nvPr/>
        </p:nvSpPr>
        <p:spPr>
          <a:xfrm>
            <a:off x="6383468" y="2399604"/>
            <a:ext cx="1168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Reduced QoL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CFDF10E-7C16-4472-9769-41A925209AAE}"/>
              </a:ext>
            </a:extLst>
          </p:cNvPr>
          <p:cNvSpPr/>
          <p:nvPr/>
        </p:nvSpPr>
        <p:spPr>
          <a:xfrm>
            <a:off x="9322684" y="1507890"/>
            <a:ext cx="2160000" cy="216000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/>
              <a:t>Psychosocial issues are heightened in </a:t>
            </a:r>
            <a:r>
              <a:rPr lang="en-GB" sz="1400" b="1" dirty="0"/>
              <a:t>adults</a:t>
            </a:r>
            <a:r>
              <a:rPr lang="en-GB" sz="1400" dirty="0"/>
              <a:t> with ACH compared to average statured peers…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5578C91-4099-4F6C-8229-7D344A59EF69}"/>
              </a:ext>
            </a:extLst>
          </p:cNvPr>
          <p:cNvSpPr/>
          <p:nvPr/>
        </p:nvSpPr>
        <p:spPr>
          <a:xfrm>
            <a:off x="10266970" y="3355316"/>
            <a:ext cx="1440000" cy="1440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/>
              <a:t>…but less frequently in children and adolescents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D33B36-4BAD-4767-92F5-2A3590AD515C}"/>
              </a:ext>
            </a:extLst>
          </p:cNvPr>
          <p:cNvSpPr txBox="1"/>
          <p:nvPr/>
        </p:nvSpPr>
        <p:spPr>
          <a:xfrm>
            <a:off x="7698555" y="3917091"/>
            <a:ext cx="146555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Grooming, bathing, grocery shopping, preparing meals, 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climbing stairs</a:t>
            </a:r>
            <a:endParaRPr lang="en-GB" sz="1400" i="1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196D44-C3B1-4AD2-AAED-4B8AC4B2F52E}"/>
              </a:ext>
            </a:extLst>
          </p:cNvPr>
          <p:cNvSpPr txBox="1"/>
          <p:nvPr/>
        </p:nvSpPr>
        <p:spPr>
          <a:xfrm>
            <a:off x="7648361" y="2184160"/>
            <a:ext cx="17121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Depression, anxiety, low self-esteem, bullying, emotional or behavioural  problems</a:t>
            </a:r>
            <a:endParaRPr lang="en-GB" sz="1400" i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157CF3-1DD1-4BFD-B0E1-6E220A2F9D9B}"/>
              </a:ext>
            </a:extLst>
          </p:cNvPr>
          <p:cNvSpPr txBox="1"/>
          <p:nvPr/>
        </p:nvSpPr>
        <p:spPr>
          <a:xfrm>
            <a:off x="704496" y="4184460"/>
            <a:ext cx="22300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1" i="0" u="none" strike="noStrike" baseline="0" dirty="0">
                <a:solidFill>
                  <a:schemeClr val="bg1">
                    <a:lumMod val="50000"/>
                  </a:schemeClr>
                </a:solidFill>
              </a:rPr>
              <a:t>Severe short stature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is </a:t>
            </a:r>
            <a:r>
              <a:rPr lang="en-GB" sz="1200" b="0" i="0" u="none" strike="noStrike" baseline="0" dirty="0">
                <a:solidFill>
                  <a:schemeClr val="bg1">
                    <a:lumMod val="50000"/>
                  </a:schemeClr>
                </a:solidFill>
              </a:rPr>
              <a:t>defined as a height 6 SDS below the average WHO adult height reference.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0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45F81D10-404E-405C-9CDD-21BFC1D51279}"/>
              </a:ext>
            </a:extLst>
          </p:cNvPr>
          <p:cNvSpPr/>
          <p:nvPr/>
        </p:nvSpPr>
        <p:spPr>
          <a:xfrm>
            <a:off x="7462445" y="3700806"/>
            <a:ext cx="4033555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2"/>
                </a:solidFill>
              </a:rPr>
              <a:t>67% </a:t>
            </a:r>
            <a:r>
              <a:rPr lang="en-GB" sz="1600" dirty="0">
                <a:solidFill>
                  <a:schemeClr val="tx2"/>
                </a:solidFill>
              </a:rPr>
              <a:t>worry about their child being 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able to function independently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C368400-F1FE-445B-86E6-8A2333A8AB26}"/>
              </a:ext>
            </a:extLst>
          </p:cNvPr>
          <p:cNvSpPr/>
          <p:nvPr/>
        </p:nvSpPr>
        <p:spPr>
          <a:xfrm>
            <a:off x="7463589" y="1982920"/>
            <a:ext cx="4032412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2"/>
                </a:solidFill>
              </a:rPr>
              <a:t>93% </a:t>
            </a:r>
            <a:r>
              <a:rPr lang="en-GB" sz="1600" dirty="0">
                <a:solidFill>
                  <a:schemeClr val="tx2"/>
                </a:solidFill>
              </a:rPr>
              <a:t>are burdened by managing 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the child’s medical care/treatment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E70AC49-E509-4ADE-A6EC-71450A11E763}"/>
              </a:ext>
            </a:extLst>
          </p:cNvPr>
          <p:cNvSpPr/>
          <p:nvPr/>
        </p:nvSpPr>
        <p:spPr>
          <a:xfrm>
            <a:off x="6113881" y="4550501"/>
            <a:ext cx="5382120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32744D7-3B24-44C1-8F70-A7C6D7FE8240}"/>
              </a:ext>
            </a:extLst>
          </p:cNvPr>
          <p:cNvSpPr/>
          <p:nvPr/>
        </p:nvSpPr>
        <p:spPr>
          <a:xfrm>
            <a:off x="7462445" y="2840665"/>
            <a:ext cx="4033556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2"/>
                </a:solidFill>
              </a:rPr>
              <a:t>67% </a:t>
            </a:r>
            <a:r>
              <a:rPr lang="en-GB" sz="1600" dirty="0">
                <a:solidFill>
                  <a:schemeClr val="tx2"/>
                </a:solidFill>
              </a:rPr>
              <a:t>feel stressed 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or overwhelmed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F2F8E7-59FE-46F9-9795-4ACBEDFB5799}"/>
              </a:ext>
            </a:extLst>
          </p:cNvPr>
          <p:cNvSpPr/>
          <p:nvPr/>
        </p:nvSpPr>
        <p:spPr>
          <a:xfrm>
            <a:off x="695323" y="2458453"/>
            <a:ext cx="5304581" cy="2857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839972D1-C566-4BBD-B9AC-21B056483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271716"/>
              </p:ext>
            </p:extLst>
          </p:nvPr>
        </p:nvGraphicFramePr>
        <p:xfrm>
          <a:off x="690651" y="2601482"/>
          <a:ext cx="5291618" cy="2506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AAE22A9-64DB-4C18-A51D-9B0E24A2E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 Qualitative Study of the Impacts of Having an Infant or </a:t>
            </a:r>
            <a:br>
              <a:rPr lang="en-GB" dirty="0"/>
            </a:br>
            <a:r>
              <a:rPr lang="en-GB" dirty="0"/>
              <a:t>Young Child With Achondroplasia on Parent Well‑being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EBC1E-7A73-45BA-96C3-D790EA685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ACH, achondroplasia. </a:t>
            </a:r>
          </a:p>
          <a:p>
            <a:r>
              <a:rPr lang="da-DK" dirty="0"/>
              <a:t>Pfeiffer KM, et al. Orphanet J Rare Dis 2021;16:351.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6FE4EC-2D20-4258-A623-4E3597D8A54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pPr marL="0"/>
            <a:r>
              <a:rPr lang="en-GB" dirty="0"/>
              <a:t>Parents are affected by their caretaking responsibilities and worries/concerns regarding their child, which have an impact on emotional and daily well-being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F13865-5EDF-4B40-822D-AF4517963DCD}"/>
              </a:ext>
            </a:extLst>
          </p:cNvPr>
          <p:cNvSpPr/>
          <p:nvPr/>
        </p:nvSpPr>
        <p:spPr>
          <a:xfrm>
            <a:off x="690651" y="1449389"/>
            <a:ext cx="10800000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There is limited research on how having a child with achondroplasia affects parents’ lives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1D72A-416C-4B70-AF05-3C5D8D2A0D01}"/>
              </a:ext>
            </a:extLst>
          </p:cNvPr>
          <p:cNvSpPr txBox="1"/>
          <p:nvPr/>
        </p:nvSpPr>
        <p:spPr>
          <a:xfrm>
            <a:off x="601579" y="2425977"/>
            <a:ext cx="3065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Qualitative analysis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89D39-C9B5-4864-835D-837700D06EA3}"/>
              </a:ext>
            </a:extLst>
          </p:cNvPr>
          <p:cNvSpPr/>
          <p:nvPr/>
        </p:nvSpPr>
        <p:spPr>
          <a:xfrm>
            <a:off x="690651" y="1978865"/>
            <a:ext cx="5304581" cy="39293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Aims: To investigate the experiences of parents of ACH infants and children &lt;2 years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93371F-6498-478C-80F4-D50D11097025}"/>
              </a:ext>
            </a:extLst>
          </p:cNvPr>
          <p:cNvSpPr txBox="1"/>
          <p:nvPr/>
        </p:nvSpPr>
        <p:spPr>
          <a:xfrm>
            <a:off x="1710146" y="3481977"/>
            <a:ext cx="103909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15</a:t>
            </a:r>
            <a:r>
              <a:rPr lang="en-GB" sz="1400" dirty="0">
                <a:latin typeface="+mj-lt"/>
              </a:rPr>
              <a:t> p</a:t>
            </a:r>
            <a:r>
              <a:rPr lang="en-GB" sz="1400" b="0" i="0" u="none" strike="noStrike" baseline="0" dirty="0">
                <a:latin typeface="+mj-lt"/>
              </a:rPr>
              <a:t>arents </a:t>
            </a:r>
            <a:br>
              <a:rPr lang="en-GB" sz="1400" b="0" i="0" u="none" strike="noStrike" baseline="0" dirty="0">
                <a:latin typeface="+mj-lt"/>
              </a:rPr>
            </a:br>
            <a:r>
              <a:rPr lang="en-GB" sz="1400" b="0" i="0" u="none" strike="noStrike" baseline="0" dirty="0">
                <a:latin typeface="+mj-lt"/>
              </a:rPr>
              <a:t>of children </a:t>
            </a:r>
            <a:br>
              <a:rPr lang="en-GB" sz="1400" b="0" i="0" u="none" strike="noStrike" baseline="0" dirty="0">
                <a:latin typeface="+mj-lt"/>
              </a:rPr>
            </a:br>
            <a:r>
              <a:rPr lang="en-GB" sz="1400" b="0" i="0" u="none" strike="noStrike" baseline="0" dirty="0">
                <a:latin typeface="+mj-lt"/>
              </a:rPr>
              <a:t>with ACH</a:t>
            </a:r>
            <a:endParaRPr lang="en-GB" sz="140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2B323C-5411-4600-B7F4-160B824BF90C}"/>
              </a:ext>
            </a:extLst>
          </p:cNvPr>
          <p:cNvSpPr txBox="1"/>
          <p:nvPr/>
        </p:nvSpPr>
        <p:spPr>
          <a:xfrm>
            <a:off x="704497" y="5067669"/>
            <a:ext cx="3687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u="none" strike="noStrike" baseline="0" dirty="0">
                <a:sym typeface="Wingdings" panose="05000000000000000000" pitchFamily="2" charset="2"/>
              </a:rPr>
              <a:t> </a:t>
            </a:r>
            <a:r>
              <a:rPr lang="en-GB" sz="1200" b="0" i="0" u="none" strike="noStrike" baseline="0" dirty="0"/>
              <a:t>14 mothers and 1 father from unique families</a:t>
            </a:r>
            <a:endParaRPr lang="en-GB" sz="1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A6FFE2-6D78-4466-8FBC-AC6505B43693}"/>
              </a:ext>
            </a:extLst>
          </p:cNvPr>
          <p:cNvGrpSpPr/>
          <p:nvPr/>
        </p:nvGrpSpPr>
        <p:grpSpPr>
          <a:xfrm>
            <a:off x="3922796" y="2689336"/>
            <a:ext cx="1634401" cy="2618314"/>
            <a:chOff x="4079875" y="2690336"/>
            <a:chExt cx="1634401" cy="2618314"/>
          </a:xfrm>
        </p:grpSpPr>
        <p:pic>
          <p:nvPicPr>
            <p:cNvPr id="21" name="Graphic 20" descr="Chat with solid fill">
              <a:extLst>
                <a:ext uri="{FF2B5EF4-FFF2-40B4-BE49-F238E27FC236}">
                  <a16:creationId xmlns:a16="http://schemas.microsoft.com/office/drawing/2014/main" id="{E8A0DFDB-44C4-407D-9517-28A9A2A24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68857" y="3219851"/>
              <a:ext cx="1056437" cy="1056437"/>
            </a:xfrm>
            <a:prstGeom prst="rect">
              <a:avLst/>
            </a:prstGeom>
          </p:spPr>
        </p:pic>
        <p:pic>
          <p:nvPicPr>
            <p:cNvPr id="23" name="Graphic 22" descr="Meeting with solid fill">
              <a:extLst>
                <a:ext uri="{FF2B5EF4-FFF2-40B4-BE49-F238E27FC236}">
                  <a16:creationId xmlns:a16="http://schemas.microsoft.com/office/drawing/2014/main" id="{303EE68F-C0CD-461E-9839-688846220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88447" y="3691394"/>
              <a:ext cx="1617256" cy="161725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8DF8AE-4FC0-44E7-913E-46F6CF9999B1}"/>
                </a:ext>
              </a:extLst>
            </p:cNvPr>
            <p:cNvSpPr txBox="1"/>
            <p:nvPr/>
          </p:nvSpPr>
          <p:spPr>
            <a:xfrm>
              <a:off x="4079875" y="2690336"/>
              <a:ext cx="163440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  <a:buClr>
                  <a:schemeClr val="accent3"/>
                </a:buClr>
              </a:pPr>
              <a:r>
                <a:rPr lang="en-GB" sz="1400" i="1" dirty="0">
                  <a:solidFill>
                    <a:schemeClr val="tx1"/>
                  </a:solidFill>
                </a:rPr>
                <a:t>Concept elicitation interviews were conducted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322BA65-0111-4B3F-988B-866BAF817355}"/>
              </a:ext>
            </a:extLst>
          </p:cNvPr>
          <p:cNvSpPr/>
          <p:nvPr/>
        </p:nvSpPr>
        <p:spPr>
          <a:xfrm>
            <a:off x="6203949" y="1982920"/>
            <a:ext cx="1572461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+mj-lt"/>
              </a:rPr>
              <a:t>Caretaking responsibilities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B27AF5D-D0B2-47B0-B0D6-C1C54C9F9939}"/>
              </a:ext>
            </a:extLst>
          </p:cNvPr>
          <p:cNvSpPr/>
          <p:nvPr/>
        </p:nvSpPr>
        <p:spPr>
          <a:xfrm>
            <a:off x="6203949" y="2840665"/>
            <a:ext cx="1572461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+mj-lt"/>
              </a:rPr>
              <a:t>Emotional </a:t>
            </a:r>
            <a:br>
              <a:rPr lang="en-GB" b="1" dirty="0">
                <a:solidFill>
                  <a:schemeClr val="bg1"/>
                </a:solidFill>
                <a:latin typeface="+mj-lt"/>
              </a:rPr>
            </a:br>
            <a:r>
              <a:rPr lang="en-GB" b="1" dirty="0">
                <a:solidFill>
                  <a:schemeClr val="bg1"/>
                </a:solidFill>
                <a:latin typeface="+mj-lt"/>
              </a:rPr>
              <a:t>well-being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6152B50-BE2A-4B31-A7F3-8F97C2AD3879}"/>
              </a:ext>
            </a:extLst>
          </p:cNvPr>
          <p:cNvSpPr/>
          <p:nvPr/>
        </p:nvSpPr>
        <p:spPr>
          <a:xfrm>
            <a:off x="6203949" y="3698410"/>
            <a:ext cx="1572461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+mj-lt"/>
              </a:rPr>
              <a:t>Concerns about the child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D3E11C0-D126-4C0F-833F-0E2FB8EB1373}"/>
              </a:ext>
            </a:extLst>
          </p:cNvPr>
          <p:cNvSpPr/>
          <p:nvPr/>
        </p:nvSpPr>
        <p:spPr>
          <a:xfrm>
            <a:off x="6203949" y="4556155"/>
            <a:ext cx="1572461" cy="759424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GB" sz="1800" b="1" dirty="0">
                <a:solidFill>
                  <a:schemeClr val="bg1"/>
                </a:solidFill>
                <a:latin typeface="+mj-lt"/>
              </a:rPr>
              <a:t>Daily </a:t>
            </a:r>
            <a:br>
              <a:rPr lang="en-GB" sz="1800" b="1" dirty="0">
                <a:solidFill>
                  <a:schemeClr val="bg1"/>
                </a:solidFill>
                <a:latin typeface="+mj-lt"/>
              </a:rPr>
            </a:br>
            <a:r>
              <a:rPr lang="en-GB" sz="1800" b="1" dirty="0">
                <a:solidFill>
                  <a:schemeClr val="bg1"/>
                </a:solidFill>
                <a:latin typeface="+mj-lt"/>
              </a:rPr>
              <a:t>well-being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1E2A9CAD-47C0-43C2-BE1F-7856FFB13B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878631"/>
              </p:ext>
            </p:extLst>
          </p:nvPr>
        </p:nvGraphicFramePr>
        <p:xfrm>
          <a:off x="7462445" y="4544847"/>
          <a:ext cx="4033556" cy="770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7819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CC4C3-34D5-43AB-AF62-1FE991262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GB" dirty="0"/>
              <a:t>Pharmacokinetics and Exposure–Response of Vosoritide </a:t>
            </a:r>
            <a:r>
              <a:rPr lang="en-GB" baseline="30000" dirty="0">
                <a:solidFill>
                  <a:srgbClr val="1A1919"/>
                </a:solidFill>
              </a:rPr>
              <a:t>▼</a:t>
            </a:r>
            <a:r>
              <a:rPr lang="en-GB" dirty="0"/>
              <a:t> in Children With Achondroplasia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FCF8EF-5E84-42FE-BAC3-3B3508A46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</p:spPr>
        <p:txBody>
          <a:bodyPr anchor="ctr"/>
          <a:lstStyle/>
          <a:p>
            <a:r>
              <a:rPr lang="en-GB" dirty="0"/>
              <a:t>Vosoritide a CNP analog, has been developed for </a:t>
            </a:r>
            <a:br>
              <a:rPr lang="en-GB" dirty="0"/>
            </a:br>
            <a:r>
              <a:rPr lang="en-GB" dirty="0"/>
              <a:t>the treatment of children with achondroplasia</a:t>
            </a:r>
          </a:p>
          <a:p>
            <a:r>
              <a:rPr lang="en-GB" dirty="0"/>
              <a:t>PK and safety profile endpoints were evaluated in two </a:t>
            </a:r>
            <a:br>
              <a:rPr lang="en-GB" dirty="0"/>
            </a:br>
            <a:r>
              <a:rPr lang="en-GB" dirty="0"/>
              <a:t>Phase 2 and 3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5A0B3-5EDF-4C93-9471-C2F76957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AGV, annualized growth velocity; cGMP, cyclic guanosine monophosphate; CNP, C-type natriuretic peptide; CXM, collagen type X marker; PK, pharmacokinetic </a:t>
            </a:r>
          </a:p>
          <a:p>
            <a:r>
              <a:rPr lang="en-GB" dirty="0"/>
              <a:t>Chan ML, et al. Clin </a:t>
            </a:r>
            <a:r>
              <a:rPr lang="en-GB" dirty="0" err="1"/>
              <a:t>Pharmacokinet</a:t>
            </a:r>
            <a:r>
              <a:rPr lang="en-GB" dirty="0"/>
              <a:t> 2021; </a:t>
            </a:r>
            <a:r>
              <a:rPr lang="en-GB" dirty="0" err="1"/>
              <a:t>doi</a:t>
            </a:r>
            <a:r>
              <a:rPr lang="en-GB" dirty="0"/>
              <a:t>: 10.1007/s40262-021-01059-1.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5917F7-DAB1-40D0-8E21-3932BA1555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</p:spPr>
        <p:txBody>
          <a:bodyPr lIns="720000" rIns="720000">
            <a:normAutofit lnSpcReduction="10000"/>
          </a:bodyPr>
          <a:lstStyle/>
          <a:p>
            <a:pPr marL="0"/>
            <a:r>
              <a:rPr lang="en-GB" dirty="0"/>
              <a:t>The results support the recommended dose of vosoritide  15 </a:t>
            </a:r>
            <a:r>
              <a:rPr lang="en-GB" dirty="0" err="1"/>
              <a:t>μg</a:t>
            </a:r>
            <a:r>
              <a:rPr lang="en-GB" dirty="0"/>
              <a:t>/kg for once-daily subcutaneous administration in patients with achondroplasia aged ≥5 whose epiphyses are not closed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440B5B-946E-40E0-942F-84AC3854638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 anchor="ctr">
            <a:normAutofit fontScale="85000" lnSpcReduction="10000"/>
          </a:bodyPr>
          <a:lstStyle/>
          <a:p>
            <a:r>
              <a:rPr lang="en-GB" dirty="0"/>
              <a:t>Exposure–response relationships for AGV and CXM – an endochondral ossification biomarker – saturated at exposures obtained at 15 </a:t>
            </a:r>
            <a:r>
              <a:rPr lang="en-GB" dirty="0" err="1"/>
              <a:t>μg</a:t>
            </a:r>
            <a:r>
              <a:rPr lang="en-GB" dirty="0"/>
              <a:t>/kg</a:t>
            </a:r>
          </a:p>
          <a:p>
            <a:r>
              <a:rPr lang="en-GB" dirty="0"/>
              <a:t>Pharmacological activity was near maximal at exposures obtained at 30 </a:t>
            </a:r>
            <a:r>
              <a:rPr lang="en-GB" dirty="0" err="1"/>
              <a:t>μg</a:t>
            </a:r>
            <a:r>
              <a:rPr lang="en-GB" dirty="0"/>
              <a:t>/kg</a:t>
            </a:r>
          </a:p>
          <a:p>
            <a:r>
              <a:rPr lang="en-GB" dirty="0"/>
              <a:t>This suggests the additional bioactivity was likely in tissues not related to endochondral bone formation</a:t>
            </a:r>
          </a:p>
          <a:p>
            <a:r>
              <a:rPr lang="en-GB" dirty="0"/>
              <a:t>There were no clinically meaningful correlations between vosoritide plasma exposure and heart rate or blood pressure</a:t>
            </a:r>
          </a:p>
          <a:p>
            <a:r>
              <a:rPr lang="en-GB" dirty="0"/>
              <a:t>Antibody response to vosoritide not associated with increased frequency or severity of hypersensitivity adverse events or injection site reactions</a:t>
            </a:r>
          </a:p>
          <a:p>
            <a:r>
              <a:rPr lang="en-GB" dirty="0"/>
              <a:t>No differences were observed in the safety profile of vosoritide between the two doses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491611-8A8B-4410-8207-8E3C9A852DB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</p:spPr>
        <p:txBody>
          <a:bodyPr anchor="ctr">
            <a:normAutofit/>
          </a:bodyPr>
          <a:lstStyle/>
          <a:p>
            <a:r>
              <a:rPr lang="en-GB" dirty="0"/>
              <a:t>PK parameters for both studies were obtained from non-compartmental analysis</a:t>
            </a:r>
          </a:p>
          <a:p>
            <a:r>
              <a:rPr lang="en-GB" dirty="0"/>
              <a:t>Potential correlations between vosoritide exposure and changes in AGV, CXM, cGMP, heart rate, and blood pressure were evaluated</a:t>
            </a:r>
          </a:p>
        </p:txBody>
      </p:sp>
    </p:spTree>
    <p:extLst>
      <p:ext uri="{BB962C8B-B14F-4D97-AF65-F5344CB8AC3E}">
        <p14:creationId xmlns:p14="http://schemas.microsoft.com/office/powerpoint/2010/main" val="1883232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baseline="30000" dirty="0">
                <a:solidFill>
                  <a:srgbClr val="1A1919"/>
                </a:solidFill>
              </a:rPr>
              <a:t>▼</a:t>
            </a:r>
            <a:r>
              <a:rPr lang="en-GB" dirty="0">
                <a:solidFill>
                  <a:srgbClr val="1A1919"/>
                </a:solidFill>
              </a:rPr>
              <a:t>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baseline="30000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baseline="30000" dirty="0">
                <a:solidFill>
                  <a:srgbClr val="1A1919"/>
                </a:solidFill>
              </a:rPr>
              <a:t>▼</a:t>
            </a:r>
            <a:r>
              <a:rPr lang="en-GB" dirty="0">
                <a:solidFill>
                  <a:srgbClr val="1A1919"/>
                </a:solidFill>
              </a:rPr>
              <a:t>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Custom Design">
  <a:themeElements>
    <a:clrScheme name="VOXZOGO">
      <a:dk1>
        <a:srgbClr val="000000"/>
      </a:dk1>
      <a:lt1>
        <a:srgbClr val="FFFFFF"/>
      </a:lt1>
      <a:dk2>
        <a:srgbClr val="464646"/>
      </a:dk2>
      <a:lt2>
        <a:srgbClr val="E7E6E6"/>
      </a:lt2>
      <a:accent1>
        <a:srgbClr val="FF4438"/>
      </a:accent1>
      <a:accent2>
        <a:srgbClr val="76236C"/>
      </a:accent2>
      <a:accent3>
        <a:srgbClr val="CB007B"/>
      </a:accent3>
      <a:accent4>
        <a:srgbClr val="655DC6"/>
      </a:accent4>
      <a:accent5>
        <a:srgbClr val="00794C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EGSL Template</Template>
  <TotalTime>2630</TotalTime>
  <Words>844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MyriadPro-Light</vt:lpstr>
      <vt:lpstr>Symbol</vt:lpstr>
      <vt:lpstr>1_Office Theme</vt:lpstr>
      <vt:lpstr>Custom Design</vt:lpstr>
      <vt:lpstr>Achondroplasia Literature Review</vt:lpstr>
      <vt:lpstr>Quality of Life, Physical Functioning, and Psychosocial Function Among Patients With Achondroplasia: A Targeted Literature Review</vt:lpstr>
      <vt:lpstr>A Qualitative Study of the Impacts of Having an Infant or  Young Child With Achondroplasia on Parent Well‑being</vt:lpstr>
      <vt:lpstr>Pharmacokinetics and Exposure–Response of Vosoritide ▼ in Children With Achondroplasia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Farrow</dc:creator>
  <cp:lastModifiedBy>Daniel Kay</cp:lastModifiedBy>
  <cp:revision>137</cp:revision>
  <dcterms:created xsi:type="dcterms:W3CDTF">2021-02-15T10:08:17Z</dcterms:created>
  <dcterms:modified xsi:type="dcterms:W3CDTF">2021-12-15T10:34:15Z</dcterms:modified>
</cp:coreProperties>
</file>