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" id="{B6018537-0532-4613-B481-95FF782303CA}">
          <p14:sldIdLst>
            <p14:sldId id="256"/>
            <p14:sldId id="257"/>
            <p14:sldId id="258"/>
            <p14:sldId id="259"/>
            <p14:sldId id="260"/>
            <p14:sldId id="261"/>
            <p14:sldId id="26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Farrow" initials="MF" lastIdx="10" clrIdx="0">
    <p:extLst>
      <p:ext uri="{19B8F6BF-5375-455C-9EA6-DF929625EA0E}">
        <p15:presenceInfo xmlns:p15="http://schemas.microsoft.com/office/powerpoint/2012/main" userId="395651ff28d4452c" providerId="Windows Live"/>
      </p:ext>
    </p:extLst>
  </p:cmAuthor>
  <p:cmAuthor id="2" name="Sarah Turner" initials="ST" lastIdx="3" clrIdx="1">
    <p:extLst>
      <p:ext uri="{19B8F6BF-5375-455C-9EA6-DF929625EA0E}">
        <p15:presenceInfo xmlns:p15="http://schemas.microsoft.com/office/powerpoint/2012/main" userId="Sarah Turner" providerId="None"/>
      </p:ext>
    </p:extLst>
  </p:cmAuthor>
  <p:cmAuthor id="3" name="Tim Venables" initials="TV" lastIdx="2" clrIdx="2">
    <p:extLst>
      <p:ext uri="{19B8F6BF-5375-455C-9EA6-DF929625EA0E}">
        <p15:presenceInfo xmlns:p15="http://schemas.microsoft.com/office/powerpoint/2012/main" userId="S::Tim.Venables@elmgroupltd.com::4da54266-e6ed-48f9-86fc-5a09902e13ea" providerId="AD"/>
      </p:ext>
    </p:extLst>
  </p:cmAuthor>
  <p:cmAuthor id="4" name="Martin Lennon" initials="ML" lastIdx="3" clrIdx="3">
    <p:extLst>
      <p:ext uri="{19B8F6BF-5375-455C-9EA6-DF929625EA0E}">
        <p15:presenceInfo xmlns:p15="http://schemas.microsoft.com/office/powerpoint/2012/main" userId="S::martin@cesasmedical.com::2390e896-01da-47fe-8b97-1d3a7a42dde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AA40"/>
    <a:srgbClr val="10455B"/>
    <a:srgbClr val="CCCCE6"/>
    <a:srgbClr val="E6EED6"/>
    <a:srgbClr val="CCE1E6"/>
    <a:srgbClr val="D3E0EF"/>
    <a:srgbClr val="DEEDE5"/>
    <a:srgbClr val="C7D2DF"/>
    <a:srgbClr val="9999CC"/>
    <a:srgbClr val="CDDD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>
        <p:scale>
          <a:sx n="100" d="100"/>
          <a:sy n="100" d="100"/>
        </p:scale>
        <p:origin x="852" y="26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8550511578327E-2"/>
          <c:y val="0.13180002792017015"/>
          <c:w val="0.40571986029027263"/>
          <c:h val="0.747949981970118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A7D-45B3-985F-61F0BD9D1267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A7D-45B3-985F-61F0BD9D1267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6-0A7D-45B3-985F-61F0BD9D126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Sheet1!$A$2:$A$4</c:f>
              <c:strCache>
                <c:ptCount val="3"/>
                <c:pt idx="0">
                  <c:v>ETV only</c:v>
                </c:pt>
                <c:pt idx="1">
                  <c:v>VPS only</c:v>
                </c:pt>
                <c:pt idx="2">
                  <c:v>VPS + ETV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1">
                  <c:v>7</c:v>
                </c:pt>
                <c:pt idx="2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A7D-45B3-985F-61F0BD9D12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9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0974925804371052"/>
          <c:y val="0.30153082022666788"/>
          <c:w val="0.30212228058442597"/>
          <c:h val="0.443829602486077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7468550511578327E-2"/>
          <c:y val="0.13180002792017015"/>
          <c:w val="0.40571986029027263"/>
          <c:h val="0.7479499819701181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Column1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3A2-4C35-90CA-74F5C0A6A4F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3A2-4C35-90CA-74F5C0A6A4F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Adults</c:v>
                </c:pt>
                <c:pt idx="1">
                  <c:v>Paediatrics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176</c:v>
                </c:pt>
                <c:pt idx="1">
                  <c:v>102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3A2-4C35-90CA-74F5C0A6A4F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9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0974925804371052"/>
          <c:y val="0.30153082022666788"/>
          <c:w val="0.30212228058442597"/>
          <c:h val="0.443829602486077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732EA-104D-4B5D-88C7-4E63F4347BB6}" type="datetimeFigureOut">
              <a:rPr lang="fr-FR" smtClean="0"/>
              <a:t>09/02/2022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00878-B69F-4B06-BAB2-4D90C78A9D88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2338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C21F4-4976-4A1B-862D-6E0E52C93B76}" type="datetimeFigureOut">
              <a:rPr lang="en-US" smtClean="0"/>
              <a:t>2/9/2022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E3A30-7A5C-4042-BB65-159CE354FA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405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: Top Corners Rounded 11">
            <a:extLst>
              <a:ext uri="{FF2B5EF4-FFF2-40B4-BE49-F238E27FC236}">
                <a16:creationId xmlns:a16="http://schemas.microsoft.com/office/drawing/2014/main" id="{3089AC84-D67B-4931-A905-51D5C798DADE}"/>
              </a:ext>
            </a:extLst>
          </p:cNvPr>
          <p:cNvSpPr/>
          <p:nvPr userDrawn="1"/>
        </p:nvSpPr>
        <p:spPr>
          <a:xfrm rot="16200000">
            <a:off x="5240156" y="-271645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27DC2C8-5923-4145-B7BF-377502DCE64D}"/>
              </a:ext>
            </a:extLst>
          </p:cNvPr>
          <p:cNvSpPr/>
          <p:nvPr userDrawn="1"/>
        </p:nvSpPr>
        <p:spPr>
          <a:xfrm>
            <a:off x="0" y="873125"/>
            <a:ext cx="11496675" cy="4669642"/>
          </a:xfrm>
          <a:prstGeom prst="rect">
            <a:avLst/>
          </a:prstGeom>
          <a:solidFill>
            <a:srgbClr val="10455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5325" y="1122363"/>
            <a:ext cx="10801350" cy="1580933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marL="0" indent="0" algn="ctr">
              <a:buFont typeface="Arial" panose="020B0604020202020204" pitchFamily="34" charset="0"/>
              <a:buNone/>
              <a:defRPr lang="en-GB" sz="3600" b="1" dirty="0">
                <a:solidFill>
                  <a:schemeClr val="accent6">
                    <a:lumMod val="60000"/>
                    <a:lumOff val="40000"/>
                  </a:schemeClr>
                </a:solidFill>
                <a:ea typeface="MS PGothic" panose="020B0600070205080204" pitchFamily="34" charset="-128"/>
                <a:cs typeface="MS PGothic" charset="0"/>
              </a:defRPr>
            </a:lvl1pPr>
          </a:lstStyle>
          <a:p>
            <a:pPr lvl="0" algn="ctr" fontAlgn="base">
              <a:spcAft>
                <a:spcPct val="0"/>
              </a:spcAft>
            </a:pPr>
            <a:r>
              <a:rPr lang="en-US" noProof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5325" y="2956142"/>
            <a:ext cx="10801350" cy="2301658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2400" b="0" dirty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marL="228600" lvl="0" indent="-228600" algn="ctr" fontAlgn="base">
              <a:spcBef>
                <a:spcPts val="300"/>
              </a:spcBef>
              <a:spcAft>
                <a:spcPct val="0"/>
              </a:spcAft>
            </a:pPr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91978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7: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5315303" cy="453548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449388"/>
            <a:ext cx="5315303" cy="4535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781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8: Two content unequal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8100000" cy="453548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5270" y="1449388"/>
            <a:ext cx="2520000" cy="4535487"/>
          </a:xfrm>
        </p:spPr>
        <p:txBody>
          <a:bodyPr/>
          <a:lstStyle>
            <a:lvl3pPr>
              <a:defRPr/>
            </a:lvl3pPr>
            <a:lvl5pPr marL="1828800" indent="0">
              <a:buNone/>
              <a:defRPr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222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9: Two content unequal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4800" y="1449388"/>
            <a:ext cx="252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97703" y="1449388"/>
            <a:ext cx="8100000" cy="4535487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9247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0: Two content sub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75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6000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6975" y="1476000"/>
            <a:ext cx="5220000" cy="568761"/>
          </a:xfrm>
          <a:solidFill>
            <a:schemeClr val="accent4"/>
          </a:solidFill>
        </p:spPr>
        <p:txBody>
          <a:bodyPr anchor="ctr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6975" y="2104373"/>
            <a:ext cx="5220000" cy="3943627"/>
          </a:xfrm>
        </p:spPr>
        <p:txBody>
          <a:bodyPr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7629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1: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5326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2: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46217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3: Side 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891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: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0"/>
            <a:ext cx="10800000" cy="4535486"/>
          </a:xfrm>
        </p:spPr>
        <p:txBody>
          <a:bodyPr/>
          <a:lstStyle>
            <a:lvl2pPr marL="893763" indent="-436563">
              <a:defRPr/>
            </a:lvl2pPr>
            <a:lvl3pPr marL="1252538" indent="-358775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025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449391"/>
            <a:ext cx="10800000" cy="3911741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6610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l">
              <a:buNone/>
              <a:tabLst>
                <a:tab pos="11387138" algn="l"/>
              </a:tabLst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marL="630238" marR="0" lvl="0" indent="0" algn="ctr" defTabSz="914400" rtl="0" eaLnBrk="1" fontAlgn="auto" latinLnBrk="0" hangingPunct="1">
              <a:lnSpc>
                <a:spcPts val="1760"/>
              </a:lnSpc>
              <a:spcBef>
                <a:spcPts val="1000"/>
              </a:spcBef>
              <a:spcAft>
                <a:spcPts val="0"/>
              </a:spcAft>
              <a:buClr>
                <a:schemeClr val="accent3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53197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7242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2"/>
            <a:ext cx="5316493" cy="2048569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ctr">
              <a:spcBef>
                <a:spcPts val="200"/>
              </a:spcBef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4275474"/>
            <a:ext cx="5316493" cy="1004247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906142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842451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: Content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387082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Content Placeholder 7">
            <a:extLst>
              <a:ext uri="{FF2B5EF4-FFF2-40B4-BE49-F238E27FC236}">
                <a16:creationId xmlns:a16="http://schemas.microsoft.com/office/drawing/2014/main" id="{7C46DB12-5896-4D87-924C-B84C8C9A8E9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238" indent="0" algn="ctr">
              <a:spcBef>
                <a:spcPts val="200"/>
              </a:spcBef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81B4FB4-B67D-40B7-8D61-AB50131823E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10614" y="1821972"/>
            <a:ext cx="5316493" cy="3457749"/>
          </a:xfrm>
        </p:spPr>
        <p:txBody>
          <a:bodyPr>
            <a:normAutofit/>
          </a:bodyPr>
          <a:lstStyle>
            <a:lvl1pPr marL="269875" indent="-269875">
              <a:defRPr sz="1600"/>
            </a:lvl1pPr>
            <a:lvl2pPr marL="627063" indent="-269875">
              <a:defRPr sz="1400"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5680B48-64C1-4C7A-BDD3-20741909094C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648946"/>
            <a:ext cx="5316493" cy="1630775"/>
          </a:xfrm>
          <a:solidFill>
            <a:schemeClr val="bg2">
              <a:lumMod val="95000"/>
            </a:schemeClr>
          </a:solidFill>
        </p:spPr>
        <p:txBody>
          <a:bodyPr>
            <a:noAutofit/>
          </a:bodyPr>
          <a:lstStyle>
            <a:lvl1pPr marL="269875" indent="-269875">
              <a:defRPr sz="1600"/>
            </a:lvl1pPr>
            <a:lvl2pPr marL="539750" indent="-182563">
              <a:defRPr sz="1400"/>
            </a:lvl2pPr>
            <a:lvl3pPr marL="1252538" indent="-338138">
              <a:defRPr sz="1200"/>
            </a:lvl3pPr>
            <a:lvl4pPr marL="1609725" indent="-357188">
              <a:defRPr sz="1100"/>
            </a:lvl4pPr>
            <a:lvl5pPr marL="1978025" indent="-368300">
              <a:defRPr sz="1100"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8ADF789-4EE2-4853-8391-3328294626B7}"/>
              </a:ext>
            </a:extLst>
          </p:cNvPr>
          <p:cNvSpPr txBox="1"/>
          <p:nvPr userDrawn="1"/>
        </p:nvSpPr>
        <p:spPr>
          <a:xfrm>
            <a:off x="704497" y="1452641"/>
            <a:ext cx="1289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Background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4C38A1F-A2C9-4AFE-9A41-3328FC2CD48E}"/>
              </a:ext>
            </a:extLst>
          </p:cNvPr>
          <p:cNvSpPr txBox="1"/>
          <p:nvPr userDrawn="1"/>
        </p:nvSpPr>
        <p:spPr>
          <a:xfrm>
            <a:off x="704497" y="3292368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20B6-AE97-4A3D-9CAC-4142DA93FA58}"/>
              </a:ext>
            </a:extLst>
          </p:cNvPr>
          <p:cNvSpPr txBox="1"/>
          <p:nvPr userDrawn="1"/>
        </p:nvSpPr>
        <p:spPr>
          <a:xfrm>
            <a:off x="6129403" y="1444834"/>
            <a:ext cx="869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900512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: Visual and call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</p:spPr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9553609-11BB-4B19-B7C9-98E308E9106D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0" y="5525984"/>
            <a:ext cx="12192000" cy="584876"/>
          </a:xfrm>
          <a:solidFill>
            <a:schemeClr val="accent4"/>
          </a:solidFill>
          <a:ln>
            <a:noFill/>
          </a:ln>
        </p:spPr>
        <p:txBody>
          <a:bodyPr lIns="720000" rIns="720000" anchor="ctr">
            <a:normAutofit/>
          </a:bodyPr>
          <a:lstStyle>
            <a:lvl1pPr marL="630000" indent="0" algn="ctr">
              <a:buNone/>
              <a:defRPr sz="1700" b="1">
                <a:solidFill>
                  <a:schemeClr val="bg1"/>
                </a:solidFill>
              </a:defRPr>
            </a:lvl1pPr>
            <a:lvl3pPr marL="914400" indent="0">
              <a:buNone/>
              <a:defRPr/>
            </a:lvl3pPr>
          </a:lstStyle>
          <a:p>
            <a:pPr algn="ctr">
              <a:lnSpc>
                <a:spcPts val="176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14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: Offset content R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5711" y="1449388"/>
            <a:ext cx="8100000" cy="4535487"/>
          </a:xfrm>
        </p:spPr>
        <p:txBody>
          <a:bodyPr/>
          <a:lstStyle>
            <a:lvl2pPr marL="893763" indent="-436563">
              <a:defRPr/>
            </a:lvl2pPr>
            <a:lvl3pPr marL="1252538" indent="-338138">
              <a:defRPr/>
            </a:lvl3pPr>
            <a:lvl4pPr marL="1609725" indent="-357188">
              <a:defRPr/>
            </a:lvl4pPr>
            <a:lvl5pPr marL="1978025" indent="-368300"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6688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: Offset content L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00" y="1449388"/>
            <a:ext cx="8100000" cy="4535487"/>
          </a:xfrm>
        </p:spPr>
        <p:txBody>
          <a:bodyPr/>
          <a:lstStyle>
            <a:lvl1pPr marL="357188" indent="-357188">
              <a:buClr>
                <a:schemeClr val="accent3"/>
              </a:buClr>
              <a:buFont typeface="Arial" panose="020B0604020202020204" pitchFamily="34" charset="0"/>
              <a:buChar char="►"/>
              <a:defRPr/>
            </a:lvl1pPr>
            <a:lvl2pPr marL="893763" indent="-43656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2pPr>
            <a:lvl3pPr marL="1252538" indent="-338138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3pPr>
            <a:lvl4pPr marL="1789113" indent="-4175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4pPr>
            <a:lvl5pPr marL="2157413" indent="-328613">
              <a:buClr>
                <a:schemeClr val="accent3"/>
              </a:buClr>
              <a:buFont typeface="Arial" panose="020B0604020202020204" pitchFamily="34" charset="0"/>
              <a:buChar char="ꟷ"/>
              <a:defRPr/>
            </a:lvl5pPr>
          </a:lstStyle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4849" y="6311901"/>
            <a:ext cx="8522617" cy="352850"/>
          </a:xfr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718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: Chapter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91522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Top Corners Rounded 3">
            <a:extLst>
              <a:ext uri="{FF2B5EF4-FFF2-40B4-BE49-F238E27FC236}">
                <a16:creationId xmlns:a16="http://schemas.microsoft.com/office/drawing/2014/main" id="{8A203C68-0475-491F-B992-E8F4B142ACA1}"/>
              </a:ext>
            </a:extLst>
          </p:cNvPr>
          <p:cNvSpPr/>
          <p:nvPr userDrawn="1"/>
        </p:nvSpPr>
        <p:spPr>
          <a:xfrm rot="16200000">
            <a:off x="5240156" y="-4880156"/>
            <a:ext cx="1016363" cy="11496676"/>
          </a:xfrm>
          <a:prstGeom prst="round2SameRect">
            <a:avLst>
              <a:gd name="adj1" fmla="val 0"/>
              <a:gd name="adj2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6000" y="360000"/>
            <a:ext cx="10800000" cy="10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6000" y="1449389"/>
            <a:ext cx="10800000" cy="45354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  <a:endParaRPr lang="en-GB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04497" y="6131861"/>
            <a:ext cx="9031665" cy="5816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125D1A-1993-403F-9F42-9CE20DB5C8B0}"/>
              </a:ext>
            </a:extLst>
          </p:cNvPr>
          <p:cNvSpPr/>
          <p:nvPr userDrawn="1"/>
        </p:nvSpPr>
        <p:spPr>
          <a:xfrm>
            <a:off x="-1" y="243741"/>
            <a:ext cx="10352763" cy="1240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CEBB8A9-47B4-425D-81D2-94A32DD652F0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6162" y="6262255"/>
            <a:ext cx="1759838" cy="451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4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6" r:id="rId3"/>
    <p:sldLayoutId id="2147483678" r:id="rId4"/>
    <p:sldLayoutId id="2147483679" r:id="rId5"/>
    <p:sldLayoutId id="2147483677" r:id="rId6"/>
    <p:sldLayoutId id="2147483663" r:id="rId7"/>
    <p:sldLayoutId id="2147483664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5" r:id="rId16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1" kern="1200" dirty="0">
          <a:solidFill>
            <a:schemeClr val="bg2"/>
          </a:solidFill>
          <a:latin typeface="+mj-lt"/>
          <a:ea typeface="MS PGothic" panose="020B0600070205080204" pitchFamily="34" charset="-128"/>
          <a:cs typeface="+mj-cs"/>
        </a:defRPr>
      </a:lvl1pPr>
    </p:titleStyle>
    <p:bodyStyle>
      <a:lvl1pPr marL="357188" indent="-357188" algn="l" defTabSz="914400" rtl="0" eaLnBrk="1" latinLnBrk="0" hangingPunct="1">
        <a:lnSpc>
          <a:spcPct val="100000"/>
        </a:lnSpc>
        <a:spcBef>
          <a:spcPts val="1000"/>
        </a:spcBef>
        <a:buClr>
          <a:schemeClr val="accent3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893763" indent="-43656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252538" indent="-33813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600" kern="1200">
          <a:solidFill>
            <a:schemeClr val="tx2"/>
          </a:solidFill>
          <a:latin typeface="+mn-lt"/>
          <a:ea typeface="+mn-ea"/>
          <a:cs typeface="+mn-cs"/>
        </a:defRPr>
      </a:lvl3pPr>
      <a:lvl4pPr marL="1609725" indent="-357188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2157413" indent="-328613" algn="l" defTabSz="914400" rtl="0" eaLnBrk="1" latinLnBrk="0" hangingPunct="1">
        <a:lnSpc>
          <a:spcPct val="100000"/>
        </a:lnSpc>
        <a:spcBef>
          <a:spcPts val="500"/>
        </a:spcBef>
        <a:buClr>
          <a:schemeClr val="accent3"/>
        </a:buClr>
        <a:buFont typeface="Arial" panose="020B0604020202020204" pitchFamily="34" charset="0"/>
        <a:buChar char="ꟷ"/>
        <a:defRPr sz="1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78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38" userDrawn="1">
          <p15:clr>
            <a:srgbClr val="F26B43"/>
          </p15:clr>
        </p15:guide>
        <p15:guide id="4" pos="7242" userDrawn="1">
          <p15:clr>
            <a:srgbClr val="F26B43"/>
          </p15:clr>
        </p15:guide>
        <p15:guide id="5" orient="horz" pos="913" userDrawn="1">
          <p15:clr>
            <a:srgbClr val="F26B43"/>
          </p15:clr>
        </p15:guide>
        <p15:guide id="6" orient="horz" pos="232" userDrawn="1">
          <p15:clr>
            <a:srgbClr val="F26B43"/>
          </p15:clr>
        </p15:guide>
        <p15:guide id="7" orient="horz" pos="3770" userDrawn="1">
          <p15:clr>
            <a:srgbClr val="F26B43"/>
          </p15:clr>
        </p15:guide>
        <p15:guide id="8" orient="horz" pos="86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chondroplasia.expert/terms-of-use" TargetMode="External"/><Relationship Id="rId2" Type="http://schemas.openxmlformats.org/officeDocument/2006/relationships/hyperlink" Target="https://www.achondroplasia.expert/prescribing-information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6B0D9-1069-4438-A61F-5FDD65A85F4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Achondroplasia.expert Literature Review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DE76553-41ED-4C13-B1D7-0AD6AA769C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December 2021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BDDB084-1432-4573-8769-B9BEA70D5B44}"/>
              </a:ext>
            </a:extLst>
          </p:cNvPr>
          <p:cNvSpPr txBox="1"/>
          <p:nvPr/>
        </p:nvSpPr>
        <p:spPr>
          <a:xfrm>
            <a:off x="2527143" y="6134044"/>
            <a:ext cx="4127657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457200">
              <a:defRPr/>
            </a:pPr>
            <a:r>
              <a:rPr lang="en-GB" sz="1100" b="0" i="0" dirty="0">
                <a:solidFill>
                  <a:srgbClr val="303030"/>
                </a:solidFill>
                <a:effectLst/>
                <a:latin typeface="Arial" panose="020B0604020202020204" pitchFamily="34" charset="0"/>
              </a:rPr>
              <a:t>Achondroplasia.expert is organized and funded by BioMarin. This material has been developed in conjunction with the Achondroplasia.expert Editorial Committee.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BFCF39-1C5B-4724-8078-C8F9108A2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6312114"/>
            <a:ext cx="1669349" cy="24402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75D063-8CAA-4C75-AFB3-0743FE7F3C92}"/>
              </a:ext>
            </a:extLst>
          </p:cNvPr>
          <p:cNvSpPr txBox="1"/>
          <p:nvPr/>
        </p:nvSpPr>
        <p:spPr>
          <a:xfrm>
            <a:off x="5537200" y="6105637"/>
            <a:ext cx="4127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 defTabSz="457200"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Healthcare Professionals Only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2022 BioMarin International Ltd.</a:t>
            </a:r>
            <a:b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All Rights Reserved. EU-VOX-00377 </a:t>
            </a:r>
            <a:r>
              <a:rPr lang="en-US" sz="120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r>
              <a:rPr lang="en-US" sz="1200">
                <a:solidFill>
                  <a:schemeClr val="accent2">
                    <a:lumMod val="50000"/>
                  </a:schemeClr>
                </a:solidFill>
              </a:rPr>
              <a:t>/22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287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6E9D966-0711-45AB-AD67-70782C11E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Growth in Achondroplasia Including Stature, Weight, Weight‑for‑Height and Head Circumference From CLARITY: Achondroplasia Natural History Study – A Multi‑</a:t>
            </a:r>
            <a:r>
              <a:rPr lang="en-GB" sz="2400" dirty="0" err="1"/>
              <a:t>center</a:t>
            </a:r>
            <a:r>
              <a:rPr lang="en-GB" sz="2400" dirty="0"/>
              <a:t> </a:t>
            </a:r>
            <a:br>
              <a:rPr lang="en-GB" sz="2400" dirty="0"/>
            </a:br>
            <a:r>
              <a:rPr lang="en-GB" sz="2400" dirty="0"/>
              <a:t>Retrospective Cohort Study of Achondroplasia in the US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6653F0-9EBA-4321-82A4-ED224B9398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000" y="1821973"/>
            <a:ext cx="5316493" cy="1133728"/>
          </a:xfrm>
        </p:spPr>
        <p:txBody>
          <a:bodyPr>
            <a:normAutofit/>
          </a:bodyPr>
          <a:lstStyle/>
          <a:p>
            <a:pPr algn="l"/>
            <a:r>
              <a:rPr lang="en-GB" b="0" i="0" u="none" strike="noStrike" baseline="0" dirty="0"/>
              <a:t>CLARITY is a multi-centre, natural history study</a:t>
            </a:r>
          </a:p>
          <a:p>
            <a:pPr algn="l"/>
            <a:r>
              <a:rPr lang="en-GB" dirty="0"/>
              <a:t>O</a:t>
            </a:r>
            <a:r>
              <a:rPr lang="en-GB" b="0" i="0" u="none" strike="noStrike" baseline="0" dirty="0"/>
              <a:t>ne of the objectives was to develop growth curves for clinical use and research for ACH</a:t>
            </a:r>
          </a:p>
          <a:p>
            <a:pPr algn="l"/>
            <a:endParaRPr lang="en-GB" sz="1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239837-3E7B-4766-B1A1-08B7E8AE8D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achondroplasia. </a:t>
            </a:r>
          </a:p>
          <a:p>
            <a:r>
              <a:rPr lang="en-GB" dirty="0"/>
              <a:t>Hoover‑Fong JE, et al. </a:t>
            </a:r>
            <a:r>
              <a:rPr lang="en-GB" dirty="0" err="1"/>
              <a:t>Orphanet</a:t>
            </a:r>
            <a:r>
              <a:rPr lang="en-GB" dirty="0"/>
              <a:t> J Rare Dis 2021;16(1):522.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CD94B53-5C6D-46A9-A1E9-47FF792B53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ACH-specific growth curves are essential for clinical care of growing infants and </a:t>
            </a:r>
            <a:br>
              <a:rPr lang="en-GB" dirty="0"/>
            </a:br>
            <a:r>
              <a:rPr lang="en-GB" dirty="0"/>
              <a:t>children with this condition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266D471-1477-4C8B-98A9-F5F501F1965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New curves were constructed for length/height-for-age, weight-for-age, head circumference-for-age and weight-for-height </a:t>
            </a:r>
          </a:p>
          <a:p>
            <a:r>
              <a:rPr lang="en-GB" dirty="0"/>
              <a:t>The new weight-for-stature charts may help improve guidance in a population prone to obesity</a:t>
            </a:r>
          </a:p>
          <a:p>
            <a:r>
              <a:rPr lang="en-GB" dirty="0"/>
              <a:t>This cohort may be studied with other global ACH populations to gain further insight into environmental or ethnic influences on growth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186AD98-2F73-45C9-93C9-0468AEE8FA55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696000" y="3333293"/>
            <a:ext cx="5316493" cy="1946428"/>
          </a:xfrm>
        </p:spPr>
        <p:txBody>
          <a:bodyPr/>
          <a:lstStyle/>
          <a:p>
            <a:pPr algn="l"/>
            <a:r>
              <a:rPr lang="en-GB" b="0" i="0" u="none" strike="noStrike" baseline="0" dirty="0"/>
              <a:t>Used retrospective anthropometry data including length/height, weight, and head circumference </a:t>
            </a:r>
          </a:p>
          <a:p>
            <a:pPr algn="l"/>
            <a:r>
              <a:rPr lang="en-GB" b="0" i="0" u="none" strike="noStrike" baseline="0" dirty="0"/>
              <a:t>Weight-for-age values &gt;3 SD above mean excluded to create a stricter tool for weight assessment </a:t>
            </a:r>
          </a:p>
          <a:p>
            <a:pPr algn="l"/>
            <a:r>
              <a:rPr lang="en-GB" b="0" i="0" u="none" strike="noStrike" baseline="0" dirty="0"/>
              <a:t>Over 37,000 measures included from 1374 patients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2D81423-AD5B-4355-83F4-AFAF8B8705A5}"/>
              </a:ext>
            </a:extLst>
          </p:cNvPr>
          <p:cNvSpPr txBox="1"/>
          <p:nvPr/>
        </p:nvSpPr>
        <p:spPr>
          <a:xfrm>
            <a:off x="704497" y="2970400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accent2"/>
                </a:solidFill>
                <a:latin typeface="+mj-lt"/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1381756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777BE-FB10-4142-8EB1-495260A9A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Evidence of Feedback Regulation of C‑type Natriuretic Peptide</a:t>
            </a:r>
            <a:br>
              <a:rPr lang="en-GB" dirty="0"/>
            </a:br>
            <a:r>
              <a:rPr lang="en-GB" dirty="0"/>
              <a:t>During Vosoritide</a:t>
            </a:r>
            <a:r>
              <a:rPr lang="en-GB" dirty="0">
                <a:solidFill>
                  <a:schemeClr val="tx1"/>
                </a:solidFill>
              </a:rPr>
              <a:t>▼</a:t>
            </a:r>
            <a:r>
              <a:rPr lang="en-GB" dirty="0"/>
              <a:t> Therapy in Achondroplasia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E91BB0-FE22-45A6-AC10-74859BA4E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achondroplasia; CNP, C-type natriuretic peptide; </a:t>
            </a:r>
            <a:r>
              <a:rPr lang="en-GB" dirty="0" err="1"/>
              <a:t>NTproCNP</a:t>
            </a:r>
            <a:r>
              <a:rPr lang="en-GB" dirty="0"/>
              <a:t>, plasma </a:t>
            </a:r>
            <a:r>
              <a:rPr lang="en-GB" dirty="0" err="1"/>
              <a:t>aminoterminal</a:t>
            </a:r>
            <a:r>
              <a:rPr lang="en-GB" dirty="0"/>
              <a:t> </a:t>
            </a:r>
            <a:r>
              <a:rPr lang="en-GB" dirty="0" err="1"/>
              <a:t>proCNP</a:t>
            </a:r>
            <a:r>
              <a:rPr lang="en-GB" dirty="0"/>
              <a:t>; SDS, standard deviation score. </a:t>
            </a:r>
          </a:p>
          <a:p>
            <a:r>
              <a:rPr lang="en-GB" dirty="0"/>
              <a:t>Prickett CR, et al. Sci Rep 2021;11(1):24278.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1B24719-CFE2-441B-9D09-860DD6861F17}"/>
              </a:ext>
            </a:extLst>
          </p:cNvPr>
          <p:cNvSpPr/>
          <p:nvPr/>
        </p:nvSpPr>
        <p:spPr>
          <a:xfrm>
            <a:off x="695325" y="2833487"/>
            <a:ext cx="3876676" cy="2502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F583271-E6FA-4639-9898-8BF4B4FEDFDE}"/>
              </a:ext>
            </a:extLst>
          </p:cNvPr>
          <p:cNvSpPr/>
          <p:nvPr/>
        </p:nvSpPr>
        <p:spPr>
          <a:xfrm>
            <a:off x="695323" y="1449389"/>
            <a:ext cx="10801351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Evidence from genetic disorders of CNP signalling suggests plasma CNP concentrations are subject to feedback regulation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9967EF1-53C0-40E8-B5D9-AA8C1FDC0B5A}"/>
              </a:ext>
            </a:extLst>
          </p:cNvPr>
          <p:cNvSpPr txBox="1"/>
          <p:nvPr/>
        </p:nvSpPr>
        <p:spPr>
          <a:xfrm>
            <a:off x="624251" y="2793404"/>
            <a:ext cx="305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CCE1E6"/>
                </a:highlight>
                <a:latin typeface="MyriadPro-Light"/>
              </a:rPr>
              <a:t>Exploratory study</a:t>
            </a:r>
            <a:endParaRPr lang="en-GB" dirty="0">
              <a:highlight>
                <a:srgbClr val="CCE1E6"/>
              </a:highlight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F262DB-A6B6-44A8-AF63-A5C2DEC2A147}"/>
              </a:ext>
            </a:extLst>
          </p:cNvPr>
          <p:cNvSpPr/>
          <p:nvPr/>
        </p:nvSpPr>
        <p:spPr>
          <a:xfrm>
            <a:off x="704497" y="1928753"/>
            <a:ext cx="3867504" cy="84427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In ACH, CNP intracellular activity is suppressed and plasma concentrations are raised </a:t>
            </a:r>
          </a:p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But the therapeutic impact of exogenous CNP agonists on endogenous CNP is unknown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7FE1CD5-B6C8-4ADF-9DA0-C101BF263606}"/>
              </a:ext>
            </a:extLst>
          </p:cNvPr>
          <p:cNvSpPr txBox="1"/>
          <p:nvPr/>
        </p:nvSpPr>
        <p:spPr>
          <a:xfrm>
            <a:off x="704497" y="3191313"/>
            <a:ext cx="368749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0" i="0" u="none" strike="noStrike" baseline="0" dirty="0">
                <a:sym typeface="Wingdings" panose="05000000000000000000" pitchFamily="2" charset="2"/>
              </a:rPr>
              <a:t> </a:t>
            </a:r>
            <a:r>
              <a:rPr lang="en-GB" sz="1200" b="0" i="0" u="none" strike="noStrike" baseline="0" dirty="0"/>
              <a:t>28 children receiving vosoritide over 5 years</a:t>
            </a:r>
            <a:endParaRPr lang="en-GB" sz="1200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48407DFE-E1A3-4A03-99BF-68FD1C2869D9}"/>
              </a:ext>
            </a:extLst>
          </p:cNvPr>
          <p:cNvSpPr/>
          <p:nvPr/>
        </p:nvSpPr>
        <p:spPr>
          <a:xfrm>
            <a:off x="1620006" y="3600800"/>
            <a:ext cx="2323027" cy="97543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200" dirty="0">
                <a:solidFill>
                  <a:schemeClr val="tx1"/>
                </a:solidFill>
                <a:latin typeface="+mj-lt"/>
              </a:rPr>
              <a:t>Endogenous CNP production assessed using </a:t>
            </a:r>
            <a:r>
              <a:rPr lang="en-GB" sz="1200" dirty="0" err="1">
                <a:solidFill>
                  <a:schemeClr val="tx1"/>
                </a:solidFill>
                <a:latin typeface="+mj-lt"/>
              </a:rPr>
              <a:t>NTproCNP</a:t>
            </a:r>
            <a:r>
              <a:rPr lang="en-GB" sz="1200" dirty="0">
                <a:solidFill>
                  <a:schemeClr val="tx1"/>
                </a:solidFill>
                <a:latin typeface="+mj-lt"/>
              </a:rPr>
              <a:t> adjusted for age/sex, normalised as SDS, and then related to skeletal growth</a:t>
            </a:r>
          </a:p>
        </p:txBody>
      </p:sp>
      <p:sp>
        <p:nvSpPr>
          <p:cNvPr id="26" name="Content Placeholder 25">
            <a:extLst>
              <a:ext uri="{FF2B5EF4-FFF2-40B4-BE49-F238E27FC236}">
                <a16:creationId xmlns:a16="http://schemas.microsoft.com/office/drawing/2014/main" id="{697557B7-A885-4BD0-B35D-455660ED68B1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/>
              <a:t>CNP remains subject to regulation during growth-promoting doses of vosoritide</a:t>
            </a:r>
          </a:p>
        </p:txBody>
      </p:sp>
      <p:pic>
        <p:nvPicPr>
          <p:cNvPr id="29" name="Graphic 28" descr="Test tubes with solid fill">
            <a:extLst>
              <a:ext uri="{FF2B5EF4-FFF2-40B4-BE49-F238E27FC236}">
                <a16:creationId xmlns:a16="http://schemas.microsoft.com/office/drawing/2014/main" id="{F5A35DB5-C446-4D92-B8D0-3A7F9F9FB4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4620" y="3675424"/>
            <a:ext cx="786092" cy="786092"/>
          </a:xfrm>
          <a:prstGeom prst="rect">
            <a:avLst/>
          </a:prstGeom>
        </p:spPr>
      </p:pic>
      <p:pic>
        <p:nvPicPr>
          <p:cNvPr id="31" name="Graphic 30" descr="Child with balloon with solid fill">
            <a:extLst>
              <a:ext uri="{FF2B5EF4-FFF2-40B4-BE49-F238E27FC236}">
                <a16:creationId xmlns:a16="http://schemas.microsoft.com/office/drawing/2014/main" id="{D1FDB4B9-95CB-4647-BD82-80F9B3DB6D5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62497" y="3133528"/>
            <a:ext cx="1243649" cy="1243649"/>
          </a:xfrm>
          <a:prstGeom prst="rect">
            <a:avLst/>
          </a:prstGeom>
        </p:spPr>
      </p:pic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9254160-60A6-43ED-A5E4-28748E2F41AB}"/>
              </a:ext>
            </a:extLst>
          </p:cNvPr>
          <p:cNvCxnSpPr>
            <a:cxnSpLocks/>
          </p:cNvCxnSpPr>
          <p:nvPr/>
        </p:nvCxnSpPr>
        <p:spPr>
          <a:xfrm>
            <a:off x="4811097" y="2511295"/>
            <a:ext cx="668490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Oval 33">
            <a:extLst>
              <a:ext uri="{FF2B5EF4-FFF2-40B4-BE49-F238E27FC236}">
                <a16:creationId xmlns:a16="http://schemas.microsoft.com/office/drawing/2014/main" id="{852EDE80-E367-417C-BF4D-119E05C29853}"/>
              </a:ext>
            </a:extLst>
          </p:cNvPr>
          <p:cNvSpPr/>
          <p:nvPr/>
        </p:nvSpPr>
        <p:spPr>
          <a:xfrm>
            <a:off x="5220329" y="1971295"/>
            <a:ext cx="1080000" cy="1080000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>
                <a:latin typeface="+mj-lt"/>
              </a:rPr>
              <a:t>Before treatment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D53A88C4-2DA4-4FC7-935C-57C429FF2016}"/>
              </a:ext>
            </a:extLst>
          </p:cNvPr>
          <p:cNvSpPr/>
          <p:nvPr/>
        </p:nvSpPr>
        <p:spPr>
          <a:xfrm>
            <a:off x="7648740" y="1971295"/>
            <a:ext cx="1080000" cy="108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>
                <a:latin typeface="+mj-lt"/>
              </a:rPr>
              <a:t>&lt;3 months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422179AC-1738-41F9-B119-D7EAA24B9C64}"/>
              </a:ext>
            </a:extLst>
          </p:cNvPr>
          <p:cNvSpPr/>
          <p:nvPr/>
        </p:nvSpPr>
        <p:spPr>
          <a:xfrm>
            <a:off x="10077151" y="1971295"/>
            <a:ext cx="1080000" cy="10800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>
                <a:latin typeface="+mj-lt"/>
              </a:rPr>
              <a:t>Across </a:t>
            </a:r>
            <a:br>
              <a:rPr lang="en-GB" sz="1600" dirty="0">
                <a:latin typeface="+mj-lt"/>
              </a:rPr>
            </a:br>
            <a:r>
              <a:rPr lang="en-GB" sz="1600" dirty="0">
                <a:latin typeface="+mj-lt"/>
              </a:rPr>
              <a:t>5 years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A6A7FCE-EF5C-455E-A9FC-30160C90F219}"/>
              </a:ext>
            </a:extLst>
          </p:cNvPr>
          <p:cNvSpPr txBox="1"/>
          <p:nvPr/>
        </p:nvSpPr>
        <p:spPr>
          <a:xfrm>
            <a:off x="4806145" y="4866023"/>
            <a:ext cx="66849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b="1" i="0" u="none" strike="noStrike" baseline="0" dirty="0"/>
              <a:t>“Fall in CNP during accelerating growth is consistent with indirect feedback, whereas the fall at 4 hours is likely to be a direct effect from removal of intra-cellular CNP resistance”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D269317-BF92-4D28-AADB-0B61182287D5}"/>
              </a:ext>
            </a:extLst>
          </p:cNvPr>
          <p:cNvSpPr txBox="1"/>
          <p:nvPr/>
        </p:nvSpPr>
        <p:spPr>
          <a:xfrm>
            <a:off x="4894979" y="3083750"/>
            <a:ext cx="1730700" cy="92333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800" i="0" u="none" strike="noStrike" baseline="0" dirty="0" err="1"/>
              <a:t>NTproCNP</a:t>
            </a:r>
            <a:r>
              <a:rPr lang="en-GB" sz="1800" i="0" u="none" strike="noStrike" baseline="0" dirty="0"/>
              <a:t> SDS was raised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44634D5-96B5-4351-889B-7F7A14A450AF}"/>
              </a:ext>
            </a:extLst>
          </p:cNvPr>
          <p:cNvSpPr txBox="1"/>
          <p:nvPr/>
        </p:nvSpPr>
        <p:spPr>
          <a:xfrm>
            <a:off x="7323390" y="3083750"/>
            <a:ext cx="1730700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dirty="0"/>
              <a:t>L</a:t>
            </a:r>
            <a:r>
              <a:rPr lang="en-GB" sz="1800" i="0" u="none" strike="noStrike" baseline="0" dirty="0"/>
              <a:t>evels significantly reduced</a:t>
            </a:r>
            <a:endParaRPr lang="en-GB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8AB0248-138B-4E9C-B58D-9886BC5E0A86}"/>
              </a:ext>
            </a:extLst>
          </p:cNvPr>
          <p:cNvSpPr txBox="1"/>
          <p:nvPr/>
        </p:nvSpPr>
        <p:spPr>
          <a:xfrm>
            <a:off x="9751801" y="3083750"/>
            <a:ext cx="173070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800" i="0" u="none" strike="noStrike" baseline="0" dirty="0"/>
              <a:t>Levels </a:t>
            </a:r>
            <a:br>
              <a:rPr lang="en-GB" sz="1800" i="0" u="none" strike="noStrike" baseline="0" dirty="0"/>
            </a:br>
            <a:r>
              <a:rPr lang="en-GB" sz="1800" i="0" u="none" strike="noStrike" baseline="0" dirty="0"/>
              <a:t>varied </a:t>
            </a:r>
            <a:br>
              <a:rPr lang="en-GB" sz="1800" i="0" u="none" strike="noStrike" baseline="0" dirty="0"/>
            </a:br>
            <a:r>
              <a:rPr lang="en-GB" sz="1800" i="0" u="none" strike="noStrike" baseline="0" dirty="0"/>
              <a:t>widely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8D7EC5BD-56CC-4859-8932-B7241D9661C8}"/>
              </a:ext>
            </a:extLst>
          </p:cNvPr>
          <p:cNvSpPr txBox="1"/>
          <p:nvPr/>
        </p:nvSpPr>
        <p:spPr>
          <a:xfrm>
            <a:off x="5220329" y="4279007"/>
            <a:ext cx="6262173" cy="523220"/>
          </a:xfrm>
          <a:prstGeom prst="rect">
            <a:avLst/>
          </a:prstGeom>
          <a:solidFill>
            <a:schemeClr val="accent2"/>
          </a:solidFill>
        </p:spPr>
        <p:txBody>
          <a:bodyPr wrap="square">
            <a:spAutoFit/>
          </a:bodyPr>
          <a:lstStyle/>
          <a:p>
            <a:pPr marL="1254125" algn="l"/>
            <a:r>
              <a:rPr lang="en-GB" sz="1400" b="1" i="0" u="none" strike="noStrike" baseline="0" dirty="0">
                <a:solidFill>
                  <a:schemeClr val="bg1"/>
                </a:solidFill>
                <a:latin typeface="+mj-lt"/>
              </a:rPr>
              <a:t>But… levels were suppressed 4 hours post-injection </a:t>
            </a:r>
            <a:br>
              <a:rPr lang="en-GB" sz="1400" b="1" i="0" u="none" strike="noStrike" baseline="0" dirty="0">
                <a:solidFill>
                  <a:schemeClr val="bg1"/>
                </a:solidFill>
                <a:latin typeface="+mj-lt"/>
              </a:rPr>
            </a:br>
            <a:r>
              <a:rPr lang="en-GB" sz="1400" b="1" i="0" u="none" strike="noStrike" baseline="0" dirty="0">
                <a:solidFill>
                  <a:schemeClr val="bg1"/>
                </a:solidFill>
                <a:latin typeface="+mj-lt"/>
              </a:rPr>
              <a:t>in proportion to the prevailing level of hormone resistance</a:t>
            </a:r>
            <a:endParaRPr lang="en-GB" sz="14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8" name="Graphic 47" descr="Needle with solid fill">
            <a:extLst>
              <a:ext uri="{FF2B5EF4-FFF2-40B4-BE49-F238E27FC236}">
                <a16:creationId xmlns:a16="http://schemas.microsoft.com/office/drawing/2014/main" id="{D62AEB53-CAFB-4D18-AD74-57820A46CC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rot="13489039">
            <a:off x="5550393" y="4179854"/>
            <a:ext cx="735853" cy="735853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C57F8B7C-32B4-4206-8DFB-A478D3656945}"/>
              </a:ext>
            </a:extLst>
          </p:cNvPr>
          <p:cNvSpPr txBox="1"/>
          <p:nvPr/>
        </p:nvSpPr>
        <p:spPr>
          <a:xfrm>
            <a:off x="720727" y="4724939"/>
            <a:ext cx="385127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b="1" i="1" u="none" strike="noStrike" baseline="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CNP: </a:t>
            </a:r>
            <a:r>
              <a:rPr lang="en-GB" sz="1200" b="0" i="1" u="none" strike="noStrike" baseline="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 paracrine growth factor widely expressed </a:t>
            </a:r>
            <a:br>
              <a:rPr lang="en-GB" sz="1200" b="0" i="1" u="none" strike="noStrike" baseline="0" dirty="0">
                <a:solidFill>
                  <a:schemeClr val="bg1">
                    <a:lumMod val="50000"/>
                  </a:schemeClr>
                </a:solidFill>
                <a:latin typeface="+mj-lt"/>
              </a:rPr>
            </a:br>
            <a:r>
              <a:rPr lang="en-GB" sz="1200" b="0" i="1" u="none" strike="noStrike" baseline="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across tissues</a:t>
            </a:r>
            <a:r>
              <a:rPr lang="en-GB" sz="5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200" b="0" i="1" u="none" strike="noStrike" baseline="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with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</a:t>
            </a:r>
            <a:r>
              <a:rPr lang="en-GB" sz="1200" b="0" i="1" u="none" strike="noStrike" baseline="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diverse functions</a:t>
            </a:r>
            <a:endParaRPr lang="en-GB" sz="1200" i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28391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FA138-A5C5-48EC-B3BF-9BD88B82C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Hydrocephalus in Achondroplasia: </a:t>
            </a:r>
            <a:br>
              <a:rPr lang="en-GB" dirty="0"/>
            </a:br>
            <a:r>
              <a:rPr lang="en-GB" dirty="0"/>
              <a:t>Efficacy of Endoscopic Third Ventriculostomy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00D6A-6A78-43CF-8E40-ED6059DB75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04497" y="6131861"/>
            <a:ext cx="9753398" cy="581635"/>
          </a:xfrm>
        </p:spPr>
        <p:txBody>
          <a:bodyPr/>
          <a:lstStyle/>
          <a:p>
            <a:r>
              <a:rPr lang="en-GB" dirty="0"/>
              <a:t>*If measured at birth.</a:t>
            </a:r>
          </a:p>
          <a:p>
            <a:r>
              <a:rPr lang="en-GB" dirty="0"/>
              <a:t>ACH, achondroplasia; CSF, cerebrospinal fluid; ETV, endoscopic third ventriculostomy; FOHR, frontal and occipital horn ratios; VPS, ventriculoperitoneal shunt.</a:t>
            </a:r>
          </a:p>
          <a:p>
            <a:r>
              <a:rPr lang="en-GB" dirty="0"/>
              <a:t>Kim J, et al. J </a:t>
            </a:r>
            <a:r>
              <a:rPr lang="en-GB" dirty="0" err="1"/>
              <a:t>Neurosurg</a:t>
            </a:r>
            <a:r>
              <a:rPr lang="en-GB" dirty="0"/>
              <a:t> </a:t>
            </a:r>
            <a:r>
              <a:rPr lang="en-GB" dirty="0" err="1"/>
              <a:t>Pediatr</a:t>
            </a:r>
            <a:r>
              <a:rPr lang="en-GB" dirty="0"/>
              <a:t> 2021; doi: 10.3171/2021.9.PEDS21242.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F9C9C2B-8226-460F-A0C0-47F5ECC0A1D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ETV was efficacious, well-tolerated, and durable in the treatment of hydrocephalus in patients with ACH; </a:t>
            </a:r>
            <a:br>
              <a:rPr lang="en-GB" dirty="0"/>
            </a:br>
            <a:r>
              <a:rPr lang="en-GB" dirty="0"/>
              <a:t>a subset may develop an “obstructive” component that is progressive and responsive to ETV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153CE59-ADB1-4763-B07A-05DE73388067}"/>
              </a:ext>
            </a:extLst>
          </p:cNvPr>
          <p:cNvSpPr/>
          <p:nvPr/>
        </p:nvSpPr>
        <p:spPr>
          <a:xfrm>
            <a:off x="695325" y="2833487"/>
            <a:ext cx="3876676" cy="2502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CC8B261-CC39-4CDD-85D5-743106426DEC}"/>
              </a:ext>
            </a:extLst>
          </p:cNvPr>
          <p:cNvSpPr/>
          <p:nvPr/>
        </p:nvSpPr>
        <p:spPr>
          <a:xfrm>
            <a:off x="695323" y="1449389"/>
            <a:ext cx="10801351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VPS for hydrocephalus in ACH are known to have a higher failure rate than in other hydrocephalus populations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90449C-6CED-4894-ABE0-13F9F9169FC3}"/>
              </a:ext>
            </a:extLst>
          </p:cNvPr>
          <p:cNvSpPr txBox="1"/>
          <p:nvPr/>
        </p:nvSpPr>
        <p:spPr>
          <a:xfrm>
            <a:off x="624251" y="2793404"/>
            <a:ext cx="305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CCE1E6"/>
                </a:highlight>
                <a:latin typeface="MyriadPro-Light"/>
              </a:rPr>
              <a:t>Retrospective study</a:t>
            </a:r>
            <a:endParaRPr lang="en-GB" dirty="0">
              <a:highlight>
                <a:srgbClr val="CCE1E6"/>
              </a:highligh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BC8BDC-135B-48F9-B1CD-00F990958668}"/>
              </a:ext>
            </a:extLst>
          </p:cNvPr>
          <p:cNvSpPr/>
          <p:nvPr/>
        </p:nvSpPr>
        <p:spPr>
          <a:xfrm>
            <a:off x="704497" y="1928753"/>
            <a:ext cx="3867504" cy="84427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 err="1">
                <a:solidFill>
                  <a:schemeClr val="tx1"/>
                </a:solidFill>
              </a:rPr>
              <a:t>Etiology</a:t>
            </a:r>
            <a:r>
              <a:rPr lang="en-GB" sz="1200" dirty="0">
                <a:solidFill>
                  <a:schemeClr val="tx1"/>
                </a:solidFill>
              </a:rPr>
              <a:t> of hydrocephalus in ACH is considered “communicating,” and not amenable to ETV</a:t>
            </a:r>
          </a:p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But ETV has been successful in a small number of patients with ACH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8037CAF2-5E50-403E-B5FF-44186A1E5AD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9180719"/>
              </p:ext>
            </p:extLst>
          </p:nvPr>
        </p:nvGraphicFramePr>
        <p:xfrm>
          <a:off x="624251" y="2954542"/>
          <a:ext cx="3361384" cy="1810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5ADFA35-B7CC-4B2F-8F32-307E4C8E8FAB}"/>
              </a:ext>
            </a:extLst>
          </p:cNvPr>
          <p:cNvSpPr txBox="1"/>
          <p:nvPr/>
        </p:nvSpPr>
        <p:spPr>
          <a:xfrm>
            <a:off x="721084" y="4846986"/>
            <a:ext cx="36874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GB" sz="1200" dirty="0">
                <a:sym typeface="Wingdings" panose="05000000000000000000" pitchFamily="2" charset="2"/>
              </a:rPr>
              <a:t>M</a:t>
            </a:r>
            <a:r>
              <a:rPr lang="en-GB" sz="1200" b="0" i="0" u="none" strike="noStrike" baseline="0" dirty="0"/>
              <a:t>ean age at time of ETV: 6.8 years </a:t>
            </a:r>
          </a:p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GB" sz="1200" dirty="0"/>
              <a:t>M</a:t>
            </a:r>
            <a:r>
              <a:rPr lang="en-GB" sz="1200" b="0" i="0" u="none" strike="noStrike" baseline="0" dirty="0"/>
              <a:t>ean follow-up: 6.0 years</a:t>
            </a:r>
            <a:endParaRPr lang="en-GB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19CFF85-6011-4949-B88B-48224F852188}"/>
              </a:ext>
            </a:extLst>
          </p:cNvPr>
          <p:cNvSpPr txBox="1"/>
          <p:nvPr/>
        </p:nvSpPr>
        <p:spPr>
          <a:xfrm>
            <a:off x="1177636" y="3532460"/>
            <a:ext cx="8589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>
                <a:latin typeface="+mj-lt"/>
              </a:rPr>
              <a:t>19</a:t>
            </a:r>
            <a:r>
              <a:rPr lang="en-GB" sz="1000" b="1" dirty="0">
                <a:latin typeface="+mj-lt"/>
              </a:rPr>
              <a:t> </a:t>
            </a:r>
            <a:br>
              <a:rPr lang="en-GB" sz="1000" b="1" dirty="0">
                <a:latin typeface="+mj-lt"/>
              </a:rPr>
            </a:br>
            <a:r>
              <a:rPr lang="en-GB" sz="1000" dirty="0">
                <a:latin typeface="+mj-lt"/>
              </a:rPr>
              <a:t>paediatric ACH patients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64E5C11-9D10-4ADF-AE43-8213BA370448}"/>
              </a:ext>
            </a:extLst>
          </p:cNvPr>
          <p:cNvSpPr/>
          <p:nvPr/>
        </p:nvSpPr>
        <p:spPr>
          <a:xfrm>
            <a:off x="8485909" y="1982920"/>
            <a:ext cx="3010765" cy="76507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algn="ctr"/>
            <a:r>
              <a:rPr lang="en-GB" sz="1100" dirty="0">
                <a:solidFill>
                  <a:schemeClr val="tx2"/>
                </a:solidFill>
              </a:rPr>
              <a:t>Younger children all demonstrated </a:t>
            </a:r>
            <a:r>
              <a:rPr lang="en-GB" sz="1100" b="1" dirty="0">
                <a:solidFill>
                  <a:schemeClr val="tx2"/>
                </a:solidFill>
              </a:rPr>
              <a:t>progressive ventricular enlargement </a:t>
            </a:r>
            <a:r>
              <a:rPr lang="en-GB" sz="1100" dirty="0">
                <a:solidFill>
                  <a:schemeClr val="tx2"/>
                </a:solidFill>
              </a:rPr>
              <a:t>with downward bowing of the third ventricle and flaring of the aqueduct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279B6A3-5332-4670-B22B-A25C5E27CE92}"/>
              </a:ext>
            </a:extLst>
          </p:cNvPr>
          <p:cNvSpPr/>
          <p:nvPr/>
        </p:nvSpPr>
        <p:spPr>
          <a:xfrm>
            <a:off x="6095999" y="1982920"/>
            <a:ext cx="2334491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0363" algn="ctr"/>
            <a:r>
              <a:rPr lang="en-GB" sz="1100" b="1" dirty="0">
                <a:solidFill>
                  <a:schemeClr val="tx2"/>
                </a:solidFill>
              </a:rPr>
              <a:t>Headache</a:t>
            </a:r>
            <a:r>
              <a:rPr lang="en-GB" sz="1100" dirty="0">
                <a:solidFill>
                  <a:schemeClr val="tx2"/>
                </a:solidFill>
              </a:rPr>
              <a:t> was the most common indication in older, verbal children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A4D8D9FC-A341-48ED-A29F-020AE8E176CD}"/>
              </a:ext>
            </a:extLst>
          </p:cNvPr>
          <p:cNvSpPr/>
          <p:nvPr/>
        </p:nvSpPr>
        <p:spPr>
          <a:xfrm>
            <a:off x="4652247" y="1982920"/>
            <a:ext cx="1910001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1800" b="1" dirty="0">
                <a:solidFill>
                  <a:schemeClr val="bg1"/>
                </a:solidFill>
                <a:latin typeface="+mj-lt"/>
              </a:rPr>
              <a:t>Reason for </a:t>
            </a:r>
            <a:br>
              <a:rPr lang="en-GB" sz="1800" b="1" dirty="0">
                <a:solidFill>
                  <a:schemeClr val="bg1"/>
                </a:solidFill>
                <a:latin typeface="+mj-lt"/>
              </a:rPr>
            </a:br>
            <a:r>
              <a:rPr lang="en-GB" sz="1800" b="1" dirty="0">
                <a:solidFill>
                  <a:schemeClr val="bg1"/>
                </a:solidFill>
                <a:latin typeface="+mj-lt"/>
              </a:rPr>
              <a:t>surgery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D103C54-F338-4ABF-BEB4-F1AE7DD40679}"/>
              </a:ext>
            </a:extLst>
          </p:cNvPr>
          <p:cNvSpPr/>
          <p:nvPr/>
        </p:nvSpPr>
        <p:spPr>
          <a:xfrm>
            <a:off x="3635851" y="2841216"/>
            <a:ext cx="1872000" cy="18720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>
                <a:solidFill>
                  <a:schemeClr val="tx1"/>
                </a:solidFill>
              </a:rPr>
              <a:t>Ventricular volume and FOHRs were normal,* and increased significantly until time of ETV </a:t>
            </a:r>
            <a:endParaRPr lang="en-GB" sz="1200" b="1" dirty="0">
              <a:solidFill>
                <a:schemeClr val="tx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1044587-4C00-48F1-8AC8-8C56B2BD97DA}"/>
              </a:ext>
            </a:extLst>
          </p:cNvPr>
          <p:cNvSpPr/>
          <p:nvPr/>
        </p:nvSpPr>
        <p:spPr>
          <a:xfrm>
            <a:off x="5666161" y="2841216"/>
            <a:ext cx="2520000" cy="2520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600" dirty="0"/>
              <a:t>After ETV, all demonstrated significant and sustained</a:t>
            </a:r>
          </a:p>
          <a:p>
            <a:pPr algn="ctr"/>
            <a:r>
              <a:rPr lang="en-GB" sz="1600" dirty="0"/>
              <a:t>decrease in ventricular measurements to 15 years</a:t>
            </a:r>
          </a:p>
        </p:txBody>
      </p:sp>
      <p:pic>
        <p:nvPicPr>
          <p:cNvPr id="19" name="Graphic 18" descr="Brain in head with solid fill">
            <a:extLst>
              <a:ext uri="{FF2B5EF4-FFF2-40B4-BE49-F238E27FC236}">
                <a16:creationId xmlns:a16="http://schemas.microsoft.com/office/drawing/2014/main" id="{0DDACCEA-8884-4090-AF47-12262A1537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64367" y="4516474"/>
            <a:ext cx="907880" cy="907880"/>
          </a:xfrm>
          <a:prstGeom prst="rect">
            <a:avLst/>
          </a:prstGeom>
        </p:spPr>
      </p:pic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5751C98-3CD0-4A49-8D53-40234FD56E52}"/>
              </a:ext>
            </a:extLst>
          </p:cNvPr>
          <p:cNvCxnSpPr>
            <a:cxnSpLocks/>
          </p:cNvCxnSpPr>
          <p:nvPr/>
        </p:nvCxnSpPr>
        <p:spPr>
          <a:xfrm>
            <a:off x="7980218" y="3532460"/>
            <a:ext cx="505691" cy="0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7F7B670-A7D8-4D25-B3C6-8553ACCC578C}"/>
              </a:ext>
            </a:extLst>
          </p:cNvPr>
          <p:cNvSpPr txBox="1"/>
          <p:nvPr/>
        </p:nvSpPr>
        <p:spPr>
          <a:xfrm>
            <a:off x="8485908" y="3058865"/>
            <a:ext cx="3010091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400" b="0" i="0" u="none" strike="noStrike" baseline="0" dirty="0">
                <a:latin typeface="ArialNarrow"/>
              </a:rPr>
              <a:t>There was a statistically significant difference in rates of repeat CSF surgery between ETV and VPS cohorts: 0/12 versus 7/9, </a:t>
            </a:r>
            <a:r>
              <a:rPr lang="en-GB" sz="1400" dirty="0">
                <a:latin typeface="ArialNarrow"/>
              </a:rPr>
              <a:t>P</a:t>
            </a:r>
            <a:r>
              <a:rPr lang="en-GB" sz="1400" b="0" i="0" u="none" strike="noStrike" baseline="0" dirty="0">
                <a:latin typeface="ArialNarrow"/>
              </a:rPr>
              <a:t>&lt;0.001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091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1C8F3B-F515-46F3-BEFB-74EE22DA1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Surgical Treatment of Spinal Stenosis in Achondroplasia: Literature Review Comparing Results in Adults and Paediatrics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80846C2-7102-4EAB-9625-1A5F05B998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ACH, achondroplasia. </a:t>
            </a:r>
          </a:p>
          <a:p>
            <a:r>
              <a:rPr lang="en-GB" dirty="0"/>
              <a:t>Al-Rub ZA, et al. J Clin </a:t>
            </a:r>
            <a:r>
              <a:rPr lang="en-GB" dirty="0" err="1"/>
              <a:t>Orthop</a:t>
            </a:r>
            <a:r>
              <a:rPr lang="en-GB" dirty="0"/>
              <a:t> Trauma 2021;23:101672.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480178-5DCC-4289-81AD-961B57887C86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GB" sz="1600" dirty="0"/>
              <a:t>Overall, outcomes of surgical decompression of symptomatic spinal stenosis show consistent degree of resolution of symptoms; delay in diagnosis and treatment may be detrimental to achieving better outcomes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BAB2E0-821F-4513-B642-677DB4DF0FCB}"/>
              </a:ext>
            </a:extLst>
          </p:cNvPr>
          <p:cNvSpPr/>
          <p:nvPr/>
        </p:nvSpPr>
        <p:spPr>
          <a:xfrm>
            <a:off x="695325" y="2833487"/>
            <a:ext cx="3876676" cy="25026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F9727DE-375A-4831-B660-E079B6B9B4DF}"/>
              </a:ext>
            </a:extLst>
          </p:cNvPr>
          <p:cNvSpPr/>
          <p:nvPr/>
        </p:nvSpPr>
        <p:spPr>
          <a:xfrm>
            <a:off x="695323" y="1449389"/>
            <a:ext cx="10801351" cy="448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400" b="1" dirty="0">
                <a:solidFill>
                  <a:schemeClr val="bg1"/>
                </a:solidFill>
              </a:rPr>
              <a:t>Narrowing in the lumbar spinal canal occurs in all ACH spines, but incidence of neurological symptoms is variable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8468DA-CA09-4E35-83F7-ED67532F839A}"/>
              </a:ext>
            </a:extLst>
          </p:cNvPr>
          <p:cNvSpPr txBox="1"/>
          <p:nvPr/>
        </p:nvSpPr>
        <p:spPr>
          <a:xfrm>
            <a:off x="624251" y="2793404"/>
            <a:ext cx="30522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ighlight>
                  <a:srgbClr val="CCE1E6"/>
                </a:highlight>
                <a:latin typeface="MyriadPro-Light"/>
              </a:rPr>
              <a:t>Literature review</a:t>
            </a:r>
            <a:endParaRPr lang="en-GB" dirty="0">
              <a:highlight>
                <a:srgbClr val="CCE1E6"/>
              </a:highlight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8324E4E-7FEE-4F4C-8BD2-5227893E8B4A}"/>
              </a:ext>
            </a:extLst>
          </p:cNvPr>
          <p:cNvSpPr/>
          <p:nvPr/>
        </p:nvSpPr>
        <p:spPr>
          <a:xfrm>
            <a:off x="704497" y="1928753"/>
            <a:ext cx="3867504" cy="844275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spcAft>
                <a:spcPts val="600"/>
              </a:spcAft>
              <a:buClr>
                <a:schemeClr val="accent3"/>
              </a:buClr>
              <a:buFont typeface="Arial" panose="020B0604020202020204" pitchFamily="34" charset="0"/>
              <a:buChar char="►"/>
            </a:pPr>
            <a:r>
              <a:rPr lang="en-GB" sz="1200" dirty="0">
                <a:solidFill>
                  <a:schemeClr val="tx1"/>
                </a:solidFill>
              </a:rPr>
              <a:t>To assess the quantity and quality of available literature on surgical treatment outcomes of spinal stenosis in adult and paediatric ACH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6BD554B7-0F42-41E6-BEF6-231B031301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93325238"/>
              </p:ext>
            </p:extLst>
          </p:nvPr>
        </p:nvGraphicFramePr>
        <p:xfrm>
          <a:off x="624251" y="2954542"/>
          <a:ext cx="3361384" cy="18104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96E26C8B-95D1-421B-BD73-E1E715078CD4}"/>
              </a:ext>
            </a:extLst>
          </p:cNvPr>
          <p:cNvSpPr txBox="1"/>
          <p:nvPr/>
        </p:nvSpPr>
        <p:spPr>
          <a:xfrm>
            <a:off x="1177636" y="3477043"/>
            <a:ext cx="858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latin typeface="+mj-lt"/>
              </a:rPr>
              <a:t>9</a:t>
            </a:r>
            <a:r>
              <a:rPr lang="en-GB" sz="1100" b="1" dirty="0">
                <a:latin typeface="+mj-lt"/>
              </a:rPr>
              <a:t> </a:t>
            </a:r>
            <a:br>
              <a:rPr lang="en-GB" sz="1100" b="1" dirty="0">
                <a:latin typeface="+mj-lt"/>
              </a:rPr>
            </a:br>
            <a:r>
              <a:rPr lang="en-GB" sz="1100" dirty="0">
                <a:latin typeface="+mj-lt"/>
              </a:rPr>
              <a:t>studies </a:t>
            </a:r>
          </a:p>
          <a:p>
            <a:pPr algn="ctr"/>
            <a:r>
              <a:rPr lang="en-GB" sz="1100" dirty="0">
                <a:latin typeface="+mj-lt"/>
              </a:rPr>
              <a:t>identified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BDA9D0E-A258-44B7-9352-B318425AFECE}"/>
              </a:ext>
            </a:extLst>
          </p:cNvPr>
          <p:cNvSpPr txBox="1"/>
          <p:nvPr/>
        </p:nvSpPr>
        <p:spPr>
          <a:xfrm>
            <a:off x="721084" y="4846986"/>
            <a:ext cx="368749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GB" sz="1200" dirty="0">
                <a:sym typeface="Wingdings" panose="05000000000000000000" pitchFamily="2" charset="2"/>
              </a:rPr>
              <a:t>Search terms included “Spinal stenosis”, “Spinal Decompression”, “Spinal fusion” ± ACH</a:t>
            </a:r>
            <a:endParaRPr lang="en-GB" sz="12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D71E1F9-8E67-4772-99D5-3B2E48B5A175}"/>
              </a:ext>
            </a:extLst>
          </p:cNvPr>
          <p:cNvSpPr/>
          <p:nvPr/>
        </p:nvSpPr>
        <p:spPr>
          <a:xfrm>
            <a:off x="5719533" y="3700806"/>
            <a:ext cx="4525386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Required </a:t>
            </a:r>
            <a:r>
              <a:rPr lang="en-GB" b="1" dirty="0">
                <a:solidFill>
                  <a:schemeClr val="tx2"/>
                </a:solidFill>
              </a:rPr>
              <a:t>re-operation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3DA4B2E-2820-4A10-9F52-5B4834E7FE5E}"/>
              </a:ext>
            </a:extLst>
          </p:cNvPr>
          <p:cNvSpPr/>
          <p:nvPr/>
        </p:nvSpPr>
        <p:spPr>
          <a:xfrm>
            <a:off x="5719481" y="1982920"/>
            <a:ext cx="4525956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Achieved </a:t>
            </a:r>
            <a:r>
              <a:rPr lang="en-GB" b="1" dirty="0">
                <a:solidFill>
                  <a:schemeClr val="tx2"/>
                </a:solidFill>
              </a:rPr>
              <a:t>full resolution </a:t>
            </a:r>
            <a:r>
              <a:rPr lang="en-GB" dirty="0">
                <a:solidFill>
                  <a:schemeClr val="tx2"/>
                </a:solidFill>
              </a:rPr>
              <a:t>of symptoms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D08D4A7-2FB4-4FF1-B137-2E5AC88C6D44}"/>
              </a:ext>
            </a:extLst>
          </p:cNvPr>
          <p:cNvSpPr/>
          <p:nvPr/>
        </p:nvSpPr>
        <p:spPr>
          <a:xfrm>
            <a:off x="5659582" y="4550501"/>
            <a:ext cx="4572881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Of procedures involved </a:t>
            </a:r>
            <a:r>
              <a:rPr lang="en-GB" b="1" dirty="0" err="1">
                <a:solidFill>
                  <a:schemeClr val="tx2"/>
                </a:solidFill>
              </a:rPr>
              <a:t>dural</a:t>
            </a:r>
            <a:r>
              <a:rPr lang="en-GB" b="1" dirty="0">
                <a:solidFill>
                  <a:schemeClr val="tx2"/>
                </a:solidFill>
              </a:rPr>
              <a:t> tears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8E1654-B818-432B-86E5-36CD35D4D366}"/>
              </a:ext>
            </a:extLst>
          </p:cNvPr>
          <p:cNvSpPr/>
          <p:nvPr/>
        </p:nvSpPr>
        <p:spPr>
          <a:xfrm>
            <a:off x="5719480" y="2840665"/>
            <a:ext cx="4525956" cy="76507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2"/>
                </a:solidFill>
              </a:rPr>
              <a:t>Achieved </a:t>
            </a:r>
            <a:r>
              <a:rPr lang="en-GB" b="1" dirty="0">
                <a:solidFill>
                  <a:schemeClr val="tx2"/>
                </a:solidFill>
              </a:rPr>
              <a:t>full or partial </a:t>
            </a:r>
            <a:r>
              <a:rPr lang="en-GB" dirty="0">
                <a:solidFill>
                  <a:schemeClr val="tx2"/>
                </a:solidFill>
              </a:rPr>
              <a:t>resolution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08ED038-0EBD-4B1B-B1C5-6BC62A91D78B}"/>
              </a:ext>
            </a:extLst>
          </p:cNvPr>
          <p:cNvSpPr/>
          <p:nvPr/>
        </p:nvSpPr>
        <p:spPr>
          <a:xfrm>
            <a:off x="4652247" y="1982920"/>
            <a:ext cx="1279773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+mj-lt"/>
              </a:rPr>
              <a:t>51%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B0E880FC-B540-455C-8FCA-6CC727F0B0B7}"/>
              </a:ext>
            </a:extLst>
          </p:cNvPr>
          <p:cNvSpPr/>
          <p:nvPr/>
        </p:nvSpPr>
        <p:spPr>
          <a:xfrm>
            <a:off x="4652247" y="2840665"/>
            <a:ext cx="1279773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+mj-lt"/>
              </a:rPr>
              <a:t>90%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84E762F-75C0-4D30-8DAC-193A5F24CC1F}"/>
              </a:ext>
            </a:extLst>
          </p:cNvPr>
          <p:cNvSpPr/>
          <p:nvPr/>
        </p:nvSpPr>
        <p:spPr>
          <a:xfrm>
            <a:off x="4652247" y="3698410"/>
            <a:ext cx="1279773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+mj-lt"/>
              </a:rPr>
              <a:t>42%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77C80C3-6FBB-4478-89C2-BCCEF9A8B12F}"/>
              </a:ext>
            </a:extLst>
          </p:cNvPr>
          <p:cNvSpPr/>
          <p:nvPr/>
        </p:nvSpPr>
        <p:spPr>
          <a:xfrm>
            <a:off x="4652247" y="4556154"/>
            <a:ext cx="1279773" cy="765077"/>
          </a:xfrm>
          <a:custGeom>
            <a:avLst/>
            <a:gdLst>
              <a:gd name="connsiteX0" fmla="*/ 0 w 1981654"/>
              <a:gd name="connsiteY0" fmla="*/ 0 h 914400"/>
              <a:gd name="connsiteX1" fmla="*/ 1502688 w 1981654"/>
              <a:gd name="connsiteY1" fmla="*/ 0 h 914400"/>
              <a:gd name="connsiteX2" fmla="*/ 1502688 w 1981654"/>
              <a:gd name="connsiteY2" fmla="*/ 2194 h 914400"/>
              <a:gd name="connsiteX3" fmla="*/ 1524454 w 1981654"/>
              <a:gd name="connsiteY3" fmla="*/ 0 h 914400"/>
              <a:gd name="connsiteX4" fmla="*/ 1981654 w 1981654"/>
              <a:gd name="connsiteY4" fmla="*/ 457200 h 914400"/>
              <a:gd name="connsiteX5" fmla="*/ 1524454 w 1981654"/>
              <a:gd name="connsiteY5" fmla="*/ 914400 h 914400"/>
              <a:gd name="connsiteX6" fmla="*/ 1502688 w 1981654"/>
              <a:gd name="connsiteY6" fmla="*/ 912206 h 914400"/>
              <a:gd name="connsiteX7" fmla="*/ 1502688 w 1981654"/>
              <a:gd name="connsiteY7" fmla="*/ 914400 h 914400"/>
              <a:gd name="connsiteX8" fmla="*/ 0 w 1981654"/>
              <a:gd name="connsiteY8" fmla="*/ 91440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81654" h="914400">
                <a:moveTo>
                  <a:pt x="0" y="0"/>
                </a:moveTo>
                <a:lnTo>
                  <a:pt x="1502688" y="0"/>
                </a:lnTo>
                <a:lnTo>
                  <a:pt x="1502688" y="2194"/>
                </a:lnTo>
                <a:lnTo>
                  <a:pt x="1524454" y="0"/>
                </a:lnTo>
                <a:cubicBezTo>
                  <a:pt x="1776959" y="0"/>
                  <a:pt x="1981654" y="204695"/>
                  <a:pt x="1981654" y="457200"/>
                </a:cubicBezTo>
                <a:cubicBezTo>
                  <a:pt x="1981654" y="709705"/>
                  <a:pt x="1776959" y="914400"/>
                  <a:pt x="1524454" y="914400"/>
                </a:cubicBezTo>
                <a:lnTo>
                  <a:pt x="1502688" y="912206"/>
                </a:lnTo>
                <a:lnTo>
                  <a:pt x="1502688" y="914400"/>
                </a:lnTo>
                <a:lnTo>
                  <a:pt x="0" y="9144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r>
              <a:rPr lang="en-GB" sz="2800" b="1" dirty="0">
                <a:solidFill>
                  <a:schemeClr val="bg1"/>
                </a:solidFill>
                <a:latin typeface="+mj-lt"/>
              </a:rPr>
              <a:t>20%</a:t>
            </a:r>
            <a:endParaRPr lang="en-GB" sz="2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21" name="Graphic 20" descr="Group of people with solid fill">
            <a:extLst>
              <a:ext uri="{FF2B5EF4-FFF2-40B4-BE49-F238E27FC236}">
                <a16:creationId xmlns:a16="http://schemas.microsoft.com/office/drawing/2014/main" id="{4C8B085F-C0B6-4770-A622-6CF25CF749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9518" y="3824596"/>
            <a:ext cx="869300" cy="8693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28F1EC9-02E9-48DE-95AB-CECCFC2367B0}"/>
              </a:ext>
            </a:extLst>
          </p:cNvPr>
          <p:cNvSpPr txBox="1"/>
          <p:nvPr/>
        </p:nvSpPr>
        <p:spPr>
          <a:xfrm>
            <a:off x="9807243" y="3057303"/>
            <a:ext cx="2160000" cy="2160000"/>
          </a:xfrm>
          <a:prstGeom prst="ellipse">
            <a:avLst/>
          </a:prstGeom>
          <a:solidFill>
            <a:schemeClr val="accent2"/>
          </a:solidFill>
        </p:spPr>
        <p:txBody>
          <a:bodyPr wrap="square" anchor="ctr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Duration of symptoms prior to surgical treatment appeared to play an important role in overall outcome</a:t>
            </a:r>
          </a:p>
        </p:txBody>
      </p:sp>
      <p:pic>
        <p:nvPicPr>
          <p:cNvPr id="27" name="Graphic 26" descr="Stopwatch 33% with solid fill">
            <a:extLst>
              <a:ext uri="{FF2B5EF4-FFF2-40B4-BE49-F238E27FC236}">
                <a16:creationId xmlns:a16="http://schemas.microsoft.com/office/drawing/2014/main" id="{665EE171-A16C-46AF-A434-224DBD9D02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430043" y="212966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509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F0F6D51-D6BE-4DDA-9685-6AB8FD9E6A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ACH.expert VOXZOGO</a:t>
            </a:r>
            <a:r>
              <a:rPr lang="en-GB" baseline="30000" dirty="0">
                <a:sym typeface="Symbol" panose="05050102010706020507" pitchFamily="18" charset="2"/>
              </a:rPr>
              <a:t></a:t>
            </a:r>
            <a:r>
              <a:rPr lang="en-GB" baseline="30000" dirty="0">
                <a:solidFill>
                  <a:srgbClr val="1A1919"/>
                </a:solidFill>
              </a:rPr>
              <a:t>▼</a:t>
            </a:r>
            <a:r>
              <a:rPr lang="en-GB" dirty="0">
                <a:solidFill>
                  <a:srgbClr val="1A1919"/>
                </a:solidFill>
              </a:rPr>
              <a:t> </a:t>
            </a:r>
            <a:r>
              <a:rPr lang="en-GB" dirty="0"/>
              <a:t>(vosoritide) </a:t>
            </a:r>
            <a:br>
              <a:rPr lang="en-GB" b="0" i="0" dirty="0">
                <a:solidFill>
                  <a:srgbClr val="1A1919"/>
                </a:solidFill>
                <a:effectLst/>
              </a:rPr>
            </a:br>
            <a:r>
              <a:rPr lang="en-GB" dirty="0"/>
              <a:t> Prescribing Information Slide</a:t>
            </a:r>
          </a:p>
        </p:txBody>
      </p:sp>
    </p:spTree>
    <p:extLst>
      <p:ext uri="{BB962C8B-B14F-4D97-AF65-F5344CB8AC3E}">
        <p14:creationId xmlns:p14="http://schemas.microsoft.com/office/powerpoint/2010/main" val="314202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C3AFB-E3EE-46B3-BABB-4CB138A34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VOXZOGO</a:t>
            </a:r>
            <a:r>
              <a:rPr lang="en-GB" b="1" baseline="30000" dirty="0">
                <a:solidFill>
                  <a:schemeClr val="bg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baseline="30000" dirty="0">
                <a:solidFill>
                  <a:schemeClr val="tx1"/>
                </a:solidFill>
              </a:rPr>
              <a:t>▼</a:t>
            </a:r>
            <a:r>
              <a:rPr lang="en-GB" baseline="30000" dirty="0"/>
              <a:t> </a:t>
            </a:r>
            <a:r>
              <a:rPr lang="en-GB" dirty="0"/>
              <a:t>(vosoritide) Prescribing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3E3E-845D-41D8-B215-E643D2B399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b="0" i="0" dirty="0">
                <a:solidFill>
                  <a:srgbClr val="1A1919"/>
                </a:solidFill>
                <a:effectLst/>
              </a:rPr>
              <a:t>Achondroplasia.expert may contain promotional material on BioMarin products, which is displayed based on the prescribing information approved by the European Medicines Agency – EMA</a:t>
            </a:r>
          </a:p>
          <a:p>
            <a:pPr marL="0" indent="0">
              <a:buNone/>
            </a:pPr>
            <a:endParaRPr lang="en-GB" b="0" i="0" dirty="0">
              <a:solidFill>
                <a:srgbClr val="1A1919"/>
              </a:solidFill>
              <a:effectLst/>
            </a:endParaRPr>
          </a:p>
          <a:p>
            <a:pPr marL="0" indent="0">
              <a:buNone/>
            </a:pPr>
            <a:r>
              <a:rPr lang="en-GB" dirty="0">
                <a:solidFill>
                  <a:srgbClr val="1A1919"/>
                </a:solidFill>
              </a:rPr>
              <a:t>Access the latest API: VOXZOGO</a:t>
            </a:r>
            <a:r>
              <a:rPr lang="en-GB" dirty="0">
                <a:solidFill>
                  <a:schemeClr val="tx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Calibri" panose="020F0502020204030204" pitchFamily="34" charset="0"/>
              </a:rPr>
              <a:t>Ò</a:t>
            </a:r>
            <a:r>
              <a:rPr lang="en-GB" dirty="0">
                <a:solidFill>
                  <a:srgbClr val="1A1919"/>
                </a:solidFill>
              </a:rPr>
              <a:t>▼ (vosoritide) </a:t>
            </a:r>
            <a:endParaRPr lang="en-GB" b="0" i="0" dirty="0">
              <a:solidFill>
                <a:srgbClr val="1A1919"/>
              </a:solidFill>
              <a:effectLst/>
            </a:endParaRPr>
          </a:p>
          <a:p>
            <a:r>
              <a:rPr lang="en-GB" dirty="0"/>
              <a:t>Within your downloaded Zip File, you will find a copy of the latest Prescribing Information </a:t>
            </a:r>
          </a:p>
          <a:p>
            <a:pPr lvl="1"/>
            <a:r>
              <a:rPr lang="en-GB" dirty="0">
                <a:solidFill>
                  <a:schemeClr val="tx1"/>
                </a:solidFill>
              </a:rPr>
              <a:t>The latest API can also be accessed on </a:t>
            </a:r>
            <a:r>
              <a:rPr lang="en-GB" b="1" dirty="0">
                <a:solidFill>
                  <a:srgbClr val="FFC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Achondroplasia.expert – Prescribing Information</a:t>
            </a:r>
            <a:endParaRPr lang="en-GB" b="1" dirty="0">
              <a:solidFill>
                <a:srgbClr val="FFC000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The prescribing information must form part of the promotional material and must not be separate from it</a:t>
            </a:r>
          </a:p>
          <a:p>
            <a:r>
              <a:rPr lang="en-GB" dirty="0"/>
              <a:t>Achondroplasia.expert </a:t>
            </a:r>
            <a:r>
              <a:rPr lang="en-GB" b="1" dirty="0">
                <a:solidFill>
                  <a:srgbClr val="FFC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Terms and Conditions</a:t>
            </a:r>
            <a:endParaRPr lang="en-GB" b="1" dirty="0">
              <a:solidFill>
                <a:srgbClr val="FFC000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996551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Achondroplasia forum">
      <a:dk1>
        <a:srgbClr val="051C2C"/>
      </a:dk1>
      <a:lt1>
        <a:sysClr val="window" lastClr="FFFFFF"/>
      </a:lt1>
      <a:dk2>
        <a:srgbClr val="051C2C"/>
      </a:dk2>
      <a:lt2>
        <a:srgbClr val="FFFFFF"/>
      </a:lt2>
      <a:accent1>
        <a:srgbClr val="051C2C"/>
      </a:accent1>
      <a:accent2>
        <a:srgbClr val="274554"/>
      </a:accent2>
      <a:accent3>
        <a:srgbClr val="DFAA40"/>
      </a:accent3>
      <a:accent4>
        <a:srgbClr val="368BAB"/>
      </a:accent4>
      <a:accent5>
        <a:srgbClr val="AACDD8"/>
      </a:accent5>
      <a:accent6>
        <a:srgbClr val="FEDD00"/>
      </a:accent6>
      <a:hlink>
        <a:srgbClr val="051C2C"/>
      </a:hlink>
      <a:folHlink>
        <a:srgbClr val="051C2C"/>
      </a:folHlink>
    </a:clrScheme>
    <a:fontScheme name="Custom 4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GSL Template" id="{E707C889-FBD3-4C5E-8378-C29BDCD68AAB}" vid="{6E1DB9CE-A05A-435F-BD63-176DE3EF4DE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EGSL Template</Template>
  <TotalTime>5678</TotalTime>
  <Words>984</Words>
  <Application>Microsoft Office PowerPoint</Application>
  <PresentationFormat>Widescreen</PresentationFormat>
  <Paragraphs>83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Arial Narrow</vt:lpstr>
      <vt:lpstr>ArialNarrow</vt:lpstr>
      <vt:lpstr>Calibri</vt:lpstr>
      <vt:lpstr>MyriadPro-Light</vt:lpstr>
      <vt:lpstr>Symbol</vt:lpstr>
      <vt:lpstr>Wingdings</vt:lpstr>
      <vt:lpstr>1_Office Theme</vt:lpstr>
      <vt:lpstr>Achondroplasia.expert Literature Review</vt:lpstr>
      <vt:lpstr>Growth in Achondroplasia Including Stature, Weight, Weight‑for‑Height and Head Circumference From CLARITY: Achondroplasia Natural History Study – A Multi‑center  Retrospective Cohort Study of Achondroplasia in the US</vt:lpstr>
      <vt:lpstr>Evidence of Feedback Regulation of C‑type Natriuretic Peptide During Vosoritide▼ Therapy in Achondroplasia</vt:lpstr>
      <vt:lpstr>Hydrocephalus in Achondroplasia:  Efficacy of Endoscopic Third Ventriculostomy</vt:lpstr>
      <vt:lpstr>Surgical Treatment of Spinal Stenosis in Achondroplasia: Literature Review Comparing Results in Adults and Paediatrics</vt:lpstr>
      <vt:lpstr>ACH.expert VOXZOGO▼ (vosoritide)   Prescribing Information Slide</vt:lpstr>
      <vt:lpstr>VOXZOGOÒ▼ (vosoritide) Prescribing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Marie Farrow</dc:creator>
  <cp:lastModifiedBy>Praveen Abraham</cp:lastModifiedBy>
  <cp:revision>142</cp:revision>
  <dcterms:created xsi:type="dcterms:W3CDTF">2021-02-15T10:08:17Z</dcterms:created>
  <dcterms:modified xsi:type="dcterms:W3CDTF">2022-02-09T18:43:34Z</dcterms:modified>
</cp:coreProperties>
</file>