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42" r:id="rId2"/>
    <p:sldId id="443" r:id="rId3"/>
    <p:sldId id="444" r:id="rId4"/>
    <p:sldId id="447" r:id="rId5"/>
    <p:sldId id="473" r:id="rId6"/>
    <p:sldId id="471" r:id="rId7"/>
    <p:sldId id="472" r:id="rId8"/>
    <p:sldId id="451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C40B0FBA-A87B-4C16-AB09-4459200A054A}">
          <p14:sldIdLst>
            <p14:sldId id="442"/>
            <p14:sldId id="443"/>
            <p14:sldId id="444"/>
            <p14:sldId id="447"/>
            <p14:sldId id="473"/>
            <p14:sldId id="471"/>
            <p14:sldId id="472"/>
            <p14:sldId id="451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FB29E-2070-7790-00A7-E11B2D7CE010}" name="Marie Farrow" initials="MF" userId="395651ff28d4452c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Farrow" initials="MF" lastIdx="10" clrIdx="0">
    <p:extLst>
      <p:ext uri="{19B8F6BF-5375-455C-9EA6-DF929625EA0E}">
        <p15:presenceInfo xmlns:p15="http://schemas.microsoft.com/office/powerpoint/2012/main" userId="395651ff28d4452c" providerId="Windows Live"/>
      </p:ext>
    </p:extLst>
  </p:cmAuthor>
  <p:cmAuthor id="2" name="Sarah Turner" initials="ST" lastIdx="3" clrIdx="1">
    <p:extLst>
      <p:ext uri="{19B8F6BF-5375-455C-9EA6-DF929625EA0E}">
        <p15:presenceInfo xmlns:p15="http://schemas.microsoft.com/office/powerpoint/2012/main" userId="Sarah Turner" providerId="None"/>
      </p:ext>
    </p:extLst>
  </p:cmAuthor>
  <p:cmAuthor id="3" name="Tim Venables" initials="TV" lastIdx="5" clrIdx="2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  <p:cmAuthor id="4" name="Martin Lennon" initials="ML" lastIdx="3" clrIdx="3">
    <p:extLst>
      <p:ext uri="{19B8F6BF-5375-455C-9EA6-DF929625EA0E}">
        <p15:presenceInfo xmlns:p15="http://schemas.microsoft.com/office/powerpoint/2012/main" userId="S::martin@cesasmedical.com::2390e896-01da-47fe-8b97-1d3a7a42dde5" providerId="AD"/>
      </p:ext>
    </p:extLst>
  </p:cmAuthor>
  <p:cmAuthor id="5" name="Martin Lennon" initials="ML [2]" lastIdx="15" clrIdx="4">
    <p:extLst>
      <p:ext uri="{19B8F6BF-5375-455C-9EA6-DF929625EA0E}">
        <p15:presenceInfo xmlns:p15="http://schemas.microsoft.com/office/powerpoint/2012/main" userId="Martin Lennon" providerId="None"/>
      </p:ext>
    </p:extLst>
  </p:cmAuthor>
  <p:cmAuthor id="6" name="Daniel Kay" initials="DK" lastIdx="15" clrIdx="5">
    <p:extLst>
      <p:ext uri="{19B8F6BF-5375-455C-9EA6-DF929625EA0E}">
        <p15:presenceInfo xmlns:p15="http://schemas.microsoft.com/office/powerpoint/2012/main" userId="S::daniel.kay@elmgroupltd.com::41b750fd-6dfb-4bd1-bbab-3a2c1b8b305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EF1"/>
    <a:srgbClr val="CEDAE2"/>
    <a:srgbClr val="10455B"/>
    <a:srgbClr val="CCCCE6"/>
    <a:srgbClr val="E6EED6"/>
    <a:srgbClr val="CCE1E6"/>
    <a:srgbClr val="D3E0EF"/>
    <a:srgbClr val="DEEDE5"/>
    <a:srgbClr val="C7D2DF"/>
    <a:srgbClr val="99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732EA-104D-4B5D-88C7-4E63F4347BB6}" type="datetimeFigureOut">
              <a:rPr lang="fr-FR" smtClean="0"/>
              <a:t>24/01/2022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00878-B69F-4B06-BAB2-4D90C78A9D8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3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21F4-4976-4A1B-862D-6E0E52C93B76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E3A30-7A5C-4042-BB65-159CE354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97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2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26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21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6610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l">
              <a:buNone/>
              <a:tabLst>
                <a:tab pos="11387138" algn="l"/>
              </a:tabLst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marL="630238" marR="0" lvl="0" indent="0" algn="ctr" defTabSz="914400" rtl="0" eaLnBrk="1" fontAlgn="auto" latinLnBrk="0" hangingPunct="1">
              <a:lnSpc>
                <a:spcPts val="176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319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spcBef>
                <a:spcPts val="200"/>
              </a:spcBef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284245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553609-11BB-4B19-B7C9-98E308E9106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4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1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15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4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8" r:id="rId4"/>
    <p:sldLayoutId id="2147483677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7242" userDrawn="1">
          <p15:clr>
            <a:srgbClr val="F26B43"/>
          </p15:clr>
        </p15:guide>
        <p15:guide id="5" orient="horz" pos="913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  <p15:guide id="7" orient="horz" pos="3770" userDrawn="1">
          <p15:clr>
            <a:srgbClr val="F26B43"/>
          </p15:clr>
        </p15:guide>
        <p15:guide id="8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hondroplasia.expert/terms-of-use" TargetMode="External"/><Relationship Id="rId2" Type="http://schemas.openxmlformats.org/officeDocument/2006/relationships/hyperlink" Target="https://www.achondroplasia.expert/prescribing-inform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</p:spPr>
        <p:txBody>
          <a:bodyPr/>
          <a:lstStyle/>
          <a:p>
            <a:r>
              <a:rPr lang="en-GB" dirty="0"/>
              <a:t>C-Type Natriuretic Peptide Analogue</a:t>
            </a:r>
            <a:br>
              <a:rPr lang="en-GB" dirty="0"/>
            </a:br>
            <a:r>
              <a:rPr lang="en-GB" dirty="0"/>
              <a:t>Therapy in Children with Achondroplasia</a:t>
            </a:r>
            <a:endParaRPr lang="en-US" dirty="0"/>
          </a:p>
        </p:txBody>
      </p:sp>
      <p:sp>
        <p:nvSpPr>
          <p:cNvPr id="8194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</p:spPr>
        <p:txBody>
          <a:bodyPr>
            <a:normAutofit/>
          </a:bodyPr>
          <a:lstStyle/>
          <a:p>
            <a:r>
              <a:rPr lang="en-GB" dirty="0"/>
              <a:t>Adapted from Savarirayan R, Irving M, </a:t>
            </a:r>
            <a:r>
              <a:rPr lang="en-GB" dirty="0" err="1"/>
              <a:t>Bacino</a:t>
            </a:r>
            <a:r>
              <a:rPr lang="en-GB" dirty="0"/>
              <a:t> CA, Bostwick B, </a:t>
            </a:r>
            <a:r>
              <a:rPr lang="en-GB" dirty="0" err="1"/>
              <a:t>Charrow</a:t>
            </a:r>
            <a:r>
              <a:rPr lang="en-GB" dirty="0"/>
              <a:t> J, </a:t>
            </a:r>
            <a:r>
              <a:rPr lang="en-GB" dirty="0" err="1"/>
              <a:t>Cormier‑Daire</a:t>
            </a:r>
            <a:r>
              <a:rPr lang="en-GB" dirty="0"/>
              <a:t> V, </a:t>
            </a:r>
            <a:br>
              <a:rPr lang="en-GB" dirty="0"/>
            </a:br>
            <a:r>
              <a:rPr lang="en-GB" dirty="0"/>
              <a:t>Le Quan Sang K-H, Dickson P, Harmatz P, Phillips J, Owen N, A </a:t>
            </a:r>
            <a:r>
              <a:rPr lang="en-GB" dirty="0" err="1"/>
              <a:t>Cherukuri</a:t>
            </a:r>
            <a:r>
              <a:rPr lang="en-GB" dirty="0"/>
              <a:t> A, Jayaram K, </a:t>
            </a:r>
            <a:br>
              <a:rPr lang="en-GB" dirty="0"/>
            </a:br>
            <a:r>
              <a:rPr lang="en-GB" dirty="0" err="1"/>
              <a:t>Jeha</a:t>
            </a:r>
            <a:r>
              <a:rPr lang="en-GB" dirty="0"/>
              <a:t> GS, Larimore K, Chan M-L, Huntsman </a:t>
            </a:r>
            <a:r>
              <a:rPr lang="en-GB" dirty="0" err="1"/>
              <a:t>Labed</a:t>
            </a:r>
            <a:r>
              <a:rPr lang="en-GB" dirty="0"/>
              <a:t> A, Day J, Hoover‑Fong J</a:t>
            </a:r>
          </a:p>
          <a:p>
            <a:r>
              <a:rPr lang="is-IS" dirty="0"/>
              <a:t>N Engl J Med 2019;381(1):25–35</a:t>
            </a:r>
          </a:p>
          <a:p>
            <a:r>
              <a:rPr lang="is-IS" dirty="0"/>
              <a:t>DOI: 10.1056/NEJMoa1813446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14655" y="282074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294147-EE1A-477A-A08F-42E17770EB0B}"/>
              </a:ext>
            </a:extLst>
          </p:cNvPr>
          <p:cNvSpPr txBox="1"/>
          <p:nvPr/>
        </p:nvSpPr>
        <p:spPr>
          <a:xfrm>
            <a:off x="5537200" y="6105637"/>
            <a:ext cx="4127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EU-VOX-00242 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/22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398778-2DFA-46E2-88D4-9C6DC2140401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A7EA99-1027-4BBC-9912-42E018EC59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5BE8-0236-4B7A-AECB-2F678FF2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8D9C7-D325-4FCA-9F3C-8337D630B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>
            <a:normAutofit/>
          </a:bodyPr>
          <a:lstStyle/>
          <a:p>
            <a:r>
              <a:rPr lang="en-GB" dirty="0"/>
              <a:t>VOXZOGO</a:t>
            </a:r>
            <a:r>
              <a:rPr lang="en-GB" b="1" i="0" dirty="0">
                <a:solidFill>
                  <a:srgbClr val="1A1919"/>
                </a:solidFill>
                <a:effectLst/>
                <a:latin typeface="ddin-bold"/>
              </a:rPr>
              <a:t>®</a:t>
            </a:r>
            <a:r>
              <a:rPr lang="en-GB" baseline="30000" dirty="0"/>
              <a:t>▼</a:t>
            </a:r>
            <a:r>
              <a:rPr lang="en-GB" dirty="0"/>
              <a:t>(vosoritide) is a biologic analogue of C-type natriuretic peptide</a:t>
            </a:r>
            <a:r>
              <a:rPr lang="en-GB" baseline="30000" dirty="0"/>
              <a:t> (1)</a:t>
            </a:r>
            <a:endParaRPr lang="en-GB" dirty="0"/>
          </a:p>
          <a:p>
            <a:pPr lvl="1"/>
            <a:r>
              <a:rPr lang="en-GB" dirty="0"/>
              <a:t>A potent stimulator of endochondral ossification</a:t>
            </a:r>
          </a:p>
          <a:p>
            <a:r>
              <a:rPr lang="en-GB" dirty="0"/>
              <a:t>Once-daily vosoritide promotes long-bone growth in juvenile, skeletally normal mice and monkeys, and corrects the dwarfism phenotype in mice with achondroplasia</a:t>
            </a:r>
            <a:r>
              <a:rPr lang="en-GB" baseline="30000" dirty="0"/>
              <a:t> (1)</a:t>
            </a:r>
            <a:endParaRPr lang="en-GB" dirty="0"/>
          </a:p>
          <a:p>
            <a:r>
              <a:rPr lang="en-GB" dirty="0"/>
              <a:t>This multinational, Phase 2, dose-finding and extension study evaluated the safety and side-effect profile of vosoritide in children with achondroplasia</a:t>
            </a:r>
            <a:r>
              <a:rPr lang="en-GB" baseline="30000" dirty="0"/>
              <a:t> (1)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58242-2F7B-440C-A913-EDA6D3EC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▼This medicinal product is subject to additional monitoring. This will allow quick identification of new safety information. Healthcare professionals are asked to report any suspected adverse reactions.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Savarirayan</a:t>
            </a:r>
            <a:r>
              <a:rPr lang="en-GB" dirty="0"/>
              <a:t> R, et al. </a:t>
            </a:r>
            <a:r>
              <a:rPr lang="is-IS" dirty="0"/>
              <a:t>N Engl J Med 2019;381(1):25–35.</a:t>
            </a:r>
            <a:r>
              <a:rPr lang="en-G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97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5BE8-0236-4B7A-AECB-2F678FF2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8D9C7-D325-4FCA-9F3C-8337D630B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>
            <a:noAutofit/>
          </a:bodyPr>
          <a:lstStyle/>
          <a:p>
            <a:r>
              <a:rPr lang="en-GB" dirty="0"/>
              <a:t>35 children </a:t>
            </a:r>
            <a:r>
              <a:rPr lang="en-GB" sz="2000" dirty="0"/>
              <a:t>with a mean age of 7.6 years </a:t>
            </a:r>
            <a:r>
              <a:rPr lang="en-GB" dirty="0"/>
              <a:t>received subcutaneous vosoritide in four sequential cohorts:</a:t>
            </a:r>
          </a:p>
          <a:p>
            <a:pPr lvl="1"/>
            <a:r>
              <a:rPr lang="en-GB" dirty="0"/>
              <a:t>Cohort 1 (n=8): 2.5 </a:t>
            </a:r>
            <a:r>
              <a:rPr lang="en-GB" dirty="0" err="1"/>
              <a:t>μg</a:t>
            </a:r>
            <a:r>
              <a:rPr lang="en-GB" dirty="0"/>
              <a:t> / kg QD; increased to 7.5 </a:t>
            </a:r>
            <a:r>
              <a:rPr lang="en-GB" dirty="0" err="1"/>
              <a:t>μg</a:t>
            </a:r>
            <a:r>
              <a:rPr lang="en-GB" dirty="0"/>
              <a:t> / kg after 6 months, then 15.0 </a:t>
            </a:r>
            <a:r>
              <a:rPr lang="en-GB" dirty="0" err="1"/>
              <a:t>μg</a:t>
            </a:r>
            <a:r>
              <a:rPr lang="en-GB" dirty="0"/>
              <a:t> / kg</a:t>
            </a:r>
          </a:p>
          <a:p>
            <a:pPr lvl="1"/>
            <a:r>
              <a:rPr lang="en-GB" dirty="0"/>
              <a:t>Cohort 2 (n=8): 7.5 </a:t>
            </a:r>
            <a:r>
              <a:rPr lang="en-GB" dirty="0" err="1"/>
              <a:t>μg</a:t>
            </a:r>
            <a:r>
              <a:rPr lang="en-GB" dirty="0"/>
              <a:t> / kg  QD; increased to 15.0 </a:t>
            </a:r>
            <a:r>
              <a:rPr lang="en-GB" dirty="0" err="1"/>
              <a:t>μg</a:t>
            </a:r>
            <a:r>
              <a:rPr lang="en-GB" dirty="0"/>
              <a:t> / kg after 6 months </a:t>
            </a:r>
          </a:p>
          <a:p>
            <a:pPr lvl="1"/>
            <a:r>
              <a:rPr lang="en-GB" dirty="0"/>
              <a:t>Cohort 3 (n=10): 15.0 </a:t>
            </a:r>
            <a:r>
              <a:rPr lang="en-GB" dirty="0" err="1"/>
              <a:t>μg</a:t>
            </a:r>
            <a:r>
              <a:rPr lang="en-GB" dirty="0"/>
              <a:t> / kg QD </a:t>
            </a:r>
          </a:p>
          <a:p>
            <a:pPr lvl="1"/>
            <a:r>
              <a:rPr lang="en-GB" dirty="0"/>
              <a:t>Cohort 4 (n=9): 30.0 </a:t>
            </a:r>
            <a:r>
              <a:rPr lang="en-GB" dirty="0" err="1"/>
              <a:t>μg</a:t>
            </a:r>
            <a:r>
              <a:rPr lang="en-GB" dirty="0"/>
              <a:t> / kg QD</a:t>
            </a:r>
          </a:p>
          <a:p>
            <a:r>
              <a:rPr lang="en-GB" dirty="0"/>
              <a:t>Primary objectives were to evaluate the safety and side-effect profile and to determine the dose to further investigate in Phase 3 studies</a:t>
            </a:r>
          </a:p>
          <a:p>
            <a:r>
              <a:rPr lang="en-GB" dirty="0"/>
              <a:t>Secondary objectives included:</a:t>
            </a:r>
          </a:p>
          <a:p>
            <a:pPr lvl="1"/>
            <a:r>
              <a:rPr lang="en-GB" dirty="0"/>
              <a:t>Changes from baseline in AGV, height Z score, and body segment proportionality</a:t>
            </a:r>
          </a:p>
          <a:p>
            <a:pPr lvl="1"/>
            <a:r>
              <a:rPr lang="en-GB" dirty="0"/>
              <a:t>The pharmacokinetic profile and biomarkers of drug activity</a:t>
            </a:r>
            <a:r>
              <a:rPr lang="en-GB" b="0" i="0" u="none" strike="noStrike" baseline="0" dirty="0"/>
              <a:t> and endochondral ossification</a:t>
            </a:r>
            <a:endParaRPr lang="en-GB" dirty="0"/>
          </a:p>
          <a:p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58242-2F7B-440C-A913-EDA6D3EC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AGV, annualised growth velocity </a:t>
            </a:r>
          </a:p>
          <a:p>
            <a:r>
              <a:rPr lang="en-GB" dirty="0"/>
              <a:t>Savarirayan R, et al. </a:t>
            </a:r>
            <a:r>
              <a:rPr lang="is-IS" dirty="0"/>
              <a:t>N Engl J Med 2019;381(1):25–35.</a:t>
            </a:r>
            <a:r>
              <a:rPr lang="en-G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18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5BE8-0236-4B7A-AECB-2F678FF2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Results: Adverse Events and Safety Profile During the Dose-Finding and Extension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8D9C7-D325-4FCA-9F3C-8337D630B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No deaths occurred</a:t>
            </a:r>
          </a:p>
          <a:p>
            <a:r>
              <a:rPr lang="en-GB" dirty="0"/>
              <a:t>AEs occurred in 100% of patients, SAEs occurred in 11% of patients</a:t>
            </a:r>
          </a:p>
          <a:p>
            <a:r>
              <a:rPr lang="en-GB" dirty="0"/>
              <a:t>No AEs related to disproportionate skeletal growth or clinically significant adverse cardiovascular effects were observed</a:t>
            </a:r>
          </a:p>
          <a:p>
            <a:r>
              <a:rPr lang="en-GB" dirty="0"/>
              <a:t>No Grade 3 or higher hypersensitivity reactions</a:t>
            </a:r>
          </a:p>
          <a:p>
            <a:pPr lvl="1"/>
            <a:r>
              <a:rPr lang="en-GB" dirty="0"/>
              <a:t>No patients reported adverse events that were consistent with the criteria for anaphylaxis</a:t>
            </a:r>
          </a:p>
          <a:p>
            <a:r>
              <a:rPr lang="en-GB" dirty="0"/>
              <a:t>ADA responses were detected in 40% of patients at one or more assessment visits</a:t>
            </a:r>
          </a:p>
          <a:p>
            <a:pPr lvl="1"/>
            <a:r>
              <a:rPr lang="en-GB" dirty="0"/>
              <a:t>Among the 14 patients with ADA, serum total antibody titres were transient in 7, declining to undetectable levels, but sustained in the other 7 patients at the end of the dose-finding study</a:t>
            </a:r>
          </a:p>
          <a:p>
            <a:pPr lvl="1"/>
            <a:r>
              <a:rPr lang="en-GB" dirty="0"/>
              <a:t>Neutralising antibodies were detected in 2 patients at a single visit</a:t>
            </a:r>
          </a:p>
          <a:p>
            <a:pPr lvl="1"/>
            <a:r>
              <a:rPr lang="en-GB" dirty="0"/>
              <a:t>No association between ADA-positivity and hypersensitivity or injection-site reactions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58242-2F7B-440C-A913-EDA6D3EC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ADA, anti-drug antibody; AE, adverse event; SAE, Serious Adverse Event.</a:t>
            </a:r>
          </a:p>
          <a:p>
            <a:r>
              <a:rPr lang="en-GB" dirty="0" err="1"/>
              <a:t>Savarirayan</a:t>
            </a:r>
            <a:r>
              <a:rPr lang="en-GB" dirty="0"/>
              <a:t> R, et al. </a:t>
            </a:r>
            <a:r>
              <a:rPr lang="is-IS" dirty="0"/>
              <a:t>N Engl J Med 2019;381(1):25–35.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9E7D6-FE7E-4E83-8C74-CE1030DD826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6610"/>
            <a:ext cx="12192000" cy="584876"/>
          </a:xfrm>
        </p:spPr>
        <p:txBody>
          <a:bodyPr>
            <a:normAutofit/>
          </a:bodyPr>
          <a:lstStyle/>
          <a:p>
            <a:pPr algn="ctr"/>
            <a:r>
              <a:rPr lang="en-GB" sz="2000" dirty="0"/>
              <a:t>Subcutaneous vosoritide was associated with a generally mild side-effect profile </a:t>
            </a:r>
          </a:p>
        </p:txBody>
      </p:sp>
    </p:spTree>
    <p:extLst>
      <p:ext uri="{BB962C8B-B14F-4D97-AF65-F5344CB8AC3E}">
        <p14:creationId xmlns:p14="http://schemas.microsoft.com/office/powerpoint/2010/main" val="102347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5BE8-0236-4B7A-AECB-2F678FF2E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Results: Mean Annualised Growth Velocity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58242-2F7B-440C-A913-EDA6D3EC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8" y="6131861"/>
            <a:ext cx="9097694" cy="581635"/>
          </a:xfrm>
        </p:spPr>
        <p:txBody>
          <a:bodyPr/>
          <a:lstStyle/>
          <a:p>
            <a:r>
              <a:rPr lang="en-GB" sz="900" dirty="0"/>
              <a:t>After 6 months Cohort 1 increased to 7.5 </a:t>
            </a:r>
            <a:r>
              <a:rPr lang="en-GB" sz="900" dirty="0" err="1"/>
              <a:t>μg</a:t>
            </a:r>
            <a:r>
              <a:rPr lang="en-GB" sz="900" dirty="0"/>
              <a:t>/kg then 15.0 </a:t>
            </a:r>
            <a:r>
              <a:rPr lang="en-GB" sz="900" dirty="0" err="1"/>
              <a:t>μg</a:t>
            </a:r>
            <a:r>
              <a:rPr lang="en-GB" sz="900" dirty="0"/>
              <a:t>/kg; Cohort 2 increased to 15.0 </a:t>
            </a:r>
            <a:r>
              <a:rPr lang="en-GB" sz="900" dirty="0" err="1"/>
              <a:t>μg</a:t>
            </a:r>
            <a:r>
              <a:rPr lang="en-GB" sz="900" dirty="0"/>
              <a:t>/kg; Cohorts 3 and 4 continued initial doses. Every 6 months, AGV was recalculated from baseline. Dashed horizontal represents expected AGV for untreated children with achondroplasia; solid horizontal expected AGV for children with average stature over corresponding age interval of the children in studies 202 and 205. SE, standard error; AGV, annualised growth velocity</a:t>
            </a:r>
          </a:p>
          <a:p>
            <a:r>
              <a:rPr lang="en-GB" dirty="0" err="1"/>
              <a:t>Savarirayan</a:t>
            </a:r>
            <a:r>
              <a:rPr lang="en-GB" dirty="0"/>
              <a:t> R, et al. </a:t>
            </a:r>
            <a:r>
              <a:rPr lang="is-IS" dirty="0"/>
              <a:t>N Engl J Med 2019;381(1):25–35.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9E7D6-FE7E-4E83-8C74-CE1030DD826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pPr marL="0" algn="ctr"/>
            <a:r>
              <a:rPr lang="en-GB" dirty="0"/>
              <a:t>Dose-dependent increase in AGV observed at 15.0 </a:t>
            </a:r>
            <a:r>
              <a:rPr lang="en-GB" dirty="0" err="1"/>
              <a:t>μg</a:t>
            </a:r>
            <a:r>
              <a:rPr lang="en-GB" dirty="0"/>
              <a:t>/kg over first 6 months; </a:t>
            </a:r>
            <a:br>
              <a:rPr lang="en-GB" dirty="0"/>
            </a:br>
            <a:r>
              <a:rPr lang="en-GB" dirty="0"/>
              <a:t>AGV increase sustained for up to 42 months</a:t>
            </a:r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A7DD7642-6177-4554-BD55-F27B104740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99" y="1434220"/>
            <a:ext cx="10791502" cy="402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73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5BE8-0236-4B7A-AECB-2F678FF2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Results: Mean z Scores for Height at Baseline and </a:t>
            </a:r>
            <a:br>
              <a:rPr lang="en-GB" dirty="0"/>
            </a:br>
            <a:r>
              <a:rPr lang="en-GB" dirty="0"/>
              <a:t>During Treatment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BAA59DD-E10C-4E34-BA20-597F622D6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Dose-dependent increases in z scores for height were observed in patients receiving doses of up to 15 </a:t>
            </a:r>
            <a:r>
              <a:rPr lang="en-GB" dirty="0" err="1"/>
              <a:t>μg</a:t>
            </a:r>
            <a:r>
              <a:rPr lang="en-GB" dirty="0"/>
              <a:t> / kg </a:t>
            </a:r>
          </a:p>
          <a:p>
            <a:pPr lvl="1"/>
            <a:r>
              <a:rPr lang="en-GB" dirty="0"/>
              <a:t>There was no further increase at 30 </a:t>
            </a:r>
            <a:r>
              <a:rPr lang="en-GB" dirty="0" err="1"/>
              <a:t>μg</a:t>
            </a:r>
            <a:r>
              <a:rPr lang="en-GB" dirty="0"/>
              <a:t> / kg</a:t>
            </a:r>
          </a:p>
          <a:p>
            <a:r>
              <a:rPr lang="en-GB" dirty="0"/>
              <a:t>Height z scores continued to improve over 42 months after treatment</a:t>
            </a:r>
          </a:p>
          <a:p>
            <a:pPr lvl="1"/>
            <a:r>
              <a:rPr lang="en-GB" dirty="0"/>
              <a:t>In contrast to the decline during the 12 month observational pre-treatment period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58242-2F7B-440C-A913-EDA6D3EC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After 6 months Cohort 1 increased to 7.5 </a:t>
            </a:r>
            <a:r>
              <a:rPr lang="en-GB" dirty="0" err="1"/>
              <a:t>μg</a:t>
            </a:r>
            <a:r>
              <a:rPr lang="en-GB" dirty="0"/>
              <a:t>/kg and then to 15.0 </a:t>
            </a:r>
            <a:r>
              <a:rPr lang="en-GB" dirty="0" err="1"/>
              <a:t>μg</a:t>
            </a:r>
            <a:r>
              <a:rPr lang="en-GB" dirty="0"/>
              <a:t>/kg; in Cohort 2, dose was increased to 15.0 </a:t>
            </a:r>
            <a:r>
              <a:rPr lang="en-GB" dirty="0" err="1"/>
              <a:t>μg</a:t>
            </a:r>
            <a:r>
              <a:rPr lang="en-GB" dirty="0"/>
              <a:t>/kg; Cohorts 3 and 4 continued initial doses. The z scores were derived from age- and sex-specific reference data from the CDC; higher scores reflect improvement. SE, standard error. </a:t>
            </a:r>
          </a:p>
          <a:p>
            <a:r>
              <a:rPr lang="en-GB" dirty="0" err="1"/>
              <a:t>Savarirayan</a:t>
            </a:r>
            <a:r>
              <a:rPr lang="en-GB" dirty="0"/>
              <a:t> R, et al. </a:t>
            </a:r>
            <a:r>
              <a:rPr lang="is-IS" dirty="0"/>
              <a:t>N Engl J Med 2019;381(1):25–35.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9E7D6-FE7E-4E83-8C74-CE1030DD826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6610"/>
            <a:ext cx="12192000" cy="584876"/>
          </a:xfrm>
        </p:spPr>
        <p:txBody>
          <a:bodyPr>
            <a:normAutofit/>
          </a:bodyPr>
          <a:lstStyle/>
          <a:p>
            <a:pPr marL="0" algn="ctr"/>
            <a:r>
              <a:rPr lang="en-GB" sz="2000" dirty="0"/>
              <a:t>Positive regression line slopes indicate height improvements in all cohorts</a:t>
            </a:r>
          </a:p>
        </p:txBody>
      </p:sp>
    </p:spTree>
    <p:extLst>
      <p:ext uri="{BB962C8B-B14F-4D97-AF65-F5344CB8AC3E}">
        <p14:creationId xmlns:p14="http://schemas.microsoft.com/office/powerpoint/2010/main" val="237363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5BE8-0236-4B7A-AECB-2F678FF2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Results: Mean Change from Baseline in cGMP and CXM Concentration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5656406-D50F-470B-B72E-5D9FFB1F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999" y="1449391"/>
            <a:ext cx="10889359" cy="3911741"/>
          </a:xfrm>
        </p:spPr>
        <p:txBody>
          <a:bodyPr/>
          <a:lstStyle/>
          <a:p>
            <a:r>
              <a:rPr lang="en-GB" dirty="0"/>
              <a:t>On day 1 of treatment, dose-dependent increases from baseline in urinary cGMP were observed at 6 months for all treatment doses and sustained for up to 24 months of treatment</a:t>
            </a:r>
          </a:p>
          <a:p>
            <a:r>
              <a:rPr lang="en-GB" dirty="0"/>
              <a:t>Serum CXM is a specific biomarker of endochondral ossification</a:t>
            </a:r>
          </a:p>
          <a:p>
            <a:r>
              <a:rPr lang="en-GB" dirty="0"/>
              <a:t>Median serum CXM concentrations remained elevated relative to baseline in all cohorts from 12 through 24 months</a:t>
            </a:r>
          </a:p>
          <a:p>
            <a:pPr lvl="1"/>
            <a:r>
              <a:rPr lang="en-GB" dirty="0"/>
              <a:t>Maximum responses were observed in the 15 </a:t>
            </a:r>
            <a:r>
              <a:rPr lang="en-GB" dirty="0" err="1"/>
              <a:t>μg</a:t>
            </a:r>
            <a:r>
              <a:rPr lang="en-GB" dirty="0"/>
              <a:t> / kg and 30 </a:t>
            </a:r>
            <a:r>
              <a:rPr lang="en-GB" dirty="0" err="1"/>
              <a:t>μg</a:t>
            </a:r>
            <a:r>
              <a:rPr lang="en-GB" dirty="0"/>
              <a:t> / kg dose cohorts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58242-2F7B-440C-A913-EDA6D3EC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cGMP, cyclic guanosine monophosphate; CXM, serum collagen X marker; AGV, annualised growth velocity</a:t>
            </a:r>
          </a:p>
          <a:p>
            <a:r>
              <a:rPr lang="en-GB" dirty="0" err="1"/>
              <a:t>Savarirayan</a:t>
            </a:r>
            <a:r>
              <a:rPr lang="en-GB" dirty="0"/>
              <a:t> R, et al. </a:t>
            </a:r>
            <a:r>
              <a:rPr lang="is-IS" dirty="0"/>
              <a:t>N Engl J Med 2019;381(1):25–35.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9E7D6-FE7E-4E83-8C74-CE1030DD826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6610"/>
            <a:ext cx="12192000" cy="584876"/>
          </a:xfrm>
        </p:spPr>
        <p:txBody>
          <a:bodyPr>
            <a:noAutofit/>
          </a:bodyPr>
          <a:lstStyle/>
          <a:p>
            <a:pPr marL="0" algn="ctr"/>
            <a:r>
              <a:rPr lang="en-GB" sz="2000" dirty="0"/>
              <a:t>Increased biomarker concentrations over first 6 months remained through 24 months</a:t>
            </a:r>
          </a:p>
        </p:txBody>
      </p:sp>
    </p:spTree>
    <p:extLst>
      <p:ext uri="{BB962C8B-B14F-4D97-AF65-F5344CB8AC3E}">
        <p14:creationId xmlns:p14="http://schemas.microsoft.com/office/powerpoint/2010/main" val="2512744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5BE8-0236-4B7A-AECB-2F678FF2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8D9C7-D325-4FCA-9F3C-8337D630B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>
            <a:normAutofit/>
          </a:bodyPr>
          <a:lstStyle/>
          <a:p>
            <a:r>
              <a:rPr lang="en-GB" dirty="0"/>
              <a:t>Treatment resulted in a sustained increase in annualised growth velocity for </a:t>
            </a:r>
            <a:br>
              <a:rPr lang="en-GB" dirty="0"/>
            </a:br>
            <a:r>
              <a:rPr lang="en-GB" dirty="0"/>
              <a:t>up to 42 months</a:t>
            </a:r>
          </a:p>
          <a:p>
            <a:pPr lvl="1"/>
            <a:r>
              <a:rPr lang="en-GB" dirty="0"/>
              <a:t>With corresponding dose-dependent increases in biomarker concentrations</a:t>
            </a:r>
          </a:p>
          <a:p>
            <a:r>
              <a:rPr lang="en-GB" dirty="0"/>
              <a:t>Height z scores continued to improve over 42 months</a:t>
            </a:r>
          </a:p>
          <a:p>
            <a:r>
              <a:rPr lang="en-GB" dirty="0"/>
              <a:t>The side-effect profile of once-daily subcutaneous vosoritide appeared mild</a:t>
            </a:r>
          </a:p>
          <a:p>
            <a:r>
              <a:rPr lang="en-GB" dirty="0"/>
              <a:t>No difference in efficacy or safety could be identified between the 15.0 </a:t>
            </a:r>
            <a:r>
              <a:rPr lang="en-GB" dirty="0" err="1"/>
              <a:t>μg</a:t>
            </a:r>
            <a:r>
              <a:rPr lang="en-GB" dirty="0"/>
              <a:t> / kg and </a:t>
            </a:r>
            <a:br>
              <a:rPr lang="en-GB" dirty="0"/>
            </a:br>
            <a:r>
              <a:rPr lang="en-GB" dirty="0"/>
              <a:t>30.0 </a:t>
            </a:r>
            <a:r>
              <a:rPr lang="en-GB" dirty="0" err="1"/>
              <a:t>μg</a:t>
            </a:r>
            <a:r>
              <a:rPr lang="en-GB" dirty="0"/>
              <a:t> / kg doses</a:t>
            </a:r>
          </a:p>
          <a:p>
            <a:pPr lvl="1"/>
            <a:r>
              <a:rPr lang="en-GB" dirty="0"/>
              <a:t>These findings support the choice of the lower dose for further evaluation in ongoing studies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58242-2F7B-440C-A913-EDA6D3EC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 err="1"/>
              <a:t>Savarirayan</a:t>
            </a:r>
            <a:r>
              <a:rPr lang="en-GB" dirty="0"/>
              <a:t> R, et al. </a:t>
            </a:r>
            <a:r>
              <a:rPr lang="is-IS" dirty="0"/>
              <a:t>N Engl J Med 2019;381(1):25–35.</a:t>
            </a:r>
            <a:r>
              <a:rPr lang="en-G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5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3AFB-E3EE-46B3-BABB-4CB138A3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VOXZOGO</a:t>
            </a:r>
            <a:r>
              <a:rPr lang="en-GB" b="1" baseline="30000" dirty="0">
                <a:solidFill>
                  <a:schemeClr val="bg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Ò</a:t>
            </a:r>
            <a:r>
              <a:rPr lang="en-GB" baseline="30000" dirty="0">
                <a:solidFill>
                  <a:schemeClr val="tx1"/>
                </a:solidFill>
              </a:rPr>
              <a:t>▼</a:t>
            </a:r>
            <a:r>
              <a:rPr lang="en-GB" dirty="0"/>
              <a:t> (vosoritide) Prescribing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3E3E-845D-41D8-B215-E643D2B39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1A1919"/>
                </a:solidFill>
                <a:effectLst/>
              </a:rPr>
              <a:t>Achondroplasia.expert may contain promotional material on BioMarin products, which is displayed based on the prescribing information approved by the European Medicines Agency – EMA</a:t>
            </a:r>
          </a:p>
          <a:p>
            <a:pPr marL="0" indent="0">
              <a:buNone/>
            </a:pPr>
            <a:endParaRPr lang="en-GB" b="0" i="0" dirty="0">
              <a:solidFill>
                <a:srgbClr val="1A1919"/>
              </a:solidFill>
              <a:effectLst/>
            </a:endParaRPr>
          </a:p>
          <a:p>
            <a:pPr marL="0" indent="0">
              <a:buNone/>
            </a:pPr>
            <a:r>
              <a:rPr lang="en-GB" dirty="0">
                <a:solidFill>
                  <a:srgbClr val="1A1919"/>
                </a:solidFill>
              </a:rPr>
              <a:t>Access the latest API: VOXZOGO</a:t>
            </a:r>
            <a:r>
              <a:rPr lang="en-GB" baseline="30000" dirty="0"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Ò</a:t>
            </a:r>
            <a:r>
              <a:rPr lang="en-GB" baseline="30000" dirty="0">
                <a:solidFill>
                  <a:srgbClr val="1A1919"/>
                </a:solidFill>
              </a:rPr>
              <a:t>▼</a:t>
            </a:r>
            <a:r>
              <a:rPr lang="en-GB" dirty="0">
                <a:solidFill>
                  <a:srgbClr val="1A1919"/>
                </a:solidFill>
              </a:rPr>
              <a:t> (vosoritide) </a:t>
            </a:r>
            <a:endParaRPr lang="en-GB" b="0" i="0" dirty="0">
              <a:solidFill>
                <a:srgbClr val="1A1919"/>
              </a:solidFill>
              <a:effectLst/>
            </a:endParaRPr>
          </a:p>
          <a:p>
            <a:r>
              <a:rPr lang="en-GB" dirty="0"/>
              <a:t>Within your downloaded Zip File, you will find a copy of the latest Prescribing Information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The latest API can also be accessed on </a:t>
            </a:r>
            <a:r>
              <a:rPr lang="en-GB" b="1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Achondroplasia.expert – Prescribing Information</a:t>
            </a:r>
            <a:endParaRPr lang="en-GB" b="1" dirty="0">
              <a:solidFill>
                <a:srgbClr val="FFC000"/>
              </a:solidFill>
            </a:endParaRPr>
          </a:p>
          <a:p>
            <a:pPr lvl="1"/>
            <a:r>
              <a:rPr lang="en-GB" dirty="0">
                <a:solidFill>
                  <a:schemeClr val="tx1"/>
                </a:solidFill>
              </a:rPr>
              <a:t>The prescribing information must form part of the promotional material and must not be separate from it</a:t>
            </a:r>
          </a:p>
          <a:p>
            <a:r>
              <a:rPr lang="en-GB" dirty="0"/>
              <a:t>Achondroplasia.expert </a:t>
            </a:r>
            <a:r>
              <a:rPr lang="en-GB" b="1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Terms and Conditions</a:t>
            </a:r>
            <a:endParaRPr lang="en-GB" b="1" dirty="0">
              <a:solidFill>
                <a:srgbClr val="FFC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655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EGSL Template</Template>
  <TotalTime>2122</TotalTime>
  <Words>1199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ddin-bold</vt:lpstr>
      <vt:lpstr>Symbol</vt:lpstr>
      <vt:lpstr>1_Office Theme</vt:lpstr>
      <vt:lpstr>C-Type Natriuretic Peptide Analogue Therapy in Children with Achondroplasia</vt:lpstr>
      <vt:lpstr>Background</vt:lpstr>
      <vt:lpstr>Study Design</vt:lpstr>
      <vt:lpstr>Results: Adverse Events and Safety Profile During the Dose-Finding and Extension Studies</vt:lpstr>
      <vt:lpstr>Results: Mean Annualised Growth Velocity </vt:lpstr>
      <vt:lpstr>Results: Mean z Scores for Height at Baseline and  During Treatment</vt:lpstr>
      <vt:lpstr>Results: Mean Change from Baseline in cGMP and CXM Concentration </vt:lpstr>
      <vt:lpstr>Conclusion</vt:lpstr>
      <vt:lpstr>VOXZOGOÒ▼ (vosoritide) Prescribing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Farrow</dc:creator>
  <cp:lastModifiedBy>Praveen Abraham</cp:lastModifiedBy>
  <cp:revision>186</cp:revision>
  <dcterms:created xsi:type="dcterms:W3CDTF">2021-02-15T10:08:17Z</dcterms:created>
  <dcterms:modified xsi:type="dcterms:W3CDTF">2022-01-24T11:00:14Z</dcterms:modified>
</cp:coreProperties>
</file>