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64" r:id="rId2"/>
    <p:sldId id="439" r:id="rId3"/>
    <p:sldId id="442" r:id="rId4"/>
    <p:sldId id="443" r:id="rId5"/>
    <p:sldId id="451" r:id="rId6"/>
    <p:sldId id="445" r:id="rId7"/>
    <p:sldId id="446" r:id="rId8"/>
    <p:sldId id="447" r:id="rId9"/>
    <p:sldId id="448" r:id="rId10"/>
    <p:sldId id="452" r:id="rId11"/>
    <p:sldId id="449" r:id="rId12"/>
    <p:sldId id="450" r:id="rId13"/>
    <p:sldId id="455" r:id="rId14"/>
    <p:sldId id="453" r:id="rId15"/>
    <p:sldId id="454" r:id="rId16"/>
    <p:sldId id="458" r:id="rId17"/>
    <p:sldId id="456" r:id="rId18"/>
    <p:sldId id="457" r:id="rId19"/>
    <p:sldId id="463" r:id="rId20"/>
    <p:sldId id="459" r:id="rId21"/>
    <p:sldId id="461" r:id="rId22"/>
    <p:sldId id="464" r:id="rId23"/>
    <p:sldId id="465" r:id="rId24"/>
    <p:sldId id="466" r:id="rId25"/>
    <p:sldId id="468" r:id="rId26"/>
    <p:sldId id="462" r:id="rId27"/>
    <p:sldId id="467" r:id="rId28"/>
    <p:sldId id="471" r:id="rId29"/>
    <p:sldId id="469" r:id="rId30"/>
    <p:sldId id="470" r:id="rId31"/>
    <p:sldId id="46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id="{B6018537-0532-4613-B481-95FF782303CA}">
          <p14:sldIdLst>
            <p14:sldId id="264"/>
            <p14:sldId id="439"/>
            <p14:sldId id="442"/>
            <p14:sldId id="443"/>
            <p14:sldId id="451"/>
            <p14:sldId id="445"/>
            <p14:sldId id="446"/>
            <p14:sldId id="447"/>
            <p14:sldId id="448"/>
            <p14:sldId id="452"/>
            <p14:sldId id="449"/>
            <p14:sldId id="450"/>
            <p14:sldId id="455"/>
            <p14:sldId id="453"/>
            <p14:sldId id="454"/>
            <p14:sldId id="458"/>
            <p14:sldId id="456"/>
            <p14:sldId id="457"/>
            <p14:sldId id="463"/>
            <p14:sldId id="459"/>
            <p14:sldId id="461"/>
            <p14:sldId id="464"/>
            <p14:sldId id="465"/>
            <p14:sldId id="466"/>
            <p14:sldId id="468"/>
            <p14:sldId id="462"/>
            <p14:sldId id="467"/>
            <p14:sldId id="471"/>
            <p14:sldId id="469"/>
            <p14:sldId id="470"/>
            <p14:sldId id="46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Farrow" initials="MF" lastIdx="10" clrIdx="0">
    <p:extLst>
      <p:ext uri="{19B8F6BF-5375-455C-9EA6-DF929625EA0E}">
        <p15:presenceInfo xmlns:p15="http://schemas.microsoft.com/office/powerpoint/2012/main" userId="395651ff28d4452c" providerId="Windows Live"/>
      </p:ext>
    </p:extLst>
  </p:cmAuthor>
  <p:cmAuthor id="2" name="Sarah Turner" initials="ST" lastIdx="3" clrIdx="1">
    <p:extLst>
      <p:ext uri="{19B8F6BF-5375-455C-9EA6-DF929625EA0E}">
        <p15:presenceInfo xmlns:p15="http://schemas.microsoft.com/office/powerpoint/2012/main" userId="Sarah Turner" providerId="None"/>
      </p:ext>
    </p:extLst>
  </p:cmAuthor>
  <p:cmAuthor id="3" name="Tim Venables" initials="TV" lastIdx="2" clrIdx="2">
    <p:extLst>
      <p:ext uri="{19B8F6BF-5375-455C-9EA6-DF929625EA0E}">
        <p15:presenceInfo xmlns:p15="http://schemas.microsoft.com/office/powerpoint/2012/main" userId="S::Tim.Venables@elmgroupltd.com::4da54266-e6ed-48f9-86fc-5a09902e13ea" providerId="AD"/>
      </p:ext>
    </p:extLst>
  </p:cmAuthor>
  <p:cmAuthor id="4" name="Martin Lennon" initials="ML" lastIdx="3" clrIdx="3">
    <p:extLst>
      <p:ext uri="{19B8F6BF-5375-455C-9EA6-DF929625EA0E}">
        <p15:presenceInfo xmlns:p15="http://schemas.microsoft.com/office/powerpoint/2012/main" userId="S::martin@cesasmedical.com::2390e896-01da-47fe-8b97-1d3a7a42dd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55B"/>
    <a:srgbClr val="CCCCE6"/>
    <a:srgbClr val="E6EED6"/>
    <a:srgbClr val="CCE1E6"/>
    <a:srgbClr val="D3E0EF"/>
    <a:srgbClr val="DEEDE5"/>
    <a:srgbClr val="C7D2DF"/>
    <a:srgbClr val="9999CC"/>
    <a:srgbClr val="CDDDAC"/>
    <a:srgbClr val="98C2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90" d="100"/>
          <a:sy n="90" d="100"/>
        </p:scale>
        <p:origin x="648" y="540"/>
      </p:cViewPr>
      <p:guideLst/>
    </p:cSldViewPr>
  </p:slideViewPr>
  <p:notesTextViewPr>
    <p:cViewPr>
      <p:scale>
        <a:sx n="3" d="2"/>
        <a:sy n="3" d="2"/>
      </p:scale>
      <p:origin x="0" y="0"/>
    </p:cViewPr>
  </p:notesTextViewPr>
  <p:sorterViewPr>
    <p:cViewPr varScale="1">
      <p:scale>
        <a:sx n="1" d="1"/>
        <a:sy n="1" d="1"/>
      </p:scale>
      <p:origin x="0" y="-192"/>
    </p:cViewPr>
  </p:sorterViewPr>
  <p:notesViewPr>
    <p:cSldViewPr snapToGrid="0">
      <p:cViewPr varScale="1">
        <p:scale>
          <a:sx n="87" d="100"/>
          <a:sy n="87" d="100"/>
        </p:scale>
        <p:origin x="2988"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E732EA-104D-4B5D-88C7-4E63F4347BB6}" type="datetimeFigureOut">
              <a:rPr lang="fr-FR" smtClean="0"/>
              <a:t>20/10/2021</a:t>
            </a:fld>
            <a:endParaRPr lang="fr-F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100878-B69F-4B06-BAB2-4D90C78A9D88}" type="slidenum">
              <a:rPr lang="fr-FR" smtClean="0"/>
              <a:t>‹#›</a:t>
            </a:fld>
            <a:endParaRPr lang="fr-FR"/>
          </a:p>
        </p:txBody>
      </p:sp>
    </p:spTree>
    <p:extLst>
      <p:ext uri="{BB962C8B-B14F-4D97-AF65-F5344CB8AC3E}">
        <p14:creationId xmlns:p14="http://schemas.microsoft.com/office/powerpoint/2010/main" val="299233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C21F4-4976-4A1B-862D-6E0E52C93B76}" type="datetimeFigureOut">
              <a:rPr lang="en-US" smtClean="0"/>
              <a:t>10/20/2021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E3A30-7A5C-4042-BB65-159CE354FA1B}" type="slidenum">
              <a:rPr lang="en-US" smtClean="0"/>
              <a:t>‹#›</a:t>
            </a:fld>
            <a:endParaRPr lang="en-US"/>
          </a:p>
        </p:txBody>
      </p:sp>
    </p:spTree>
    <p:extLst>
      <p:ext uri="{BB962C8B-B14F-4D97-AF65-F5344CB8AC3E}">
        <p14:creationId xmlns:p14="http://schemas.microsoft.com/office/powerpoint/2010/main" val="3207405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1991978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8492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35762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645326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614621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3889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20025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
        <p:nvSpPr>
          <p:cNvPr id="7" name="Content Placeholder 7">
            <a:extLst>
              <a:ext uri="{FF2B5EF4-FFF2-40B4-BE49-F238E27FC236}">
                <a16:creationId xmlns:a16="http://schemas.microsoft.com/office/drawing/2014/main" id="{7C46DB12-5896-4D87-924C-B84C8C9A8E9C}"/>
              </a:ext>
            </a:extLst>
          </p:cNvPr>
          <p:cNvSpPr>
            <a:spLocks noGrp="1"/>
          </p:cNvSpPr>
          <p:nvPr>
            <p:ph sz="quarter" idx="12" hasCustomPrompt="1"/>
          </p:nvPr>
        </p:nvSpPr>
        <p:spPr>
          <a:xfrm>
            <a:off x="0" y="5387968"/>
            <a:ext cx="12192000" cy="584876"/>
          </a:xfrm>
          <a:solidFill>
            <a:schemeClr val="accent4"/>
          </a:solidFill>
          <a:ln>
            <a:noFill/>
          </a:ln>
        </p:spPr>
        <p:txBody>
          <a:bodyPr anchor="ctr"/>
          <a:lstStyle>
            <a:lvl1pPr marL="630238" indent="0" algn="ctr">
              <a:buNone/>
              <a:defRPr sz="1800" b="1">
                <a:solidFill>
                  <a:schemeClr val="bg1"/>
                </a:solidFill>
              </a:defRPr>
            </a:lvl1pPr>
            <a:lvl3pPr marL="914400" indent="0">
              <a:buNone/>
              <a:defRPr/>
            </a:lvl3pPr>
          </a:lstStyle>
          <a:p>
            <a:pPr algn="ctr">
              <a:lnSpc>
                <a:spcPts val="1760"/>
              </a:lnSpc>
            </a:pPr>
            <a:r>
              <a:rPr lang="en-US" dirty="0"/>
              <a:t>Call-out box (18 </a:t>
            </a:r>
            <a:r>
              <a:rPr lang="en-US" dirty="0" err="1"/>
              <a:t>pt</a:t>
            </a:r>
            <a:r>
              <a:rPr lang="en-US" dirty="0"/>
              <a:t>)</a:t>
            </a:r>
          </a:p>
        </p:txBody>
      </p:sp>
    </p:spTree>
    <p:extLst>
      <p:ext uri="{BB962C8B-B14F-4D97-AF65-F5344CB8AC3E}">
        <p14:creationId xmlns:p14="http://schemas.microsoft.com/office/powerpoint/2010/main" val="163531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p:txBody>
          <a:bodyPr/>
          <a:lstStyle/>
          <a:p>
            <a:endParaRPr lang="en-GB"/>
          </a:p>
        </p:txBody>
      </p:sp>
      <p:sp>
        <p:nvSpPr>
          <p:cNvPr id="8" name="Content Placeholder 7">
            <a:extLst>
              <a:ext uri="{FF2B5EF4-FFF2-40B4-BE49-F238E27FC236}">
                <a16:creationId xmlns:a16="http://schemas.microsoft.com/office/drawing/2014/main" id="{49553609-11BB-4B19-B7C9-98E308E9106D}"/>
              </a:ext>
            </a:extLst>
          </p:cNvPr>
          <p:cNvSpPr>
            <a:spLocks noGrp="1"/>
          </p:cNvSpPr>
          <p:nvPr>
            <p:ph sz="quarter" idx="12" hasCustomPrompt="1"/>
          </p:nvPr>
        </p:nvSpPr>
        <p:spPr>
          <a:xfrm>
            <a:off x="0" y="5387968"/>
            <a:ext cx="12192000" cy="584876"/>
          </a:xfrm>
          <a:solidFill>
            <a:schemeClr val="accent4"/>
          </a:solidFill>
          <a:ln>
            <a:noFill/>
          </a:ln>
        </p:spPr>
        <p:txBody>
          <a:bodyPr anchor="ctr"/>
          <a:lstStyle>
            <a:lvl1pPr marL="627063" indent="0" algn="ctr">
              <a:buNone/>
              <a:defRPr sz="1800" b="1">
                <a:solidFill>
                  <a:schemeClr val="bg1"/>
                </a:solidFill>
              </a:defRPr>
            </a:lvl1pPr>
            <a:lvl3pPr marL="914400" indent="0">
              <a:buNone/>
              <a:defRPr/>
            </a:lvl3pPr>
          </a:lstStyle>
          <a:p>
            <a:pPr algn="ctr">
              <a:lnSpc>
                <a:spcPts val="1760"/>
              </a:lnSpc>
            </a:pPr>
            <a:r>
              <a:rPr lang="en-US" dirty="0"/>
              <a:t>Call-out box (18 </a:t>
            </a:r>
            <a:r>
              <a:rPr lang="en-US" dirty="0" err="1"/>
              <a:t>pt</a:t>
            </a:r>
            <a:r>
              <a:rPr lang="en-US" dirty="0"/>
              <a:t>)</a:t>
            </a:r>
          </a:p>
        </p:txBody>
      </p:sp>
    </p:spTree>
    <p:extLst>
      <p:ext uri="{BB962C8B-B14F-4D97-AF65-F5344CB8AC3E}">
        <p14:creationId xmlns:p14="http://schemas.microsoft.com/office/powerpoint/2010/main" val="119514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91668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271671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9152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82078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414332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1329848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6" r:id="rId3"/>
    <p:sldLayoutId id="2147483677" r:id="rId4"/>
    <p:sldLayoutId id="2147483663" r:id="rId5"/>
    <p:sldLayoutId id="2147483664" r:id="rId6"/>
    <p:sldLayoutId id="2147483666" r:id="rId7"/>
    <p:sldLayoutId id="2147483667" r:id="rId8"/>
    <p:sldLayoutId id="2147483668" r:id="rId9"/>
    <p:sldLayoutId id="2147483669" r:id="rId10"/>
    <p:sldLayoutId id="2147483670" r:id="rId11"/>
    <p:sldLayoutId id="2147483671" r:id="rId12"/>
    <p:sldLayoutId id="2147483672" r:id="rId13"/>
    <p:sldLayoutId id="2147483675" r:id="rId14"/>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guide id="3" pos="438" userDrawn="1">
          <p15:clr>
            <a:srgbClr val="F26B43"/>
          </p15:clr>
        </p15:guide>
        <p15:guide id="4" pos="7242" userDrawn="1">
          <p15:clr>
            <a:srgbClr val="F26B43"/>
          </p15:clr>
        </p15:guide>
        <p15:guide id="5" orient="horz" pos="913" userDrawn="1">
          <p15:clr>
            <a:srgbClr val="F26B43"/>
          </p15:clr>
        </p15:guide>
        <p15:guide id="6" orient="horz" pos="232" userDrawn="1">
          <p15:clr>
            <a:srgbClr val="F26B43"/>
          </p15:clr>
        </p15:guide>
        <p15:guide id="7" orient="horz" pos="3770" userDrawn="1">
          <p15:clr>
            <a:srgbClr val="F26B43"/>
          </p15:clr>
        </p15:guide>
        <p15:guide id="8" orient="horz" pos="8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325" y="1122363"/>
            <a:ext cx="10801350" cy="1580933"/>
          </a:xfrm>
        </p:spPr>
        <p:txBody>
          <a:bodyPr/>
          <a:lstStyle/>
          <a:p>
            <a:r>
              <a:rPr lang="en-GB" dirty="0"/>
              <a:t>Lifetime Impact of Achondroplasia: Current Evidence </a:t>
            </a:r>
            <a:br>
              <a:rPr lang="en-GB" dirty="0"/>
            </a:br>
            <a:r>
              <a:rPr lang="en-GB" dirty="0"/>
              <a:t>and Perspectives on the Natural History</a:t>
            </a:r>
            <a:endParaRPr lang="en-US" dirty="0"/>
          </a:p>
        </p:txBody>
      </p:sp>
      <p:sp>
        <p:nvSpPr>
          <p:cNvPr id="8194" name="Subtitle 2"/>
          <p:cNvSpPr>
            <a:spLocks noGrp="1"/>
          </p:cNvSpPr>
          <p:nvPr>
            <p:ph type="subTitle" idx="1"/>
          </p:nvPr>
        </p:nvSpPr>
        <p:spPr>
          <a:xfrm>
            <a:off x="695325" y="2956142"/>
            <a:ext cx="10801350" cy="2301658"/>
          </a:xfrm>
        </p:spPr>
        <p:txBody>
          <a:bodyPr>
            <a:normAutofit/>
          </a:bodyPr>
          <a:lstStyle/>
          <a:p>
            <a:r>
              <a:rPr lang="en-GB" dirty="0"/>
              <a:t>Adapted from Hoover-Fong J, Cheung MS, Fano V, </a:t>
            </a:r>
            <a:r>
              <a:rPr lang="en-GB" dirty="0" err="1"/>
              <a:t>Hagenas</a:t>
            </a:r>
            <a:r>
              <a:rPr lang="en-GB" dirty="0"/>
              <a:t> L, Hecht JT, Ireland P, Irving M, Mohnike K, </a:t>
            </a:r>
            <a:r>
              <a:rPr lang="en-GB" dirty="0" err="1"/>
              <a:t>Offiah</a:t>
            </a:r>
            <a:r>
              <a:rPr lang="en-GB" dirty="0"/>
              <a:t> AC, </a:t>
            </a:r>
            <a:r>
              <a:rPr lang="en-GB" dirty="0" err="1"/>
              <a:t>Okenfuss</a:t>
            </a:r>
            <a:r>
              <a:rPr lang="en-GB" dirty="0"/>
              <a:t> E, </a:t>
            </a:r>
            <a:r>
              <a:rPr lang="en-GB" dirty="0" err="1"/>
              <a:t>Ozono</a:t>
            </a:r>
            <a:r>
              <a:rPr lang="en-GB" dirty="0"/>
              <a:t> K, </a:t>
            </a:r>
            <a:r>
              <a:rPr lang="en-GB" dirty="0" err="1"/>
              <a:t>Raggio</a:t>
            </a:r>
            <a:r>
              <a:rPr lang="en-GB" dirty="0"/>
              <a:t> C, Tofts L, Kelly D, Shediac R, Pan W, Savarirayan R</a:t>
            </a:r>
          </a:p>
          <a:p>
            <a:r>
              <a:rPr lang="is-IS" dirty="0"/>
              <a:t>Bone 2021;115872</a:t>
            </a:r>
          </a:p>
          <a:p>
            <a:r>
              <a:rPr lang="is-IS" dirty="0"/>
              <a:t>doi.org/10.1016/j.bone.2021.115872</a:t>
            </a:r>
          </a:p>
        </p:txBody>
      </p:sp>
      <p:sp>
        <p:nvSpPr>
          <p:cNvPr id="3" name="TextBox 2"/>
          <p:cNvSpPr txBox="1"/>
          <p:nvPr/>
        </p:nvSpPr>
        <p:spPr>
          <a:xfrm>
            <a:off x="12114655" y="2820741"/>
            <a:ext cx="184731" cy="461665"/>
          </a:xfrm>
          <a:prstGeom prst="rect">
            <a:avLst/>
          </a:prstGeom>
          <a:noFill/>
        </p:spPr>
        <p:txBody>
          <a:bodyPr wrap="none" rtlCol="0">
            <a:spAutoFit/>
          </a:bodyPr>
          <a:lstStyle/>
          <a:p>
            <a:endParaRPr lang="en-US" sz="2400" dirty="0"/>
          </a:p>
        </p:txBody>
      </p:sp>
      <p:sp>
        <p:nvSpPr>
          <p:cNvPr id="5" name="TextBox 4">
            <a:extLst>
              <a:ext uri="{FF2B5EF4-FFF2-40B4-BE49-F238E27FC236}">
                <a16:creationId xmlns:a16="http://schemas.microsoft.com/office/drawing/2014/main" id="{9EF2A824-A72B-4AA2-BD83-4C0E3F249280}"/>
              </a:ext>
            </a:extLst>
          </p:cNvPr>
          <p:cNvSpPr txBox="1"/>
          <p:nvPr/>
        </p:nvSpPr>
        <p:spPr>
          <a:xfrm>
            <a:off x="5537200" y="6218682"/>
            <a:ext cx="4127657" cy="430887"/>
          </a:xfrm>
          <a:prstGeom prst="rect">
            <a:avLst/>
          </a:prstGeom>
          <a:noFill/>
        </p:spPr>
        <p:txBody>
          <a:bodyPr wrap="square" rtlCol="0">
            <a:spAutoFit/>
          </a:body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2021 BioMarin International Limited.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EU-ACH-00160  </a:t>
            </a:r>
            <a:r>
              <a:rPr lang="en-US" sz="1100" dirty="0">
                <a:solidFill>
                  <a:schemeClr val="accent2">
                    <a:lumMod val="50000"/>
                  </a:schemeClr>
                </a:solidFill>
              </a:rPr>
              <a:t>09/21</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FCD3D54-C8C7-4B2F-9930-C762AC911789}"/>
              </a:ext>
            </a:extLst>
          </p:cNvPr>
          <p:cNvSpPr txBox="1"/>
          <p:nvPr/>
        </p:nvSpPr>
        <p:spPr>
          <a:xfrm>
            <a:off x="2527143" y="6134044"/>
            <a:ext cx="4127657" cy="600164"/>
          </a:xfrm>
          <a:prstGeom prst="rect">
            <a:avLst/>
          </a:prstGeom>
          <a:noFill/>
        </p:spPr>
        <p:txBody>
          <a:bodyPr wrap="square" rtlCol="0">
            <a:spAutoFit/>
          </a:body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48D6E59C-F755-4376-BC9D-8CA3E6A54E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8CF7CBB-D83D-41A5-9FDF-FEE017F295C5}"/>
              </a:ext>
            </a:extLst>
          </p:cNvPr>
          <p:cNvSpPr>
            <a:spLocks noGrp="1"/>
          </p:cNvSpPr>
          <p:nvPr>
            <p:ph type="title"/>
          </p:nvPr>
        </p:nvSpPr>
        <p:spPr/>
        <p:txBody>
          <a:bodyPr/>
          <a:lstStyle/>
          <a:p>
            <a:r>
              <a:rPr lang="en-GB" dirty="0"/>
              <a:t>Foramen Magnum Stenosis</a:t>
            </a:r>
            <a:br>
              <a:rPr lang="en-GB" dirty="0"/>
            </a:br>
            <a:r>
              <a:rPr lang="en-GB" dirty="0"/>
              <a:t>and </a:t>
            </a:r>
            <a:r>
              <a:rPr lang="en-GB" dirty="0" err="1"/>
              <a:t>Cervicomedullary</a:t>
            </a:r>
            <a:br>
              <a:rPr lang="en-GB" dirty="0"/>
            </a:br>
            <a:r>
              <a:rPr lang="en-GB" dirty="0"/>
              <a:t>Decompression</a:t>
            </a:r>
          </a:p>
        </p:txBody>
      </p:sp>
      <p:sp>
        <p:nvSpPr>
          <p:cNvPr id="7" name="Text Placeholder 6">
            <a:extLst>
              <a:ext uri="{FF2B5EF4-FFF2-40B4-BE49-F238E27FC236}">
                <a16:creationId xmlns:a16="http://schemas.microsoft.com/office/drawing/2014/main" id="{16A99784-0596-40D4-B39C-D78F3804D35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2850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normAutofit/>
          </a:bodyPr>
          <a:lstStyle/>
          <a:p>
            <a:r>
              <a:rPr lang="en-GB" dirty="0"/>
              <a:t>Foramen Magnum Stenosis and CMD</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lstStyle/>
          <a:p>
            <a:r>
              <a:rPr lang="en-GB" dirty="0"/>
              <a:t>Babies with achondroplasia are born with a significantly smaller than usual foramen magnum</a:t>
            </a:r>
          </a:p>
          <a:p>
            <a:pPr lvl="1"/>
            <a:r>
              <a:rPr lang="en-GB" dirty="0"/>
              <a:t>Space for the upper cervical spinal cord is further impacted by severe impairment of foramen magnum growth</a:t>
            </a:r>
          </a:p>
          <a:p>
            <a:r>
              <a:rPr lang="en-GB" dirty="0"/>
              <a:t>Compression of the brainstem and cervical spinal cord in young children with achondroplasia has been associated with sleep apnoea and other neuropathology</a:t>
            </a:r>
          </a:p>
          <a:p>
            <a:r>
              <a:rPr lang="en-GB" dirty="0"/>
              <a:t>Risk  of sudden death in children &lt;5 years with achondroplasia is nearly 50-times higher than the general population, with compression the likely cause of many excess deaths</a:t>
            </a:r>
          </a:p>
          <a:p>
            <a:r>
              <a:rPr lang="en-GB" dirty="0"/>
              <a:t>Even if MRI is routinely performed, the criteria regarding when to perform CMD remain unclear</a:t>
            </a:r>
          </a:p>
          <a:p>
            <a:endParaRPr lang="en-GB" dirty="0"/>
          </a:p>
          <a:p>
            <a:endParaRPr lang="en-GB" dirty="0"/>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CMD, </a:t>
            </a:r>
            <a:r>
              <a:rPr lang="en-GB" dirty="0" err="1"/>
              <a:t>cervicomedullary</a:t>
            </a:r>
            <a:r>
              <a:rPr lang="en-GB" dirty="0"/>
              <a:t> decompression.</a:t>
            </a:r>
            <a:br>
              <a:rPr lang="en-GB" dirty="0"/>
            </a:br>
            <a:r>
              <a:rPr lang="en-GB" dirty="0"/>
              <a:t>Hoover-Fong J, et al. </a:t>
            </a:r>
            <a:r>
              <a:rPr lang="is-IS" dirty="0"/>
              <a:t>Bone 2021;115872.</a:t>
            </a:r>
            <a:endParaRPr lang="en-GB" dirty="0"/>
          </a:p>
        </p:txBody>
      </p:sp>
      <p:sp>
        <p:nvSpPr>
          <p:cNvPr id="8" name="Content Placeholder 7">
            <a:extLst>
              <a:ext uri="{FF2B5EF4-FFF2-40B4-BE49-F238E27FC236}">
                <a16:creationId xmlns:a16="http://schemas.microsoft.com/office/drawing/2014/main" id="{EADD5CFF-7605-4E03-B0BF-8E3E2CCD5BDA}"/>
              </a:ext>
            </a:extLst>
          </p:cNvPr>
          <p:cNvSpPr>
            <a:spLocks noGrp="1"/>
          </p:cNvSpPr>
          <p:nvPr>
            <p:ph sz="quarter" idx="12"/>
          </p:nvPr>
        </p:nvSpPr>
        <p:spPr/>
        <p:txBody>
          <a:bodyPr/>
          <a:lstStyle/>
          <a:p>
            <a:r>
              <a:rPr lang="en-GB" dirty="0"/>
              <a:t>Close monitoring is needed for all infants with achondroplasia</a:t>
            </a:r>
          </a:p>
        </p:txBody>
      </p:sp>
    </p:spTree>
    <p:extLst>
      <p:ext uri="{BB962C8B-B14F-4D97-AF65-F5344CB8AC3E}">
        <p14:creationId xmlns:p14="http://schemas.microsoft.com/office/powerpoint/2010/main" val="407916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lstStyle/>
          <a:p>
            <a:r>
              <a:rPr lang="en-GB" dirty="0"/>
              <a:t>Gaps in Knowledge</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normAutofit fontScale="92500" lnSpcReduction="20000"/>
          </a:bodyPr>
          <a:lstStyle/>
          <a:p>
            <a:r>
              <a:rPr lang="en-GB" dirty="0"/>
              <a:t>Recent guidelines highlight the importance of combining </a:t>
            </a:r>
            <a:r>
              <a:rPr lang="en-GB" dirty="0" err="1"/>
              <a:t>cervicomedullary</a:t>
            </a:r>
            <a:r>
              <a:rPr lang="en-GB" dirty="0"/>
              <a:t> junction imaging with an overnight sleep study, physical and neurologic exam</a:t>
            </a:r>
          </a:p>
          <a:p>
            <a:r>
              <a:rPr lang="en-GB" dirty="0"/>
              <a:t>Other consensus-based guidelines recommend neuroimaging by MRI only when indicated by clinical findings or abnormal polysomnogram</a:t>
            </a:r>
          </a:p>
          <a:p>
            <a:pPr lvl="1"/>
            <a:r>
              <a:rPr lang="en-GB" dirty="0"/>
              <a:t>MRI is preferred over CT for better resolution of neural tissue and avoidance of radiation</a:t>
            </a:r>
          </a:p>
          <a:p>
            <a:r>
              <a:rPr lang="en-GB" dirty="0"/>
              <a:t>There may be parental concerns about the safety of anaesthesia and potential negative impact on neurocognitive development</a:t>
            </a:r>
          </a:p>
          <a:p>
            <a:pPr lvl="1"/>
            <a:r>
              <a:rPr lang="en-GB" dirty="0"/>
              <a:t>Some parents remain reluctant to allow their child to undergo screening MRI despite recent evidence suggesting these concerns are unfounded</a:t>
            </a:r>
          </a:p>
          <a:p>
            <a:pPr lvl="1"/>
            <a:r>
              <a:rPr lang="en-GB" dirty="0"/>
              <a:t>In infants up to ~6 months of age, a period of sleep deprivation followed by feeding and swaddling may allow successful MRI without anaesthesia</a:t>
            </a:r>
          </a:p>
          <a:p>
            <a:r>
              <a:rPr lang="en-GB" b="0" i="0" u="none" strike="noStrike" baseline="0" dirty="0">
                <a:solidFill>
                  <a:srgbClr val="000000"/>
                </a:solidFill>
              </a:rPr>
              <a:t>A major knowledge gap related to FMS management lack of data comparing neurocognitive outcome of individuals who underwent corrective surgery with those who did not</a:t>
            </a:r>
            <a:endParaRPr lang="en-GB" dirty="0"/>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FMS, Foramen Magnum Stenosis. </a:t>
            </a:r>
            <a:br>
              <a:rPr lang="en-GB" dirty="0"/>
            </a:br>
            <a:r>
              <a:rPr lang="en-GB" dirty="0"/>
              <a:t>Hoover-Fong J, et al. </a:t>
            </a:r>
            <a:r>
              <a:rPr lang="is-IS" dirty="0"/>
              <a:t>Bone 2021;115872. Hoover-Fong J, et al. Paediatrics. 2020;145(6):e20201010. White KK, et al. Am. J. Med. Genet. 2016;170:42–51.</a:t>
            </a:r>
            <a:endParaRPr lang="en-GB" dirty="0"/>
          </a:p>
        </p:txBody>
      </p:sp>
      <p:sp>
        <p:nvSpPr>
          <p:cNvPr id="8" name="Content Placeholder 7">
            <a:extLst>
              <a:ext uri="{FF2B5EF4-FFF2-40B4-BE49-F238E27FC236}">
                <a16:creationId xmlns:a16="http://schemas.microsoft.com/office/drawing/2014/main" id="{EADD5CFF-7605-4E03-B0BF-8E3E2CCD5BDA}"/>
              </a:ext>
            </a:extLst>
          </p:cNvPr>
          <p:cNvSpPr>
            <a:spLocks noGrp="1"/>
          </p:cNvSpPr>
          <p:nvPr>
            <p:ph sz="quarter" idx="12"/>
          </p:nvPr>
        </p:nvSpPr>
        <p:spPr/>
        <p:txBody>
          <a:bodyPr>
            <a:normAutofit fontScale="92500"/>
          </a:bodyPr>
          <a:lstStyle/>
          <a:p>
            <a:r>
              <a:rPr lang="en-GB" dirty="0"/>
              <a:t>The role of imaging in infants and toddlers remains debated, and there is no universal screening standard </a:t>
            </a:r>
          </a:p>
        </p:txBody>
      </p:sp>
    </p:spTree>
    <p:extLst>
      <p:ext uri="{BB962C8B-B14F-4D97-AF65-F5344CB8AC3E}">
        <p14:creationId xmlns:p14="http://schemas.microsoft.com/office/powerpoint/2010/main" val="4120662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338F448-BA77-457F-9872-3663F911B8B3}"/>
              </a:ext>
            </a:extLst>
          </p:cNvPr>
          <p:cNvSpPr>
            <a:spLocks noGrp="1"/>
          </p:cNvSpPr>
          <p:nvPr>
            <p:ph type="title"/>
          </p:nvPr>
        </p:nvSpPr>
        <p:spPr/>
        <p:txBody>
          <a:bodyPr/>
          <a:lstStyle/>
          <a:p>
            <a:r>
              <a:rPr lang="en-GB" dirty="0"/>
              <a:t>Head Circumference</a:t>
            </a:r>
          </a:p>
        </p:txBody>
      </p:sp>
      <p:sp>
        <p:nvSpPr>
          <p:cNvPr id="7" name="Text Placeholder 6">
            <a:extLst>
              <a:ext uri="{FF2B5EF4-FFF2-40B4-BE49-F238E27FC236}">
                <a16:creationId xmlns:a16="http://schemas.microsoft.com/office/drawing/2014/main" id="{5F8B1D8B-59AF-47BE-8938-7EF8E70ECF0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249537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lstStyle/>
          <a:p>
            <a:r>
              <a:rPr lang="en-GB" dirty="0"/>
              <a:t>Head Circumference</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normAutofit/>
          </a:bodyPr>
          <a:lstStyle/>
          <a:p>
            <a:r>
              <a:rPr lang="en-GB" dirty="0"/>
              <a:t>Macrocephaly is a hallmark feature of achondroplasia caused by increased brain tissue volume together with increased cerebrospinal fluid and slightly enlarged cerebral ventricles</a:t>
            </a:r>
          </a:p>
          <a:p>
            <a:r>
              <a:rPr lang="en-GB" dirty="0"/>
              <a:t>Several studies have demonstrated that the rate of head growth is increased in achondroplasia </a:t>
            </a:r>
          </a:p>
          <a:p>
            <a:pPr lvl="1"/>
            <a:r>
              <a:rPr lang="en-GB" dirty="0"/>
              <a:t>By 2 years of age, children with achondroplasia have achieved about 90% of their adult head circumference; almost 1 year earlier than in the general population</a:t>
            </a:r>
          </a:p>
          <a:p>
            <a:r>
              <a:rPr lang="en-GB" dirty="0"/>
              <a:t>Macrocephaly may contribute to the development of progressive and permanent thoracolumbar kyphosis in young children during early sitting</a:t>
            </a:r>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Hoover-Fong J, et al. </a:t>
            </a:r>
            <a:r>
              <a:rPr lang="is-IS" dirty="0"/>
              <a:t>Bone 2021;115872.</a:t>
            </a:r>
            <a:endParaRPr lang="en-GB" dirty="0"/>
          </a:p>
        </p:txBody>
      </p:sp>
      <p:sp>
        <p:nvSpPr>
          <p:cNvPr id="8" name="Content Placeholder 7">
            <a:extLst>
              <a:ext uri="{FF2B5EF4-FFF2-40B4-BE49-F238E27FC236}">
                <a16:creationId xmlns:a16="http://schemas.microsoft.com/office/drawing/2014/main" id="{EADD5CFF-7605-4E03-B0BF-8E3E2CCD5BDA}"/>
              </a:ext>
            </a:extLst>
          </p:cNvPr>
          <p:cNvSpPr>
            <a:spLocks noGrp="1"/>
          </p:cNvSpPr>
          <p:nvPr>
            <p:ph sz="quarter" idx="12"/>
          </p:nvPr>
        </p:nvSpPr>
        <p:spPr/>
        <p:txBody>
          <a:bodyPr>
            <a:normAutofit/>
          </a:bodyPr>
          <a:lstStyle/>
          <a:p>
            <a:r>
              <a:rPr lang="en-GB" dirty="0"/>
              <a:t>Head circumference should be monitored frequently, particularly during the first year of life</a:t>
            </a:r>
          </a:p>
        </p:txBody>
      </p:sp>
    </p:spTree>
    <p:extLst>
      <p:ext uri="{BB962C8B-B14F-4D97-AF65-F5344CB8AC3E}">
        <p14:creationId xmlns:p14="http://schemas.microsoft.com/office/powerpoint/2010/main" val="332640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lstStyle/>
          <a:p>
            <a:r>
              <a:rPr lang="en-GB" dirty="0"/>
              <a:t>Gaps in Knowledge</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normAutofit/>
          </a:bodyPr>
          <a:lstStyle/>
          <a:p>
            <a:r>
              <a:rPr lang="en-GB" dirty="0"/>
              <a:t>There has been a decrease in the incidence of surgical interventions to treat hydrocephalus in children with achondroplasia </a:t>
            </a:r>
          </a:p>
          <a:p>
            <a:pPr lvl="1"/>
            <a:r>
              <a:rPr lang="en-GB" dirty="0"/>
              <a:t>It is not clear whether this is due to implementation of stricter criteria for surgery over time or improved ability to differentiate macrocephaly from symptomatic hydrocephalus using condition-specific reference charts</a:t>
            </a:r>
          </a:p>
          <a:p>
            <a:r>
              <a:rPr lang="en-GB" dirty="0"/>
              <a:t>The decision whether or not to intervene when faced with the diagnosis of hydrocephalus and abnormal head growth in an infant with achondroplasia has significant consequences across the lifespan due to the high life-time risk of shunt failure </a:t>
            </a:r>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Hoover-Fong J, et al. </a:t>
            </a:r>
            <a:r>
              <a:rPr lang="is-IS" dirty="0"/>
              <a:t>Bone 2021;115872.</a:t>
            </a:r>
            <a:endParaRPr lang="en-GB" dirty="0"/>
          </a:p>
        </p:txBody>
      </p:sp>
      <p:sp>
        <p:nvSpPr>
          <p:cNvPr id="8" name="Content Placeholder 7">
            <a:extLst>
              <a:ext uri="{FF2B5EF4-FFF2-40B4-BE49-F238E27FC236}">
                <a16:creationId xmlns:a16="http://schemas.microsoft.com/office/drawing/2014/main" id="{EADD5CFF-7605-4E03-B0BF-8E3E2CCD5BDA}"/>
              </a:ext>
            </a:extLst>
          </p:cNvPr>
          <p:cNvSpPr>
            <a:spLocks noGrp="1"/>
          </p:cNvSpPr>
          <p:nvPr>
            <p:ph sz="quarter" idx="12"/>
          </p:nvPr>
        </p:nvSpPr>
        <p:spPr/>
        <p:txBody>
          <a:bodyPr>
            <a:normAutofit fontScale="92500" lnSpcReduction="10000"/>
          </a:bodyPr>
          <a:lstStyle/>
          <a:p>
            <a:r>
              <a:rPr lang="en-GB" dirty="0"/>
              <a:t>There are no consensus guidelines for identifying children with macrocephaly who </a:t>
            </a:r>
            <a:br>
              <a:rPr lang="en-GB" dirty="0"/>
            </a:br>
            <a:r>
              <a:rPr lang="en-GB" dirty="0"/>
              <a:t>have true hydrocephalus and may require surgery</a:t>
            </a:r>
          </a:p>
        </p:txBody>
      </p:sp>
    </p:spTree>
    <p:extLst>
      <p:ext uri="{BB962C8B-B14F-4D97-AF65-F5344CB8AC3E}">
        <p14:creationId xmlns:p14="http://schemas.microsoft.com/office/powerpoint/2010/main" val="1746626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A9FB053-03A5-4E30-B9E3-E48902DD90D5}"/>
              </a:ext>
            </a:extLst>
          </p:cNvPr>
          <p:cNvSpPr>
            <a:spLocks noGrp="1"/>
          </p:cNvSpPr>
          <p:nvPr>
            <p:ph type="title"/>
          </p:nvPr>
        </p:nvSpPr>
        <p:spPr/>
        <p:txBody>
          <a:bodyPr/>
          <a:lstStyle/>
          <a:p>
            <a:r>
              <a:rPr lang="en-GB" dirty="0"/>
              <a:t>Spine Issues</a:t>
            </a:r>
          </a:p>
        </p:txBody>
      </p:sp>
      <p:sp>
        <p:nvSpPr>
          <p:cNvPr id="7" name="Text Placeholder 6">
            <a:extLst>
              <a:ext uri="{FF2B5EF4-FFF2-40B4-BE49-F238E27FC236}">
                <a16:creationId xmlns:a16="http://schemas.microsoft.com/office/drawing/2014/main" id="{B41DFD84-BA5E-461A-991A-37ED6E8C800F}"/>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601128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lstStyle/>
          <a:p>
            <a:r>
              <a:rPr lang="en-GB" dirty="0"/>
              <a:t>Spine Issues</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lstStyle/>
          <a:p>
            <a:r>
              <a:rPr lang="en-GB" b="1" dirty="0"/>
              <a:t>Kyphosis: </a:t>
            </a:r>
            <a:r>
              <a:rPr lang="en-GB" dirty="0"/>
              <a:t>generally resolves in most individuals, but 10–15% of adolescents and adults with achondroplasia have a fixed, angular thoracolumbar kyphosis which increases their risk for neurological complications, including symptomatic spinal stenosis</a:t>
            </a:r>
          </a:p>
          <a:p>
            <a:r>
              <a:rPr lang="en-GB" b="1" dirty="0"/>
              <a:t>Lumbar </a:t>
            </a:r>
            <a:r>
              <a:rPr lang="en-GB" b="1" dirty="0" err="1"/>
              <a:t>hyperlordosis</a:t>
            </a:r>
            <a:r>
              <a:rPr lang="en-GB" b="1" dirty="0"/>
              <a:t>: </a:t>
            </a:r>
            <a:r>
              <a:rPr lang="en-GB" dirty="0"/>
              <a:t>80% of children and 98% of adults with achondroplasia have lumbosacral </a:t>
            </a:r>
            <a:r>
              <a:rPr lang="en-GB" dirty="0" err="1"/>
              <a:t>hyperlordosis</a:t>
            </a:r>
            <a:r>
              <a:rPr lang="en-GB" dirty="0"/>
              <a:t> resulting from excessive anterior pelvic tilt and hip flexion contractures</a:t>
            </a:r>
          </a:p>
          <a:p>
            <a:r>
              <a:rPr lang="en-GB" b="1" dirty="0"/>
              <a:t>Spinal stenosis: </a:t>
            </a:r>
            <a:r>
              <a:rPr lang="en-GB" dirty="0"/>
              <a:t>Symptomatic spinal stenosis is generally considered a problem of mid-adulthood with onset of symptoms typically observed in the fourth decade</a:t>
            </a:r>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Hoover-Fong J, et al. </a:t>
            </a:r>
            <a:r>
              <a:rPr lang="is-IS" dirty="0"/>
              <a:t>Bone 2021;115872.</a:t>
            </a:r>
            <a:endParaRPr lang="en-GB" dirty="0"/>
          </a:p>
        </p:txBody>
      </p:sp>
    </p:spTree>
    <p:extLst>
      <p:ext uri="{BB962C8B-B14F-4D97-AF65-F5344CB8AC3E}">
        <p14:creationId xmlns:p14="http://schemas.microsoft.com/office/powerpoint/2010/main" val="2895532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a:xfrm>
            <a:off x="696000" y="360000"/>
            <a:ext cx="10800000" cy="1008000"/>
          </a:xfrm>
        </p:spPr>
        <p:txBody>
          <a:bodyPr/>
          <a:lstStyle/>
          <a:p>
            <a:r>
              <a:rPr lang="en-GB" dirty="0"/>
              <a:t>Gaps in Knowledge</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a:xfrm>
            <a:off x="696000" y="1449391"/>
            <a:ext cx="10800000" cy="3911741"/>
          </a:xfrm>
        </p:spPr>
        <p:txBody>
          <a:bodyPr>
            <a:normAutofit/>
          </a:bodyPr>
          <a:lstStyle/>
          <a:p>
            <a:r>
              <a:rPr lang="en-GB" dirty="0"/>
              <a:t>Anecdotal reports suggest stretching regime improves posture in later years</a:t>
            </a:r>
          </a:p>
          <a:p>
            <a:pPr lvl="1"/>
            <a:r>
              <a:rPr lang="en-GB" dirty="0"/>
              <a:t>Efforts to identify these individuals and assess their current pain, physical function, and degree of hip flexion contracture against age-matched controls could be ascertain if there is any observable relationship between early stretching and later health status</a:t>
            </a:r>
          </a:p>
          <a:p>
            <a:r>
              <a:rPr lang="en-GB" dirty="0"/>
              <a:t>The combination of macrocephaly, hypotonia, and ligamentous laxity has been implicated in increasing the risk of fixed kyphotic deformity or uncontrolled head movements, leading to the recommendation of restricted early sitting for infants with achondroplasia</a:t>
            </a:r>
          </a:p>
          <a:p>
            <a:pPr lvl="1"/>
            <a:r>
              <a:rPr lang="en-GB" dirty="0"/>
              <a:t>However, it remains unclear whether the clinical change to restricted early sitting has altered the trajectory of development for children with achondroplasia and whether the introduction of this has resulted in a reduction in the incidence of fixed kyphotic deformity</a:t>
            </a:r>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a:xfrm>
            <a:off x="704497" y="6131861"/>
            <a:ext cx="9031665" cy="581635"/>
          </a:xfrm>
        </p:spPr>
        <p:txBody>
          <a:bodyPr/>
          <a:lstStyle/>
          <a:p>
            <a:r>
              <a:rPr lang="en-GB" dirty="0"/>
              <a:t>Hoover-Fong J, et al. </a:t>
            </a:r>
            <a:r>
              <a:rPr lang="is-IS" dirty="0"/>
              <a:t>Bone 2021;115872.</a:t>
            </a:r>
            <a:endParaRPr lang="en-GB" dirty="0"/>
          </a:p>
        </p:txBody>
      </p:sp>
      <p:sp>
        <p:nvSpPr>
          <p:cNvPr id="9" name="Content Placeholder 8">
            <a:extLst>
              <a:ext uri="{FF2B5EF4-FFF2-40B4-BE49-F238E27FC236}">
                <a16:creationId xmlns:a16="http://schemas.microsoft.com/office/drawing/2014/main" id="{33F44D9C-B3AD-48F3-A7FE-96B5C1952478}"/>
              </a:ext>
            </a:extLst>
          </p:cNvPr>
          <p:cNvSpPr>
            <a:spLocks noGrp="1"/>
          </p:cNvSpPr>
          <p:nvPr>
            <p:ph sz="quarter" idx="12"/>
          </p:nvPr>
        </p:nvSpPr>
        <p:spPr/>
        <p:txBody>
          <a:bodyPr>
            <a:normAutofit fontScale="92500" lnSpcReduction="10000"/>
          </a:bodyPr>
          <a:lstStyle/>
          <a:p>
            <a:r>
              <a:rPr lang="en-GB" dirty="0"/>
              <a:t>More research is also required to quantify the effects of spinal issued </a:t>
            </a:r>
            <a:br>
              <a:rPr lang="en-GB" dirty="0"/>
            </a:br>
            <a:r>
              <a:rPr lang="en-GB" dirty="0"/>
              <a:t>through formal assessments of physical function</a:t>
            </a:r>
          </a:p>
        </p:txBody>
      </p:sp>
    </p:spTree>
    <p:extLst>
      <p:ext uri="{BB962C8B-B14F-4D97-AF65-F5344CB8AC3E}">
        <p14:creationId xmlns:p14="http://schemas.microsoft.com/office/powerpoint/2010/main" val="9145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E541F-8E25-4DD2-A6CF-672BE3CC7052}"/>
              </a:ext>
            </a:extLst>
          </p:cNvPr>
          <p:cNvSpPr>
            <a:spLocks noGrp="1"/>
          </p:cNvSpPr>
          <p:nvPr>
            <p:ph type="title"/>
          </p:nvPr>
        </p:nvSpPr>
        <p:spPr/>
        <p:txBody>
          <a:bodyPr/>
          <a:lstStyle/>
          <a:p>
            <a:r>
              <a:rPr lang="en-GB" dirty="0"/>
              <a:t>Sleep-Disordered Breathing</a:t>
            </a:r>
          </a:p>
        </p:txBody>
      </p:sp>
      <p:sp>
        <p:nvSpPr>
          <p:cNvPr id="3" name="Text Placeholder 2">
            <a:extLst>
              <a:ext uri="{FF2B5EF4-FFF2-40B4-BE49-F238E27FC236}">
                <a16:creationId xmlns:a16="http://schemas.microsoft.com/office/drawing/2014/main" id="{4B009CDC-F1E7-4AB5-9B9C-4F231A17C6C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05576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a:xfrm>
            <a:off x="696000" y="360000"/>
            <a:ext cx="10800000" cy="1008000"/>
          </a:xfrm>
        </p:spPr>
        <p:txBody>
          <a:bodyPr>
            <a:normAutofit/>
          </a:bodyPr>
          <a:lstStyle/>
          <a:p>
            <a:r>
              <a:rPr lang="en-GB" dirty="0"/>
              <a:t>Background</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6000" y="1449390"/>
            <a:ext cx="10800000" cy="4535486"/>
          </a:xfrm>
        </p:spPr>
        <p:txBody>
          <a:bodyPr>
            <a:normAutofit/>
          </a:bodyPr>
          <a:lstStyle/>
          <a:p>
            <a:r>
              <a:rPr lang="en-GB" dirty="0"/>
              <a:t>Achondroplasia is the most common form of disproportionate short stature with an incidence of 1 in 20,000–30,000 live births and worldwide prevalence of 250,000–385,000</a:t>
            </a:r>
          </a:p>
          <a:p>
            <a:r>
              <a:rPr lang="en-GB" dirty="0"/>
              <a:t>Although cross-sectional studies have described the nature and prevalence of complications and comorbidities there is a lack of high-quality longitudinal natural history</a:t>
            </a:r>
          </a:p>
          <a:p>
            <a:r>
              <a:rPr lang="en-GB" dirty="0"/>
              <a:t>With recent advances in drug therapy for achondroplasia, opportunities to clearly understand natural history are decreasing</a:t>
            </a:r>
          </a:p>
          <a:p>
            <a:pPr lvl="1"/>
            <a:r>
              <a:rPr lang="en-GB" dirty="0"/>
              <a:t>Recruiting adults to participate in natural history studies is challenging and likely will become more so as greater numbers of children and adolescents receive new treatments</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a:xfrm>
            <a:off x="704497" y="6131861"/>
            <a:ext cx="9031665" cy="581635"/>
          </a:xfrm>
        </p:spPr>
        <p:txBody>
          <a:bodyPr/>
          <a:lstStyle/>
          <a:p>
            <a:r>
              <a:rPr lang="en-GB" dirty="0"/>
              <a:t>Hoover-Fong J, et al. </a:t>
            </a:r>
            <a:r>
              <a:rPr lang="is-IS" dirty="0"/>
              <a:t>Bone 2021;115872.</a:t>
            </a:r>
          </a:p>
        </p:txBody>
      </p:sp>
    </p:spTree>
    <p:extLst>
      <p:ext uri="{BB962C8B-B14F-4D97-AF65-F5344CB8AC3E}">
        <p14:creationId xmlns:p14="http://schemas.microsoft.com/office/powerpoint/2010/main" val="3997123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Sleep-Disordered Breathing</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fontScale="85000" lnSpcReduction="20000"/>
          </a:bodyPr>
          <a:lstStyle/>
          <a:p>
            <a:r>
              <a:rPr lang="en-GB" dirty="0"/>
              <a:t>The prevalence of SDB ranges from 42 to 82% in children with achondroplasia</a:t>
            </a:r>
          </a:p>
          <a:p>
            <a:r>
              <a:rPr lang="en-GB" dirty="0"/>
              <a:t>&gt;50% of children with achondroplasia have OSA</a:t>
            </a:r>
          </a:p>
          <a:p>
            <a:pPr lvl="1"/>
            <a:r>
              <a:rPr lang="en-GB" dirty="0"/>
              <a:t>Possibly caused by a combination of midface hypoplasia, narrow nasal passages, adenoid and tonsil hypertrophy, airway muscles hypotonia, and cranial nerve impingement on FMS </a:t>
            </a:r>
          </a:p>
          <a:p>
            <a:r>
              <a:rPr lang="en-GB" dirty="0"/>
              <a:t>Findings from the ongoing CLARITY are consistent with previous retrospective studies</a:t>
            </a:r>
          </a:p>
          <a:p>
            <a:pPr lvl="1"/>
            <a:r>
              <a:rPr lang="en-GB" dirty="0"/>
              <a:t>In this US-based study, 40.9% were suspected to have OSA by medical assessment and an OSA diagnosis was confirmed by a sleep study in 48.4% </a:t>
            </a:r>
          </a:p>
          <a:p>
            <a:pPr lvl="1"/>
            <a:r>
              <a:rPr lang="en-GB" dirty="0"/>
              <a:t>In addition, 620 patients (45.1%) had undergone T&amp;A, of whom 33% underwent surgery without completing any sleep study</a:t>
            </a:r>
          </a:p>
          <a:p>
            <a:r>
              <a:rPr lang="en-GB" dirty="0"/>
              <a:t>In a US skeletal dysplasia clinic, 69% (79/114) of patients with achondroplasia were diagnosed with OSA with diagnoses occurring at all stages of life</a:t>
            </a:r>
          </a:p>
          <a:p>
            <a:pPr lvl="1"/>
            <a:r>
              <a:rPr lang="en-GB" dirty="0"/>
              <a:t>63% of those diagnosed with OSA underwent T&amp;A, with OSA resolving in about one-third </a:t>
            </a:r>
          </a:p>
          <a:p>
            <a:r>
              <a:rPr lang="en-GB" dirty="0"/>
              <a:t>A subset of children with achondroplasia have difficulties with attention and concentration which may be connected to OSA </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FMS, Foramen Magnum Stenosis; OSA, obstructive sleep apnoea; SDB, sleep-disordered breathing; T&amp;A, tonsillectomy and/or adenoidectomy.</a:t>
            </a:r>
            <a:br>
              <a:rPr lang="en-GB" dirty="0"/>
            </a:br>
            <a:r>
              <a:rPr lang="en-GB" dirty="0"/>
              <a:t>Hoover-Fong J, et al. </a:t>
            </a:r>
            <a:r>
              <a:rPr lang="is-IS" dirty="0"/>
              <a:t>Bone 2021;115872</a:t>
            </a:r>
          </a:p>
        </p:txBody>
      </p:sp>
      <p:sp>
        <p:nvSpPr>
          <p:cNvPr id="4" name="Content Placeholder 3">
            <a:extLst>
              <a:ext uri="{FF2B5EF4-FFF2-40B4-BE49-F238E27FC236}">
                <a16:creationId xmlns:a16="http://schemas.microsoft.com/office/drawing/2014/main" id="{B4DD3C76-770B-4EE3-9CCD-42B46B9E1308}"/>
              </a:ext>
            </a:extLst>
          </p:cNvPr>
          <p:cNvSpPr>
            <a:spLocks noGrp="1"/>
          </p:cNvSpPr>
          <p:nvPr>
            <p:ph sz="quarter" idx="12"/>
          </p:nvPr>
        </p:nvSpPr>
        <p:spPr/>
        <p:txBody>
          <a:bodyPr/>
          <a:lstStyle/>
          <a:p>
            <a:r>
              <a:rPr lang="en-GB" dirty="0"/>
              <a:t>Sleep-disordered breathing is a complication of achondroplasia seen throughout the lifespan</a:t>
            </a:r>
          </a:p>
        </p:txBody>
      </p:sp>
    </p:spTree>
    <p:extLst>
      <p:ext uri="{BB962C8B-B14F-4D97-AF65-F5344CB8AC3E}">
        <p14:creationId xmlns:p14="http://schemas.microsoft.com/office/powerpoint/2010/main" val="893367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Gaps in Knowledge</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There remains a lack of longitudinal natural history data on the incidence and severity of OSA and SDB</a:t>
            </a:r>
          </a:p>
          <a:p>
            <a:r>
              <a:rPr lang="en-GB" dirty="0"/>
              <a:t>SDB may contribute to increased mortality, but no clear correlation has been found between central sleep apnoea and FMS</a:t>
            </a:r>
          </a:p>
          <a:p>
            <a:r>
              <a:rPr lang="en-GB" dirty="0"/>
              <a:t>Treating OSA in adults with achondroplasia remains a challenge because their macrocephaly and midface recession may be more difficult to fit a CPAP mask well</a:t>
            </a:r>
          </a:p>
          <a:p>
            <a:pPr lvl="1"/>
            <a:r>
              <a:rPr lang="en-GB" dirty="0"/>
              <a:t>These factors should not preclude use of CPAP as there are now a wide variety of CPAP masks for trial and use</a:t>
            </a:r>
          </a:p>
          <a:p>
            <a:r>
              <a:rPr lang="en-GB" dirty="0"/>
              <a:t>The long-term health effects of treated OSA with CPAP requires further study</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CPAP, continuous positive airway pressure; FMS, Foramen Magnum Stenosis; OSA, obstructive sleep apnoea; SDB, sleep-disordered breathing.</a:t>
            </a:r>
            <a:br>
              <a:rPr lang="en-GB" dirty="0"/>
            </a:br>
            <a:r>
              <a:rPr lang="en-GB" dirty="0"/>
              <a:t>Hoover-Fong J, et al. </a:t>
            </a:r>
            <a:r>
              <a:rPr lang="is-IS" dirty="0"/>
              <a:t>Bone 2021;115872</a:t>
            </a:r>
          </a:p>
        </p:txBody>
      </p:sp>
    </p:spTree>
    <p:extLst>
      <p:ext uri="{BB962C8B-B14F-4D97-AF65-F5344CB8AC3E}">
        <p14:creationId xmlns:p14="http://schemas.microsoft.com/office/powerpoint/2010/main" val="1779450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093B7D-FD5B-48A5-8007-C9C8F4A4496A}"/>
              </a:ext>
            </a:extLst>
          </p:cNvPr>
          <p:cNvSpPr>
            <a:spLocks noGrp="1"/>
          </p:cNvSpPr>
          <p:nvPr>
            <p:ph type="title"/>
          </p:nvPr>
        </p:nvSpPr>
        <p:spPr/>
        <p:txBody>
          <a:bodyPr/>
          <a:lstStyle/>
          <a:p>
            <a:r>
              <a:rPr lang="en-GB" dirty="0"/>
              <a:t>Growth, Body Proportion, Puberty and General Skeletal Health</a:t>
            </a:r>
          </a:p>
        </p:txBody>
      </p:sp>
      <p:sp>
        <p:nvSpPr>
          <p:cNvPr id="7" name="Text Placeholder 6">
            <a:extLst>
              <a:ext uri="{FF2B5EF4-FFF2-40B4-BE49-F238E27FC236}">
                <a16:creationId xmlns:a16="http://schemas.microsoft.com/office/drawing/2014/main" id="{7B4BBE20-D7F5-4A30-AD3B-C508F6965BB7}"/>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725489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fontScale="90000"/>
          </a:bodyPr>
          <a:lstStyle/>
          <a:p>
            <a:r>
              <a:rPr lang="en-GB" dirty="0"/>
              <a:t>Growth, Body Proportion, Puberty and General Skeletal Health</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Longitudinal growth studies of people with achondroplasia have demonstrated that final adult height is generally similar across all regions </a:t>
            </a:r>
          </a:p>
          <a:p>
            <a:pPr lvl="1"/>
            <a:r>
              <a:rPr lang="en-GB" dirty="0"/>
              <a:t>Ongoing natural history studies will collectively provide additional data about growth curves and final height in North American, European, Latin American, and multi-national populations</a:t>
            </a:r>
          </a:p>
          <a:p>
            <a:r>
              <a:rPr lang="en-GB" dirty="0"/>
              <a:t>When analysed at the population level, children with achondroplasia do not appear to have a pubertal growth spurt </a:t>
            </a:r>
          </a:p>
          <a:p>
            <a:pPr lvl="1"/>
            <a:r>
              <a:rPr lang="en-GB" dirty="0"/>
              <a:t>However, inspection of individual growth patterns reveal mild acceleration during early puberty</a:t>
            </a:r>
          </a:p>
          <a:p>
            <a:r>
              <a:rPr lang="en-GB" dirty="0"/>
              <a:t>In adulthood, people with achondroplasia have legs almost 50% shorter than average stature and an arm span roughly 35% shorter than in the general population </a:t>
            </a:r>
          </a:p>
          <a:p>
            <a:r>
              <a:rPr lang="en-GB" dirty="0"/>
              <a:t>Sitting height in people with achondroplasia approaches the lower average-stature range because linear trunk growth is less influenced by endochondral bone formation</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Hoover-Fong J, et al. </a:t>
            </a:r>
            <a:r>
              <a:rPr lang="is-IS" dirty="0"/>
              <a:t>Bone 2021;115872</a:t>
            </a:r>
          </a:p>
        </p:txBody>
      </p:sp>
    </p:spTree>
    <p:extLst>
      <p:ext uri="{BB962C8B-B14F-4D97-AF65-F5344CB8AC3E}">
        <p14:creationId xmlns:p14="http://schemas.microsoft.com/office/powerpoint/2010/main" val="4030396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Gaps in Knowledge</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Little is known about the inter-relationships between height, body disproportion, and comorbidities in achondroplasia throughout the lifespan</a:t>
            </a:r>
          </a:p>
          <a:p>
            <a:r>
              <a:rPr lang="en-GB" dirty="0"/>
              <a:t>There also is a lack of natural history studies about sex differences in linear growth and pubertal development in children with achondroplasia to understand the influence of pubertal hormones on growth relative to other factors</a:t>
            </a:r>
          </a:p>
          <a:p>
            <a:r>
              <a:rPr lang="en-GB" dirty="0"/>
              <a:t>It is not clear how the pubertal growth component should be evaluated in achondroplasia and other extreme short stature conditions</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Hoover-Fong J, et al. </a:t>
            </a:r>
            <a:r>
              <a:rPr lang="is-IS" dirty="0"/>
              <a:t>Bone 2021;115872</a:t>
            </a:r>
          </a:p>
        </p:txBody>
      </p:sp>
      <p:sp>
        <p:nvSpPr>
          <p:cNvPr id="5" name="Content Placeholder 4">
            <a:extLst>
              <a:ext uri="{FF2B5EF4-FFF2-40B4-BE49-F238E27FC236}">
                <a16:creationId xmlns:a16="http://schemas.microsoft.com/office/drawing/2014/main" id="{50FF7460-8388-4CD6-88FF-200AF2F62BA3}"/>
              </a:ext>
            </a:extLst>
          </p:cNvPr>
          <p:cNvSpPr>
            <a:spLocks noGrp="1"/>
          </p:cNvSpPr>
          <p:nvPr>
            <p:ph sz="quarter" idx="12"/>
          </p:nvPr>
        </p:nvSpPr>
        <p:spPr/>
        <p:txBody>
          <a:bodyPr>
            <a:normAutofit fontScale="92500" lnSpcReduction="10000"/>
          </a:bodyPr>
          <a:lstStyle/>
          <a:p>
            <a:r>
              <a:rPr lang="en-GB" dirty="0"/>
              <a:t>Uniformity of height measurements and analytic methods across studies would provide greater clarity regarding the universality and magnitude of pubertal growth spurts in achondroplasia</a:t>
            </a:r>
          </a:p>
        </p:txBody>
      </p:sp>
    </p:spTree>
    <p:extLst>
      <p:ext uri="{BB962C8B-B14F-4D97-AF65-F5344CB8AC3E}">
        <p14:creationId xmlns:p14="http://schemas.microsoft.com/office/powerpoint/2010/main" val="1027219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3E7066-B38C-4A66-9429-0F039CEA63FE}"/>
              </a:ext>
            </a:extLst>
          </p:cNvPr>
          <p:cNvSpPr>
            <a:spLocks noGrp="1"/>
          </p:cNvSpPr>
          <p:nvPr>
            <p:ph type="title"/>
          </p:nvPr>
        </p:nvSpPr>
        <p:spPr/>
        <p:txBody>
          <a:bodyPr/>
          <a:lstStyle/>
          <a:p>
            <a:r>
              <a:rPr lang="en-GB" dirty="0"/>
              <a:t>Increased Risk of Mortality Across the Lifespan</a:t>
            </a:r>
          </a:p>
        </p:txBody>
      </p:sp>
      <p:sp>
        <p:nvSpPr>
          <p:cNvPr id="7" name="Text Placeholder 6">
            <a:extLst>
              <a:ext uri="{FF2B5EF4-FFF2-40B4-BE49-F238E27FC236}">
                <a16:creationId xmlns:a16="http://schemas.microsoft.com/office/drawing/2014/main" id="{A40C1ACF-C80E-4174-B9E4-A7240403A908}"/>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21527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a:xfrm>
            <a:off x="696000" y="360000"/>
            <a:ext cx="10800000" cy="1008000"/>
          </a:xfrm>
        </p:spPr>
        <p:txBody>
          <a:bodyPr>
            <a:normAutofit/>
          </a:bodyPr>
          <a:lstStyle/>
          <a:p>
            <a:r>
              <a:rPr lang="en-GB" dirty="0"/>
              <a:t>Increased Risk of Mortality Across the Lifespan</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5325" y="1449388"/>
            <a:ext cx="5207285" cy="3911600"/>
          </a:xfrm>
        </p:spPr>
        <p:txBody>
          <a:bodyPr>
            <a:normAutofit/>
          </a:bodyPr>
          <a:lstStyle/>
          <a:p>
            <a:r>
              <a:rPr lang="en-GB" dirty="0"/>
              <a:t>Sudden death accounted for all excess deaths in children &lt;4 years </a:t>
            </a:r>
          </a:p>
          <a:p>
            <a:pPr lvl="1"/>
            <a:r>
              <a:rPr lang="en-GB" dirty="0" err="1"/>
              <a:t>Cervicomedullary</a:t>
            </a:r>
            <a:r>
              <a:rPr lang="en-GB" dirty="0"/>
              <a:t> spinal cord compression responsible for half of these excess deaths</a:t>
            </a:r>
          </a:p>
          <a:p>
            <a:r>
              <a:rPr lang="en-GB" dirty="0"/>
              <a:t>Although activated FGFR3 is associated with malignancies in the average stature population, there is no observed increase in malignancies in achondroplasia</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a:xfrm>
            <a:off x="704497" y="6131861"/>
            <a:ext cx="9031665" cy="581635"/>
          </a:xfrm>
        </p:spPr>
        <p:txBody>
          <a:bodyPr/>
          <a:lstStyle/>
          <a:p>
            <a:r>
              <a:rPr lang="en-GB" dirty="0"/>
              <a:t>FGFR, fibroblast growth factor receptor 3; SMR, standardised mortality rate (overall for age groups defined).</a:t>
            </a:r>
            <a:br>
              <a:rPr lang="en-GB" dirty="0"/>
            </a:br>
            <a:r>
              <a:rPr lang="en-GB" dirty="0"/>
              <a:t>Hoover-Fong J, et al. </a:t>
            </a:r>
            <a:r>
              <a:rPr lang="is-IS" dirty="0"/>
              <a:t>Bone 2021;115872</a:t>
            </a:r>
          </a:p>
        </p:txBody>
      </p:sp>
      <p:sp>
        <p:nvSpPr>
          <p:cNvPr id="11" name="Content Placeholder 10">
            <a:extLst>
              <a:ext uri="{FF2B5EF4-FFF2-40B4-BE49-F238E27FC236}">
                <a16:creationId xmlns:a16="http://schemas.microsoft.com/office/drawing/2014/main" id="{68FC620A-CF02-488C-8399-B6CC6FF562A9}"/>
              </a:ext>
            </a:extLst>
          </p:cNvPr>
          <p:cNvSpPr>
            <a:spLocks noGrp="1"/>
          </p:cNvSpPr>
          <p:nvPr>
            <p:ph sz="quarter" idx="12"/>
          </p:nvPr>
        </p:nvSpPr>
        <p:spPr>
          <a:xfrm>
            <a:off x="0" y="5387968"/>
            <a:ext cx="12192000" cy="584876"/>
          </a:xfrm>
        </p:spPr>
        <p:txBody>
          <a:bodyPr>
            <a:normAutofit fontScale="92500"/>
          </a:bodyPr>
          <a:lstStyle/>
          <a:p>
            <a:r>
              <a:rPr lang="en-GB" dirty="0"/>
              <a:t>Mortality rate in children and adults with achondroplasia is increased compared to the general population</a:t>
            </a:r>
          </a:p>
        </p:txBody>
      </p:sp>
      <p:graphicFrame>
        <p:nvGraphicFramePr>
          <p:cNvPr id="12" name="Table 12">
            <a:extLst>
              <a:ext uri="{FF2B5EF4-FFF2-40B4-BE49-F238E27FC236}">
                <a16:creationId xmlns:a16="http://schemas.microsoft.com/office/drawing/2014/main" id="{D03B8B9F-4D35-4E0F-A297-B5763CE70BFD}"/>
              </a:ext>
            </a:extLst>
          </p:cNvPr>
          <p:cNvGraphicFramePr>
            <a:graphicFrameLocks noGrp="1"/>
          </p:cNvGraphicFramePr>
          <p:nvPr>
            <p:extLst>
              <p:ext uri="{D42A27DB-BD31-4B8C-83A1-F6EECF244321}">
                <p14:modId xmlns:p14="http://schemas.microsoft.com/office/powerpoint/2010/main" val="631018314"/>
              </p:ext>
            </p:extLst>
          </p:nvPr>
        </p:nvGraphicFramePr>
        <p:xfrm>
          <a:off x="5965672" y="1449388"/>
          <a:ext cx="5537309" cy="3605934"/>
        </p:xfrm>
        <a:graphic>
          <a:graphicData uri="http://schemas.openxmlformats.org/drawingml/2006/table">
            <a:tbl>
              <a:tblPr firstRow="1" bandRow="1">
                <a:tableStyleId>{00A15C55-8517-42AA-B614-E9B94910E393}</a:tableStyleId>
              </a:tblPr>
              <a:tblGrid>
                <a:gridCol w="1451756">
                  <a:extLst>
                    <a:ext uri="{9D8B030D-6E8A-4147-A177-3AD203B41FA5}">
                      <a16:colId xmlns:a16="http://schemas.microsoft.com/office/drawing/2014/main" val="3574117803"/>
                    </a:ext>
                  </a:extLst>
                </a:gridCol>
                <a:gridCol w="1730532">
                  <a:extLst>
                    <a:ext uri="{9D8B030D-6E8A-4147-A177-3AD203B41FA5}">
                      <a16:colId xmlns:a16="http://schemas.microsoft.com/office/drawing/2014/main" val="2033096155"/>
                    </a:ext>
                  </a:extLst>
                </a:gridCol>
                <a:gridCol w="2355021">
                  <a:extLst>
                    <a:ext uri="{9D8B030D-6E8A-4147-A177-3AD203B41FA5}">
                      <a16:colId xmlns:a16="http://schemas.microsoft.com/office/drawing/2014/main" val="1649096618"/>
                    </a:ext>
                  </a:extLst>
                </a:gridCol>
              </a:tblGrid>
              <a:tr h="544064">
                <a:tc gridSpan="3">
                  <a:txBody>
                    <a:bodyPr/>
                    <a:lstStyle/>
                    <a:p>
                      <a:r>
                        <a:rPr lang="en-GB" sz="1600" b="0" i="0" u="none" strike="noStrike" kern="1200" baseline="0" dirty="0">
                          <a:solidFill>
                            <a:schemeClr val="lt1"/>
                          </a:solidFill>
                          <a:latin typeface="+mn-lt"/>
                          <a:ea typeface="+mn-ea"/>
                          <a:cs typeface="+mn-cs"/>
                        </a:rPr>
                        <a:t>Standardised mortality rates reported in four previous studies on mortality in achondroplasia in the United States</a:t>
                      </a:r>
                      <a:endParaRPr lang="en-GB" sz="1400" dirty="0"/>
                    </a:p>
                  </a:txBody>
                  <a:tcPr>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600" dirty="0"/>
                    </a:p>
                  </a:txBody>
                  <a:tcPr/>
                </a:tc>
                <a:tc hMerge="1">
                  <a:txBody>
                    <a:bodyPr/>
                    <a:lstStyle/>
                    <a:p>
                      <a:endParaRPr lang="en-GB" sz="1600" dirty="0"/>
                    </a:p>
                  </a:txBody>
                  <a:tcPr/>
                </a:tc>
                <a:extLst>
                  <a:ext uri="{0D108BD9-81ED-4DB2-BD59-A6C34878D82A}">
                    <a16:rowId xmlns:a16="http://schemas.microsoft.com/office/drawing/2014/main" val="3518511989"/>
                  </a:ext>
                </a:extLst>
              </a:tr>
              <a:tr h="344574">
                <a:tc>
                  <a:txBody>
                    <a:bodyPr/>
                    <a:lstStyle/>
                    <a:p>
                      <a:r>
                        <a:rPr lang="en-GB" sz="1400" b="1" dirty="0">
                          <a:solidFill>
                            <a:schemeClr val="bg1"/>
                          </a:solidFill>
                        </a:rPr>
                        <a:t>Study period</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solidFill>
                  </a:tcPr>
                </a:tc>
                <a:tc>
                  <a:txBody>
                    <a:bodyPr/>
                    <a:lstStyle/>
                    <a:p>
                      <a:r>
                        <a:rPr lang="en-GB" sz="1400" b="1" dirty="0">
                          <a:solidFill>
                            <a:schemeClr val="bg1"/>
                          </a:solidFill>
                        </a:rPr>
                        <a:t>Age range, years</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solidFill>
                  </a:tcPr>
                </a:tc>
                <a:tc>
                  <a:txBody>
                    <a:bodyPr/>
                    <a:lstStyle/>
                    <a:p>
                      <a:r>
                        <a:rPr lang="en-GB" sz="1400" b="1" dirty="0">
                          <a:solidFill>
                            <a:schemeClr val="bg1"/>
                          </a:solidFill>
                        </a:rPr>
                        <a:t>SMR, 95% CI (US pop)</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590675073"/>
                  </a:ext>
                </a:extLst>
              </a:tr>
              <a:tr h="220648">
                <a:tc>
                  <a:txBody>
                    <a:bodyPr/>
                    <a:lstStyle/>
                    <a:p>
                      <a:r>
                        <a:rPr lang="en-GB" sz="1400" dirty="0"/>
                        <a:t>1960–1984</a:t>
                      </a:r>
                    </a:p>
                  </a:txBody>
                  <a:tcPr>
                    <a:lnT w="38100" cap="flat" cmpd="sng" algn="ctr">
                      <a:solidFill>
                        <a:schemeClr val="bg1"/>
                      </a:solidFill>
                      <a:prstDash val="solid"/>
                      <a:round/>
                      <a:headEnd type="none" w="med" len="med"/>
                      <a:tailEnd type="none" w="med" len="med"/>
                    </a:lnT>
                  </a:tcPr>
                </a:tc>
                <a:tc>
                  <a:txBody>
                    <a:bodyPr/>
                    <a:lstStyle/>
                    <a:p>
                      <a:r>
                        <a:rPr lang="en-GB" sz="1400" dirty="0"/>
                        <a:t>Birth to 75+</a:t>
                      </a:r>
                    </a:p>
                  </a:txBody>
                  <a:tcPr>
                    <a:lnT w="38100" cap="flat" cmpd="sng" algn="ctr">
                      <a:solidFill>
                        <a:schemeClr val="bg1"/>
                      </a:solidFill>
                      <a:prstDash val="solid"/>
                      <a:round/>
                      <a:headEnd type="none" w="med" len="med"/>
                      <a:tailEnd type="none" w="med" len="med"/>
                    </a:lnT>
                  </a:tcPr>
                </a:tc>
                <a:tc>
                  <a:txBody>
                    <a:bodyPr/>
                    <a:lstStyle/>
                    <a:p>
                      <a:r>
                        <a:rPr lang="en-GB" sz="1400" dirty="0"/>
                        <a:t>2.27, 1.7–3.0 (1975)</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65460814"/>
                  </a:ext>
                </a:extLst>
              </a:tr>
              <a:tr h="220648">
                <a:tc>
                  <a:txBody>
                    <a:bodyPr/>
                    <a:lstStyle/>
                    <a:p>
                      <a:r>
                        <a:rPr lang="en-GB" sz="1400" dirty="0"/>
                        <a:t>1960–1984</a:t>
                      </a:r>
                    </a:p>
                  </a:txBody>
                  <a:tcPr/>
                </a:tc>
                <a:tc>
                  <a:txBody>
                    <a:bodyPr/>
                    <a:lstStyle/>
                    <a:p>
                      <a:r>
                        <a:rPr lang="en-GB" sz="1400" dirty="0"/>
                        <a:t>Birth to 75+</a:t>
                      </a:r>
                    </a:p>
                  </a:txBody>
                  <a:tcPr/>
                </a:tc>
                <a:tc>
                  <a:txBody>
                    <a:bodyPr/>
                    <a:lstStyle/>
                    <a:p>
                      <a:r>
                        <a:rPr lang="en-GB" sz="1400" dirty="0"/>
                        <a:t>2.36, 1.8–3.0 (2000)</a:t>
                      </a:r>
                    </a:p>
                  </a:txBody>
                  <a:tcPr/>
                </a:tc>
                <a:extLst>
                  <a:ext uri="{0D108BD9-81ED-4DB2-BD59-A6C34878D82A}">
                    <a16:rowId xmlns:a16="http://schemas.microsoft.com/office/drawing/2014/main" val="2127096978"/>
                  </a:ext>
                </a:extLst>
              </a:tr>
              <a:tr h="220648">
                <a:tc>
                  <a:txBody>
                    <a:bodyPr/>
                    <a:lstStyle/>
                    <a:p>
                      <a:r>
                        <a:rPr lang="en-GB" sz="1400" dirty="0"/>
                        <a:t>1985–2003</a:t>
                      </a:r>
                    </a:p>
                  </a:txBody>
                  <a:tcPr/>
                </a:tc>
                <a:tc>
                  <a:txBody>
                    <a:bodyPr/>
                    <a:lstStyle/>
                    <a:p>
                      <a:r>
                        <a:rPr lang="en-GB" sz="1400" dirty="0"/>
                        <a:t>Birth to 75+</a:t>
                      </a:r>
                    </a:p>
                  </a:txBody>
                  <a:tcPr/>
                </a:tc>
                <a:tc>
                  <a:txBody>
                    <a:bodyPr/>
                    <a:lstStyle/>
                    <a:p>
                      <a:r>
                        <a:rPr lang="en-GB" sz="1400" dirty="0"/>
                        <a:t>1.94, 1.6–2.4 (2000)</a:t>
                      </a:r>
                    </a:p>
                  </a:txBody>
                  <a:tcPr/>
                </a:tc>
                <a:extLst>
                  <a:ext uri="{0D108BD9-81ED-4DB2-BD59-A6C34878D82A}">
                    <a16:rowId xmlns:a16="http://schemas.microsoft.com/office/drawing/2014/main" val="891219966"/>
                  </a:ext>
                </a:extLst>
              </a:tr>
              <a:tr h="220648">
                <a:tc>
                  <a:txBody>
                    <a:bodyPr/>
                    <a:lstStyle/>
                    <a:p>
                      <a:r>
                        <a:rPr lang="en-GB" sz="1400" b="0" i="0" u="none" strike="noStrike" kern="1200" baseline="0" dirty="0">
                          <a:solidFill>
                            <a:schemeClr val="dk1"/>
                          </a:solidFill>
                          <a:latin typeface="+mn-lt"/>
                          <a:ea typeface="+mn-ea"/>
                          <a:cs typeface="+mn-cs"/>
                        </a:rPr>
                        <a:t>1960–2003</a:t>
                      </a:r>
                      <a:endParaRPr lang="en-GB" sz="1400" dirty="0"/>
                    </a:p>
                  </a:txBody>
                  <a:tcPr/>
                </a:tc>
                <a:tc>
                  <a:txBody>
                    <a:bodyPr/>
                    <a:lstStyle/>
                    <a:p>
                      <a:r>
                        <a:rPr lang="en-GB" sz="1400" b="0" i="0" u="none" strike="noStrike" kern="1200" baseline="0" dirty="0">
                          <a:solidFill>
                            <a:schemeClr val="dk1"/>
                          </a:solidFill>
                          <a:latin typeface="+mn-lt"/>
                          <a:ea typeface="+mn-ea"/>
                          <a:cs typeface="+mn-cs"/>
                        </a:rPr>
                        <a:t>Birth to 75+</a:t>
                      </a:r>
                      <a:endParaRPr lang="en-GB" sz="1400" dirty="0"/>
                    </a:p>
                  </a:txBody>
                  <a:tcPr/>
                </a:tc>
                <a:tc>
                  <a:txBody>
                    <a:bodyPr/>
                    <a:lstStyle/>
                    <a:p>
                      <a:r>
                        <a:rPr lang="en-GB" sz="1400" b="0" i="0" u="none" strike="noStrike" kern="1200" baseline="0" dirty="0">
                          <a:solidFill>
                            <a:schemeClr val="dk1"/>
                          </a:solidFill>
                          <a:latin typeface="+mn-lt"/>
                          <a:ea typeface="+mn-ea"/>
                          <a:cs typeface="+mn-cs"/>
                        </a:rPr>
                        <a:t>2.05, 1.8–2.4 (2000)</a:t>
                      </a:r>
                      <a:endParaRPr lang="en-GB" sz="1400" dirty="0"/>
                    </a:p>
                  </a:txBody>
                  <a:tcPr/>
                </a:tc>
                <a:extLst>
                  <a:ext uri="{0D108BD9-81ED-4DB2-BD59-A6C34878D82A}">
                    <a16:rowId xmlns:a16="http://schemas.microsoft.com/office/drawing/2014/main" val="3693986335"/>
                  </a:ext>
                </a:extLst>
              </a:tr>
              <a:tr h="489658">
                <a:tc>
                  <a:txBody>
                    <a:bodyPr/>
                    <a:lstStyle/>
                    <a:p>
                      <a:r>
                        <a:rPr lang="en-GB" sz="1400" dirty="0"/>
                        <a:t>1986–2014</a:t>
                      </a:r>
                    </a:p>
                  </a:txBody>
                  <a:tcPr/>
                </a:tc>
                <a:tc>
                  <a:txBody>
                    <a:bodyPr/>
                    <a:lstStyle/>
                    <a:p>
                      <a:r>
                        <a:rPr lang="en-GB" sz="1400" dirty="0"/>
                        <a:t>Birth to 24</a:t>
                      </a:r>
                    </a:p>
                  </a:txBody>
                  <a:tcPr/>
                </a:tc>
                <a:tc>
                  <a:txBody>
                    <a:bodyPr/>
                    <a:lstStyle/>
                    <a:p>
                      <a:r>
                        <a:rPr lang="en-GB" sz="1400" dirty="0"/>
                        <a:t>1.81, 0.9–3.2 (1975)</a:t>
                      </a:r>
                    </a:p>
                    <a:p>
                      <a:r>
                        <a:rPr lang="en-GB" sz="1400" dirty="0"/>
                        <a:t>2.27, 1.2–3.9 (1995)</a:t>
                      </a:r>
                    </a:p>
                    <a:p>
                      <a:r>
                        <a:rPr lang="en-GB" sz="1400" dirty="0"/>
                        <a:t>3.27, 1.7–5.7 (2010)</a:t>
                      </a:r>
                    </a:p>
                  </a:txBody>
                  <a:tcPr/>
                </a:tc>
                <a:extLst>
                  <a:ext uri="{0D108BD9-81ED-4DB2-BD59-A6C34878D82A}">
                    <a16:rowId xmlns:a16="http://schemas.microsoft.com/office/drawing/2014/main" val="780813290"/>
                  </a:ext>
                </a:extLst>
              </a:tr>
              <a:tr h="489658">
                <a:tc>
                  <a:txBody>
                    <a:bodyPr/>
                    <a:lstStyle/>
                    <a:p>
                      <a:r>
                        <a:rPr lang="fr-FR" sz="1400" dirty="0"/>
                        <a:t>1996–2005</a:t>
                      </a:r>
                      <a:endParaRPr lang="en-GB" sz="1400" dirty="0"/>
                    </a:p>
                  </a:txBody>
                  <a:tcPr/>
                </a:tc>
                <a:tc>
                  <a:txBody>
                    <a:bodyPr/>
                    <a:lstStyle/>
                    <a:p>
                      <a:r>
                        <a:rPr lang="fr-FR" sz="1400" dirty="0"/>
                        <a:t>Infants</a:t>
                      </a:r>
                      <a:endParaRPr lang="en-GB" sz="1400" dirty="0"/>
                    </a:p>
                  </a:txBody>
                  <a:tcPr/>
                </a:tc>
                <a:tc>
                  <a:txBody>
                    <a:bodyPr/>
                    <a:lstStyle/>
                    <a:p>
                      <a:r>
                        <a:rPr lang="fr-FR" sz="1400" dirty="0"/>
                        <a:t>2.58, 0.7–6.6 (1975)</a:t>
                      </a:r>
                    </a:p>
                    <a:p>
                      <a:r>
                        <a:rPr lang="fr-FR" sz="1400" dirty="0"/>
                        <a:t>6.02, 1.6–15.4 (2005)</a:t>
                      </a:r>
                      <a:endParaRPr lang="en-GB" sz="1400" dirty="0"/>
                    </a:p>
                    <a:p>
                      <a:endParaRPr lang="en-GB" sz="1400" dirty="0"/>
                    </a:p>
                  </a:txBody>
                  <a:tcPr/>
                </a:tc>
                <a:extLst>
                  <a:ext uri="{0D108BD9-81ED-4DB2-BD59-A6C34878D82A}">
                    <a16:rowId xmlns:a16="http://schemas.microsoft.com/office/drawing/2014/main" val="1620689328"/>
                  </a:ext>
                </a:extLst>
              </a:tr>
            </a:tbl>
          </a:graphicData>
        </a:graphic>
      </p:graphicFrame>
    </p:spTree>
    <p:extLst>
      <p:ext uri="{BB962C8B-B14F-4D97-AF65-F5344CB8AC3E}">
        <p14:creationId xmlns:p14="http://schemas.microsoft.com/office/powerpoint/2010/main" val="1261663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Gaps in Knowledge</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CVD is a major contributor to mortality, and a detailed examination of achondroplasia-related cardiovascular risk factors is needed to facilitate treatment interventions</a:t>
            </a:r>
          </a:p>
          <a:p>
            <a:r>
              <a:rPr lang="en-GB" dirty="0"/>
              <a:t>There is an alarming number of reported ‘accidental deaths’ which have not been defined </a:t>
            </a:r>
          </a:p>
          <a:p>
            <a:pPr lvl="1"/>
            <a:r>
              <a:rPr lang="en-GB" dirty="0"/>
              <a:t>Further assessment of quality of life in achondroplasia is needed to determine whether a relationship exists between chronic pain, management of pain with drugs and alcohol, and/or psychosocial issues that increase the risk of accidental death</a:t>
            </a:r>
          </a:p>
          <a:p>
            <a:pPr lvl="1"/>
            <a:r>
              <a:rPr lang="en-GB" dirty="0"/>
              <a:t>Other potential causes for reported “accidental deaths” may include poor visibility of a short stature pedestrian by a driver, poor fitting seatbelts for short stature drivers with deactivated car airbags, and minor accidents/falls causing catastrophic cord injury due to stenosis</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CVD, cardiovascular disease.</a:t>
            </a:r>
          </a:p>
          <a:p>
            <a:r>
              <a:rPr lang="en-GB" dirty="0"/>
              <a:t>Hoover-Fong J, et al. </a:t>
            </a:r>
            <a:r>
              <a:rPr lang="is-IS" dirty="0"/>
              <a:t>Bone 2021;115872</a:t>
            </a:r>
          </a:p>
        </p:txBody>
      </p:sp>
    </p:spTree>
    <p:extLst>
      <p:ext uri="{BB962C8B-B14F-4D97-AF65-F5344CB8AC3E}">
        <p14:creationId xmlns:p14="http://schemas.microsoft.com/office/powerpoint/2010/main" val="3302776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AD1FAB-CADD-4E2D-89F1-106A1A1C4134}"/>
              </a:ext>
            </a:extLst>
          </p:cNvPr>
          <p:cNvSpPr>
            <a:spLocks noGrp="1"/>
          </p:cNvSpPr>
          <p:nvPr>
            <p:ph type="title"/>
          </p:nvPr>
        </p:nvSpPr>
        <p:spPr/>
        <p:txBody>
          <a:bodyPr/>
          <a:lstStyle/>
          <a:p>
            <a:r>
              <a:rPr lang="en-GB" dirty="0"/>
              <a:t>Weight, Obesity, and Other Cardiovascular Risk Factors</a:t>
            </a:r>
          </a:p>
        </p:txBody>
      </p:sp>
      <p:sp>
        <p:nvSpPr>
          <p:cNvPr id="6" name="Text Placeholder 5">
            <a:extLst>
              <a:ext uri="{FF2B5EF4-FFF2-40B4-BE49-F238E27FC236}">
                <a16:creationId xmlns:a16="http://schemas.microsoft.com/office/drawing/2014/main" id="{7D3912CC-4EEB-4B66-8131-E416E1E21B41}"/>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845329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Weight, Obesity, and Other Cardiovascular Risk Factors</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Individuals with achondroplasia have an increased risk of obesity starting from childhood and an increased risk for CVD-related mortality in adulthood </a:t>
            </a:r>
          </a:p>
          <a:p>
            <a:r>
              <a:rPr lang="en-GB" dirty="0"/>
              <a:t>Adults with achondroplasia had a high prevalence of abdominal obesity (30%) as assessed by waist circumference, and both BMI and waist circumference increase with age</a:t>
            </a:r>
          </a:p>
          <a:p>
            <a:pPr lvl="1"/>
            <a:r>
              <a:rPr lang="en-GB" dirty="0"/>
              <a:t>In average stature populations, BMI and waist circumference are correlated with a sedentary lifestyle</a:t>
            </a:r>
          </a:p>
          <a:p>
            <a:r>
              <a:rPr lang="en-GB" dirty="0"/>
              <a:t>In achondroplasia, decreased physical activity is intertwined with musculoskeletal pain, further increasing the opportunity for excessive weight gain, and propagating this cycle of increased pain </a:t>
            </a:r>
            <a:r>
              <a:rPr lang="en-GB" dirty="0">
                <a:sym typeface="Wingdings" panose="05000000000000000000" pitchFamily="2" charset="2"/>
              </a:rPr>
              <a:t></a:t>
            </a:r>
            <a:r>
              <a:rPr lang="en-GB" dirty="0"/>
              <a:t> decreased activity </a:t>
            </a:r>
            <a:r>
              <a:rPr lang="en-GB" dirty="0">
                <a:sym typeface="Wingdings" panose="05000000000000000000" pitchFamily="2" charset="2"/>
              </a:rPr>
              <a:t></a:t>
            </a:r>
            <a:r>
              <a:rPr lang="en-GB" dirty="0"/>
              <a:t> increased weight</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OSA, obstructive sleep apnoea.</a:t>
            </a:r>
            <a:br>
              <a:rPr lang="en-GB" dirty="0"/>
            </a:br>
            <a:r>
              <a:rPr lang="en-GB" dirty="0"/>
              <a:t>Hoover-Fong J, et al. </a:t>
            </a:r>
            <a:r>
              <a:rPr lang="is-IS" dirty="0"/>
              <a:t>Bone 2021;115872</a:t>
            </a:r>
          </a:p>
        </p:txBody>
      </p:sp>
      <p:sp>
        <p:nvSpPr>
          <p:cNvPr id="4" name="Content Placeholder 3">
            <a:extLst>
              <a:ext uri="{FF2B5EF4-FFF2-40B4-BE49-F238E27FC236}">
                <a16:creationId xmlns:a16="http://schemas.microsoft.com/office/drawing/2014/main" id="{B4DD3C76-770B-4EE3-9CCD-42B46B9E1308}"/>
              </a:ext>
            </a:extLst>
          </p:cNvPr>
          <p:cNvSpPr>
            <a:spLocks noGrp="1"/>
          </p:cNvSpPr>
          <p:nvPr>
            <p:ph sz="quarter" idx="12"/>
          </p:nvPr>
        </p:nvSpPr>
        <p:spPr/>
        <p:txBody>
          <a:bodyPr>
            <a:normAutofit fontScale="92500" lnSpcReduction="10000"/>
          </a:bodyPr>
          <a:lstStyle/>
          <a:p>
            <a:r>
              <a:rPr lang="en-GB" dirty="0"/>
              <a:t>Excess weight can exacerbate complications in achondroplasia such as OSA, spinal stenosis, </a:t>
            </a:r>
            <a:br>
              <a:rPr lang="en-GB" dirty="0"/>
            </a:br>
            <a:r>
              <a:rPr lang="en-GB" dirty="0"/>
              <a:t>and leg deformities</a:t>
            </a:r>
          </a:p>
        </p:txBody>
      </p:sp>
    </p:spTree>
    <p:extLst>
      <p:ext uri="{BB962C8B-B14F-4D97-AF65-F5344CB8AC3E}">
        <p14:creationId xmlns:p14="http://schemas.microsoft.com/office/powerpoint/2010/main" val="227050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a:xfrm>
            <a:off x="696000" y="360000"/>
            <a:ext cx="10800000" cy="1008000"/>
          </a:xfrm>
        </p:spPr>
        <p:txBody>
          <a:bodyPr>
            <a:normAutofit/>
          </a:bodyPr>
          <a:lstStyle/>
          <a:p>
            <a:r>
              <a:rPr lang="en-GB" dirty="0"/>
              <a:t>Review Scope</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6000" y="1449390"/>
            <a:ext cx="10800000" cy="4535486"/>
          </a:xfrm>
        </p:spPr>
        <p:txBody>
          <a:bodyPr>
            <a:normAutofit/>
          </a:bodyPr>
          <a:lstStyle/>
          <a:p>
            <a:r>
              <a:rPr lang="en-GB" dirty="0"/>
              <a:t>14 clinician researchers with expertise in achondroplasia met in 2018</a:t>
            </a:r>
          </a:p>
          <a:p>
            <a:pPr lvl="1"/>
            <a:r>
              <a:rPr lang="en-GB" dirty="0"/>
              <a:t>To discuss current understanding of achondroplasia across the lifespan </a:t>
            </a:r>
          </a:p>
          <a:p>
            <a:pPr lvl="1"/>
            <a:r>
              <a:rPr lang="en-GB" dirty="0"/>
              <a:t>To identify critical gaps in knowledge</a:t>
            </a:r>
          </a:p>
          <a:p>
            <a:r>
              <a:rPr lang="en-GB" dirty="0"/>
              <a:t>The resulting review draws evidence from recent and ongoing longitudinal natural history studies, supplemented with relevant cross-sectional studies</a:t>
            </a:r>
          </a:p>
          <a:p>
            <a:r>
              <a:rPr lang="en-GB" dirty="0"/>
              <a:t>It summarises current knowledge on the nature, incidence, chronology, and interrelationships of achondroplasia-related comorbidities across the lifespan</a:t>
            </a:r>
          </a:p>
          <a:p>
            <a:r>
              <a:rPr lang="en-GB" dirty="0"/>
              <a:t>Knowledge gaps regarding clinical care are identified and areas for future research are recommended and discussed</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a:xfrm>
            <a:off x="704497" y="6131861"/>
            <a:ext cx="9031665" cy="581635"/>
          </a:xfrm>
        </p:spPr>
        <p:txBody>
          <a:bodyPr/>
          <a:lstStyle/>
          <a:p>
            <a:r>
              <a:rPr lang="en-GB" dirty="0"/>
              <a:t>Hoover-Fong J, et al. </a:t>
            </a:r>
            <a:r>
              <a:rPr lang="is-IS" dirty="0"/>
              <a:t>Bone 2021;115872.</a:t>
            </a:r>
          </a:p>
        </p:txBody>
      </p:sp>
    </p:spTree>
    <p:extLst>
      <p:ext uri="{BB962C8B-B14F-4D97-AF65-F5344CB8AC3E}">
        <p14:creationId xmlns:p14="http://schemas.microsoft.com/office/powerpoint/2010/main" val="1462508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a:xfrm>
            <a:off x="696000" y="360000"/>
            <a:ext cx="10800000" cy="1008000"/>
          </a:xfrm>
        </p:spPr>
        <p:txBody>
          <a:bodyPr>
            <a:normAutofit/>
          </a:bodyPr>
          <a:lstStyle/>
          <a:p>
            <a:r>
              <a:rPr lang="en-GB" dirty="0"/>
              <a:t>Gaps in Knowledge</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6000" y="1449391"/>
            <a:ext cx="10800000" cy="3911741"/>
          </a:xfrm>
        </p:spPr>
        <p:txBody>
          <a:bodyPr>
            <a:normAutofit/>
          </a:bodyPr>
          <a:lstStyle/>
          <a:p>
            <a:r>
              <a:rPr lang="en-GB" dirty="0"/>
              <a:t>Typical indicators of body fat do not accurately assess the true prevalence of obesity and related health consequences in individuals with achondroplasia </a:t>
            </a:r>
          </a:p>
          <a:p>
            <a:r>
              <a:rPr lang="en-GB" dirty="0"/>
              <a:t>The relationship of BMI to CVD-related mortality in adults with achondroplasia is unclear</a:t>
            </a:r>
          </a:p>
          <a:p>
            <a:pPr lvl="1"/>
            <a:r>
              <a:rPr lang="en-GB" dirty="0"/>
              <a:t>In average stature populations, BMI has a direct correlation with cholesterol, triglycerides, hypertension, and CVD</a:t>
            </a:r>
          </a:p>
          <a:p>
            <a:pPr lvl="1"/>
            <a:r>
              <a:rPr lang="en-GB" dirty="0"/>
              <a:t>Characterisation of these factors in achondroplasia is now needed</a:t>
            </a:r>
          </a:p>
          <a:p>
            <a:r>
              <a:rPr lang="en-GB" dirty="0"/>
              <a:t>Clearer insights into the pattern, composition, and timing of weight acquisition in achondroplasia may reveal periods of development during which optimisation of diet and exercise could increase lean mass acquisition and reduce fat acquisition as well as optimise weight loss strategies for these patients</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a:xfrm>
            <a:off x="704497" y="6131861"/>
            <a:ext cx="9031665" cy="581635"/>
          </a:xfrm>
        </p:spPr>
        <p:txBody>
          <a:bodyPr/>
          <a:lstStyle/>
          <a:p>
            <a:r>
              <a:rPr lang="en-GB" dirty="0"/>
              <a:t>Hoover-Fong J, et al. </a:t>
            </a:r>
            <a:r>
              <a:rPr lang="is-IS" dirty="0"/>
              <a:t>Bone 2021;115872</a:t>
            </a:r>
          </a:p>
        </p:txBody>
      </p:sp>
      <p:sp>
        <p:nvSpPr>
          <p:cNvPr id="4" name="Content Placeholder 3">
            <a:extLst>
              <a:ext uri="{FF2B5EF4-FFF2-40B4-BE49-F238E27FC236}">
                <a16:creationId xmlns:a16="http://schemas.microsoft.com/office/drawing/2014/main" id="{B4DD3C76-770B-4EE3-9CCD-42B46B9E1308}"/>
              </a:ext>
            </a:extLst>
          </p:cNvPr>
          <p:cNvSpPr>
            <a:spLocks noGrp="1"/>
          </p:cNvSpPr>
          <p:nvPr>
            <p:ph sz="quarter" idx="12"/>
          </p:nvPr>
        </p:nvSpPr>
        <p:spPr>
          <a:xfrm>
            <a:off x="0" y="5387968"/>
            <a:ext cx="12192000" cy="584876"/>
          </a:xfrm>
        </p:spPr>
        <p:txBody>
          <a:bodyPr>
            <a:normAutofit fontScale="92500" lnSpcReduction="10000"/>
          </a:bodyPr>
          <a:lstStyle/>
          <a:p>
            <a:r>
              <a:rPr lang="en-GB" dirty="0"/>
              <a:t>Research is needed to investigate the clinical implications of body composition, fat distribution, caloric intake, and energy expenditure in people with achondroplasia across the lifespan</a:t>
            </a:r>
          </a:p>
        </p:txBody>
      </p:sp>
    </p:spTree>
    <p:extLst>
      <p:ext uri="{BB962C8B-B14F-4D97-AF65-F5344CB8AC3E}">
        <p14:creationId xmlns:p14="http://schemas.microsoft.com/office/powerpoint/2010/main" val="2728635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a:xfrm>
            <a:off x="696000" y="360000"/>
            <a:ext cx="10800000" cy="1008000"/>
          </a:xfrm>
        </p:spPr>
        <p:txBody>
          <a:bodyPr>
            <a:normAutofit/>
          </a:bodyPr>
          <a:lstStyle/>
          <a:p>
            <a:r>
              <a:rPr lang="en-GB" dirty="0"/>
              <a:t>Conclusion</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6000" y="1449390"/>
            <a:ext cx="10800000" cy="4535486"/>
          </a:xfrm>
        </p:spPr>
        <p:txBody>
          <a:bodyPr>
            <a:normAutofit/>
          </a:bodyPr>
          <a:lstStyle/>
          <a:p>
            <a:r>
              <a:rPr lang="en-GB" dirty="0"/>
              <a:t>While many cross-sectional studies have described the nature and prevalence of the complications associated with achondroplasia, there is a comparative dearth of prospective longitudinal research examining the impact of achondroplasia across the lifespan</a:t>
            </a:r>
          </a:p>
          <a:p>
            <a:r>
              <a:rPr lang="en-GB" dirty="0"/>
              <a:t>The need to further our understanding of the natural history of this condition is critical</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a:xfrm>
            <a:off x="704497" y="6131861"/>
            <a:ext cx="9031665" cy="581635"/>
          </a:xfrm>
        </p:spPr>
        <p:txBody>
          <a:bodyPr/>
          <a:lstStyle/>
          <a:p>
            <a:r>
              <a:rPr lang="en-GB" dirty="0"/>
              <a:t>Hoover-Fong J, et al. </a:t>
            </a:r>
            <a:r>
              <a:rPr lang="is-IS" dirty="0"/>
              <a:t>Bone 2021;115872</a:t>
            </a:r>
          </a:p>
        </p:txBody>
      </p:sp>
    </p:spTree>
    <p:extLst>
      <p:ext uri="{BB962C8B-B14F-4D97-AF65-F5344CB8AC3E}">
        <p14:creationId xmlns:p14="http://schemas.microsoft.com/office/powerpoint/2010/main" val="79817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Lifetime Impact of Achondroplasia</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Adapted from Hoover-Fong J, et al. </a:t>
            </a:r>
            <a:r>
              <a:rPr lang="is-IS" dirty="0"/>
              <a:t>Bone 2021;115872.</a:t>
            </a:r>
          </a:p>
        </p:txBody>
      </p:sp>
      <p:sp>
        <p:nvSpPr>
          <p:cNvPr id="4" name="Content Placeholder 3">
            <a:extLst>
              <a:ext uri="{FF2B5EF4-FFF2-40B4-BE49-F238E27FC236}">
                <a16:creationId xmlns:a16="http://schemas.microsoft.com/office/drawing/2014/main" id="{61113F6B-7144-43E1-99B7-1DEEA60F412E}"/>
              </a:ext>
            </a:extLst>
          </p:cNvPr>
          <p:cNvSpPr>
            <a:spLocks noGrp="1"/>
          </p:cNvSpPr>
          <p:nvPr>
            <p:ph sz="quarter" idx="12"/>
          </p:nvPr>
        </p:nvSpPr>
        <p:spPr/>
        <p:txBody>
          <a:bodyPr/>
          <a:lstStyle/>
          <a:p>
            <a:r>
              <a:rPr lang="en-GB" dirty="0"/>
              <a:t>Achondroplasia affects multiple body systems across the lifespan</a:t>
            </a:r>
          </a:p>
        </p:txBody>
      </p:sp>
      <p:graphicFrame>
        <p:nvGraphicFramePr>
          <p:cNvPr id="8" name="Table 8">
            <a:extLst>
              <a:ext uri="{FF2B5EF4-FFF2-40B4-BE49-F238E27FC236}">
                <a16:creationId xmlns:a16="http://schemas.microsoft.com/office/drawing/2014/main" id="{B966A070-E5F9-4084-99EE-47BA3FF69BB4}"/>
              </a:ext>
            </a:extLst>
          </p:cNvPr>
          <p:cNvGraphicFramePr>
            <a:graphicFrameLocks noGrp="1"/>
          </p:cNvGraphicFramePr>
          <p:nvPr>
            <p:ph idx="1"/>
            <p:extLst>
              <p:ext uri="{D42A27DB-BD31-4B8C-83A1-F6EECF244321}">
                <p14:modId xmlns:p14="http://schemas.microsoft.com/office/powerpoint/2010/main" val="2330098202"/>
              </p:ext>
            </p:extLst>
          </p:nvPr>
        </p:nvGraphicFramePr>
        <p:xfrm>
          <a:off x="695325" y="1449389"/>
          <a:ext cx="10801348" cy="3855720"/>
        </p:xfrm>
        <a:graphic>
          <a:graphicData uri="http://schemas.openxmlformats.org/drawingml/2006/table">
            <a:tbl>
              <a:tblPr firstRow="1" bandRow="1">
                <a:tableStyleId>{00A15C55-8517-42AA-B614-E9B94910E393}</a:tableStyleId>
              </a:tblPr>
              <a:tblGrid>
                <a:gridCol w="2700337">
                  <a:extLst>
                    <a:ext uri="{9D8B030D-6E8A-4147-A177-3AD203B41FA5}">
                      <a16:colId xmlns:a16="http://schemas.microsoft.com/office/drawing/2014/main" val="3148518644"/>
                    </a:ext>
                  </a:extLst>
                </a:gridCol>
                <a:gridCol w="2700337">
                  <a:extLst>
                    <a:ext uri="{9D8B030D-6E8A-4147-A177-3AD203B41FA5}">
                      <a16:colId xmlns:a16="http://schemas.microsoft.com/office/drawing/2014/main" val="59959672"/>
                    </a:ext>
                  </a:extLst>
                </a:gridCol>
                <a:gridCol w="2700337">
                  <a:extLst>
                    <a:ext uri="{9D8B030D-6E8A-4147-A177-3AD203B41FA5}">
                      <a16:colId xmlns:a16="http://schemas.microsoft.com/office/drawing/2014/main" val="1797451408"/>
                    </a:ext>
                  </a:extLst>
                </a:gridCol>
                <a:gridCol w="2700337">
                  <a:extLst>
                    <a:ext uri="{9D8B030D-6E8A-4147-A177-3AD203B41FA5}">
                      <a16:colId xmlns:a16="http://schemas.microsoft.com/office/drawing/2014/main" val="3448869630"/>
                    </a:ext>
                  </a:extLst>
                </a:gridCol>
              </a:tblGrid>
              <a:tr h="107326">
                <a:tc>
                  <a:txBody>
                    <a:bodyPr/>
                    <a:lstStyle/>
                    <a:p>
                      <a:r>
                        <a:rPr lang="en-GB" sz="1100" dirty="0"/>
                        <a:t>Infancy (0–1 year)</a:t>
                      </a:r>
                    </a:p>
                  </a:txBody>
                  <a:tcPr marT="0" marB="0"/>
                </a:tc>
                <a:tc>
                  <a:txBody>
                    <a:bodyPr/>
                    <a:lstStyle/>
                    <a:p>
                      <a:r>
                        <a:rPr lang="en-GB" sz="1100" dirty="0"/>
                        <a:t>Childhood (1–13 years)</a:t>
                      </a:r>
                    </a:p>
                  </a:txBody>
                  <a:tcPr marT="0" marB="0"/>
                </a:tc>
                <a:tc>
                  <a:txBody>
                    <a:bodyPr/>
                    <a:lstStyle/>
                    <a:p>
                      <a:r>
                        <a:rPr lang="en-GB" sz="1100" dirty="0"/>
                        <a:t>Adolescence (13–18 years)</a:t>
                      </a:r>
                    </a:p>
                  </a:txBody>
                  <a:tcPr marT="0" marB="0"/>
                </a:tc>
                <a:tc>
                  <a:txBody>
                    <a:bodyPr/>
                    <a:lstStyle/>
                    <a:p>
                      <a:r>
                        <a:rPr lang="en-GB" sz="1100" dirty="0"/>
                        <a:t>Adulthood (&gt;18 years)</a:t>
                      </a:r>
                    </a:p>
                  </a:txBody>
                  <a:tcPr marT="0" marB="0"/>
                </a:tc>
                <a:extLst>
                  <a:ext uri="{0D108BD9-81ED-4DB2-BD59-A6C34878D82A}">
                    <a16:rowId xmlns:a16="http://schemas.microsoft.com/office/drawing/2014/main" val="3003133074"/>
                  </a:ext>
                </a:extLst>
              </a:tr>
              <a:tr h="107326">
                <a:tc>
                  <a:txBody>
                    <a:bodyPr/>
                    <a:lstStyle/>
                    <a:p>
                      <a:endParaRPr lang="en-GB" sz="1100" dirty="0"/>
                    </a:p>
                  </a:txBody>
                  <a:tcPr marT="0" marB="0">
                    <a:solidFill>
                      <a:schemeClr val="bg1"/>
                    </a:solidFill>
                  </a:tcPr>
                </a:tc>
                <a:tc gridSpan="3">
                  <a:txBody>
                    <a:bodyPr/>
                    <a:lstStyle/>
                    <a:p>
                      <a:r>
                        <a:rPr lang="en-GB" sz="1100" dirty="0"/>
                        <a:t>Impaired physical and social functioning</a:t>
                      </a:r>
                    </a:p>
                  </a:txBody>
                  <a:tcPr marT="0" marB="0"/>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535719864"/>
                  </a:ext>
                </a:extLst>
              </a:tr>
              <a:tr h="107326">
                <a:tc>
                  <a:txBody>
                    <a:bodyPr/>
                    <a:lstStyle/>
                    <a:p>
                      <a:endParaRPr lang="en-GB" sz="1100" dirty="0"/>
                    </a:p>
                  </a:txBody>
                  <a:tcPr marT="0" marB="0">
                    <a:solidFill>
                      <a:schemeClr val="bg1"/>
                    </a:solidFill>
                  </a:tcPr>
                </a:tc>
                <a:tc gridSpan="3">
                  <a:txBody>
                    <a:bodyPr/>
                    <a:lstStyle/>
                    <a:p>
                      <a:r>
                        <a:rPr lang="en-GB" sz="1100" dirty="0"/>
                        <a:t>Pain</a:t>
                      </a:r>
                    </a:p>
                  </a:txBody>
                  <a:tcPr marT="0" marB="0"/>
                </a:tc>
                <a:tc hMerge="1">
                  <a:txBody>
                    <a:bodyPr/>
                    <a:lstStyle/>
                    <a:p>
                      <a:endParaRPr lang="en-GB" sz="1400" dirty="0"/>
                    </a:p>
                  </a:txBody>
                  <a:tcPr/>
                </a:tc>
                <a:tc hMerge="1">
                  <a:txBody>
                    <a:bodyPr/>
                    <a:lstStyle/>
                    <a:p>
                      <a:endParaRPr lang="en-GB" sz="1400" dirty="0"/>
                    </a:p>
                  </a:txBody>
                  <a:tcPr/>
                </a:tc>
                <a:extLst>
                  <a:ext uri="{0D108BD9-81ED-4DB2-BD59-A6C34878D82A}">
                    <a16:rowId xmlns:a16="http://schemas.microsoft.com/office/drawing/2014/main" val="401799094"/>
                  </a:ext>
                </a:extLst>
              </a:tr>
              <a:tr h="107326">
                <a:tc gridSpan="2">
                  <a:txBody>
                    <a:bodyPr/>
                    <a:lstStyle/>
                    <a:p>
                      <a:r>
                        <a:rPr lang="en-GB" sz="1100" dirty="0"/>
                        <a:t>Gross motor delay</a:t>
                      </a:r>
                    </a:p>
                  </a:txBody>
                  <a:tcPr marT="0" marB="0"/>
                </a:tc>
                <a:tc hMerge="1">
                  <a:txBody>
                    <a:bodyPr/>
                    <a:lstStyle/>
                    <a:p>
                      <a:endParaRPr lang="en-GB" sz="1400" dirty="0"/>
                    </a:p>
                  </a:txBody>
                  <a:tcPr/>
                </a:tc>
                <a:tc>
                  <a:txBody>
                    <a:bodyPr/>
                    <a:lstStyle/>
                    <a:p>
                      <a:endParaRPr lang="en-GB" sz="1100" dirty="0"/>
                    </a:p>
                  </a:txBody>
                  <a:tcPr marT="0" marB="0">
                    <a:solidFill>
                      <a:schemeClr val="bg1"/>
                    </a:solidFill>
                  </a:tcPr>
                </a:tc>
                <a:tc>
                  <a:txBody>
                    <a:bodyPr/>
                    <a:lstStyle/>
                    <a:p>
                      <a:endParaRPr lang="en-GB" sz="1100" dirty="0"/>
                    </a:p>
                  </a:txBody>
                  <a:tcPr marT="0" marB="0">
                    <a:solidFill>
                      <a:schemeClr val="bg1"/>
                    </a:solidFill>
                  </a:tcPr>
                </a:tc>
                <a:extLst>
                  <a:ext uri="{0D108BD9-81ED-4DB2-BD59-A6C34878D82A}">
                    <a16:rowId xmlns:a16="http://schemas.microsoft.com/office/drawing/2014/main" val="1509150656"/>
                  </a:ext>
                </a:extLst>
              </a:tr>
              <a:tr h="107326">
                <a:tc>
                  <a:txBody>
                    <a:bodyPr/>
                    <a:lstStyle/>
                    <a:p>
                      <a:endParaRPr lang="en-GB" sz="1100" dirty="0"/>
                    </a:p>
                  </a:txBody>
                  <a:tcPr marT="0" marB="0">
                    <a:solidFill>
                      <a:schemeClr val="bg1"/>
                    </a:solidFill>
                  </a:tcPr>
                </a:tc>
                <a:tc>
                  <a:txBody>
                    <a:bodyPr/>
                    <a:lstStyle/>
                    <a:p>
                      <a:r>
                        <a:rPr lang="en-GB" sz="1100" dirty="0"/>
                        <a:t>Fine motor and dexterity challenges</a:t>
                      </a:r>
                    </a:p>
                  </a:txBody>
                  <a:tcPr marT="0" marB="0"/>
                </a:tc>
                <a:tc>
                  <a:txBody>
                    <a:bodyPr/>
                    <a:lstStyle/>
                    <a:p>
                      <a:endParaRPr lang="en-GB" sz="1100" dirty="0"/>
                    </a:p>
                  </a:txBody>
                  <a:tcPr marT="0" marB="0">
                    <a:solidFill>
                      <a:schemeClr val="bg1"/>
                    </a:solidFill>
                  </a:tcPr>
                </a:tc>
                <a:tc>
                  <a:txBody>
                    <a:bodyPr/>
                    <a:lstStyle/>
                    <a:p>
                      <a:endParaRPr lang="en-GB" sz="1100" dirty="0"/>
                    </a:p>
                  </a:txBody>
                  <a:tcPr marT="0" marB="0">
                    <a:solidFill>
                      <a:schemeClr val="bg1"/>
                    </a:solidFill>
                  </a:tcPr>
                </a:tc>
                <a:extLst>
                  <a:ext uri="{0D108BD9-81ED-4DB2-BD59-A6C34878D82A}">
                    <a16:rowId xmlns:a16="http://schemas.microsoft.com/office/drawing/2014/main" val="2708903110"/>
                  </a:ext>
                </a:extLst>
              </a:tr>
              <a:tr h="107326">
                <a:tc gridSpan="2">
                  <a:txBody>
                    <a:bodyPr/>
                    <a:lstStyle/>
                    <a:p>
                      <a:r>
                        <a:rPr lang="en-GB" sz="1100" dirty="0"/>
                        <a:t>Hypertonia with weakness</a:t>
                      </a:r>
                    </a:p>
                  </a:txBody>
                  <a:tcPr marT="0" marB="0"/>
                </a:tc>
                <a:tc hMerge="1">
                  <a:txBody>
                    <a:bodyPr/>
                    <a:lstStyle/>
                    <a:p>
                      <a:endParaRPr lang="en-GB" sz="1400" dirty="0"/>
                    </a:p>
                  </a:txBody>
                  <a:tcPr/>
                </a:tc>
                <a:tc>
                  <a:txBody>
                    <a:bodyPr/>
                    <a:lstStyle/>
                    <a:p>
                      <a:endParaRPr lang="en-GB" sz="1100" dirty="0"/>
                    </a:p>
                  </a:txBody>
                  <a:tcPr marT="0" marB="0">
                    <a:solidFill>
                      <a:schemeClr val="bg1"/>
                    </a:solidFill>
                  </a:tcPr>
                </a:tc>
                <a:tc>
                  <a:txBody>
                    <a:bodyPr/>
                    <a:lstStyle/>
                    <a:p>
                      <a:endParaRPr lang="en-GB" sz="1100" dirty="0"/>
                    </a:p>
                  </a:txBody>
                  <a:tcPr marT="0" marB="0">
                    <a:solidFill>
                      <a:schemeClr val="bg1"/>
                    </a:solidFill>
                  </a:tcPr>
                </a:tc>
                <a:extLst>
                  <a:ext uri="{0D108BD9-81ED-4DB2-BD59-A6C34878D82A}">
                    <a16:rowId xmlns:a16="http://schemas.microsoft.com/office/drawing/2014/main" val="2358560681"/>
                  </a:ext>
                </a:extLst>
              </a:tr>
              <a:tr h="107326">
                <a:tc>
                  <a:txBody>
                    <a:bodyPr/>
                    <a:lstStyle/>
                    <a:p>
                      <a:endParaRPr lang="en-GB" sz="1100" dirty="0"/>
                    </a:p>
                  </a:txBody>
                  <a:tcPr marT="0" marB="0">
                    <a:solidFill>
                      <a:schemeClr val="bg1"/>
                    </a:solidFill>
                  </a:tcPr>
                </a:tc>
                <a:tc>
                  <a:txBody>
                    <a:bodyPr/>
                    <a:lstStyle/>
                    <a:p>
                      <a:r>
                        <a:rPr lang="en-GB" sz="1100" dirty="0"/>
                        <a:t>Delayed self care</a:t>
                      </a:r>
                    </a:p>
                  </a:txBody>
                  <a:tcPr marT="0" marB="0"/>
                </a:tc>
                <a:tc gridSpan="2">
                  <a:txBody>
                    <a:bodyPr/>
                    <a:lstStyle/>
                    <a:p>
                      <a:r>
                        <a:rPr lang="en-GB" sz="1100" dirty="0"/>
                        <a:t>Impaired self care</a:t>
                      </a:r>
                    </a:p>
                  </a:txBody>
                  <a:tcPr marT="0" marB="0"/>
                </a:tc>
                <a:tc hMerge="1">
                  <a:txBody>
                    <a:bodyPr/>
                    <a:lstStyle/>
                    <a:p>
                      <a:endParaRPr lang="en-GB" sz="1200" dirty="0"/>
                    </a:p>
                  </a:txBody>
                  <a:tcPr/>
                </a:tc>
                <a:extLst>
                  <a:ext uri="{0D108BD9-81ED-4DB2-BD59-A6C34878D82A}">
                    <a16:rowId xmlns:a16="http://schemas.microsoft.com/office/drawing/2014/main" val="1154023504"/>
                  </a:ext>
                </a:extLst>
              </a:tr>
              <a:tr h="107326">
                <a:tc>
                  <a:txBody>
                    <a:bodyPr/>
                    <a:lstStyle/>
                    <a:p>
                      <a:endParaRPr lang="en-GB" sz="1100" dirty="0"/>
                    </a:p>
                  </a:txBody>
                  <a:tcPr marT="0" marB="0">
                    <a:solidFill>
                      <a:schemeClr val="bg1"/>
                    </a:solidFill>
                  </a:tcPr>
                </a:tc>
                <a:tc gridSpan="3">
                  <a:txBody>
                    <a:bodyPr/>
                    <a:lstStyle/>
                    <a:p>
                      <a:r>
                        <a:rPr lang="en-GB" sz="1100" dirty="0"/>
                        <a:t>Obesity</a:t>
                      </a:r>
                    </a:p>
                  </a:txBody>
                  <a:tcPr marT="0" marB="0"/>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val="2931707640"/>
                  </a:ext>
                </a:extLst>
              </a:tr>
              <a:tr h="107326">
                <a:tc>
                  <a:txBody>
                    <a:bodyPr/>
                    <a:lstStyle/>
                    <a:p>
                      <a:endParaRPr lang="en-GB" sz="1100" dirty="0"/>
                    </a:p>
                  </a:txBody>
                  <a:tcPr marT="0" marB="0">
                    <a:solidFill>
                      <a:schemeClr val="bg1"/>
                    </a:solidFill>
                  </a:tcPr>
                </a:tc>
                <a:tc gridSpan="3">
                  <a:txBody>
                    <a:bodyPr/>
                    <a:lstStyle/>
                    <a:p>
                      <a:r>
                        <a:rPr lang="en-GB" sz="1100" dirty="0"/>
                        <a:t>Lower quality of life</a:t>
                      </a:r>
                    </a:p>
                  </a:txBody>
                  <a:tcPr marT="0" marB="0"/>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val="2787551695"/>
                  </a:ext>
                </a:extLst>
              </a:tr>
              <a:tr h="107326">
                <a:tc gridSpan="4">
                  <a:txBody>
                    <a:bodyPr/>
                    <a:lstStyle/>
                    <a:p>
                      <a:r>
                        <a:rPr lang="en-GB" sz="1100" dirty="0"/>
                        <a:t>Foramen magnum stenosis</a:t>
                      </a:r>
                    </a:p>
                  </a:txBody>
                  <a:tcPr marT="0" marB="0"/>
                </a:tc>
                <a:tc hMerge="1">
                  <a:txBody>
                    <a:bodyPr/>
                    <a:lstStyle/>
                    <a:p>
                      <a:endParaRPr lang="en-GB" sz="1200" dirty="0"/>
                    </a:p>
                  </a:txBody>
                  <a:tcPr/>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val="2992876976"/>
                  </a:ext>
                </a:extLst>
              </a:tr>
              <a:tr h="107326">
                <a:tc gridSpan="4">
                  <a:txBody>
                    <a:bodyPr/>
                    <a:lstStyle/>
                    <a:p>
                      <a:r>
                        <a:rPr lang="en-GB" sz="1100" dirty="0" err="1"/>
                        <a:t>Cervicomedullary</a:t>
                      </a:r>
                      <a:r>
                        <a:rPr lang="en-GB" sz="1100" dirty="0"/>
                        <a:t> compression</a:t>
                      </a:r>
                    </a:p>
                  </a:txBody>
                  <a:tcPr marT="0" marB="0"/>
                </a:tc>
                <a:tc hMerge="1">
                  <a:txBody>
                    <a:bodyPr/>
                    <a:lstStyle/>
                    <a:p>
                      <a:endParaRPr lang="en-GB" sz="1200" dirty="0"/>
                    </a:p>
                  </a:txBody>
                  <a:tcPr/>
                </a:tc>
                <a:tc hMerge="1">
                  <a:txBody>
                    <a:bodyPr/>
                    <a:lstStyle/>
                    <a:p>
                      <a:endParaRPr lang="en-GB" sz="1200" dirty="0"/>
                    </a:p>
                  </a:txBody>
                  <a:tcPr/>
                </a:tc>
                <a:tc hMerge="1">
                  <a:txBody>
                    <a:bodyPr/>
                    <a:lstStyle/>
                    <a:p>
                      <a:endParaRPr lang="en-GB" sz="1200" dirty="0"/>
                    </a:p>
                  </a:txBody>
                  <a:tcPr/>
                </a:tc>
                <a:extLst>
                  <a:ext uri="{0D108BD9-81ED-4DB2-BD59-A6C34878D82A}">
                    <a16:rowId xmlns:a16="http://schemas.microsoft.com/office/drawing/2014/main" val="1361541839"/>
                  </a:ext>
                </a:extLst>
              </a:tr>
              <a:tr h="107326">
                <a:tc gridSpan="2">
                  <a:txBody>
                    <a:bodyPr/>
                    <a:lstStyle/>
                    <a:p>
                      <a:r>
                        <a:rPr lang="en-GB" sz="1100" dirty="0"/>
                        <a:t>Ventriculomegaly</a:t>
                      </a:r>
                    </a:p>
                  </a:txBody>
                  <a:tcPr marT="0" marB="0"/>
                </a:tc>
                <a:tc hMerge="1">
                  <a:txBody>
                    <a:bodyPr/>
                    <a:lstStyle/>
                    <a:p>
                      <a:endParaRPr lang="en-GB" sz="1200" dirty="0"/>
                    </a:p>
                  </a:txBody>
                  <a:tcPr/>
                </a:tc>
                <a:tc>
                  <a:txBody>
                    <a:bodyPr/>
                    <a:lstStyle/>
                    <a:p>
                      <a:endParaRPr lang="en-GB" sz="1100" dirty="0"/>
                    </a:p>
                  </a:txBody>
                  <a:tcPr marT="0" marB="0">
                    <a:solidFill>
                      <a:schemeClr val="bg1"/>
                    </a:solidFill>
                  </a:tcPr>
                </a:tc>
                <a:tc>
                  <a:txBody>
                    <a:bodyPr/>
                    <a:lstStyle/>
                    <a:p>
                      <a:endParaRPr lang="en-GB" sz="1100" dirty="0"/>
                    </a:p>
                  </a:txBody>
                  <a:tcPr marT="0" marB="0">
                    <a:solidFill>
                      <a:schemeClr val="bg1"/>
                    </a:solidFill>
                  </a:tcPr>
                </a:tc>
                <a:extLst>
                  <a:ext uri="{0D108BD9-81ED-4DB2-BD59-A6C34878D82A}">
                    <a16:rowId xmlns:a16="http://schemas.microsoft.com/office/drawing/2014/main" val="3467954281"/>
                  </a:ext>
                </a:extLst>
              </a:tr>
              <a:tr h="107326">
                <a:tc gridSpan="3">
                  <a:txBody>
                    <a:bodyPr/>
                    <a:lstStyle/>
                    <a:p>
                      <a:r>
                        <a:rPr lang="en-GB" sz="1100" dirty="0"/>
                        <a:t>Otitis media/chronic middle ear fluid</a:t>
                      </a:r>
                    </a:p>
                  </a:txBody>
                  <a:tcPr marT="0" marB="0"/>
                </a:tc>
                <a:tc hMerge="1">
                  <a:txBody>
                    <a:bodyPr/>
                    <a:lstStyle/>
                    <a:p>
                      <a:endParaRPr lang="en-GB" sz="1100" dirty="0"/>
                    </a:p>
                  </a:txBody>
                  <a:tcPr marT="0" marB="0"/>
                </a:tc>
                <a:tc hMerge="1">
                  <a:txBody>
                    <a:bodyPr/>
                    <a:lstStyle/>
                    <a:p>
                      <a:endParaRPr lang="en-GB" sz="1100" dirty="0"/>
                    </a:p>
                  </a:txBody>
                  <a:tcPr marT="0" marB="0"/>
                </a:tc>
                <a:tc>
                  <a:txBody>
                    <a:bodyPr/>
                    <a:lstStyle/>
                    <a:p>
                      <a:endParaRPr lang="en-GB" sz="1100" dirty="0"/>
                    </a:p>
                  </a:txBody>
                  <a:tcPr marT="0" marB="0">
                    <a:solidFill>
                      <a:schemeClr val="bg1"/>
                    </a:solidFill>
                  </a:tcPr>
                </a:tc>
                <a:extLst>
                  <a:ext uri="{0D108BD9-81ED-4DB2-BD59-A6C34878D82A}">
                    <a16:rowId xmlns:a16="http://schemas.microsoft.com/office/drawing/2014/main" val="1810939788"/>
                  </a:ext>
                </a:extLst>
              </a:tr>
              <a:tr h="107326">
                <a:tc gridSpan="4">
                  <a:txBody>
                    <a:bodyPr/>
                    <a:lstStyle/>
                    <a:p>
                      <a:r>
                        <a:rPr lang="en-GB" sz="1100" dirty="0"/>
                        <a:t>Hearing deficit</a:t>
                      </a:r>
                    </a:p>
                  </a:txBody>
                  <a:tcPr marT="0" marB="0"/>
                </a:tc>
                <a:tc hMerge="1">
                  <a:txBody>
                    <a:bodyPr/>
                    <a:lstStyle/>
                    <a:p>
                      <a:endParaRPr lang="en-GB" sz="1100" dirty="0"/>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1637903914"/>
                  </a:ext>
                </a:extLst>
              </a:tr>
              <a:tr h="107326">
                <a:tc>
                  <a:txBody>
                    <a:bodyPr/>
                    <a:lstStyle/>
                    <a:p>
                      <a:endParaRPr lang="en-GB" sz="1100" dirty="0"/>
                    </a:p>
                  </a:txBody>
                  <a:tcPr marT="0" marB="0">
                    <a:solidFill>
                      <a:schemeClr val="bg1"/>
                    </a:solidFill>
                  </a:tcPr>
                </a:tc>
                <a:tc>
                  <a:txBody>
                    <a:bodyPr/>
                    <a:lstStyle/>
                    <a:p>
                      <a:r>
                        <a:rPr lang="en-GB" sz="1100" dirty="0"/>
                        <a:t>Speech delay</a:t>
                      </a:r>
                    </a:p>
                  </a:txBody>
                  <a:tcPr marT="0" marB="0"/>
                </a:tc>
                <a:tc>
                  <a:txBody>
                    <a:bodyPr/>
                    <a:lstStyle/>
                    <a:p>
                      <a:endParaRPr lang="en-GB" sz="1100" dirty="0"/>
                    </a:p>
                  </a:txBody>
                  <a:tcPr marT="0" marB="0">
                    <a:solidFill>
                      <a:schemeClr val="bg1"/>
                    </a:solidFill>
                  </a:tcPr>
                </a:tc>
                <a:tc>
                  <a:txBody>
                    <a:bodyPr/>
                    <a:lstStyle/>
                    <a:p>
                      <a:endParaRPr lang="en-GB" sz="1100" dirty="0"/>
                    </a:p>
                  </a:txBody>
                  <a:tcPr marT="0" marB="0">
                    <a:solidFill>
                      <a:schemeClr val="bg1"/>
                    </a:solidFill>
                  </a:tcPr>
                </a:tc>
                <a:extLst>
                  <a:ext uri="{0D108BD9-81ED-4DB2-BD59-A6C34878D82A}">
                    <a16:rowId xmlns:a16="http://schemas.microsoft.com/office/drawing/2014/main" val="3685798290"/>
                  </a:ext>
                </a:extLst>
              </a:tr>
              <a:tr h="131047">
                <a:tc>
                  <a:txBody>
                    <a:bodyPr/>
                    <a:lstStyle/>
                    <a:p>
                      <a:endParaRPr lang="en-GB" sz="1100" dirty="0"/>
                    </a:p>
                  </a:txBody>
                  <a:tcPr marT="0" marB="0">
                    <a:solidFill>
                      <a:schemeClr val="bg1"/>
                    </a:solidFill>
                  </a:tcPr>
                </a:tc>
                <a:tc gridSpan="3">
                  <a:txBody>
                    <a:bodyPr/>
                    <a:lstStyle/>
                    <a:p>
                      <a:r>
                        <a:rPr lang="en-GB" sz="1100" dirty="0"/>
                        <a:t>Dental malocclusion</a:t>
                      </a:r>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304917933"/>
                  </a:ext>
                </a:extLst>
              </a:tr>
              <a:tr h="107326">
                <a:tc gridSpan="4">
                  <a:txBody>
                    <a:bodyPr/>
                    <a:lstStyle/>
                    <a:p>
                      <a:r>
                        <a:rPr lang="en-GB" sz="1100" dirty="0"/>
                        <a:t>Kyphosis</a:t>
                      </a:r>
                    </a:p>
                  </a:txBody>
                  <a:tcPr marT="0" marB="0"/>
                </a:tc>
                <a:tc hMerge="1">
                  <a:txBody>
                    <a:bodyPr/>
                    <a:lstStyle/>
                    <a:p>
                      <a:endParaRPr lang="en-GB" sz="1100" dirty="0"/>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12997698"/>
                  </a:ext>
                </a:extLst>
              </a:tr>
              <a:tr h="107326">
                <a:tc>
                  <a:txBody>
                    <a:bodyPr/>
                    <a:lstStyle/>
                    <a:p>
                      <a:endParaRPr lang="en-GB" sz="1100" dirty="0"/>
                    </a:p>
                  </a:txBody>
                  <a:tcPr marT="0" marB="0">
                    <a:solidFill>
                      <a:schemeClr val="bg1"/>
                    </a:solidFill>
                  </a:tcPr>
                </a:tc>
                <a:tc gridSpan="3">
                  <a:txBody>
                    <a:bodyPr/>
                    <a:lstStyle/>
                    <a:p>
                      <a:r>
                        <a:rPr lang="en-GB" sz="1100" dirty="0"/>
                        <a:t>Lumbar </a:t>
                      </a:r>
                      <a:r>
                        <a:rPr lang="en-GB" sz="1100" dirty="0" err="1"/>
                        <a:t>hyperlordosis</a:t>
                      </a:r>
                      <a:endParaRPr lang="en-GB" sz="1100" dirty="0"/>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3001370713"/>
                  </a:ext>
                </a:extLst>
              </a:tr>
              <a:tr h="107326">
                <a:tc>
                  <a:txBody>
                    <a:bodyPr/>
                    <a:lstStyle/>
                    <a:p>
                      <a:endParaRPr lang="en-GB" sz="1100" dirty="0"/>
                    </a:p>
                  </a:txBody>
                  <a:tcPr marT="0" marB="0">
                    <a:solidFill>
                      <a:schemeClr val="bg1"/>
                    </a:solidFill>
                  </a:tcPr>
                </a:tc>
                <a:tc gridSpan="3">
                  <a:txBody>
                    <a:bodyPr/>
                    <a:lstStyle/>
                    <a:p>
                      <a:r>
                        <a:rPr lang="en-GB" sz="1100" dirty="0"/>
                        <a:t>Limited elbow extension </a:t>
                      </a:r>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3070958783"/>
                  </a:ext>
                </a:extLst>
              </a:tr>
              <a:tr h="107326">
                <a:tc>
                  <a:txBody>
                    <a:bodyPr/>
                    <a:lstStyle/>
                    <a:p>
                      <a:endParaRPr lang="en-GB" sz="1100" dirty="0"/>
                    </a:p>
                  </a:txBody>
                  <a:tcPr marT="0" marB="0">
                    <a:solidFill>
                      <a:schemeClr val="bg1"/>
                    </a:solidFill>
                  </a:tcPr>
                </a:tc>
                <a:tc gridSpan="3">
                  <a:txBody>
                    <a:bodyPr/>
                    <a:lstStyle/>
                    <a:p>
                      <a:r>
                        <a:rPr lang="en-GB" sz="1100" dirty="0"/>
                        <a:t>Symptomatic spinal stenosis</a:t>
                      </a:r>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4128465324"/>
                  </a:ext>
                </a:extLst>
              </a:tr>
              <a:tr h="107326">
                <a:tc gridSpan="4">
                  <a:txBody>
                    <a:bodyPr/>
                    <a:lstStyle/>
                    <a:p>
                      <a:r>
                        <a:rPr lang="en-GB" sz="1100" dirty="0"/>
                        <a:t>Upper airway obstruction</a:t>
                      </a:r>
                    </a:p>
                  </a:txBody>
                  <a:tcPr marT="0" marB="0"/>
                </a:tc>
                <a:tc hMerge="1">
                  <a:txBody>
                    <a:bodyPr/>
                    <a:lstStyle/>
                    <a:p>
                      <a:endParaRPr lang="en-GB" sz="1100" dirty="0"/>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4042998990"/>
                  </a:ext>
                </a:extLst>
              </a:tr>
              <a:tr h="107326">
                <a:tc gridSpan="4">
                  <a:txBody>
                    <a:bodyPr/>
                    <a:lstStyle/>
                    <a:p>
                      <a:r>
                        <a:rPr lang="en-GB" sz="1100" dirty="0"/>
                        <a:t>Sleep-disordered breathing</a:t>
                      </a:r>
                    </a:p>
                  </a:txBody>
                  <a:tcPr marT="0" marB="0"/>
                </a:tc>
                <a:tc hMerge="1">
                  <a:txBody>
                    <a:bodyPr/>
                    <a:lstStyle/>
                    <a:p>
                      <a:endParaRPr lang="en-GB" sz="1100" dirty="0"/>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2241254354"/>
                  </a:ext>
                </a:extLst>
              </a:tr>
              <a:tr h="107326">
                <a:tc>
                  <a:txBody>
                    <a:bodyPr/>
                    <a:lstStyle/>
                    <a:p>
                      <a:r>
                        <a:rPr lang="en-GB" sz="1100" dirty="0"/>
                        <a:t>Sudden death</a:t>
                      </a:r>
                    </a:p>
                  </a:txBody>
                  <a:tcPr marT="0" marB="0"/>
                </a:tc>
                <a:tc gridSpan="3">
                  <a:txBody>
                    <a:bodyPr/>
                    <a:lstStyle/>
                    <a:p>
                      <a:r>
                        <a:rPr lang="en-GB" sz="1100" dirty="0"/>
                        <a:t>Early mortality</a:t>
                      </a:r>
                    </a:p>
                  </a:txBody>
                  <a:tcPr marT="0" marB="0"/>
                </a:tc>
                <a:tc hMerge="1">
                  <a:txBody>
                    <a:bodyPr/>
                    <a:lstStyle/>
                    <a:p>
                      <a:endParaRPr lang="en-GB" sz="1100" dirty="0"/>
                    </a:p>
                  </a:txBody>
                  <a:tcPr marT="0" marB="0"/>
                </a:tc>
                <a:tc hMerge="1">
                  <a:txBody>
                    <a:bodyPr/>
                    <a:lstStyle/>
                    <a:p>
                      <a:endParaRPr lang="en-GB" sz="1100" dirty="0"/>
                    </a:p>
                  </a:txBody>
                  <a:tcPr marT="0" marB="0"/>
                </a:tc>
                <a:extLst>
                  <a:ext uri="{0D108BD9-81ED-4DB2-BD59-A6C34878D82A}">
                    <a16:rowId xmlns:a16="http://schemas.microsoft.com/office/drawing/2014/main" val="748109892"/>
                  </a:ext>
                </a:extLst>
              </a:tr>
            </a:tbl>
          </a:graphicData>
        </a:graphic>
      </p:graphicFrame>
    </p:spTree>
    <p:extLst>
      <p:ext uri="{BB962C8B-B14F-4D97-AF65-F5344CB8AC3E}">
        <p14:creationId xmlns:p14="http://schemas.microsoft.com/office/powerpoint/2010/main" val="2356981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8CF7CBB-D83D-41A5-9FDF-FEE017F295C5}"/>
              </a:ext>
            </a:extLst>
          </p:cNvPr>
          <p:cNvSpPr>
            <a:spLocks noGrp="1"/>
          </p:cNvSpPr>
          <p:nvPr>
            <p:ph type="title"/>
          </p:nvPr>
        </p:nvSpPr>
        <p:spPr/>
        <p:txBody>
          <a:bodyPr/>
          <a:lstStyle/>
          <a:p>
            <a:r>
              <a:rPr lang="en-GB" dirty="0"/>
              <a:t>Quality of Life, Physical </a:t>
            </a:r>
            <a:br>
              <a:rPr lang="en-GB" dirty="0"/>
            </a:br>
            <a:r>
              <a:rPr lang="en-GB" dirty="0"/>
              <a:t>Function, and Pain</a:t>
            </a:r>
          </a:p>
        </p:txBody>
      </p:sp>
      <p:sp>
        <p:nvSpPr>
          <p:cNvPr id="7" name="Text Placeholder 6">
            <a:extLst>
              <a:ext uri="{FF2B5EF4-FFF2-40B4-BE49-F238E27FC236}">
                <a16:creationId xmlns:a16="http://schemas.microsoft.com/office/drawing/2014/main" id="{16A99784-0596-40D4-B39C-D78F3804D35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22982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fontScale="90000"/>
          </a:bodyPr>
          <a:lstStyle/>
          <a:p>
            <a:r>
              <a:rPr lang="en-GB" dirty="0"/>
              <a:t>The International Classification of Functioning, </a:t>
            </a:r>
            <a:br>
              <a:rPr lang="en-GB" dirty="0"/>
            </a:br>
            <a:r>
              <a:rPr lang="en-GB" dirty="0"/>
              <a:t>Disability and Health (WHO)</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a:xfrm>
            <a:off x="696000" y="1449391"/>
            <a:ext cx="6085800" cy="3911741"/>
          </a:xfrm>
        </p:spPr>
        <p:txBody>
          <a:bodyPr>
            <a:normAutofit/>
          </a:bodyPr>
          <a:lstStyle/>
          <a:p>
            <a:r>
              <a:rPr lang="en-GB" dirty="0"/>
              <a:t>The ICF (World Health Organization) is the gold standard for describing and measuring function, disability, and health within a population</a:t>
            </a:r>
          </a:p>
          <a:p>
            <a:r>
              <a:rPr lang="en-GB" dirty="0"/>
              <a:t>The model can be used to provide detail on dynamic linkages between body structures and functions</a:t>
            </a:r>
          </a:p>
          <a:p>
            <a:pPr lvl="1"/>
            <a:r>
              <a:rPr lang="en-GB" dirty="0"/>
              <a:t>And related activity limitations and restrictions</a:t>
            </a:r>
          </a:p>
          <a:p>
            <a:r>
              <a:rPr lang="en-GB" dirty="0"/>
              <a:t>Research efforts to augment this framework will improve clinical reasoning and guidance for patients and families with achondroplasia</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ICF, International Classification of Functioning.</a:t>
            </a:r>
            <a:br>
              <a:rPr lang="en-GB" dirty="0"/>
            </a:br>
            <a:r>
              <a:rPr lang="en-GB" dirty="0"/>
              <a:t>Hoover-Fong J, et al. </a:t>
            </a:r>
            <a:r>
              <a:rPr lang="is-IS" dirty="0"/>
              <a:t>Bone 2021;115872.</a:t>
            </a:r>
          </a:p>
        </p:txBody>
      </p:sp>
      <p:sp>
        <p:nvSpPr>
          <p:cNvPr id="4" name="Content Placeholder 3">
            <a:extLst>
              <a:ext uri="{FF2B5EF4-FFF2-40B4-BE49-F238E27FC236}">
                <a16:creationId xmlns:a16="http://schemas.microsoft.com/office/drawing/2014/main" id="{61113F6B-7144-43E1-99B7-1DEEA60F412E}"/>
              </a:ext>
            </a:extLst>
          </p:cNvPr>
          <p:cNvSpPr>
            <a:spLocks noGrp="1"/>
          </p:cNvSpPr>
          <p:nvPr>
            <p:ph sz="quarter" idx="12"/>
          </p:nvPr>
        </p:nvSpPr>
        <p:spPr/>
        <p:txBody>
          <a:bodyPr>
            <a:normAutofit/>
          </a:bodyPr>
          <a:lstStyle/>
          <a:p>
            <a:r>
              <a:rPr lang="en-GB" dirty="0"/>
              <a:t>There is an interplay of individual factors across the ICF framework for individuals with achondroplasia</a:t>
            </a:r>
          </a:p>
        </p:txBody>
      </p:sp>
      <p:pic>
        <p:nvPicPr>
          <p:cNvPr id="7" name="Picture 6">
            <a:extLst>
              <a:ext uri="{FF2B5EF4-FFF2-40B4-BE49-F238E27FC236}">
                <a16:creationId xmlns:a16="http://schemas.microsoft.com/office/drawing/2014/main" id="{B86475B2-5115-414F-B15A-F70A3B0CA143}"/>
              </a:ext>
            </a:extLst>
          </p:cNvPr>
          <p:cNvPicPr>
            <a:picLocks noChangeAspect="1"/>
          </p:cNvPicPr>
          <p:nvPr/>
        </p:nvPicPr>
        <p:blipFill>
          <a:blip r:embed="rId2"/>
          <a:stretch>
            <a:fillRect/>
          </a:stretch>
        </p:blipFill>
        <p:spPr>
          <a:xfrm>
            <a:off x="6864927" y="1449388"/>
            <a:ext cx="4807797" cy="3779563"/>
          </a:xfrm>
          <a:prstGeom prst="rect">
            <a:avLst/>
          </a:prstGeom>
        </p:spPr>
      </p:pic>
    </p:spTree>
    <p:extLst>
      <p:ext uri="{BB962C8B-B14F-4D97-AF65-F5344CB8AC3E}">
        <p14:creationId xmlns:p14="http://schemas.microsoft.com/office/powerpoint/2010/main" val="180316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Quality of Life, Physical Function and Pain in Adults</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lnSpcReduction="10000"/>
          </a:bodyPr>
          <a:lstStyle/>
          <a:p>
            <a:r>
              <a:rPr lang="en-GB" dirty="0"/>
              <a:t>Three cross-sectional surveys assessing generic health-related quality of life in adults with achondroplasia and skeletal dysplasia found significantly lower physical component scores but similar mental component scores compared with the general population</a:t>
            </a:r>
          </a:p>
          <a:p>
            <a:pPr lvl="1"/>
            <a:r>
              <a:rPr lang="en-GB" dirty="0"/>
              <a:t>In a study from Matsushita et al, patients 140 cm or taller had significantly better physical function scores </a:t>
            </a:r>
          </a:p>
          <a:p>
            <a:r>
              <a:rPr lang="en-GB" dirty="0"/>
              <a:t>A study from </a:t>
            </a:r>
            <a:r>
              <a:rPr lang="en-GB" dirty="0" err="1"/>
              <a:t>Gollust</a:t>
            </a:r>
            <a:r>
              <a:rPr lang="en-GB" dirty="0"/>
              <a:t> et al, found adults with achondroplasia had significantly lower quality of life in all domains and lower self-esteem compared to unaffected first-degree relatives </a:t>
            </a:r>
          </a:p>
          <a:p>
            <a:r>
              <a:rPr lang="en-GB" dirty="0"/>
              <a:t>A study from Jennings et al, assessing mental health in adults with skeletal dysplasia (57% with achondroplasia) found substantial undiagnosed or undertreated depression and anxiety</a:t>
            </a:r>
          </a:p>
          <a:p>
            <a:r>
              <a:rPr lang="en-GB" dirty="0"/>
              <a:t>A survey from </a:t>
            </a:r>
            <a:r>
              <a:rPr lang="en-GB" dirty="0" err="1"/>
              <a:t>Alade</a:t>
            </a:r>
            <a:r>
              <a:rPr lang="en-GB" dirty="0"/>
              <a:t> et al, reported 13% poor ambulation and 11% can not complete basic activities of daily living (bathing, dressing, or toileting independently)</a:t>
            </a:r>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a:t>Hoover-Fong J, et al. </a:t>
            </a:r>
            <a:r>
              <a:rPr lang="is-IS" dirty="0"/>
              <a:t>Bone 2021;115872. </a:t>
            </a:r>
            <a:r>
              <a:rPr lang="it-IT" dirty="0"/>
              <a:t>Matsushita M, et al. Calcified Tissue International. 2019;104:364-372. Jennings SE, et al. Quality of Life Research. 2019;28:1457-1464. Alade Y, et al. Clinical Genetics. 2012;84(3):237-243.</a:t>
            </a:r>
            <a:endParaRPr lang="is-IS" dirty="0"/>
          </a:p>
        </p:txBody>
      </p:sp>
      <p:sp>
        <p:nvSpPr>
          <p:cNvPr id="4" name="Content Placeholder 3">
            <a:extLst>
              <a:ext uri="{FF2B5EF4-FFF2-40B4-BE49-F238E27FC236}">
                <a16:creationId xmlns:a16="http://schemas.microsoft.com/office/drawing/2014/main" id="{61113F6B-7144-43E1-99B7-1DEEA60F412E}"/>
              </a:ext>
            </a:extLst>
          </p:cNvPr>
          <p:cNvSpPr>
            <a:spLocks noGrp="1"/>
          </p:cNvSpPr>
          <p:nvPr>
            <p:ph sz="quarter" idx="12"/>
          </p:nvPr>
        </p:nvSpPr>
        <p:spPr/>
        <p:txBody>
          <a:bodyPr/>
          <a:lstStyle/>
          <a:p>
            <a:r>
              <a:rPr lang="en-GB" dirty="0"/>
              <a:t>Limited data are available on quality of life, physical function, and pain in adults with achondroplasia</a:t>
            </a:r>
          </a:p>
        </p:txBody>
      </p:sp>
    </p:spTree>
    <p:extLst>
      <p:ext uri="{BB962C8B-B14F-4D97-AF65-F5344CB8AC3E}">
        <p14:creationId xmlns:p14="http://schemas.microsoft.com/office/powerpoint/2010/main" val="1108187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5BE8-0236-4B7A-AECB-2F678FF2EE91}"/>
              </a:ext>
            </a:extLst>
          </p:cNvPr>
          <p:cNvSpPr>
            <a:spLocks noGrp="1"/>
          </p:cNvSpPr>
          <p:nvPr>
            <p:ph type="title"/>
          </p:nvPr>
        </p:nvSpPr>
        <p:spPr/>
        <p:txBody>
          <a:bodyPr>
            <a:normAutofit/>
          </a:bodyPr>
          <a:lstStyle/>
          <a:p>
            <a:r>
              <a:rPr lang="en-GB" dirty="0"/>
              <a:t>Quality of Life, Physical Function and Pain in Children</a:t>
            </a:r>
          </a:p>
        </p:txBody>
      </p:sp>
      <p:sp>
        <p:nvSpPr>
          <p:cNvPr id="3" name="Content Placeholder 2">
            <a:extLst>
              <a:ext uri="{FF2B5EF4-FFF2-40B4-BE49-F238E27FC236}">
                <a16:creationId xmlns:a16="http://schemas.microsoft.com/office/drawing/2014/main" id="{55A8D9C7-D325-4FCA-9F3C-8337D630B399}"/>
              </a:ext>
            </a:extLst>
          </p:cNvPr>
          <p:cNvSpPr>
            <a:spLocks noGrp="1"/>
          </p:cNvSpPr>
          <p:nvPr>
            <p:ph idx="1"/>
          </p:nvPr>
        </p:nvSpPr>
        <p:spPr/>
        <p:txBody>
          <a:bodyPr>
            <a:normAutofit/>
          </a:bodyPr>
          <a:lstStyle/>
          <a:p>
            <a:r>
              <a:rPr lang="en-GB" dirty="0"/>
              <a:t>Less is known about quality of life, physical function, and pain in children and adolescents </a:t>
            </a:r>
          </a:p>
          <a:p>
            <a:r>
              <a:rPr lang="en-GB" dirty="0"/>
              <a:t>One of the few studies of physical function in children with achondroplasia demonstrated delayed independence and a greater need for caregiver assistance across all domains compared with normative reference data</a:t>
            </a:r>
          </a:p>
          <a:p>
            <a:r>
              <a:rPr lang="en-GB" dirty="0"/>
              <a:t>Affected children demonstrated significant improvement across  domains between the ages of 3 and 5, with less improvement observed between 5 and 7 years</a:t>
            </a:r>
          </a:p>
          <a:p>
            <a:r>
              <a:rPr lang="en-GB" dirty="0"/>
              <a:t>All children demonstrated upper and lower limb as well as motor limitations and self-care or participation restrictions</a:t>
            </a:r>
          </a:p>
          <a:p>
            <a:endParaRPr lang="en-GB" dirty="0"/>
          </a:p>
        </p:txBody>
      </p:sp>
      <p:sp>
        <p:nvSpPr>
          <p:cNvPr id="6" name="Footer Placeholder 5">
            <a:extLst>
              <a:ext uri="{FF2B5EF4-FFF2-40B4-BE49-F238E27FC236}">
                <a16:creationId xmlns:a16="http://schemas.microsoft.com/office/drawing/2014/main" id="{3F558242-2F7B-440C-A913-EDA6D3EC0EA7}"/>
              </a:ext>
            </a:extLst>
          </p:cNvPr>
          <p:cNvSpPr>
            <a:spLocks noGrp="1"/>
          </p:cNvSpPr>
          <p:nvPr>
            <p:ph type="ftr" sz="quarter" idx="11"/>
          </p:nvPr>
        </p:nvSpPr>
        <p:spPr/>
        <p:txBody>
          <a:bodyPr/>
          <a:lstStyle/>
          <a:p>
            <a:r>
              <a:rPr lang="en-GB" dirty="0" err="1"/>
              <a:t>QoLISSY</a:t>
            </a:r>
            <a:r>
              <a:rPr lang="en-GB" dirty="0"/>
              <a:t>, Quality of Life in Short Stature Youth.</a:t>
            </a:r>
            <a:br>
              <a:rPr lang="en-GB" dirty="0"/>
            </a:br>
            <a:r>
              <a:rPr lang="en-GB" dirty="0"/>
              <a:t>Hoover-Fong J, et al. </a:t>
            </a:r>
            <a:r>
              <a:rPr lang="is-IS" dirty="0"/>
              <a:t>Bone 2021;115872.</a:t>
            </a:r>
          </a:p>
        </p:txBody>
      </p:sp>
      <p:sp>
        <p:nvSpPr>
          <p:cNvPr id="4" name="Content Placeholder 3">
            <a:extLst>
              <a:ext uri="{FF2B5EF4-FFF2-40B4-BE49-F238E27FC236}">
                <a16:creationId xmlns:a16="http://schemas.microsoft.com/office/drawing/2014/main" id="{61113F6B-7144-43E1-99B7-1DEEA60F412E}"/>
              </a:ext>
            </a:extLst>
          </p:cNvPr>
          <p:cNvSpPr>
            <a:spLocks noGrp="1"/>
          </p:cNvSpPr>
          <p:nvPr>
            <p:ph sz="quarter" idx="12"/>
          </p:nvPr>
        </p:nvSpPr>
        <p:spPr/>
        <p:txBody>
          <a:bodyPr>
            <a:normAutofit fontScale="92500" lnSpcReduction="10000"/>
          </a:bodyPr>
          <a:lstStyle/>
          <a:p>
            <a:r>
              <a:rPr lang="en-GB" dirty="0"/>
              <a:t>Individuals with achondroplasia aged 8–28 years have significantly lower total scores on the </a:t>
            </a:r>
            <a:r>
              <a:rPr lang="en-GB" dirty="0" err="1"/>
              <a:t>QoLISSY</a:t>
            </a:r>
            <a:r>
              <a:rPr lang="en-GB" dirty="0"/>
              <a:t> </a:t>
            </a:r>
            <a:br>
              <a:rPr lang="en-GB" dirty="0"/>
            </a:br>
            <a:r>
              <a:rPr lang="en-GB" dirty="0"/>
              <a:t>as well as on social and physical subscales compared to individuals with proportional short stature (p&lt;0.001)</a:t>
            </a:r>
          </a:p>
        </p:txBody>
      </p:sp>
    </p:spTree>
    <p:extLst>
      <p:ext uri="{BB962C8B-B14F-4D97-AF65-F5344CB8AC3E}">
        <p14:creationId xmlns:p14="http://schemas.microsoft.com/office/powerpoint/2010/main" val="1892415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5FBA37-B026-48C7-84E9-7B023976093C}"/>
              </a:ext>
            </a:extLst>
          </p:cNvPr>
          <p:cNvSpPr>
            <a:spLocks noGrp="1"/>
          </p:cNvSpPr>
          <p:nvPr>
            <p:ph type="title"/>
          </p:nvPr>
        </p:nvSpPr>
        <p:spPr/>
        <p:txBody>
          <a:bodyPr/>
          <a:lstStyle/>
          <a:p>
            <a:r>
              <a:rPr lang="en-GB" dirty="0"/>
              <a:t>Gaps in Knowledge</a:t>
            </a:r>
          </a:p>
        </p:txBody>
      </p:sp>
      <p:sp>
        <p:nvSpPr>
          <p:cNvPr id="7" name="Content Placeholder 6">
            <a:extLst>
              <a:ext uri="{FF2B5EF4-FFF2-40B4-BE49-F238E27FC236}">
                <a16:creationId xmlns:a16="http://schemas.microsoft.com/office/drawing/2014/main" id="{3DDB9977-529F-4400-B9D2-4F922A1A1EA4}"/>
              </a:ext>
            </a:extLst>
          </p:cNvPr>
          <p:cNvSpPr>
            <a:spLocks noGrp="1"/>
          </p:cNvSpPr>
          <p:nvPr>
            <p:ph idx="1"/>
          </p:nvPr>
        </p:nvSpPr>
        <p:spPr/>
        <p:txBody>
          <a:bodyPr>
            <a:normAutofit/>
          </a:bodyPr>
          <a:lstStyle/>
          <a:p>
            <a:r>
              <a:rPr lang="en-GB" dirty="0"/>
              <a:t>There is an overall lack of research pertaining to higher level skill acquisition and neurocognitive abilities in older children, teens, and adults. </a:t>
            </a:r>
          </a:p>
          <a:p>
            <a:r>
              <a:rPr lang="en-GB" dirty="0"/>
              <a:t>On a population basis, it is unknown if the frequency and type of learning disabilities and attention deficit issues are comparable to that of age-matched average stature peers</a:t>
            </a:r>
          </a:p>
          <a:p>
            <a:r>
              <a:rPr lang="en-GB" dirty="0"/>
              <a:t>Quality of life may be reduced in some adults with achondroplasia, but it remains uncertain whether this impairment is primarily attributable to the physical challenges of disproportionate short stature or whether social stigma and lack of social support are important contributors</a:t>
            </a:r>
          </a:p>
          <a:p>
            <a:r>
              <a:rPr lang="en-GB" dirty="0"/>
              <a:t>More research is needed to determine whether interventions to enhance the social networks of individuals with achondroplasia can ameliorate negative effects of social stigma and improve quality of life</a:t>
            </a:r>
          </a:p>
        </p:txBody>
      </p:sp>
      <p:sp>
        <p:nvSpPr>
          <p:cNvPr id="4" name="Footer Placeholder 3">
            <a:extLst>
              <a:ext uri="{FF2B5EF4-FFF2-40B4-BE49-F238E27FC236}">
                <a16:creationId xmlns:a16="http://schemas.microsoft.com/office/drawing/2014/main" id="{2F7C8A7C-8CC8-4544-8C86-793E7E5CF6C8}"/>
              </a:ext>
            </a:extLst>
          </p:cNvPr>
          <p:cNvSpPr>
            <a:spLocks noGrp="1"/>
          </p:cNvSpPr>
          <p:nvPr>
            <p:ph type="ftr" sz="quarter" idx="11"/>
          </p:nvPr>
        </p:nvSpPr>
        <p:spPr/>
        <p:txBody>
          <a:bodyPr/>
          <a:lstStyle/>
          <a:p>
            <a:r>
              <a:rPr lang="en-GB" dirty="0"/>
              <a:t>Hoover-Fong J, et al. </a:t>
            </a:r>
            <a:r>
              <a:rPr lang="is-IS" dirty="0"/>
              <a:t>Bone 2021;115872.</a:t>
            </a:r>
            <a:endParaRPr lang="en-GB" dirty="0"/>
          </a:p>
        </p:txBody>
      </p:sp>
      <p:sp>
        <p:nvSpPr>
          <p:cNvPr id="8" name="Content Placeholder 7">
            <a:extLst>
              <a:ext uri="{FF2B5EF4-FFF2-40B4-BE49-F238E27FC236}">
                <a16:creationId xmlns:a16="http://schemas.microsoft.com/office/drawing/2014/main" id="{EADD5CFF-7605-4E03-B0BF-8E3E2CCD5BDA}"/>
              </a:ext>
            </a:extLst>
          </p:cNvPr>
          <p:cNvSpPr>
            <a:spLocks noGrp="1"/>
          </p:cNvSpPr>
          <p:nvPr>
            <p:ph sz="quarter" idx="12"/>
          </p:nvPr>
        </p:nvSpPr>
        <p:spPr/>
        <p:txBody>
          <a:bodyPr>
            <a:normAutofit fontScale="92500" lnSpcReduction="10000"/>
          </a:bodyPr>
          <a:lstStyle/>
          <a:p>
            <a:r>
              <a:rPr lang="en-GB" dirty="0"/>
              <a:t>Longitudinal studies are required to better understand the relationships between physical functioning, </a:t>
            </a:r>
            <a:br>
              <a:rPr lang="en-GB" dirty="0"/>
            </a:br>
            <a:r>
              <a:rPr lang="en-GB" dirty="0"/>
              <a:t>mental health, social functioning, and pain over the lifespan</a:t>
            </a:r>
          </a:p>
        </p:txBody>
      </p:sp>
    </p:spTree>
    <p:extLst>
      <p:ext uri="{BB962C8B-B14F-4D97-AF65-F5344CB8AC3E}">
        <p14:creationId xmlns:p14="http://schemas.microsoft.com/office/powerpoint/2010/main" val="3044547495"/>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EGSL Template</Template>
  <TotalTime>1364</TotalTime>
  <Words>3226</Words>
  <Application>Microsoft Office PowerPoint</Application>
  <PresentationFormat>Widescreen</PresentationFormat>
  <Paragraphs>221</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Narrow</vt:lpstr>
      <vt:lpstr>Calibri</vt:lpstr>
      <vt:lpstr>1_Office Theme</vt:lpstr>
      <vt:lpstr>Lifetime Impact of Achondroplasia: Current Evidence  and Perspectives on the Natural History</vt:lpstr>
      <vt:lpstr>Background</vt:lpstr>
      <vt:lpstr>Review Scope</vt:lpstr>
      <vt:lpstr>Lifetime Impact of Achondroplasia</vt:lpstr>
      <vt:lpstr>Quality of Life, Physical  Function, and Pain</vt:lpstr>
      <vt:lpstr>The International Classification of Functioning,  Disability and Health (WHO)</vt:lpstr>
      <vt:lpstr>Quality of Life, Physical Function and Pain in Adults</vt:lpstr>
      <vt:lpstr>Quality of Life, Physical Function and Pain in Children</vt:lpstr>
      <vt:lpstr>Gaps in Knowledge</vt:lpstr>
      <vt:lpstr>Foramen Magnum Stenosis and Cervicomedullary Decompression</vt:lpstr>
      <vt:lpstr>Foramen Magnum Stenosis and CMD</vt:lpstr>
      <vt:lpstr>Gaps in Knowledge</vt:lpstr>
      <vt:lpstr>Head Circumference</vt:lpstr>
      <vt:lpstr>Head Circumference</vt:lpstr>
      <vt:lpstr>Gaps in Knowledge</vt:lpstr>
      <vt:lpstr>Spine Issues</vt:lpstr>
      <vt:lpstr>Spine Issues</vt:lpstr>
      <vt:lpstr>Gaps in Knowledge</vt:lpstr>
      <vt:lpstr>Sleep-Disordered Breathing</vt:lpstr>
      <vt:lpstr>Sleep-Disordered Breathing</vt:lpstr>
      <vt:lpstr>Gaps in Knowledge</vt:lpstr>
      <vt:lpstr>Growth, Body Proportion, Puberty and General Skeletal Health</vt:lpstr>
      <vt:lpstr>Growth, Body Proportion, Puberty and General Skeletal Health</vt:lpstr>
      <vt:lpstr>Gaps in Knowledge</vt:lpstr>
      <vt:lpstr>Increased Risk of Mortality Across the Lifespan</vt:lpstr>
      <vt:lpstr>Increased Risk of Mortality Across the Lifespan</vt:lpstr>
      <vt:lpstr>Gaps in Knowledge</vt:lpstr>
      <vt:lpstr>Weight, Obesity, and Other Cardiovascular Risk Factors</vt:lpstr>
      <vt:lpstr>Weight, Obesity, and Other Cardiovascular Risk Factors</vt:lpstr>
      <vt:lpstr>Gaps in Knowledge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Lifetime Impact of Achondroplasia: Current Evidence</dc:title>
  <dc:creator>Marie Farrow</dc:creator>
  <cp:lastModifiedBy>Praveen Abraham</cp:lastModifiedBy>
  <cp:revision>94</cp:revision>
  <dcterms:created xsi:type="dcterms:W3CDTF">2021-02-15T10:08:17Z</dcterms:created>
  <dcterms:modified xsi:type="dcterms:W3CDTF">2021-10-20T09:02:28Z</dcterms:modified>
</cp:coreProperties>
</file>