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4" r:id="rId6"/>
    <p:sldId id="265" r:id="rId7"/>
    <p:sldId id="266" r:id="rId8"/>
    <p:sldId id="261" r:id="rId9"/>
    <p:sldId id="262" r:id="rId10"/>
    <p:sldId id="263" r:id="rId11"/>
    <p:sldId id="269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9DC3E6"/>
    <a:srgbClr val="002060"/>
    <a:srgbClr val="FFFFFF"/>
    <a:srgbClr val="7F8FAF"/>
    <a:srgbClr val="CEE0F2"/>
    <a:srgbClr val="E8EEF1"/>
    <a:srgbClr val="CEDAE2"/>
    <a:srgbClr val="F0F0F0"/>
    <a:srgbClr val="36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67" d="100"/>
          <a:sy n="67" d="100"/>
        </p:scale>
        <p:origin x="752" y="44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27047851122141"/>
          <c:y val="3.0947893193907543E-2"/>
          <c:w val="0.36072715408096012"/>
          <c:h val="0.870839626063524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Infant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B-4318-BA18-DC04D96EF3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6B-4318-BA18-DC04D96EF3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Adolescent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6B-4318-BA18-DC04D96EF35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Adult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6B-4318-BA18-DC04D96EF35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Range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Sheet1!$F$2:$F$7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46B-4318-BA18-DC04D96EF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0661600"/>
        <c:axId val="1310672000"/>
      </c:lineChart>
      <c:catAx>
        <c:axId val="131066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672000"/>
        <c:crosses val="autoZero"/>
        <c:auto val="1"/>
        <c:lblAlgn val="ctr"/>
        <c:lblOffset val="100"/>
        <c:noMultiLvlLbl val="0"/>
      </c:catAx>
      <c:valAx>
        <c:axId val="1310672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106616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963002150144478"/>
          <c:w val="0.58157898730445035"/>
          <c:h val="7.4832515318928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27047851122141"/>
          <c:y val="3.0947893193907543E-2"/>
          <c:w val="0.36072715408096012"/>
          <c:h val="0.870839626063524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Infant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B-4318-BA18-DC04D96EF3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6B-4318-BA18-DC04D96EF3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Adolescent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6B-4318-BA18-DC04D96EF35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Adult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6B-4318-BA18-DC04D96EF35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Range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Sheet1!$F$2:$F$7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46B-4318-BA18-DC04D96EF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0661600"/>
        <c:axId val="1310672000"/>
      </c:lineChart>
      <c:catAx>
        <c:axId val="131066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672000"/>
        <c:crosses val="autoZero"/>
        <c:auto val="1"/>
        <c:lblAlgn val="ctr"/>
        <c:lblOffset val="100"/>
        <c:noMultiLvlLbl val="0"/>
      </c:catAx>
      <c:valAx>
        <c:axId val="1310672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106616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963002150144478"/>
          <c:w val="0.58157898730445035"/>
          <c:h val="7.4832515318928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27047851122141"/>
          <c:y val="3.0947893193907543E-2"/>
          <c:w val="0.36072715408096012"/>
          <c:h val="0.870839626063524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Infant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B-4318-BA18-DC04D96EF3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6B-4318-BA18-DC04D96EF3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Adolescent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6B-4318-BA18-DC04D96EF35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Adult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6B-4318-BA18-DC04D96EF35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Range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Sheet1!$F$2:$F$7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46B-4318-BA18-DC04D96EF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0661600"/>
        <c:axId val="1310672000"/>
      </c:lineChart>
      <c:catAx>
        <c:axId val="131066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672000"/>
        <c:crosses val="autoZero"/>
        <c:auto val="1"/>
        <c:lblAlgn val="ctr"/>
        <c:lblOffset val="100"/>
        <c:noMultiLvlLbl val="0"/>
      </c:catAx>
      <c:valAx>
        <c:axId val="1310672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106616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963002150144478"/>
          <c:w val="0.58157898730445035"/>
          <c:h val="7.4832515318928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27047851122141"/>
          <c:y val="3.0947893193907543E-2"/>
          <c:w val="0.36072715408096012"/>
          <c:h val="0.870839626063524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Infant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B-4318-BA18-DC04D96EF3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6B-4318-BA18-DC04D96EF3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Adolescent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46B-4318-BA18-DC04D96EF35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Adult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6B-4318-BA18-DC04D96EF35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Range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Sheet1!$F$2:$F$7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46B-4318-BA18-DC04D96EF3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0661600"/>
        <c:axId val="1310672000"/>
      </c:lineChart>
      <c:catAx>
        <c:axId val="131066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672000"/>
        <c:crosses val="autoZero"/>
        <c:auto val="1"/>
        <c:lblAlgn val="ctr"/>
        <c:lblOffset val="100"/>
        <c:noMultiLvlLbl val="0"/>
      </c:catAx>
      <c:valAx>
        <c:axId val="1310672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106616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963002150144478"/>
          <c:w val="0.58157898730445035"/>
          <c:h val="7.4832515318928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1727047851122141"/>
          <c:y val="3.0947893193907543E-2"/>
          <c:w val="0.36072715408096012"/>
          <c:h val="0.870839626063524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Infant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8F-4A2F-8640-57FEFFD1179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8F-4A2F-8640-57FEFFD1179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Adolescent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8F-4A2F-8640-57FEFFD1179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Adult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2"/>
              </a:solidFill>
              <a:ln w="9525">
                <a:solidFill>
                  <a:schemeClr val="tx2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8F-4A2F-8640-57FEFFD1179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Range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65000"/>
                  </a:schemeClr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</c:numCache>
            </c:numRef>
          </c:cat>
          <c:val>
            <c:numRef>
              <c:f>Sheet1!$F$2:$F$7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08F-4A2F-8640-57FEFFD11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0661600"/>
        <c:axId val="1310672000"/>
      </c:lineChart>
      <c:catAx>
        <c:axId val="131066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0672000"/>
        <c:crosses val="autoZero"/>
        <c:auto val="1"/>
        <c:lblAlgn val="ctr"/>
        <c:lblOffset val="100"/>
        <c:noMultiLvlLbl val="0"/>
      </c:catAx>
      <c:valAx>
        <c:axId val="1310672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106616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9963002150144478"/>
          <c:w val="0.58157898730445035"/>
          <c:h val="7.4832515318928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Comprehensive Literature Review on the Prevalence of Comorbid Conditions in Patients With Achondroplasia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Adapted from: Stender </a:t>
            </a:r>
            <a:r>
              <a:rPr lang="it-IT" dirty="0"/>
              <a:t>M, Pimenta JM, Cheung M, Irving M, Mukherjee S</a:t>
            </a:r>
          </a:p>
          <a:p>
            <a:r>
              <a:rPr lang="en-GB" dirty="0"/>
              <a:t>Bone 2022;162:11647</a:t>
            </a:r>
          </a:p>
          <a:p>
            <a:r>
              <a:rPr lang="en-GB" dirty="0" err="1"/>
              <a:t>doi</a:t>
            </a:r>
            <a:r>
              <a:rPr lang="en-GB" dirty="0"/>
              <a:t>: 10.1016/j.bone.2022.116472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A8BF7-1E7F-5F33-1BF3-DCEE6997F980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460FBD-C12E-8720-6417-DC1BDB76921B}"/>
              </a:ext>
            </a:extLst>
          </p:cNvPr>
          <p:cNvSpPr txBox="1"/>
          <p:nvPr/>
        </p:nvSpPr>
        <p:spPr>
          <a:xfrm>
            <a:off x="5537200" y="6105637"/>
            <a:ext cx="4127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EU-ACH-00593 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/22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8CBE9F-0EA7-A657-3C98-E7FFF6E86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665C44-DBB0-D1EC-B09D-92B8AD0EE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812007"/>
              </p:ext>
            </p:extLst>
          </p:nvPr>
        </p:nvGraphicFramePr>
        <p:xfrm>
          <a:off x="693977" y="1449387"/>
          <a:ext cx="10802698" cy="320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076">
                  <a:extLst>
                    <a:ext uri="{9D8B030D-6E8A-4147-A177-3AD203B41FA5}">
                      <a16:colId xmlns:a16="http://schemas.microsoft.com/office/drawing/2014/main" val="3689362311"/>
                    </a:ext>
                  </a:extLst>
                </a:gridCol>
                <a:gridCol w="3467947">
                  <a:extLst>
                    <a:ext uri="{9D8B030D-6E8A-4147-A177-3AD203B41FA5}">
                      <a16:colId xmlns:a16="http://schemas.microsoft.com/office/drawing/2014/main" val="770006609"/>
                    </a:ext>
                  </a:extLst>
                </a:gridCol>
                <a:gridCol w="1205653">
                  <a:extLst>
                    <a:ext uri="{9D8B030D-6E8A-4147-A177-3AD203B41FA5}">
                      <a16:colId xmlns:a16="http://schemas.microsoft.com/office/drawing/2014/main" val="1659472933"/>
                    </a:ext>
                  </a:extLst>
                </a:gridCol>
                <a:gridCol w="3687022">
                  <a:extLst>
                    <a:ext uri="{9D8B030D-6E8A-4147-A177-3AD203B41FA5}">
                      <a16:colId xmlns:a16="http://schemas.microsoft.com/office/drawing/2014/main" val="315752383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GB" sz="1000" dirty="0"/>
                        <a:t>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Prevalence (95% CI)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276744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Cross/ open bite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Child, mean 3.7 years (N=20)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Onodera 2005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418931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Cross/ open bite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Child, mean 7.8 years (N=10)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Onodera 2005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996255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Teeth crowding/misalignment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Child, 9 &lt;12 years (N=13)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Pfeiffer 2021b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119581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Teeth crowding/misalignment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Adolescent, 12 &lt;15 years (N=9)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Pfeiffer 2021b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579784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Teeth crowding/misalignment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Adolescent, 15 &lt;18 years (N=10)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Pfeiffer 2021b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79389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Orthodontic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Child, &lt;10 years (N=193)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Hunter 1998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430885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Orthodontic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Adolescent, 10 &lt;15 years (N=95)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Hunter 1998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1C2C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260788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Orthodontic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Adolescent, 15 &lt;20 years (N=62)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Hunter 1998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1C2C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978855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Orthodontic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Adult, 20 &lt;40 years (N=43)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Hunter 1998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1C2C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030904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Orthodontic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Adult, ≥40 years (N=11)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Hunter 1998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793576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1CE5EC8-FA52-8425-8575-07B2A30CB8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6570802"/>
              </p:ext>
            </p:extLst>
          </p:nvPr>
        </p:nvGraphicFramePr>
        <p:xfrm>
          <a:off x="2262286" y="1449387"/>
          <a:ext cx="9442028" cy="411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BF76820-C8D9-3EDE-1CFD-B8107C434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Dental Issues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ACH, achondroplasia; CI, confidence interval.</a:t>
            </a:r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5B69E7-6896-2911-1C12-53FE65007CF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Within the ACH population, characteristic midface hypoplasia can commonly lead to dental issues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6AB467C-D1EA-1D11-7EDD-99E9AABB17FB}"/>
              </a:ext>
            </a:extLst>
          </p:cNvPr>
          <p:cNvGrpSpPr/>
          <p:nvPr/>
        </p:nvGrpSpPr>
        <p:grpSpPr>
          <a:xfrm>
            <a:off x="9469120" y="1822213"/>
            <a:ext cx="1496907" cy="108000"/>
            <a:chOff x="8100910" y="1822213"/>
            <a:chExt cx="1496907" cy="108000"/>
          </a:xfrm>
          <a:solidFill>
            <a:schemeClr val="accent4"/>
          </a:solidFill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7F3703F-DE36-864D-0CCA-369B1290BB08}"/>
                </a:ext>
              </a:extLst>
            </p:cNvPr>
            <p:cNvCxnSpPr>
              <a:cxnSpLocks/>
            </p:cNvCxnSpPr>
            <p:nvPr/>
          </p:nvCxnSpPr>
          <p:spPr>
            <a:xfrm>
              <a:off x="8100910" y="1876213"/>
              <a:ext cx="1496907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AC1F81F-3808-8DC4-A86E-63F2EC856F85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3F56095-D527-C4EA-75C3-3894B06743C4}"/>
              </a:ext>
            </a:extLst>
          </p:cNvPr>
          <p:cNvGrpSpPr/>
          <p:nvPr/>
        </p:nvGrpSpPr>
        <p:grpSpPr>
          <a:xfrm>
            <a:off x="8967893" y="2114144"/>
            <a:ext cx="2113280" cy="108000"/>
            <a:chOff x="7771563" y="1822213"/>
            <a:chExt cx="2113280" cy="108000"/>
          </a:xfrm>
          <a:solidFill>
            <a:schemeClr val="accent4"/>
          </a:solidFill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8589481-3AF7-2BFF-EB5F-DE4CC1EA09D9}"/>
                </a:ext>
              </a:extLst>
            </p:cNvPr>
            <p:cNvCxnSpPr>
              <a:cxnSpLocks/>
            </p:cNvCxnSpPr>
            <p:nvPr/>
          </p:nvCxnSpPr>
          <p:spPr>
            <a:xfrm>
              <a:off x="7771563" y="1876213"/>
              <a:ext cx="2113280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6E5EEC0-62B4-8C92-281E-B9DDE384AD99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2459B97-CF58-5384-38B0-93C9590B65D3}"/>
              </a:ext>
            </a:extLst>
          </p:cNvPr>
          <p:cNvGrpSpPr/>
          <p:nvPr/>
        </p:nvGrpSpPr>
        <p:grpSpPr>
          <a:xfrm>
            <a:off x="8886613" y="2406075"/>
            <a:ext cx="1937174" cy="108000"/>
            <a:chOff x="7923961" y="1822213"/>
            <a:chExt cx="1937174" cy="108000"/>
          </a:xfrm>
          <a:solidFill>
            <a:schemeClr val="accent4"/>
          </a:solidFill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CF4C8FC-B285-6330-2DB3-45A8A11EF0E4}"/>
                </a:ext>
              </a:extLst>
            </p:cNvPr>
            <p:cNvCxnSpPr>
              <a:cxnSpLocks/>
            </p:cNvCxnSpPr>
            <p:nvPr/>
          </p:nvCxnSpPr>
          <p:spPr>
            <a:xfrm>
              <a:off x="7923961" y="1876213"/>
              <a:ext cx="1937174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80F272D-E621-A382-8928-17EC499E6046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E87AA83-3259-AFFE-E98E-D29074F6AADD}"/>
              </a:ext>
            </a:extLst>
          </p:cNvPr>
          <p:cNvGrpSpPr/>
          <p:nvPr/>
        </p:nvGrpSpPr>
        <p:grpSpPr>
          <a:xfrm>
            <a:off x="9794240" y="2698006"/>
            <a:ext cx="1714297" cy="108000"/>
            <a:chOff x="7615778" y="1822213"/>
            <a:chExt cx="1714297" cy="108000"/>
          </a:xfrm>
          <a:solidFill>
            <a:schemeClr val="accent3"/>
          </a:solidFill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F9533EC-8C4D-B9DA-BA19-FC794CD07957}"/>
                </a:ext>
              </a:extLst>
            </p:cNvPr>
            <p:cNvCxnSpPr>
              <a:cxnSpLocks/>
            </p:cNvCxnSpPr>
            <p:nvPr/>
          </p:nvCxnSpPr>
          <p:spPr>
            <a:xfrm>
              <a:off x="7615778" y="1876213"/>
              <a:ext cx="1714297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BA00F28-ED4E-98CC-3F25-BCF1CEF77C3B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1C5EC9C-2A8D-A712-6485-FAA3F3773072}"/>
              </a:ext>
            </a:extLst>
          </p:cNvPr>
          <p:cNvGrpSpPr/>
          <p:nvPr/>
        </p:nvGrpSpPr>
        <p:grpSpPr>
          <a:xfrm>
            <a:off x="9259147" y="2989937"/>
            <a:ext cx="1991360" cy="108000"/>
            <a:chOff x="7741084" y="1822213"/>
            <a:chExt cx="1991360" cy="108000"/>
          </a:xfrm>
          <a:solidFill>
            <a:schemeClr val="accent3"/>
          </a:solidFill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9A61D82-8E91-317E-50F5-C64699978961}"/>
                </a:ext>
              </a:extLst>
            </p:cNvPr>
            <p:cNvCxnSpPr>
              <a:cxnSpLocks/>
            </p:cNvCxnSpPr>
            <p:nvPr/>
          </p:nvCxnSpPr>
          <p:spPr>
            <a:xfrm>
              <a:off x="7741084" y="1876213"/>
              <a:ext cx="1991360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69541F4-BA29-6B8B-499A-B12A886D411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D02C852-8057-DC81-EFAB-61883CFC9B9F}"/>
              </a:ext>
            </a:extLst>
          </p:cNvPr>
          <p:cNvGrpSpPr/>
          <p:nvPr/>
        </p:nvGrpSpPr>
        <p:grpSpPr>
          <a:xfrm>
            <a:off x="8128841" y="3281868"/>
            <a:ext cx="172716" cy="108000"/>
            <a:chOff x="8883226" y="1822213"/>
            <a:chExt cx="172716" cy="108000"/>
          </a:xfrm>
          <a:solidFill>
            <a:schemeClr val="accent5"/>
          </a:solidFill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3E9D1C-CC20-36DD-8A9D-F308B1040D2A}"/>
                </a:ext>
              </a:extLst>
            </p:cNvPr>
            <p:cNvCxnSpPr>
              <a:cxnSpLocks/>
            </p:cNvCxnSpPr>
            <p:nvPr/>
          </p:nvCxnSpPr>
          <p:spPr>
            <a:xfrm>
              <a:off x="8909891" y="1876213"/>
              <a:ext cx="146051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E3A105F-CD37-791E-3142-6796414C212D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C545157-4231-8A6F-E519-DBF94C556204}"/>
              </a:ext>
            </a:extLst>
          </p:cNvPr>
          <p:cNvGrpSpPr/>
          <p:nvPr/>
        </p:nvGrpSpPr>
        <p:grpSpPr>
          <a:xfrm>
            <a:off x="8161861" y="3573799"/>
            <a:ext cx="453819" cy="108000"/>
            <a:chOff x="8736751" y="1822213"/>
            <a:chExt cx="453819" cy="108000"/>
          </a:xfrm>
          <a:solidFill>
            <a:schemeClr val="accent3"/>
          </a:solidFill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AD81287-4AC6-F407-57A1-EFCB92CA9683}"/>
                </a:ext>
              </a:extLst>
            </p:cNvPr>
            <p:cNvCxnSpPr>
              <a:cxnSpLocks/>
            </p:cNvCxnSpPr>
            <p:nvPr/>
          </p:nvCxnSpPr>
          <p:spPr>
            <a:xfrm>
              <a:off x="8736751" y="1876213"/>
              <a:ext cx="453819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D0FDBBB-B62A-8A20-5454-13C8560B4B39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E754B0E-7BB3-7784-DAF6-2B2D9684E297}"/>
              </a:ext>
            </a:extLst>
          </p:cNvPr>
          <p:cNvGrpSpPr/>
          <p:nvPr/>
        </p:nvGrpSpPr>
        <p:grpSpPr>
          <a:xfrm>
            <a:off x="8247373" y="3865730"/>
            <a:ext cx="639240" cy="108000"/>
            <a:chOff x="8724050" y="1822213"/>
            <a:chExt cx="639240" cy="108000"/>
          </a:xfrm>
          <a:solidFill>
            <a:schemeClr val="accent3"/>
          </a:solidFill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113789E-6CFB-235B-FFF8-0140DFC1154E}"/>
                </a:ext>
              </a:extLst>
            </p:cNvPr>
            <p:cNvCxnSpPr>
              <a:cxnSpLocks/>
            </p:cNvCxnSpPr>
            <p:nvPr/>
          </p:nvCxnSpPr>
          <p:spPr>
            <a:xfrm>
              <a:off x="8724050" y="1876213"/>
              <a:ext cx="639240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2958176-F866-679D-F304-886AF965C5CB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197CD81-FC82-D86D-1B2F-B25F55780D78}"/>
              </a:ext>
            </a:extLst>
          </p:cNvPr>
          <p:cNvGrpSpPr/>
          <p:nvPr/>
        </p:nvGrpSpPr>
        <p:grpSpPr>
          <a:xfrm>
            <a:off x="8615680" y="4157661"/>
            <a:ext cx="1036320" cy="108000"/>
            <a:chOff x="8438726" y="1822213"/>
            <a:chExt cx="1036320" cy="108000"/>
          </a:xfrm>
          <a:solidFill>
            <a:schemeClr val="tx2"/>
          </a:solidFill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295EF6A-3080-6E65-F0DA-8B5496129C9F}"/>
                </a:ext>
              </a:extLst>
            </p:cNvPr>
            <p:cNvCxnSpPr>
              <a:cxnSpLocks/>
            </p:cNvCxnSpPr>
            <p:nvPr/>
          </p:nvCxnSpPr>
          <p:spPr>
            <a:xfrm>
              <a:off x="8438726" y="1876213"/>
              <a:ext cx="1036320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36CD894-3600-B1FE-6C93-C061AB307C60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9C2C5EB-0448-B430-19B2-0C1F357E6559}"/>
              </a:ext>
            </a:extLst>
          </p:cNvPr>
          <p:cNvGrpSpPr/>
          <p:nvPr/>
        </p:nvGrpSpPr>
        <p:grpSpPr>
          <a:xfrm>
            <a:off x="8083756" y="4449592"/>
            <a:ext cx="1439551" cy="108000"/>
            <a:chOff x="8628163" y="1822213"/>
            <a:chExt cx="1439551" cy="108000"/>
          </a:xfrm>
          <a:solidFill>
            <a:schemeClr val="accent1"/>
          </a:solidFill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1C899E0-9B4F-4CDF-324B-29E3E95D10BC}"/>
                </a:ext>
              </a:extLst>
            </p:cNvPr>
            <p:cNvCxnSpPr>
              <a:cxnSpLocks/>
            </p:cNvCxnSpPr>
            <p:nvPr/>
          </p:nvCxnSpPr>
          <p:spPr>
            <a:xfrm>
              <a:off x="8628163" y="1876213"/>
              <a:ext cx="1439551" cy="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4671E4A-9F48-8EAD-AD03-5DB6C0B18C7A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7597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C11B2-0468-9BF1-A998-F164B694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Summary of Prevalence Ranges of Comorbidities </a:t>
            </a:r>
            <a:br>
              <a:rPr lang="en-GB" dirty="0"/>
            </a:br>
            <a:r>
              <a:rPr lang="en-GB" dirty="0"/>
              <a:t>Across Age Groups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9E7DF31-C8E9-C8F8-A6A3-F3015A0321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373899"/>
              </p:ext>
            </p:extLst>
          </p:nvPr>
        </p:nvGraphicFramePr>
        <p:xfrm>
          <a:off x="712996" y="1449398"/>
          <a:ext cx="10799999" cy="477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1764">
                  <a:extLst>
                    <a:ext uri="{9D8B030D-6E8A-4147-A177-3AD203B41FA5}">
                      <a16:colId xmlns:a16="http://schemas.microsoft.com/office/drawing/2014/main" val="458104804"/>
                    </a:ext>
                  </a:extLst>
                </a:gridCol>
                <a:gridCol w="1369978">
                  <a:extLst>
                    <a:ext uri="{9D8B030D-6E8A-4147-A177-3AD203B41FA5}">
                      <a16:colId xmlns:a16="http://schemas.microsoft.com/office/drawing/2014/main" val="3156598749"/>
                    </a:ext>
                  </a:extLst>
                </a:gridCol>
                <a:gridCol w="1352188">
                  <a:extLst>
                    <a:ext uri="{9D8B030D-6E8A-4147-A177-3AD203B41FA5}">
                      <a16:colId xmlns:a16="http://schemas.microsoft.com/office/drawing/2014/main" val="3657797119"/>
                    </a:ext>
                  </a:extLst>
                </a:gridCol>
                <a:gridCol w="1387773">
                  <a:extLst>
                    <a:ext uri="{9D8B030D-6E8A-4147-A177-3AD203B41FA5}">
                      <a16:colId xmlns:a16="http://schemas.microsoft.com/office/drawing/2014/main" val="2433006601"/>
                    </a:ext>
                  </a:extLst>
                </a:gridCol>
                <a:gridCol w="1348296">
                  <a:extLst>
                    <a:ext uri="{9D8B030D-6E8A-4147-A177-3AD203B41FA5}">
                      <a16:colId xmlns:a16="http://schemas.microsoft.com/office/drawing/2014/main" val="234540287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Infancy (0–2 years)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Childhood  (3-12)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Adolescence (12-18)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Adulthood (≥18)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238301112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Skeletal manifestations: </a:t>
                      </a:r>
                      <a:r>
                        <a:rPr lang="en-GB" sz="900" b="0" dirty="0">
                          <a:latin typeface="+mn-lt"/>
                        </a:rPr>
                        <a:t>limbs and joints, elbow, genu varum, joint hypermobility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0.5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9–75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21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81544141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Skeletal manifestations: </a:t>
                      </a:r>
                      <a:r>
                        <a:rPr lang="en-GB" sz="900" b="0" dirty="0">
                          <a:latin typeface="+mn-lt"/>
                        </a:rPr>
                        <a:t>spinal deformities kyphosis, scoliosis, deformity vertebral fractures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89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389391684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Spinal stenosis </a:t>
                      </a:r>
                      <a:r>
                        <a:rPr lang="en-GB" sz="900" dirty="0">
                          <a:latin typeface="+mn-lt"/>
                        </a:rPr>
                        <a:t>(general/central)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1.7–52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68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429565287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Upper spine compression: </a:t>
                      </a:r>
                      <a:r>
                        <a:rPr lang="en-GB" sz="900" dirty="0" err="1">
                          <a:latin typeface="+mn-lt"/>
                        </a:rPr>
                        <a:t>craniomedullary</a:t>
                      </a:r>
                      <a:r>
                        <a:rPr lang="en-GB" sz="900" dirty="0">
                          <a:latin typeface="+mn-lt"/>
                        </a:rPr>
                        <a:t>, </a:t>
                      </a:r>
                      <a:r>
                        <a:rPr lang="en-GB" sz="900" dirty="0" err="1">
                          <a:latin typeface="+mn-lt"/>
                        </a:rPr>
                        <a:t>craniocervical</a:t>
                      </a:r>
                      <a:r>
                        <a:rPr lang="en-GB" sz="900" dirty="0">
                          <a:latin typeface="+mn-lt"/>
                        </a:rPr>
                        <a:t>, foramen magnum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11–80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16–60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24255697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Neurological signs </a:t>
                      </a:r>
                      <a:r>
                        <a:rPr lang="en-GB" sz="900" dirty="0">
                          <a:latin typeface="+mn-lt"/>
                        </a:rPr>
                        <a:t>in arm, neck, leg, lumbar region, claudication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0.5–2.8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1.3–8.9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1.4–15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0–36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993704419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Neurological manifestations: </a:t>
                      </a:r>
                      <a:r>
                        <a:rPr lang="en-GB" sz="900" dirty="0">
                          <a:latin typeface="+mn-lt"/>
                        </a:rPr>
                        <a:t>balance/hypotonia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2.8–39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17–64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34155050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Neurological manifestations: </a:t>
                      </a:r>
                      <a:r>
                        <a:rPr lang="en-GB" sz="900" dirty="0">
                          <a:latin typeface="+mn-lt"/>
                        </a:rPr>
                        <a:t>craniosynostosis, temporal lobe malformation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0.7–7.7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147858870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Neurological manifestations: </a:t>
                      </a:r>
                      <a:r>
                        <a:rPr lang="en-GB" sz="900" dirty="0">
                          <a:latin typeface="+mn-lt"/>
                        </a:rPr>
                        <a:t>Hydrocephalus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6–12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29–46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99887445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Respiratory manifestations: </a:t>
                      </a:r>
                      <a:r>
                        <a:rPr lang="en-GB" sz="900" dirty="0">
                          <a:latin typeface="+mn-lt"/>
                        </a:rPr>
                        <a:t>apnoea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latin typeface="+mn-lt"/>
                        </a:rPr>
                        <a:t>4–56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latin typeface="+mn-lt"/>
                        </a:rPr>
                        <a:t>16–56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latin typeface="+mn-lt"/>
                        </a:rPr>
                        <a:t>4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>
                          <a:latin typeface="+mn-lt"/>
                        </a:rPr>
                        <a:t>0–59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748308885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Respiratory manifestations: </a:t>
                      </a:r>
                      <a:r>
                        <a:rPr kumimoji="0" lang="en-GB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apnea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-hypopnea index (general and mild to severe)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9</a:t>
                      </a:r>
                      <a:r>
                        <a:rPr lang="it-IT" sz="900" dirty="0">
                          <a:latin typeface="+mn-lt"/>
                        </a:rPr>
                        <a:t>–87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16</a:t>
                      </a:r>
                      <a:r>
                        <a:rPr lang="it-IT" sz="900" dirty="0">
                          <a:latin typeface="+mn-lt"/>
                        </a:rPr>
                        <a:t>–25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037948603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Respiratory manifestations: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snoring, mouth breathing (while sleeping or awake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620794373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otitis media, infections with effusion/chronic, otologic dysfunction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11–40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7–82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4–33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17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88917384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ENT: </a:t>
                      </a:r>
                      <a:r>
                        <a:rPr kumimoji="0" lang="en-GB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hypoacousia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hearing problems, hearing loss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14–46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6–56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4–55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993842427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Vision: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astigmatism/retinopathy/strabismus/vision difficulty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73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9–70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718503298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Dental issues: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cross or open bite/orthodontic problems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3–65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8–89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9–30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406682147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Pain: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back or neck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4–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12–78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5–41</a:t>
                      </a:r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57877554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Pain: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back, lumbar, and leg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28–38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31313023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Pain: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27–92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90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2–75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886592149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Cardiovascular disease: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coronary artery disease, coronary heart disease, myocardial infarction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4–54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896140181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Metabolic risk: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low bone mineral density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46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405705553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Metabolic risk: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diabetes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1C2C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6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095136180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Metabolic risk: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hypercholesterolemia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56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215359905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Metabolic risk: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hypertension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1C2C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35–56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286617428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Metabolic risk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: overweight or obesity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1C2C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900" dirty="0">
                        <a:latin typeface="+mn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0–10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40–56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17–76 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87029578"/>
                  </a:ext>
                </a:extLst>
              </a:tr>
              <a:tr h="180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Mortality: 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 100 person-years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4–7.8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0.1–1.1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0.3–0.4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+mn-lt"/>
                        </a:rPr>
                        <a:t>0.4–14.6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00986389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94D35D-E7A4-C208-802B-4D0C51CF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ENT, ear, nose, and throat</a:t>
            </a:r>
            <a:endParaRPr lang="it-IT" dirty="0"/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</p:spTree>
    <p:extLst>
      <p:ext uri="{BB962C8B-B14F-4D97-AF65-F5344CB8AC3E}">
        <p14:creationId xmlns:p14="http://schemas.microsoft.com/office/powerpoint/2010/main" val="1829892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05873-401A-1241-25F8-BE821B54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D241C-30A2-BBA9-0ECF-DEF863784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This review provides a reference base of current knowledge of the type and frequency of comorbidities in ACH, and reflects current management priorities, indicating a focus on paediatric care and the complex needs of individuals with ACH across medical disciplines</a:t>
            </a:r>
          </a:p>
          <a:p>
            <a:pPr lvl="1"/>
            <a:r>
              <a:rPr lang="en-GB" dirty="0"/>
              <a:t>In infants, a high prevalence was found for kyphosis, a range of neurological manifestations, sleep apnoea, and genu varum; other conditions emerge in childhood, including hearing loss and pain</a:t>
            </a:r>
          </a:p>
          <a:p>
            <a:pPr lvl="1"/>
            <a:r>
              <a:rPr lang="en-GB" dirty="0"/>
              <a:t>Adolescents experience neurological manifestations consistent with symptomatic spinal stenosis or compression</a:t>
            </a:r>
          </a:p>
          <a:p>
            <a:pPr lvl="1"/>
            <a:r>
              <a:rPr lang="en-GB" dirty="0"/>
              <a:t>Pain and CV conditions, particularly excess weight and obesity, become more prevalent into adulthood</a:t>
            </a:r>
          </a:p>
          <a:p>
            <a:r>
              <a:rPr lang="en-GB" dirty="0"/>
              <a:t>The findings allow future contextualisation of new treatment options, and support clinical decision-making on timely medical management and intervention for ACH</a:t>
            </a:r>
          </a:p>
          <a:p>
            <a:r>
              <a:rPr lang="en-GB" dirty="0"/>
              <a:t>Further studies into the natural history of this rare disease using more consistent definitions of comorbidities, especially into adulthood, are needed to elucidate the multi-systemic nature of this condition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ACH, achondroplasia; CV, cardiovascular. </a:t>
            </a:r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</p:spTree>
    <p:extLst>
      <p:ext uri="{BB962C8B-B14F-4D97-AF65-F5344CB8AC3E}">
        <p14:creationId xmlns:p14="http://schemas.microsoft.com/office/powerpoint/2010/main" val="132286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05873-401A-1241-25F8-BE821B54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D241C-30A2-BBA9-0ECF-DEF863784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ACH is a rare, genetic condition and is the most common skeletal dysplasia resulting in disproportionate short stature and numerous multi-systemic comorbidities</a:t>
            </a:r>
          </a:p>
          <a:p>
            <a:r>
              <a:rPr lang="en-GB" dirty="0"/>
              <a:t>As new treatment options which may impact comorbidities become available, it is important to understand comorbidity background rates to aid evaluation of potential treatment effects</a:t>
            </a:r>
          </a:p>
          <a:p>
            <a:r>
              <a:rPr lang="en-GB" dirty="0"/>
              <a:t>The aims of this literature review was:</a:t>
            </a:r>
          </a:p>
          <a:p>
            <a:pPr lvl="1"/>
            <a:r>
              <a:rPr lang="en-GB" dirty="0"/>
              <a:t>To provide a comprehensive quantification of prevalence estimates of comorbidities in achondroplasia by age </a:t>
            </a:r>
          </a:p>
          <a:p>
            <a:pPr lvl="1"/>
            <a:r>
              <a:rPr lang="en-GB" dirty="0"/>
              <a:t>To compile a reference to assist in quantifying the risk/benefit of new treatment options and inform timely management of 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ACH, achondroplasia.</a:t>
            </a:r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</p:spTree>
    <p:extLst>
      <p:ext uri="{BB962C8B-B14F-4D97-AF65-F5344CB8AC3E}">
        <p14:creationId xmlns:p14="http://schemas.microsoft.com/office/powerpoint/2010/main" val="356830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05873-401A-1241-25F8-BE821B54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D241C-30A2-BBA9-0ECF-DEF863784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PubMed and Embase databases were searched, complemented by manual bibliography searching, for peer-reviewed articles published between 1975 and 2021</a:t>
            </a:r>
          </a:p>
          <a:p>
            <a:r>
              <a:rPr lang="en-GB" dirty="0"/>
              <a:t>Number of patients and the prevalence of specific comorbidities by age were extracted</a:t>
            </a:r>
          </a:p>
          <a:p>
            <a:r>
              <a:rPr lang="en-GB" dirty="0"/>
              <a:t>95% confidence limits were calculated for the proportion of affected patients (prevalence) and data presented visually using forest plots</a:t>
            </a:r>
          </a:p>
          <a:p>
            <a:r>
              <a:rPr lang="en-GB" dirty="0"/>
              <a:t>An </a:t>
            </a:r>
            <a:r>
              <a:rPr lang="en-GB" i="1" dirty="0"/>
              <a:t>a priori </a:t>
            </a:r>
            <a:r>
              <a:rPr lang="en-GB" dirty="0"/>
              <a:t>decision was made not to use meta-analytic techniques to pool estimates, but rather to understand the variability in comorbidities by displaying each estimate separately</a:t>
            </a:r>
          </a:p>
          <a:p>
            <a:r>
              <a:rPr lang="en-GB" dirty="0"/>
              <a:t>The literature search identified 206 articles, of which 73 were eligible for inclusion</a:t>
            </a:r>
          </a:p>
          <a:p>
            <a:pPr lvl="1"/>
            <a:r>
              <a:rPr lang="en-GB" dirty="0"/>
              <a:t>The majority of studies had been conducted in the USA (n=34) or in Europe (n=20)</a:t>
            </a:r>
          </a:p>
          <a:p>
            <a:pPr lvl="1"/>
            <a:r>
              <a:rPr lang="en-GB" dirty="0"/>
              <a:t>Study designs were mostly retrospective chart reviews (n=33) or small cohort studies (n=19)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</p:spTree>
    <p:extLst>
      <p:ext uri="{BB962C8B-B14F-4D97-AF65-F5344CB8AC3E}">
        <p14:creationId xmlns:p14="http://schemas.microsoft.com/office/powerpoint/2010/main" val="373609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F76820-C8D9-3EDE-1CFD-B8107C434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Prevalence of Skeletal Manifestations: Limbs and Joints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1C3666-AD7F-19DB-91C2-DA8ECDAE57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63735"/>
              </p:ext>
            </p:extLst>
          </p:nvPr>
        </p:nvGraphicFramePr>
        <p:xfrm>
          <a:off x="693977" y="1449387"/>
          <a:ext cx="10802698" cy="3491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076">
                  <a:extLst>
                    <a:ext uri="{9D8B030D-6E8A-4147-A177-3AD203B41FA5}">
                      <a16:colId xmlns:a16="http://schemas.microsoft.com/office/drawing/2014/main" val="3689362311"/>
                    </a:ext>
                  </a:extLst>
                </a:gridCol>
                <a:gridCol w="3467947">
                  <a:extLst>
                    <a:ext uri="{9D8B030D-6E8A-4147-A177-3AD203B41FA5}">
                      <a16:colId xmlns:a16="http://schemas.microsoft.com/office/drawing/2014/main" val="770006609"/>
                    </a:ext>
                  </a:extLst>
                </a:gridCol>
                <a:gridCol w="1205653">
                  <a:extLst>
                    <a:ext uri="{9D8B030D-6E8A-4147-A177-3AD203B41FA5}">
                      <a16:colId xmlns:a16="http://schemas.microsoft.com/office/drawing/2014/main" val="1659472933"/>
                    </a:ext>
                  </a:extLst>
                </a:gridCol>
                <a:gridCol w="3687022">
                  <a:extLst>
                    <a:ext uri="{9D8B030D-6E8A-4147-A177-3AD203B41FA5}">
                      <a16:colId xmlns:a16="http://schemas.microsoft.com/office/drawing/2014/main" val="315752383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GB" sz="1000" dirty="0"/>
                        <a:t>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Prevalence (95% CI)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276744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Elbows (n=41) limited extension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Range, &lt;40 years, mean 11.7 years (N=41)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err="1"/>
                        <a:t>Kitoh</a:t>
                      </a:r>
                      <a:r>
                        <a:rPr lang="en-GB" sz="1000" dirty="0"/>
                        <a:t> 2002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18931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Elbows (n=41) dislocated radial head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Range, &lt;40 years, mean 11.7 years (N=41)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err="1"/>
                        <a:t>Kitoh</a:t>
                      </a:r>
                      <a:r>
                        <a:rPr lang="en-GB" sz="1000" dirty="0"/>
                        <a:t> 2002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996255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Genu varum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Child, ≤16 years, mean 7.7 years (N=48)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Ain 2006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119581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s-ES" sz="1000" b="1" dirty="0" err="1"/>
                        <a:t>Genu</a:t>
                      </a:r>
                      <a:r>
                        <a:rPr lang="es-ES" sz="1000" b="1" dirty="0"/>
                        <a:t> </a:t>
                      </a:r>
                      <a:r>
                        <a:rPr lang="es-ES" sz="1000" b="1" dirty="0" err="1"/>
                        <a:t>varum</a:t>
                      </a:r>
                      <a:r>
                        <a:rPr lang="es-ES" sz="1000" b="1" dirty="0"/>
                        <a:t> – </a:t>
                      </a:r>
                      <a:r>
                        <a:rPr lang="es-ES" sz="1000" b="1" dirty="0" err="1"/>
                        <a:t>valgus</a:t>
                      </a:r>
                      <a:endParaRPr lang="es-E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/>
                        <a:t>Child, </a:t>
                      </a:r>
                      <a:r>
                        <a:rPr lang="en-GB" sz="1000" dirty="0"/>
                        <a:t>≤</a:t>
                      </a:r>
                      <a:r>
                        <a:rPr lang="es-ES" sz="1000" dirty="0"/>
                        <a:t>16 </a:t>
                      </a:r>
                      <a:r>
                        <a:rPr lang="es-ES" sz="1000" dirty="0" err="1"/>
                        <a:t>years</a:t>
                      </a:r>
                      <a:r>
                        <a:rPr lang="es-ES" sz="1000" dirty="0"/>
                        <a:t>, mean 7.7 </a:t>
                      </a:r>
                      <a:r>
                        <a:rPr lang="es-ES" sz="1000" dirty="0" err="1"/>
                        <a:t>years</a:t>
                      </a:r>
                      <a:r>
                        <a:rPr lang="es-ES" sz="1000" dirty="0"/>
                        <a:t> (N=48)</a:t>
                      </a:r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Ain 2006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579784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Genu varum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Range, 15 months to 36 years, mean 10.2 years (N=39)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err="1"/>
                        <a:t>Ceroni</a:t>
                      </a:r>
                      <a:r>
                        <a:rPr lang="en-GB" sz="1000" dirty="0"/>
                        <a:t>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79389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Genu varum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Infant, &lt;2 years (N=193)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Hunter 1998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430885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r>
                        <a:rPr lang="en-GB" sz="1000" b="1" dirty="0"/>
                        <a:t>Genu varum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Child, 2</a:t>
                      </a:r>
                      <a:r>
                        <a:rPr lang="es-ES" sz="1000" dirty="0"/>
                        <a:t>–</a:t>
                      </a:r>
                      <a:r>
                        <a:rPr lang="en-GB" sz="1000" dirty="0"/>
                        <a:t>5 years (N=174)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Hunter 1998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260788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Genu varum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Child, 5</a:t>
                      </a:r>
                      <a:r>
                        <a:rPr lang="es-ES" sz="1000" dirty="0"/>
                        <a:t>–</a:t>
                      </a:r>
                      <a:r>
                        <a:rPr lang="en-GB" sz="1000" dirty="0"/>
                        <a:t>12 years (N=136)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Hunter 1998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978855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Genu varum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Adolescent, 12</a:t>
                      </a:r>
                      <a:r>
                        <a:rPr lang="es-ES" sz="1000" dirty="0"/>
                        <a:t>–</a:t>
                      </a:r>
                      <a:r>
                        <a:rPr lang="en-GB" sz="1000" dirty="0"/>
                        <a:t>20 years (N=73)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Hunter 1998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030904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Genu varum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Adult, ≥20 years (N=43)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Hunter 1998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793576"/>
                  </a:ext>
                </a:extLst>
              </a:tr>
              <a:tr h="291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Joints </a:t>
                      </a:r>
                      <a:r>
                        <a:rPr lang="es-ES" sz="1000" b="1" dirty="0"/>
                        <a:t>–</a:t>
                      </a:r>
                      <a:r>
                        <a:rPr lang="en-GB" sz="1000" b="1" dirty="0"/>
                        <a:t> hypermobile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Range, 15 months to 36 years, mean 10.2 years (N=39)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err="1"/>
                        <a:t>Ceroni</a:t>
                      </a:r>
                      <a:r>
                        <a:rPr lang="en-GB" sz="1000" dirty="0"/>
                        <a:t>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888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CI, confidence interval.</a:t>
            </a:r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5B69E7-6896-2911-1C12-53FE65007CF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Genu varum is reported after the child begins to walk, </a:t>
            </a:r>
            <a:br>
              <a:rPr lang="en-GB" dirty="0"/>
            </a:br>
            <a:r>
              <a:rPr lang="en-GB" dirty="0"/>
              <a:t>and the age-specific prevalence continues to rise with increasing age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D2838D-7530-5A8E-9048-D54802CF32C1}"/>
              </a:ext>
            </a:extLst>
          </p:cNvPr>
          <p:cNvGrpSpPr/>
          <p:nvPr/>
        </p:nvGrpSpPr>
        <p:grpSpPr>
          <a:xfrm>
            <a:off x="2262286" y="1449387"/>
            <a:ext cx="9442028" cy="4113212"/>
            <a:chOff x="2262286" y="1449387"/>
            <a:chExt cx="9442028" cy="4113212"/>
          </a:xfrm>
        </p:grpSpPr>
        <p:graphicFrame>
          <p:nvGraphicFramePr>
            <p:cNvPr id="14" name="Chart 13">
              <a:extLst>
                <a:ext uri="{FF2B5EF4-FFF2-40B4-BE49-F238E27FC236}">
                  <a16:creationId xmlns:a16="http://schemas.microsoft.com/office/drawing/2014/main" id="{9ACA37F0-0B85-693C-337B-767EE809F47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65644331"/>
                </p:ext>
              </p:extLst>
            </p:nvPr>
          </p:nvGraphicFramePr>
          <p:xfrm>
            <a:off x="2262286" y="1449387"/>
            <a:ext cx="9442028" cy="411321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05AB2AE-71A5-F206-28F1-A6A7F248374D}"/>
                </a:ext>
              </a:extLst>
            </p:cNvPr>
            <p:cNvGrpSpPr/>
            <p:nvPr/>
          </p:nvGrpSpPr>
          <p:grpSpPr>
            <a:xfrm>
              <a:off x="9841647" y="1822213"/>
              <a:ext cx="1049867" cy="108000"/>
              <a:chOff x="8358293" y="1822213"/>
              <a:chExt cx="1049867" cy="108000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D0D70E61-9E84-C655-D69A-2FEC616F63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58293" y="1876213"/>
                <a:ext cx="1049867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62579E12-F57F-43AF-795A-8EDE0223690E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A178500B-3111-664A-83B9-96B675E4E6C0}"/>
                </a:ext>
              </a:extLst>
            </p:cNvPr>
            <p:cNvGrpSpPr/>
            <p:nvPr/>
          </p:nvGrpSpPr>
          <p:grpSpPr>
            <a:xfrm>
              <a:off x="8446341" y="2114144"/>
              <a:ext cx="915246" cy="108000"/>
              <a:chOff x="8577580" y="1822213"/>
              <a:chExt cx="915246" cy="10800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A0F3BCB0-11D1-6383-F5FB-78AC5BF20E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7580" y="1876213"/>
                <a:ext cx="915246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74A24B3D-5605-8B6A-5C3E-BB2913E82312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31600D2-EDFF-BDC7-DA60-FBFD09BE7EE3}"/>
                </a:ext>
              </a:extLst>
            </p:cNvPr>
            <p:cNvGrpSpPr/>
            <p:nvPr/>
          </p:nvGrpSpPr>
          <p:grpSpPr>
            <a:xfrm>
              <a:off x="10079187" y="2406075"/>
              <a:ext cx="947794" cy="108000"/>
              <a:chOff x="8391791" y="1822213"/>
              <a:chExt cx="947794" cy="108000"/>
            </a:xfrm>
            <a:solidFill>
              <a:schemeClr val="accent4"/>
            </a:solidFill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9013695C-5FF4-00B0-F831-48650048D1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91791" y="1876213"/>
                <a:ext cx="947794" cy="0"/>
              </a:xfrm>
              <a:prstGeom prst="line">
                <a:avLst/>
              </a:prstGeom>
              <a:grpFill/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450DB0C0-37C3-417F-3D89-BDEDBA11EED1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grp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8CFCA35-FF5E-B77E-5AAB-BCF0420CDAB2}"/>
                </a:ext>
              </a:extLst>
            </p:cNvPr>
            <p:cNvGrpSpPr/>
            <p:nvPr/>
          </p:nvGrpSpPr>
          <p:grpSpPr>
            <a:xfrm>
              <a:off x="8161861" y="2698006"/>
              <a:ext cx="644126" cy="108000"/>
              <a:chOff x="8685949" y="1822213"/>
              <a:chExt cx="644126" cy="108000"/>
            </a:xfrm>
            <a:solidFill>
              <a:schemeClr val="accent4"/>
            </a:solidFill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A931EEC-E20A-D4B4-E611-7D7DEF9248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85949" y="1876213"/>
                <a:ext cx="644126" cy="0"/>
              </a:xfrm>
              <a:prstGeom prst="line">
                <a:avLst/>
              </a:prstGeom>
              <a:grpFill/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B71AB11D-657F-B62F-6966-5DEC6ABCD821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grp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E9F72176-FB48-6E30-84B4-0EE79A3048D6}"/>
                </a:ext>
              </a:extLst>
            </p:cNvPr>
            <p:cNvGrpSpPr/>
            <p:nvPr/>
          </p:nvGrpSpPr>
          <p:grpSpPr>
            <a:xfrm>
              <a:off x="11026981" y="2989937"/>
              <a:ext cx="487679" cy="108000"/>
              <a:chOff x="8574202" y="1822213"/>
              <a:chExt cx="487679" cy="10800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C703DCF-2FC6-366C-870C-DA000380F2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4202" y="1876213"/>
                <a:ext cx="487679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027C6FA7-B884-3FC3-AD95-2C6955649E08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CC33DB4-5463-26B5-B76E-6484F9EB5655}"/>
                </a:ext>
              </a:extLst>
            </p:cNvPr>
            <p:cNvGrpSpPr/>
            <p:nvPr/>
          </p:nvGrpSpPr>
          <p:grpSpPr>
            <a:xfrm>
              <a:off x="8054338" y="3281868"/>
              <a:ext cx="172716" cy="108000"/>
              <a:chOff x="8883226" y="1822213"/>
              <a:chExt cx="172716" cy="108000"/>
            </a:xfrm>
            <a:solidFill>
              <a:schemeClr val="accent5"/>
            </a:solidFill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AFEAACD-1C75-61A6-8947-1A68F3CE13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9891" y="1876213"/>
                <a:ext cx="146051" cy="0"/>
              </a:xfrm>
              <a:prstGeom prst="lin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62A2599D-9BB0-3669-3867-C41348DF3CB6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grpFill/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CC40E2E-6D5A-B03E-6F1D-A9E087BFCF6A}"/>
                </a:ext>
              </a:extLst>
            </p:cNvPr>
            <p:cNvGrpSpPr/>
            <p:nvPr/>
          </p:nvGrpSpPr>
          <p:grpSpPr>
            <a:xfrm>
              <a:off x="8227054" y="3573799"/>
              <a:ext cx="327660" cy="108000"/>
              <a:chOff x="8801944" y="1822213"/>
              <a:chExt cx="327660" cy="108000"/>
            </a:xfrm>
            <a:solidFill>
              <a:schemeClr val="accent4"/>
            </a:solidFill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B3D80AB2-195F-10A9-D99B-3F590B6018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01944" y="1876213"/>
                <a:ext cx="327660" cy="0"/>
              </a:xfrm>
              <a:prstGeom prst="line">
                <a:avLst/>
              </a:prstGeom>
              <a:grpFill/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31DC91C4-5DB0-1169-ADBF-59252EF8D20E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grp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5BE240E-5015-E01D-BFEF-A028014EC2AF}"/>
                </a:ext>
              </a:extLst>
            </p:cNvPr>
            <p:cNvGrpSpPr/>
            <p:nvPr/>
          </p:nvGrpSpPr>
          <p:grpSpPr>
            <a:xfrm>
              <a:off x="8227054" y="3865730"/>
              <a:ext cx="456353" cy="108000"/>
              <a:chOff x="8724050" y="1822213"/>
              <a:chExt cx="456353" cy="108000"/>
            </a:xfrm>
            <a:solidFill>
              <a:schemeClr val="accent4"/>
            </a:solidFill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E761D016-1CE2-F286-0D35-C020D94040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24050" y="1876213"/>
                <a:ext cx="456353" cy="0"/>
              </a:xfrm>
              <a:prstGeom prst="line">
                <a:avLst/>
              </a:prstGeom>
              <a:grpFill/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D952648F-4694-BA0E-AD3D-7FAAC4C72828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grp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A38BEF5A-0B71-3B76-E35B-49A89FB4C086}"/>
                </a:ext>
              </a:extLst>
            </p:cNvPr>
            <p:cNvGrpSpPr/>
            <p:nvPr/>
          </p:nvGrpSpPr>
          <p:grpSpPr>
            <a:xfrm>
              <a:off x="8161861" y="4157661"/>
              <a:ext cx="521546" cy="108000"/>
              <a:chOff x="8757068" y="1822213"/>
              <a:chExt cx="521546" cy="108000"/>
            </a:xfrm>
            <a:solidFill>
              <a:schemeClr val="accent3"/>
            </a:solidFill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D15C48D3-9FB6-4307-4D3C-523DA409AA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57068" y="1876213"/>
                <a:ext cx="521546" cy="0"/>
              </a:xfrm>
              <a:prstGeom prst="line">
                <a:avLst/>
              </a:prstGeom>
              <a:grpFill/>
              <a:ln w="381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4AA3E325-4160-71FA-3FF2-1D8FB6248F21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grp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E079E00-EF6B-634A-0CEC-77FAAD18A022}"/>
                </a:ext>
              </a:extLst>
            </p:cNvPr>
            <p:cNvGrpSpPr/>
            <p:nvPr/>
          </p:nvGrpSpPr>
          <p:grpSpPr>
            <a:xfrm>
              <a:off x="8396019" y="4449592"/>
              <a:ext cx="965568" cy="108000"/>
              <a:chOff x="8567896" y="1822213"/>
              <a:chExt cx="965568" cy="108000"/>
            </a:xfrm>
            <a:solidFill>
              <a:schemeClr val="accent1"/>
            </a:solidFill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FE2AEC9-58DE-BA0F-B2E2-70F499CF2E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67896" y="1876213"/>
                <a:ext cx="965568" cy="0"/>
              </a:xfrm>
              <a:prstGeom prst="line">
                <a:avLst/>
              </a:prstGeom>
              <a:grpFill/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607302B1-B553-EFB2-85F6-FE9DBAE1FC12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A78DF69E-5C23-E274-C404-79AF6E51BFE5}"/>
                </a:ext>
              </a:extLst>
            </p:cNvPr>
            <p:cNvGrpSpPr/>
            <p:nvPr/>
          </p:nvGrpSpPr>
          <p:grpSpPr>
            <a:xfrm>
              <a:off x="8751987" y="4741520"/>
              <a:ext cx="1045844" cy="108000"/>
              <a:chOff x="8456877" y="1822213"/>
              <a:chExt cx="1045844" cy="108000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5A95A351-CD6D-3377-0D43-6AD507CCDC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56877" y="1876213"/>
                <a:ext cx="1045844" cy="0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23BA3660-2505-D5CE-5D30-C4C307BFE658}"/>
                  </a:ext>
                </a:extLst>
              </p:cNvPr>
              <p:cNvSpPr/>
              <p:nvPr/>
            </p:nvSpPr>
            <p:spPr>
              <a:xfrm>
                <a:off x="8883226" y="1822213"/>
                <a:ext cx="108000" cy="1080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1927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9ACA37F0-0B85-693C-337B-767EE809F477}"/>
              </a:ext>
            </a:extLst>
          </p:cNvPr>
          <p:cNvGraphicFramePr/>
          <p:nvPr/>
        </p:nvGraphicFramePr>
        <p:xfrm>
          <a:off x="2262286" y="1449387"/>
          <a:ext cx="9442028" cy="411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BF76820-C8D9-3EDE-1CFD-B8107C434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Prevalence of Skeletal Manifestations: Spinal Deformity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1C3666-AD7F-19DB-91C2-DA8ECDAE57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259668"/>
              </p:ext>
            </p:extLst>
          </p:nvPr>
        </p:nvGraphicFramePr>
        <p:xfrm>
          <a:off x="693977" y="1449387"/>
          <a:ext cx="10802698" cy="363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076">
                  <a:extLst>
                    <a:ext uri="{9D8B030D-6E8A-4147-A177-3AD203B41FA5}">
                      <a16:colId xmlns:a16="http://schemas.microsoft.com/office/drawing/2014/main" val="3689362311"/>
                    </a:ext>
                  </a:extLst>
                </a:gridCol>
                <a:gridCol w="3467947">
                  <a:extLst>
                    <a:ext uri="{9D8B030D-6E8A-4147-A177-3AD203B41FA5}">
                      <a16:colId xmlns:a16="http://schemas.microsoft.com/office/drawing/2014/main" val="770006609"/>
                    </a:ext>
                  </a:extLst>
                </a:gridCol>
                <a:gridCol w="1205653">
                  <a:extLst>
                    <a:ext uri="{9D8B030D-6E8A-4147-A177-3AD203B41FA5}">
                      <a16:colId xmlns:a16="http://schemas.microsoft.com/office/drawing/2014/main" val="1659472933"/>
                    </a:ext>
                  </a:extLst>
                </a:gridCol>
                <a:gridCol w="3687022">
                  <a:extLst>
                    <a:ext uri="{9D8B030D-6E8A-4147-A177-3AD203B41FA5}">
                      <a16:colId xmlns:a16="http://schemas.microsoft.com/office/drawing/2014/main" val="315752383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GB" sz="1000" dirty="0"/>
                        <a:t>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Prevalence (95% CI)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276744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r>
                        <a:rPr lang="en-GB" sz="1000" b="1" dirty="0"/>
                        <a:t>Deformity of spine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Adult, mean 38.1 years (N=437)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Mahomed 1998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418931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r>
                        <a:rPr lang="fr-FR" sz="1000" b="1" dirty="0" err="1"/>
                        <a:t>Gibbus</a:t>
                      </a:r>
                      <a:endParaRPr lang="fr-FR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Range, 3</a:t>
                      </a:r>
                      <a:r>
                        <a:rPr lang="es-ES" sz="1000" dirty="0"/>
                        <a:t>–</a:t>
                      </a:r>
                      <a:r>
                        <a:rPr lang="fr-FR" sz="1000" dirty="0"/>
                        <a:t>55 </a:t>
                      </a:r>
                      <a:r>
                        <a:rPr lang="fr-FR" sz="1000" dirty="0" err="1"/>
                        <a:t>years</a:t>
                      </a:r>
                      <a:r>
                        <a:rPr lang="fr-FR" sz="1000" dirty="0"/>
                        <a:t> (N=37)</a:t>
                      </a:r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Beighton 1981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996255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r>
                        <a:rPr lang="en-GB" sz="1000" b="1" dirty="0"/>
                        <a:t>Kyphosis </a:t>
                      </a:r>
                      <a:r>
                        <a:rPr lang="es-ES" sz="1000" b="1" dirty="0"/>
                        <a:t>–</a:t>
                      </a:r>
                      <a:r>
                        <a:rPr lang="en-GB" sz="1000" b="1" dirty="0"/>
                        <a:t> thoracolumbar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Infant, ≤3 years (N=153)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Margalit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119581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r>
                        <a:rPr lang="en-GB" sz="1000" b="1" dirty="0"/>
                        <a:t>Kyphosis </a:t>
                      </a:r>
                      <a:r>
                        <a:rPr lang="es-ES" sz="1000" b="1" dirty="0"/>
                        <a:t>–</a:t>
                      </a:r>
                      <a:r>
                        <a:rPr lang="en-GB" sz="1000" b="1" dirty="0"/>
                        <a:t> thoracolumbar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Child, &gt;3 years (N=451)</a:t>
                      </a:r>
                      <a:endParaRPr lang="es-E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Margalit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579784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r>
                        <a:rPr lang="en-GB" sz="1000" b="1" dirty="0"/>
                        <a:t>Kyphosis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Adolescent, &lt;15 years (N=51)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Nelson 1988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79389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r>
                        <a:rPr lang="en-GB" sz="1000" b="1" dirty="0"/>
                        <a:t>Kyphosis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Range, 1 month to 76 years, mean 8.9 years (N=197)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Kopits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1988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430885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r>
                        <a:rPr lang="en-GB" sz="1000" b="1" dirty="0"/>
                        <a:t>Kyphosis </a:t>
                      </a:r>
                      <a:r>
                        <a:rPr lang="es-ES" sz="1000" b="1" dirty="0"/>
                        <a:t>–</a:t>
                      </a:r>
                      <a:r>
                        <a:rPr lang="en-GB" sz="1000" b="1" dirty="0"/>
                        <a:t> thoracolumbar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Range, 15 months to 36 years, mean 10.2 years (N=39)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Ceroni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260788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Kyphosis </a:t>
                      </a:r>
                      <a:r>
                        <a:rPr lang="es-ES" sz="1000" b="1" dirty="0"/>
                        <a:t>–</a:t>
                      </a:r>
                      <a:r>
                        <a:rPr lang="en-GB" sz="1000" b="1" dirty="0"/>
                        <a:t> thoracolumbar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Range, mean 18 years (N=326)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Khan 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978855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Kyphosis </a:t>
                      </a:r>
                      <a:r>
                        <a:rPr lang="es-ES" sz="1000" b="1" dirty="0"/>
                        <a:t>–</a:t>
                      </a:r>
                      <a:r>
                        <a:rPr lang="en-GB" sz="1000" b="1" dirty="0"/>
                        <a:t> moderate to severe (&gt;25</a:t>
                      </a:r>
                      <a:r>
                        <a:rPr lang="en-GB" sz="1000" b="1" baseline="0" dirty="0"/>
                        <a:t>º</a:t>
                      </a:r>
                      <a:r>
                        <a:rPr lang="en-GB" sz="1000" b="1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Range, mean 18 years (N=258)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Khan 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030904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Kyphosis &gt;30</a:t>
                      </a:r>
                      <a:r>
                        <a:rPr lang="en-GB" sz="1000" b="1" baseline="0" dirty="0"/>
                        <a:t>º</a:t>
                      </a:r>
                      <a:r>
                        <a:rPr lang="en-GB" sz="1000" b="1" dirty="0"/>
                        <a:t> </a:t>
                      </a:r>
                      <a:r>
                        <a:rPr lang="es-ES" sz="1000" b="1" dirty="0"/>
                        <a:t>–</a:t>
                      </a:r>
                      <a:r>
                        <a:rPr lang="en-GB" sz="1000" b="1" dirty="0"/>
                        <a:t> asymptomatic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Range, 3</a:t>
                      </a:r>
                      <a:r>
                        <a:rPr lang="es-ES" sz="1000" dirty="0"/>
                        <a:t>–</a:t>
                      </a:r>
                      <a:r>
                        <a:rPr lang="en-GB" sz="1000" dirty="0"/>
                        <a:t>50 years (N=19)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 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793576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Kyphosis &gt;30</a:t>
                      </a:r>
                      <a:r>
                        <a:rPr lang="en-GB" sz="1000" b="1" baseline="0" dirty="0"/>
                        <a:t>º</a:t>
                      </a:r>
                      <a:r>
                        <a:rPr lang="en-GB" sz="1000" b="1" dirty="0"/>
                        <a:t> </a:t>
                      </a:r>
                      <a:r>
                        <a:rPr lang="es-ES" sz="1000" b="1" dirty="0"/>
                        <a:t>–</a:t>
                      </a:r>
                      <a:r>
                        <a:rPr lang="en-GB" sz="1000" b="1" dirty="0"/>
                        <a:t> symptomatic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Range, 3</a:t>
                      </a:r>
                      <a:r>
                        <a:rPr lang="es-ES" sz="1000" dirty="0"/>
                        <a:t>–</a:t>
                      </a:r>
                      <a:r>
                        <a:rPr lang="en-GB" sz="1000" dirty="0"/>
                        <a:t>50 years (N=19)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 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238888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Scoliosis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Range, mean 18 years (N=326)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Khan 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892907"/>
                  </a:ext>
                </a:extLst>
              </a:tr>
              <a:tr h="257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/>
                        <a:t>Vertebral fractures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err="1"/>
                        <a:t>Adult</a:t>
                      </a:r>
                      <a:r>
                        <a:rPr lang="es-ES" sz="1000" dirty="0"/>
                        <a:t>, 25–53 </a:t>
                      </a:r>
                      <a:r>
                        <a:rPr lang="es-ES" sz="1000" dirty="0" err="1"/>
                        <a:t>years</a:t>
                      </a:r>
                      <a:r>
                        <a:rPr lang="es-ES" sz="1000" dirty="0"/>
                        <a:t>, mean 40.2 </a:t>
                      </a:r>
                      <a:r>
                        <a:rPr lang="es-ES" sz="1000" dirty="0" err="1"/>
                        <a:t>years</a:t>
                      </a:r>
                      <a:r>
                        <a:rPr lang="es-ES" sz="1000" dirty="0"/>
                        <a:t> (N=11)</a:t>
                      </a:r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Arita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95103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CI, confidence interval.</a:t>
            </a:r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5B69E7-6896-2911-1C12-53FE65007CF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Deformity of the spine is common, affecting at least a third of individuals across all ages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05AB2AE-71A5-F206-28F1-A6A7F248374D}"/>
              </a:ext>
            </a:extLst>
          </p:cNvPr>
          <p:cNvGrpSpPr/>
          <p:nvPr/>
        </p:nvGrpSpPr>
        <p:grpSpPr>
          <a:xfrm>
            <a:off x="8996254" y="1801894"/>
            <a:ext cx="304750" cy="108000"/>
            <a:chOff x="8805384" y="1822213"/>
            <a:chExt cx="304750" cy="108000"/>
          </a:xfrm>
          <a:solidFill>
            <a:schemeClr val="tx2"/>
          </a:solidFill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0D70E61-9E84-C655-D69A-2FEC616F63BC}"/>
                </a:ext>
              </a:extLst>
            </p:cNvPr>
            <p:cNvCxnSpPr>
              <a:cxnSpLocks/>
            </p:cNvCxnSpPr>
            <p:nvPr/>
          </p:nvCxnSpPr>
          <p:spPr>
            <a:xfrm>
              <a:off x="8805384" y="1876213"/>
              <a:ext cx="304750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2579E12-F57F-43AF-795A-8EDE0223690E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178500B-3111-664A-83B9-96B675E4E6C0}"/>
              </a:ext>
            </a:extLst>
          </p:cNvPr>
          <p:cNvGrpSpPr/>
          <p:nvPr/>
        </p:nvGrpSpPr>
        <p:grpSpPr>
          <a:xfrm>
            <a:off x="8566334" y="2057023"/>
            <a:ext cx="1058573" cy="108000"/>
            <a:chOff x="8480030" y="1822213"/>
            <a:chExt cx="1058573" cy="108000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0F3BCB0-11D1-6383-F5FB-78AC5BF20E66}"/>
                </a:ext>
              </a:extLst>
            </p:cNvPr>
            <p:cNvCxnSpPr>
              <a:cxnSpLocks/>
            </p:cNvCxnSpPr>
            <p:nvPr/>
          </p:nvCxnSpPr>
          <p:spPr>
            <a:xfrm>
              <a:off x="8480030" y="1876213"/>
              <a:ext cx="1058573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4A24B3D-5605-8B6A-5C3E-BB2913E8231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1600D2-EDFF-BDC7-DA60-FBFD09BE7EE3}"/>
              </a:ext>
            </a:extLst>
          </p:cNvPr>
          <p:cNvGrpSpPr/>
          <p:nvPr/>
        </p:nvGrpSpPr>
        <p:grpSpPr>
          <a:xfrm>
            <a:off x="10891520" y="2312152"/>
            <a:ext cx="379307" cy="108000"/>
            <a:chOff x="8705306" y="1822213"/>
            <a:chExt cx="379307" cy="108000"/>
          </a:xfrm>
          <a:solidFill>
            <a:schemeClr val="accent5"/>
          </a:solidFill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013695C-5FF4-00B0-F831-48650048D125}"/>
                </a:ext>
              </a:extLst>
            </p:cNvPr>
            <p:cNvCxnSpPr>
              <a:cxnSpLocks/>
            </p:cNvCxnSpPr>
            <p:nvPr/>
          </p:nvCxnSpPr>
          <p:spPr>
            <a:xfrm>
              <a:off x="8705306" y="1876213"/>
              <a:ext cx="379307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50DB0C0-37C3-417F-3D89-BDEDBA11EED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8CFCA35-FF5E-B77E-5AAB-BCF0420CDAB2}"/>
              </a:ext>
            </a:extLst>
          </p:cNvPr>
          <p:cNvGrpSpPr/>
          <p:nvPr/>
        </p:nvGrpSpPr>
        <p:grpSpPr>
          <a:xfrm>
            <a:off x="8566334" y="2567281"/>
            <a:ext cx="306443" cy="108000"/>
            <a:chOff x="8744086" y="1822213"/>
            <a:chExt cx="306443" cy="108000"/>
          </a:xfrm>
          <a:solidFill>
            <a:schemeClr val="accent4"/>
          </a:solidFill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A931EEC-E20A-D4B4-E611-7D7DEF9248C1}"/>
                </a:ext>
              </a:extLst>
            </p:cNvPr>
            <p:cNvCxnSpPr>
              <a:cxnSpLocks/>
            </p:cNvCxnSpPr>
            <p:nvPr/>
          </p:nvCxnSpPr>
          <p:spPr>
            <a:xfrm>
              <a:off x="8744086" y="1876213"/>
              <a:ext cx="306443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71AB11D-657F-B62F-6966-5DEC6ABCD82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F72176-FB48-6E30-84B4-0EE79A3048D6}"/>
              </a:ext>
            </a:extLst>
          </p:cNvPr>
          <p:cNvGrpSpPr/>
          <p:nvPr/>
        </p:nvGrpSpPr>
        <p:grpSpPr>
          <a:xfrm>
            <a:off x="8517309" y="2822410"/>
            <a:ext cx="783695" cy="108000"/>
            <a:chOff x="8633784" y="1822213"/>
            <a:chExt cx="783695" cy="108000"/>
          </a:xfrm>
          <a:solidFill>
            <a:schemeClr val="accent3"/>
          </a:solidFill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C703DCF-2FC6-366C-870C-DA000380F25F}"/>
                </a:ext>
              </a:extLst>
            </p:cNvPr>
            <p:cNvCxnSpPr>
              <a:cxnSpLocks/>
            </p:cNvCxnSpPr>
            <p:nvPr/>
          </p:nvCxnSpPr>
          <p:spPr>
            <a:xfrm>
              <a:off x="8633784" y="1876213"/>
              <a:ext cx="783695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027C6FA7-B884-3FC3-AD95-2C6955649E08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CC33DB4-5463-26B5-B76E-6484F9EB5655}"/>
              </a:ext>
            </a:extLst>
          </p:cNvPr>
          <p:cNvGrpSpPr/>
          <p:nvPr/>
        </p:nvGrpSpPr>
        <p:grpSpPr>
          <a:xfrm>
            <a:off x="9074096" y="3077539"/>
            <a:ext cx="489057" cy="108000"/>
            <a:chOff x="8732520" y="1822213"/>
            <a:chExt cx="489057" cy="108000"/>
          </a:xfrm>
          <a:solidFill>
            <a:schemeClr val="bg1">
              <a:lumMod val="65000"/>
            </a:schemeClr>
          </a:solidFill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AFEAACD-1C75-61A6-8947-1A68F3CE13C2}"/>
                </a:ext>
              </a:extLst>
            </p:cNvPr>
            <p:cNvCxnSpPr>
              <a:cxnSpLocks/>
            </p:cNvCxnSpPr>
            <p:nvPr/>
          </p:nvCxnSpPr>
          <p:spPr>
            <a:xfrm>
              <a:off x="8732520" y="1876213"/>
              <a:ext cx="489057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2A2599D-9BB0-3669-3867-C41348DF3CB6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CC40E2E-6D5A-B03E-6F1D-A9E087BFCF6A}"/>
              </a:ext>
            </a:extLst>
          </p:cNvPr>
          <p:cNvGrpSpPr/>
          <p:nvPr/>
        </p:nvGrpSpPr>
        <p:grpSpPr>
          <a:xfrm>
            <a:off x="9855200" y="3332668"/>
            <a:ext cx="1036320" cy="108000"/>
            <a:chOff x="8338026" y="1822213"/>
            <a:chExt cx="1036320" cy="108000"/>
          </a:xfrm>
          <a:solidFill>
            <a:schemeClr val="bg1">
              <a:lumMod val="65000"/>
            </a:schemeClr>
          </a:solidFill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3D80AB2-195F-10A9-D99B-3F590B6018D7}"/>
                </a:ext>
              </a:extLst>
            </p:cNvPr>
            <p:cNvCxnSpPr>
              <a:cxnSpLocks/>
            </p:cNvCxnSpPr>
            <p:nvPr/>
          </p:nvCxnSpPr>
          <p:spPr>
            <a:xfrm>
              <a:off x="8338026" y="1876213"/>
              <a:ext cx="1036320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1DC91C4-5DB0-1169-ADBF-59252EF8D20E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5BE240E-5015-E01D-BFEF-A028014EC2AF}"/>
              </a:ext>
            </a:extLst>
          </p:cNvPr>
          <p:cNvGrpSpPr/>
          <p:nvPr/>
        </p:nvGrpSpPr>
        <p:grpSpPr>
          <a:xfrm>
            <a:off x="10640907" y="3587797"/>
            <a:ext cx="304800" cy="108000"/>
            <a:chOff x="8791841" y="1822213"/>
            <a:chExt cx="304800" cy="108000"/>
          </a:xfrm>
          <a:solidFill>
            <a:schemeClr val="bg1">
              <a:lumMod val="65000"/>
            </a:schemeClr>
          </a:solidFill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761D016-1CE2-F286-0D35-C020D94040D2}"/>
                </a:ext>
              </a:extLst>
            </p:cNvPr>
            <p:cNvCxnSpPr>
              <a:cxnSpLocks/>
            </p:cNvCxnSpPr>
            <p:nvPr/>
          </p:nvCxnSpPr>
          <p:spPr>
            <a:xfrm>
              <a:off x="8791841" y="1876213"/>
              <a:ext cx="304800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D952648F-4694-BA0E-AD3D-7FAAC4C72828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38BEF5A-0B71-3B76-E35B-49A89FB4C086}"/>
              </a:ext>
            </a:extLst>
          </p:cNvPr>
          <p:cNvGrpSpPr/>
          <p:nvPr/>
        </p:nvGrpSpPr>
        <p:grpSpPr>
          <a:xfrm>
            <a:off x="9659989" y="3842926"/>
            <a:ext cx="452598" cy="108000"/>
            <a:chOff x="8736749" y="1822213"/>
            <a:chExt cx="452598" cy="108000"/>
          </a:xfrm>
          <a:solidFill>
            <a:schemeClr val="bg1">
              <a:lumMod val="65000"/>
            </a:schemeClr>
          </a:solidFill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15C48D3-9FB6-4307-4D3C-523DA409AAC4}"/>
                </a:ext>
              </a:extLst>
            </p:cNvPr>
            <p:cNvCxnSpPr>
              <a:cxnSpLocks/>
            </p:cNvCxnSpPr>
            <p:nvPr/>
          </p:nvCxnSpPr>
          <p:spPr>
            <a:xfrm>
              <a:off x="8736749" y="1876213"/>
              <a:ext cx="452598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AA3E325-4160-71FA-3FF2-1D8FB6248F2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E079E00-EF6B-634A-0CEC-77FAAD18A022}"/>
              </a:ext>
            </a:extLst>
          </p:cNvPr>
          <p:cNvGrpSpPr/>
          <p:nvPr/>
        </p:nvGrpSpPr>
        <p:grpSpPr>
          <a:xfrm>
            <a:off x="8175414" y="4098055"/>
            <a:ext cx="1105271" cy="108000"/>
            <a:chOff x="8632901" y="1822213"/>
            <a:chExt cx="1105271" cy="108000"/>
          </a:xfrm>
          <a:solidFill>
            <a:schemeClr val="bg1">
              <a:lumMod val="65000"/>
            </a:schemeClr>
          </a:solidFill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FE2AEC9-58DE-BA0F-B2E2-70F499CF2EAB}"/>
                </a:ext>
              </a:extLst>
            </p:cNvPr>
            <p:cNvCxnSpPr>
              <a:cxnSpLocks/>
            </p:cNvCxnSpPr>
            <p:nvPr/>
          </p:nvCxnSpPr>
          <p:spPr>
            <a:xfrm>
              <a:off x="8632901" y="1876213"/>
              <a:ext cx="1105271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607302B1-B553-EFB2-85F6-FE9DBAE1FC1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78DF69E-5C23-E274-C404-79AF6E51BFE5}"/>
              </a:ext>
            </a:extLst>
          </p:cNvPr>
          <p:cNvGrpSpPr/>
          <p:nvPr/>
        </p:nvGrpSpPr>
        <p:grpSpPr>
          <a:xfrm>
            <a:off x="8517309" y="4863440"/>
            <a:ext cx="1991091" cy="108000"/>
            <a:chOff x="8084343" y="1822213"/>
            <a:chExt cx="1991091" cy="108000"/>
          </a:xfrm>
          <a:solidFill>
            <a:schemeClr val="tx2"/>
          </a:solidFill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A95A351-CD6D-3377-0D43-6AD507CCDC84}"/>
                </a:ext>
              </a:extLst>
            </p:cNvPr>
            <p:cNvCxnSpPr>
              <a:cxnSpLocks/>
            </p:cNvCxnSpPr>
            <p:nvPr/>
          </p:nvCxnSpPr>
          <p:spPr>
            <a:xfrm>
              <a:off x="8084343" y="1876213"/>
              <a:ext cx="1991091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3BA3660-2505-D5CE-5D30-C4C307BFE658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585F2E4-9404-FD14-2353-5E181898E348}"/>
              </a:ext>
            </a:extLst>
          </p:cNvPr>
          <p:cNvGrpSpPr/>
          <p:nvPr/>
        </p:nvGrpSpPr>
        <p:grpSpPr>
          <a:xfrm>
            <a:off x="8557447" y="4353184"/>
            <a:ext cx="1480633" cy="108000"/>
            <a:chOff x="8290190" y="1822213"/>
            <a:chExt cx="1480633" cy="108000"/>
          </a:xfrm>
          <a:solidFill>
            <a:schemeClr val="bg1">
              <a:lumMod val="65000"/>
            </a:schemeClr>
          </a:solidFill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37D4C4F-149F-0B1C-7988-1261A0777FF8}"/>
                </a:ext>
              </a:extLst>
            </p:cNvPr>
            <p:cNvCxnSpPr>
              <a:cxnSpLocks/>
            </p:cNvCxnSpPr>
            <p:nvPr/>
          </p:nvCxnSpPr>
          <p:spPr>
            <a:xfrm>
              <a:off x="8290190" y="1876213"/>
              <a:ext cx="1480633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A013AF5-CE55-F6F5-26E7-A555D562085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933D504-5EF5-8861-A36D-84F52D2CE62B}"/>
              </a:ext>
            </a:extLst>
          </p:cNvPr>
          <p:cNvGrpSpPr/>
          <p:nvPr/>
        </p:nvGrpSpPr>
        <p:grpSpPr>
          <a:xfrm>
            <a:off x="9970347" y="4608313"/>
            <a:ext cx="345440" cy="108000"/>
            <a:chOff x="8754825" y="1822213"/>
            <a:chExt cx="345440" cy="108000"/>
          </a:xfrm>
          <a:solidFill>
            <a:schemeClr val="bg1">
              <a:lumMod val="65000"/>
            </a:schemeClr>
          </a:solidFill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C7E4B54-64C5-C33F-CC32-B2BA53DB0893}"/>
                </a:ext>
              </a:extLst>
            </p:cNvPr>
            <p:cNvCxnSpPr>
              <a:cxnSpLocks/>
            </p:cNvCxnSpPr>
            <p:nvPr/>
          </p:nvCxnSpPr>
          <p:spPr>
            <a:xfrm>
              <a:off x="8754825" y="1876213"/>
              <a:ext cx="345440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1E2A2E0-3554-24B3-AD63-50CF170830C6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38385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9ACA37F0-0B85-693C-337B-767EE809F477}"/>
              </a:ext>
            </a:extLst>
          </p:cNvPr>
          <p:cNvGraphicFramePr/>
          <p:nvPr/>
        </p:nvGraphicFramePr>
        <p:xfrm>
          <a:off x="2262286" y="1449387"/>
          <a:ext cx="9442028" cy="411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BF76820-C8D9-3EDE-1CFD-B8107C434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Prevalence of Skeletal Manifestations: Spinal Stenosis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1C3666-AD7F-19DB-91C2-DA8ECDAE57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171021"/>
              </p:ext>
            </p:extLst>
          </p:nvPr>
        </p:nvGraphicFramePr>
        <p:xfrm>
          <a:off x="693977" y="1449387"/>
          <a:ext cx="10802698" cy="3700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076">
                  <a:extLst>
                    <a:ext uri="{9D8B030D-6E8A-4147-A177-3AD203B41FA5}">
                      <a16:colId xmlns:a16="http://schemas.microsoft.com/office/drawing/2014/main" val="3689362311"/>
                    </a:ext>
                  </a:extLst>
                </a:gridCol>
                <a:gridCol w="3467947">
                  <a:extLst>
                    <a:ext uri="{9D8B030D-6E8A-4147-A177-3AD203B41FA5}">
                      <a16:colId xmlns:a16="http://schemas.microsoft.com/office/drawing/2014/main" val="770006609"/>
                    </a:ext>
                  </a:extLst>
                </a:gridCol>
                <a:gridCol w="1205653">
                  <a:extLst>
                    <a:ext uri="{9D8B030D-6E8A-4147-A177-3AD203B41FA5}">
                      <a16:colId xmlns:a16="http://schemas.microsoft.com/office/drawing/2014/main" val="1659472933"/>
                    </a:ext>
                  </a:extLst>
                </a:gridCol>
                <a:gridCol w="3687022">
                  <a:extLst>
                    <a:ext uri="{9D8B030D-6E8A-4147-A177-3AD203B41FA5}">
                      <a16:colId xmlns:a16="http://schemas.microsoft.com/office/drawing/2014/main" val="315752383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GB" sz="1000" dirty="0"/>
                        <a:t>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Prevalence (95% CI)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276744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r>
                        <a:rPr lang="es-ES" sz="800" b="1" dirty="0" err="1"/>
                        <a:t>SpS</a:t>
                      </a:r>
                      <a:endParaRPr lang="es-ES" sz="800" b="1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/>
                        <a:t>Child, 1–18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, median 5.5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 (N=25)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/>
                        <a:t>Brühl</a:t>
                      </a:r>
                      <a:r>
                        <a:rPr lang="en-GB" sz="800" dirty="0"/>
                        <a:t> 2001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418931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 err="1"/>
                        <a:t>SpS</a:t>
                      </a:r>
                      <a:r>
                        <a:rPr lang="es-ES" sz="800" b="1" dirty="0"/>
                        <a:t> </a:t>
                      </a:r>
                      <a:r>
                        <a:rPr lang="es-ES" sz="800" b="1" dirty="0" err="1"/>
                        <a:t>asymptomatic</a:t>
                      </a:r>
                      <a:endParaRPr lang="es-ES" sz="800" b="1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 err="1"/>
                        <a:t>Adolescent</a:t>
                      </a:r>
                      <a:r>
                        <a:rPr lang="es-ES" sz="800" dirty="0"/>
                        <a:t>, 10–34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, mean 20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 (N=27)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Wynn-Davies 1981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996255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r>
                        <a:rPr lang="en-GB" sz="800" b="1" dirty="0" err="1"/>
                        <a:t>SpS</a:t>
                      </a:r>
                      <a:r>
                        <a:rPr lang="en-GB" sz="800" b="1" dirty="0"/>
                        <a:t> mild symptoms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 err="1"/>
                        <a:t>Adolescent</a:t>
                      </a:r>
                      <a:r>
                        <a:rPr lang="es-ES" sz="800" dirty="0"/>
                        <a:t>, 10–34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, mean 20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 (N=27)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Wynn-Davies 1981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119581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r>
                        <a:rPr lang="en-GB" sz="800" b="1" dirty="0" err="1"/>
                        <a:t>SpS</a:t>
                      </a:r>
                      <a:r>
                        <a:rPr lang="en-GB" sz="800" b="1" dirty="0"/>
                        <a:t> moderate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 err="1"/>
                        <a:t>Adolescent</a:t>
                      </a:r>
                      <a:r>
                        <a:rPr lang="es-ES" sz="800" dirty="0"/>
                        <a:t>, 10–34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, mean 20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 (N=27)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Wynn-Davies 1981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579784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r>
                        <a:rPr lang="en-GB" sz="800" b="1" dirty="0" err="1"/>
                        <a:t>SpS</a:t>
                      </a:r>
                      <a:r>
                        <a:rPr lang="en-GB" sz="800" b="1" dirty="0"/>
                        <a:t> severe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 err="1"/>
                        <a:t>Adolescent</a:t>
                      </a:r>
                      <a:r>
                        <a:rPr lang="es-ES" sz="800" dirty="0"/>
                        <a:t>, 10–34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, mean 20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 (N=27)</a:t>
                      </a:r>
                      <a:endParaRPr lang="en-GB" sz="8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Wynn-Davies 1981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79389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r>
                        <a:rPr lang="en-GB" sz="800" b="1" dirty="0" err="1"/>
                        <a:t>SpS</a:t>
                      </a:r>
                      <a:r>
                        <a:rPr lang="en-GB" sz="800" b="1" dirty="0"/>
                        <a:t> central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 err="1"/>
                        <a:t>Adult</a:t>
                      </a:r>
                      <a:r>
                        <a:rPr lang="es-ES" sz="800" dirty="0"/>
                        <a:t>, &gt;16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, median 40.7 </a:t>
                      </a:r>
                      <a:r>
                        <a:rPr lang="es-ES" sz="800" dirty="0" err="1"/>
                        <a:t>years</a:t>
                      </a:r>
                      <a:r>
                        <a:rPr lang="es-ES" sz="800" dirty="0"/>
                        <a:t> (N=50)</a:t>
                      </a:r>
                      <a:endParaRPr lang="en-GB" sz="8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/>
                        <a:t>Fredwall</a:t>
                      </a:r>
                      <a:r>
                        <a:rPr lang="en-GB" sz="800" dirty="0"/>
                        <a:t> 2020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430885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r>
                        <a:rPr lang="en-GB" sz="800" b="1" dirty="0" err="1"/>
                        <a:t>SpS</a:t>
                      </a:r>
                      <a:r>
                        <a:rPr lang="en-GB" sz="800" b="1" dirty="0"/>
                        <a:t> thoracolumbar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Range, 0</a:t>
                      </a:r>
                      <a:r>
                        <a:rPr lang="es-ES" sz="800" dirty="0"/>
                        <a:t>–</a:t>
                      </a:r>
                      <a:r>
                        <a:rPr lang="en-GB" sz="800" dirty="0"/>
                        <a:t>76 years (N=41)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Morgan 1980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260788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err="1"/>
                        <a:t>SpS</a:t>
                      </a:r>
                      <a:r>
                        <a:rPr lang="en-GB" sz="800" b="1" dirty="0"/>
                        <a:t> generalized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Range, 0</a:t>
                      </a:r>
                      <a:r>
                        <a:rPr lang="es-ES" sz="800" dirty="0"/>
                        <a:t>–</a:t>
                      </a:r>
                      <a:r>
                        <a:rPr lang="en-GB" sz="800" dirty="0"/>
                        <a:t>76 years (N=41)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Morgan 1980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978855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err="1"/>
                        <a:t>SpS</a:t>
                      </a:r>
                      <a:r>
                        <a:rPr lang="en-GB" sz="800" b="1" dirty="0"/>
                        <a:t> asymptomatic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Range, 1 month to 76 years (N=197)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/>
                        <a:t>Kopits</a:t>
                      </a:r>
                      <a:r>
                        <a:rPr lang="en-GB" sz="800" dirty="0"/>
                        <a:t> 1988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030904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err="1"/>
                        <a:t>SpS</a:t>
                      </a:r>
                      <a:r>
                        <a:rPr lang="en-GB" sz="800" b="1" dirty="0"/>
                        <a:t> mild symptoms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Range, 1 month to 76 years (N=197)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/>
                        <a:t>Kopits</a:t>
                      </a:r>
                      <a:r>
                        <a:rPr lang="en-GB" sz="800" dirty="0"/>
                        <a:t> 1988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793576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SpS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severe symptoms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Range, 1 month to 76 years (N=197)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/>
                        <a:t>Kopits</a:t>
                      </a:r>
                      <a:r>
                        <a:rPr lang="en-GB" sz="800" dirty="0"/>
                        <a:t> 1988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238888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i="0" u="none" strike="noStrike" baseline="0" dirty="0" err="1">
                          <a:latin typeface="Arial-BoldMT"/>
                        </a:rPr>
                        <a:t>SpS</a:t>
                      </a:r>
                      <a:endParaRPr lang="en-GB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Infant, &lt;2 years (N=193)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Hunter 1998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892907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i="0" u="none" strike="noStrike" baseline="0" dirty="0" err="1">
                          <a:latin typeface="Arial-BoldMT"/>
                        </a:rPr>
                        <a:t>SpS</a:t>
                      </a:r>
                      <a:endParaRPr lang="es-ES" sz="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Child, 2 &lt;10 years (N=174)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Hunter 1998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951030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i="0" u="none" strike="noStrike" baseline="0" dirty="0" err="1">
                          <a:latin typeface="Arial-BoldMT"/>
                        </a:rPr>
                        <a:t>SpS</a:t>
                      </a:r>
                      <a:endParaRPr lang="es-ES" sz="800" b="1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Adolescent, 10 &lt;20 years (N=91)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Hunter 1998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242082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i="0" u="none" strike="noStrike" baseline="0" dirty="0" err="1">
                          <a:latin typeface="Arial-BoldMT"/>
                        </a:rPr>
                        <a:t>SpS</a:t>
                      </a:r>
                      <a:endParaRPr lang="es-ES" sz="800" b="1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Adult, 20 &lt;30 years (N=43)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Hunter 1998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55184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i="0" u="none" strike="noStrike" baseline="0" dirty="0" err="1">
                          <a:latin typeface="Arial-BoldMT"/>
                        </a:rPr>
                        <a:t>SpS</a:t>
                      </a:r>
                      <a:endParaRPr lang="es-ES" sz="800" b="1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Adult, 30 &lt;40 years (N=25)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Hunter 1998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340627"/>
                  </a:ext>
                </a:extLst>
              </a:tr>
              <a:tr h="200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1" i="0" u="none" strike="noStrike" baseline="0" dirty="0" err="1">
                          <a:latin typeface="Arial-BoldMT"/>
                        </a:rPr>
                        <a:t>SpS</a:t>
                      </a:r>
                      <a:endParaRPr lang="es-ES" sz="800" b="1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Adult, ≥40 years (N=11)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Hunter 1998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05885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CI, confidence interval; SpS, spinal stenosis.</a:t>
            </a:r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5B69E7-6896-2911-1C12-53FE65007CF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Spinal stenosis is common from a young age, </a:t>
            </a:r>
            <a:br>
              <a:rPr lang="en-GB" dirty="0"/>
            </a:br>
            <a:r>
              <a:rPr lang="en-GB" dirty="0"/>
              <a:t>but symptomatic spinal stenosis tends to be identified in the later stages of life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05AB2AE-71A5-F206-28F1-A6A7F248374D}"/>
              </a:ext>
            </a:extLst>
          </p:cNvPr>
          <p:cNvGrpSpPr/>
          <p:nvPr/>
        </p:nvGrpSpPr>
        <p:grpSpPr>
          <a:xfrm>
            <a:off x="9170485" y="1734164"/>
            <a:ext cx="1386679" cy="108000"/>
            <a:chOff x="8259652" y="1822213"/>
            <a:chExt cx="1386679" cy="108000"/>
          </a:xfrm>
          <a:solidFill>
            <a:schemeClr val="accent4"/>
          </a:solidFill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0D70E61-9E84-C655-D69A-2FEC616F63BC}"/>
                </a:ext>
              </a:extLst>
            </p:cNvPr>
            <p:cNvCxnSpPr>
              <a:cxnSpLocks/>
            </p:cNvCxnSpPr>
            <p:nvPr/>
          </p:nvCxnSpPr>
          <p:spPr>
            <a:xfrm>
              <a:off x="8259652" y="1876213"/>
              <a:ext cx="1386679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2579E12-F57F-43AF-795A-8EDE0223690E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178500B-3111-664A-83B9-96B675E4E6C0}"/>
              </a:ext>
            </a:extLst>
          </p:cNvPr>
          <p:cNvGrpSpPr/>
          <p:nvPr/>
        </p:nvGrpSpPr>
        <p:grpSpPr>
          <a:xfrm>
            <a:off x="8174182" y="1935670"/>
            <a:ext cx="900592" cy="108000"/>
            <a:chOff x="8638011" y="1822213"/>
            <a:chExt cx="900592" cy="108000"/>
          </a:xfrm>
          <a:solidFill>
            <a:schemeClr val="accent3"/>
          </a:solidFill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0F3BCB0-11D1-6383-F5FB-78AC5BF20E66}"/>
                </a:ext>
              </a:extLst>
            </p:cNvPr>
            <p:cNvCxnSpPr>
              <a:cxnSpLocks/>
            </p:cNvCxnSpPr>
            <p:nvPr/>
          </p:nvCxnSpPr>
          <p:spPr>
            <a:xfrm>
              <a:off x="8638011" y="1876213"/>
              <a:ext cx="900592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4A24B3D-5605-8B6A-5C3E-BB2913E8231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1600D2-EDFF-BDC7-DA60-FBFD09BE7EE3}"/>
              </a:ext>
            </a:extLst>
          </p:cNvPr>
          <p:cNvGrpSpPr/>
          <p:nvPr/>
        </p:nvGrpSpPr>
        <p:grpSpPr>
          <a:xfrm>
            <a:off x="8652164" y="2137176"/>
            <a:ext cx="1297255" cy="108000"/>
            <a:chOff x="8364329" y="1822213"/>
            <a:chExt cx="1297255" cy="108000"/>
          </a:xfrm>
          <a:solidFill>
            <a:schemeClr val="accent3"/>
          </a:solidFill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013695C-5FF4-00B0-F831-48650048D125}"/>
                </a:ext>
              </a:extLst>
            </p:cNvPr>
            <p:cNvCxnSpPr>
              <a:cxnSpLocks/>
            </p:cNvCxnSpPr>
            <p:nvPr/>
          </p:nvCxnSpPr>
          <p:spPr>
            <a:xfrm>
              <a:off x="8364329" y="1876213"/>
              <a:ext cx="1297255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50DB0C0-37C3-417F-3D89-BDEDBA11EED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8CFCA35-FF5E-B77E-5AAB-BCF0420CDAB2}"/>
              </a:ext>
            </a:extLst>
          </p:cNvPr>
          <p:cNvGrpSpPr/>
          <p:nvPr/>
        </p:nvGrpSpPr>
        <p:grpSpPr>
          <a:xfrm>
            <a:off x="8922327" y="2338682"/>
            <a:ext cx="1353429" cy="108000"/>
            <a:chOff x="8248913" y="1822213"/>
            <a:chExt cx="1353429" cy="108000"/>
          </a:xfrm>
          <a:solidFill>
            <a:schemeClr val="accent3"/>
          </a:solidFill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A931EEC-E20A-D4B4-E611-7D7DEF9248C1}"/>
                </a:ext>
              </a:extLst>
            </p:cNvPr>
            <p:cNvCxnSpPr>
              <a:cxnSpLocks/>
            </p:cNvCxnSpPr>
            <p:nvPr/>
          </p:nvCxnSpPr>
          <p:spPr>
            <a:xfrm>
              <a:off x="8248913" y="1876213"/>
              <a:ext cx="1353429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71AB11D-657F-B62F-6966-5DEC6ABCD82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F72176-FB48-6E30-84B4-0EE79A3048D6}"/>
              </a:ext>
            </a:extLst>
          </p:cNvPr>
          <p:cNvGrpSpPr/>
          <p:nvPr/>
        </p:nvGrpSpPr>
        <p:grpSpPr>
          <a:xfrm>
            <a:off x="8160565" y="2540188"/>
            <a:ext cx="914209" cy="108000"/>
            <a:chOff x="8633784" y="1822213"/>
            <a:chExt cx="914209" cy="108000"/>
          </a:xfrm>
          <a:solidFill>
            <a:schemeClr val="accent3"/>
          </a:solidFill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C703DCF-2FC6-366C-870C-DA000380F25F}"/>
                </a:ext>
              </a:extLst>
            </p:cNvPr>
            <p:cNvCxnSpPr>
              <a:cxnSpLocks/>
            </p:cNvCxnSpPr>
            <p:nvPr/>
          </p:nvCxnSpPr>
          <p:spPr>
            <a:xfrm>
              <a:off x="8633784" y="1876213"/>
              <a:ext cx="914209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027C6FA7-B884-3FC3-AD95-2C6955649E08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CC33DB4-5463-26B5-B76E-6484F9EB5655}"/>
              </a:ext>
            </a:extLst>
          </p:cNvPr>
          <p:cNvGrpSpPr/>
          <p:nvPr/>
        </p:nvGrpSpPr>
        <p:grpSpPr>
          <a:xfrm>
            <a:off x="9875520" y="2741694"/>
            <a:ext cx="972589" cy="108000"/>
            <a:chOff x="8395158" y="1822213"/>
            <a:chExt cx="972589" cy="108000"/>
          </a:xfrm>
          <a:solidFill>
            <a:schemeClr val="accent1"/>
          </a:solidFill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AFEAACD-1C75-61A6-8947-1A68F3CE13C2}"/>
                </a:ext>
              </a:extLst>
            </p:cNvPr>
            <p:cNvCxnSpPr>
              <a:cxnSpLocks/>
            </p:cNvCxnSpPr>
            <p:nvPr/>
          </p:nvCxnSpPr>
          <p:spPr>
            <a:xfrm>
              <a:off x="8395158" y="1876213"/>
              <a:ext cx="972589" cy="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2A2599D-9BB0-3669-3867-C41348DF3CB6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CC40E2E-6D5A-B03E-6F1D-A9E087BFCF6A}"/>
              </a:ext>
            </a:extLst>
          </p:cNvPr>
          <p:cNvGrpSpPr/>
          <p:nvPr/>
        </p:nvGrpSpPr>
        <p:grpSpPr>
          <a:xfrm>
            <a:off x="8518007" y="2943200"/>
            <a:ext cx="978814" cy="108000"/>
            <a:chOff x="8544691" y="1822213"/>
            <a:chExt cx="978814" cy="108000"/>
          </a:xfrm>
          <a:solidFill>
            <a:schemeClr val="bg1">
              <a:lumMod val="65000"/>
            </a:schemeClr>
          </a:solidFill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3D80AB2-195F-10A9-D99B-3F590B6018D7}"/>
                </a:ext>
              </a:extLst>
            </p:cNvPr>
            <p:cNvCxnSpPr>
              <a:cxnSpLocks/>
            </p:cNvCxnSpPr>
            <p:nvPr/>
          </p:nvCxnSpPr>
          <p:spPr>
            <a:xfrm>
              <a:off x="8544691" y="1876213"/>
              <a:ext cx="97881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1DC91C4-5DB0-1169-ADBF-59252EF8D20E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5BE240E-5015-E01D-BFEF-A028014EC2AF}"/>
              </a:ext>
            </a:extLst>
          </p:cNvPr>
          <p:cNvGrpSpPr/>
          <p:nvPr/>
        </p:nvGrpSpPr>
        <p:grpSpPr>
          <a:xfrm>
            <a:off x="8083936" y="3144706"/>
            <a:ext cx="568228" cy="108000"/>
            <a:chOff x="8773638" y="1822213"/>
            <a:chExt cx="568228" cy="108000"/>
          </a:xfrm>
          <a:solidFill>
            <a:schemeClr val="bg1">
              <a:lumMod val="65000"/>
            </a:schemeClr>
          </a:solidFill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761D016-1CE2-F286-0D35-C020D94040D2}"/>
                </a:ext>
              </a:extLst>
            </p:cNvPr>
            <p:cNvCxnSpPr>
              <a:cxnSpLocks/>
            </p:cNvCxnSpPr>
            <p:nvPr/>
          </p:nvCxnSpPr>
          <p:spPr>
            <a:xfrm>
              <a:off x="8773638" y="1876213"/>
              <a:ext cx="568228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D952648F-4694-BA0E-AD3D-7FAAC4C72828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38BEF5A-0B71-3B76-E35B-49A89FB4C086}"/>
              </a:ext>
            </a:extLst>
          </p:cNvPr>
          <p:cNvGrpSpPr/>
          <p:nvPr/>
        </p:nvGrpSpPr>
        <p:grpSpPr>
          <a:xfrm>
            <a:off x="9074774" y="3346212"/>
            <a:ext cx="459011" cy="108000"/>
            <a:chOff x="8730336" y="1822213"/>
            <a:chExt cx="459011" cy="108000"/>
          </a:xfrm>
          <a:solidFill>
            <a:schemeClr val="bg1">
              <a:lumMod val="65000"/>
            </a:schemeClr>
          </a:solidFill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15C48D3-9FB6-4307-4D3C-523DA409AAC4}"/>
                </a:ext>
              </a:extLst>
            </p:cNvPr>
            <p:cNvCxnSpPr>
              <a:cxnSpLocks/>
            </p:cNvCxnSpPr>
            <p:nvPr/>
          </p:nvCxnSpPr>
          <p:spPr>
            <a:xfrm>
              <a:off x="8730336" y="1876213"/>
              <a:ext cx="459011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AA3E325-4160-71FA-3FF2-1D8FB6248F2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E079E00-EF6B-634A-0CEC-77FAAD18A022}"/>
              </a:ext>
            </a:extLst>
          </p:cNvPr>
          <p:cNvGrpSpPr/>
          <p:nvPr/>
        </p:nvGrpSpPr>
        <p:grpSpPr>
          <a:xfrm>
            <a:off x="8589818" y="3749224"/>
            <a:ext cx="392986" cy="108000"/>
            <a:chOff x="8765743" y="1822213"/>
            <a:chExt cx="392986" cy="108000"/>
          </a:xfrm>
          <a:solidFill>
            <a:schemeClr val="bg1">
              <a:lumMod val="65000"/>
            </a:schemeClr>
          </a:solidFill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FE2AEC9-58DE-BA0F-B2E2-70F499CF2EAB}"/>
                </a:ext>
              </a:extLst>
            </p:cNvPr>
            <p:cNvCxnSpPr>
              <a:cxnSpLocks/>
            </p:cNvCxnSpPr>
            <p:nvPr/>
          </p:nvCxnSpPr>
          <p:spPr>
            <a:xfrm>
              <a:off x="8765743" y="1876213"/>
              <a:ext cx="392986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607302B1-B553-EFB2-85F6-FE9DBAE1FC1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78DF69E-5C23-E274-C404-79AF6E51BFE5}"/>
              </a:ext>
            </a:extLst>
          </p:cNvPr>
          <p:cNvGrpSpPr/>
          <p:nvPr/>
        </p:nvGrpSpPr>
        <p:grpSpPr>
          <a:xfrm>
            <a:off x="8266587" y="4958262"/>
            <a:ext cx="1944213" cy="108000"/>
            <a:chOff x="8177537" y="1822213"/>
            <a:chExt cx="1944213" cy="108000"/>
          </a:xfrm>
          <a:solidFill>
            <a:schemeClr val="tx2"/>
          </a:solidFill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A95A351-CD6D-3377-0D43-6AD507CCDC84}"/>
                </a:ext>
              </a:extLst>
            </p:cNvPr>
            <p:cNvCxnSpPr>
              <a:cxnSpLocks/>
            </p:cNvCxnSpPr>
            <p:nvPr/>
          </p:nvCxnSpPr>
          <p:spPr>
            <a:xfrm>
              <a:off x="8177537" y="1876213"/>
              <a:ext cx="1944213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3BA3660-2505-D5CE-5D30-C4C307BFE658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585F2E4-9404-FD14-2353-5E181898E348}"/>
              </a:ext>
            </a:extLst>
          </p:cNvPr>
          <p:cNvGrpSpPr/>
          <p:nvPr/>
        </p:nvGrpSpPr>
        <p:grpSpPr>
          <a:xfrm>
            <a:off x="8160565" y="4353742"/>
            <a:ext cx="366832" cy="108000"/>
            <a:chOff x="8777204" y="1822213"/>
            <a:chExt cx="366832" cy="108000"/>
          </a:xfrm>
          <a:solidFill>
            <a:schemeClr val="accent3"/>
          </a:solidFill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37D4C4F-149F-0B1C-7988-1261A0777FF8}"/>
                </a:ext>
              </a:extLst>
            </p:cNvPr>
            <p:cNvCxnSpPr>
              <a:cxnSpLocks/>
            </p:cNvCxnSpPr>
            <p:nvPr/>
          </p:nvCxnSpPr>
          <p:spPr>
            <a:xfrm>
              <a:off x="8777204" y="1876213"/>
              <a:ext cx="366832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A013AF5-CE55-F6F5-26E7-A555D562085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933D504-5EF5-8861-A36D-84F52D2CE62B}"/>
              </a:ext>
            </a:extLst>
          </p:cNvPr>
          <p:cNvGrpSpPr/>
          <p:nvPr/>
        </p:nvGrpSpPr>
        <p:grpSpPr>
          <a:xfrm>
            <a:off x="8077733" y="4756754"/>
            <a:ext cx="737568" cy="108000"/>
            <a:chOff x="8799231" y="1822213"/>
            <a:chExt cx="737568" cy="108000"/>
          </a:xfrm>
          <a:solidFill>
            <a:schemeClr val="tx2"/>
          </a:solidFill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C7E4B54-64C5-C33F-CC32-B2BA53DB0893}"/>
                </a:ext>
              </a:extLst>
            </p:cNvPr>
            <p:cNvCxnSpPr>
              <a:cxnSpLocks/>
            </p:cNvCxnSpPr>
            <p:nvPr/>
          </p:nvCxnSpPr>
          <p:spPr>
            <a:xfrm>
              <a:off x="8799231" y="1876213"/>
              <a:ext cx="737568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1E2A2E0-3554-24B3-AD63-50CF170830C6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D4BE5FD-5F61-E47E-4054-DA09FDB746E9}"/>
              </a:ext>
            </a:extLst>
          </p:cNvPr>
          <p:cNvGrpSpPr/>
          <p:nvPr/>
        </p:nvGrpSpPr>
        <p:grpSpPr>
          <a:xfrm>
            <a:off x="9420810" y="3547718"/>
            <a:ext cx="480120" cy="108000"/>
            <a:chOff x="8709227" y="1822213"/>
            <a:chExt cx="480120" cy="108000"/>
          </a:xfrm>
          <a:solidFill>
            <a:schemeClr val="bg1">
              <a:lumMod val="65000"/>
            </a:schemeClr>
          </a:solidFill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88C11AE-27F7-F7C4-49ED-804DCEC92577}"/>
                </a:ext>
              </a:extLst>
            </p:cNvPr>
            <p:cNvCxnSpPr>
              <a:cxnSpLocks/>
            </p:cNvCxnSpPr>
            <p:nvPr/>
          </p:nvCxnSpPr>
          <p:spPr>
            <a:xfrm>
              <a:off x="8709227" y="1876213"/>
              <a:ext cx="480120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588F1CA-0A2A-B1B2-880D-2F93D318CDCB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60A3431-D9BE-8DE2-4C47-AD97D5965308}"/>
              </a:ext>
            </a:extLst>
          </p:cNvPr>
          <p:cNvGrpSpPr/>
          <p:nvPr/>
        </p:nvGrpSpPr>
        <p:grpSpPr>
          <a:xfrm>
            <a:off x="8056953" y="3950730"/>
            <a:ext cx="136571" cy="108000"/>
            <a:chOff x="8883226" y="1822213"/>
            <a:chExt cx="136571" cy="108000"/>
          </a:xfrm>
          <a:solidFill>
            <a:schemeClr val="accent5"/>
          </a:solidFill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BCC10F46-0893-0C10-4E73-51750361324C}"/>
                </a:ext>
              </a:extLst>
            </p:cNvPr>
            <p:cNvCxnSpPr>
              <a:cxnSpLocks/>
            </p:cNvCxnSpPr>
            <p:nvPr/>
          </p:nvCxnSpPr>
          <p:spPr>
            <a:xfrm>
              <a:off x="8883226" y="1876213"/>
              <a:ext cx="136571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B348439-3DF4-1528-F926-80492AB30313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66622B3-F5FB-D731-E175-110842C02F9A}"/>
              </a:ext>
            </a:extLst>
          </p:cNvPr>
          <p:cNvGrpSpPr/>
          <p:nvPr/>
        </p:nvGrpSpPr>
        <p:grpSpPr>
          <a:xfrm>
            <a:off x="8077733" y="4152236"/>
            <a:ext cx="223791" cy="108000"/>
            <a:chOff x="8883226" y="1822213"/>
            <a:chExt cx="223791" cy="108000"/>
          </a:xfrm>
          <a:solidFill>
            <a:schemeClr val="accent4"/>
          </a:solidFill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50A7BEC-4F5F-3F84-96EB-52471EFC1EE1}"/>
                </a:ext>
              </a:extLst>
            </p:cNvPr>
            <p:cNvCxnSpPr>
              <a:cxnSpLocks/>
              <a:stCxn id="65" idx="2"/>
            </p:cNvCxnSpPr>
            <p:nvPr/>
          </p:nvCxnSpPr>
          <p:spPr>
            <a:xfrm>
              <a:off x="8883226" y="1876213"/>
              <a:ext cx="223791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71384A2F-B3B1-DBEC-511B-4458A83F12FD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4C7B77B-99E8-0EC0-BA1E-35B26FAD5064}"/>
              </a:ext>
            </a:extLst>
          </p:cNvPr>
          <p:cNvGrpSpPr/>
          <p:nvPr/>
        </p:nvGrpSpPr>
        <p:grpSpPr>
          <a:xfrm>
            <a:off x="8160565" y="4555248"/>
            <a:ext cx="567010" cy="108000"/>
            <a:chOff x="8777203" y="1822213"/>
            <a:chExt cx="567010" cy="108000"/>
          </a:xfrm>
          <a:solidFill>
            <a:schemeClr val="tx2"/>
          </a:solidFill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B6431DF-6536-12D0-45B2-90BB1936E096}"/>
                </a:ext>
              </a:extLst>
            </p:cNvPr>
            <p:cNvCxnSpPr>
              <a:cxnSpLocks/>
            </p:cNvCxnSpPr>
            <p:nvPr/>
          </p:nvCxnSpPr>
          <p:spPr>
            <a:xfrm>
              <a:off x="8777203" y="1876213"/>
              <a:ext cx="567010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45B421EA-A836-B83A-541C-558854D6C3D4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578673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9ACA37F0-0B85-693C-337B-767EE809F477}"/>
              </a:ext>
            </a:extLst>
          </p:cNvPr>
          <p:cNvGraphicFramePr/>
          <p:nvPr/>
        </p:nvGraphicFramePr>
        <p:xfrm>
          <a:off x="2262286" y="1449387"/>
          <a:ext cx="9442028" cy="411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DBF76820-C8D9-3EDE-1CFD-B8107C434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Prevalence of Upper Spine Compression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1C3666-AD7F-19DB-91C2-DA8ECDAE57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81968"/>
              </p:ext>
            </p:extLst>
          </p:nvPr>
        </p:nvGraphicFramePr>
        <p:xfrm>
          <a:off x="693977" y="1449387"/>
          <a:ext cx="10802698" cy="3680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2076">
                  <a:extLst>
                    <a:ext uri="{9D8B030D-6E8A-4147-A177-3AD203B41FA5}">
                      <a16:colId xmlns:a16="http://schemas.microsoft.com/office/drawing/2014/main" val="3689362311"/>
                    </a:ext>
                  </a:extLst>
                </a:gridCol>
                <a:gridCol w="3467947">
                  <a:extLst>
                    <a:ext uri="{9D8B030D-6E8A-4147-A177-3AD203B41FA5}">
                      <a16:colId xmlns:a16="http://schemas.microsoft.com/office/drawing/2014/main" val="770006609"/>
                    </a:ext>
                  </a:extLst>
                </a:gridCol>
                <a:gridCol w="1205653">
                  <a:extLst>
                    <a:ext uri="{9D8B030D-6E8A-4147-A177-3AD203B41FA5}">
                      <a16:colId xmlns:a16="http://schemas.microsoft.com/office/drawing/2014/main" val="1659472933"/>
                    </a:ext>
                  </a:extLst>
                </a:gridCol>
                <a:gridCol w="3687022">
                  <a:extLst>
                    <a:ext uri="{9D8B030D-6E8A-4147-A177-3AD203B41FA5}">
                      <a16:colId xmlns:a16="http://schemas.microsoft.com/office/drawing/2014/main" val="315752383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GB" sz="1000" dirty="0"/>
                        <a:t>Group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Prevalence (95% CI)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276744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s-ES" sz="800" b="1" dirty="0"/>
                        <a:t>CMC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 err="1"/>
                        <a:t>Infant</a:t>
                      </a:r>
                      <a:r>
                        <a:rPr lang="es-ES" sz="800" b="0" dirty="0"/>
                        <a:t>, mean 38.6 </a:t>
                      </a:r>
                      <a:r>
                        <a:rPr lang="es-ES" sz="800" b="0" dirty="0" err="1"/>
                        <a:t>weeks</a:t>
                      </a:r>
                      <a:r>
                        <a:rPr lang="es-ES" sz="800" b="0" dirty="0"/>
                        <a:t> (N=75)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Pauli 1995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418931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s-ES" sz="800" b="1" dirty="0"/>
                        <a:t>CMC </a:t>
                      </a:r>
                      <a:r>
                        <a:rPr lang="es-ES" sz="800" dirty="0"/>
                        <a:t>–</a:t>
                      </a:r>
                      <a:r>
                        <a:rPr lang="es-ES" sz="800" b="1" dirty="0"/>
                        <a:t> </a:t>
                      </a:r>
                      <a:r>
                        <a:rPr lang="es-ES" sz="800" b="1" dirty="0" err="1"/>
                        <a:t>mild</a:t>
                      </a:r>
                      <a:endParaRPr lang="es-ES" sz="800" b="1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 err="1"/>
                        <a:t>Infant</a:t>
                      </a:r>
                      <a:r>
                        <a:rPr lang="es-ES" sz="800" b="0" dirty="0"/>
                        <a:t>, 7 </a:t>
                      </a:r>
                      <a:r>
                        <a:rPr lang="es-ES" sz="800" b="0" dirty="0" err="1"/>
                        <a:t>months</a:t>
                      </a:r>
                      <a:r>
                        <a:rPr lang="es-ES" sz="800" b="0" dirty="0"/>
                        <a:t> </a:t>
                      </a:r>
                      <a:r>
                        <a:rPr lang="es-ES" sz="800" b="0" dirty="0" err="1"/>
                        <a:t>to</a:t>
                      </a:r>
                      <a:r>
                        <a:rPr lang="es-ES" sz="800" b="0" dirty="0"/>
                        <a:t> 3.3 </a:t>
                      </a:r>
                      <a:r>
                        <a:rPr lang="es-ES" sz="800" b="0" dirty="0" err="1"/>
                        <a:t>years</a:t>
                      </a:r>
                      <a:r>
                        <a:rPr lang="es-ES" sz="800" b="0" dirty="0"/>
                        <a:t>, mean 1.8 </a:t>
                      </a:r>
                      <a:r>
                        <a:rPr lang="es-ES" sz="800" b="0" dirty="0" err="1"/>
                        <a:t>years</a:t>
                      </a:r>
                      <a:r>
                        <a:rPr lang="es-ES" sz="800" b="0" dirty="0"/>
                        <a:t> (N=9)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Sano 2018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996255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s-ES" sz="800" b="1" dirty="0"/>
                        <a:t>CMC </a:t>
                      </a:r>
                      <a:r>
                        <a:rPr lang="es-ES" sz="800" dirty="0"/>
                        <a:t>–</a:t>
                      </a:r>
                      <a:r>
                        <a:rPr lang="es-ES" sz="800" b="1" dirty="0"/>
                        <a:t> </a:t>
                      </a:r>
                      <a:r>
                        <a:rPr lang="es-ES" sz="800" b="1" dirty="0" err="1"/>
                        <a:t>moderate</a:t>
                      </a:r>
                      <a:endParaRPr lang="es-ES" sz="800" b="1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 err="1"/>
                        <a:t>Infant</a:t>
                      </a:r>
                      <a:r>
                        <a:rPr lang="es-ES" sz="800" b="0" dirty="0"/>
                        <a:t>, 7 </a:t>
                      </a:r>
                      <a:r>
                        <a:rPr lang="es-ES" sz="800" b="0" dirty="0" err="1"/>
                        <a:t>months</a:t>
                      </a:r>
                      <a:r>
                        <a:rPr lang="es-ES" sz="800" b="0" dirty="0"/>
                        <a:t> </a:t>
                      </a:r>
                      <a:r>
                        <a:rPr lang="es-ES" sz="800" b="0" dirty="0" err="1"/>
                        <a:t>to</a:t>
                      </a:r>
                      <a:r>
                        <a:rPr lang="es-ES" sz="800" b="0" dirty="0"/>
                        <a:t> 3.3 </a:t>
                      </a:r>
                      <a:r>
                        <a:rPr lang="es-ES" sz="800" b="0" dirty="0" err="1"/>
                        <a:t>years</a:t>
                      </a:r>
                      <a:r>
                        <a:rPr lang="es-ES" sz="800" b="0" dirty="0"/>
                        <a:t>, mean 1.8 </a:t>
                      </a:r>
                      <a:r>
                        <a:rPr lang="es-ES" sz="800" b="0" dirty="0" err="1"/>
                        <a:t>years</a:t>
                      </a:r>
                      <a:r>
                        <a:rPr lang="es-ES" sz="800" b="0" dirty="0"/>
                        <a:t> (N=9)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Sano 2018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119581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s-ES" sz="800" b="1" dirty="0"/>
                        <a:t>CMC </a:t>
                      </a:r>
                      <a:r>
                        <a:rPr lang="es-ES" sz="800" dirty="0"/>
                        <a:t>–</a:t>
                      </a:r>
                      <a:r>
                        <a:rPr lang="es-ES" sz="800" b="1" dirty="0"/>
                        <a:t> severe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 err="1"/>
                        <a:t>Infant</a:t>
                      </a:r>
                      <a:r>
                        <a:rPr lang="es-ES" sz="800" b="0" dirty="0"/>
                        <a:t>, 7 </a:t>
                      </a:r>
                      <a:r>
                        <a:rPr lang="es-ES" sz="800" b="0" dirty="0" err="1"/>
                        <a:t>months</a:t>
                      </a:r>
                      <a:r>
                        <a:rPr lang="es-ES" sz="800" b="0" dirty="0"/>
                        <a:t> and 3.3 </a:t>
                      </a:r>
                      <a:r>
                        <a:rPr lang="es-ES" sz="800" b="0" dirty="0" err="1"/>
                        <a:t>years</a:t>
                      </a:r>
                      <a:r>
                        <a:rPr lang="es-ES" sz="800" b="0" dirty="0"/>
                        <a:t>, mean 1.8 </a:t>
                      </a:r>
                      <a:r>
                        <a:rPr lang="es-ES" sz="800" b="0" dirty="0" err="1"/>
                        <a:t>years</a:t>
                      </a:r>
                      <a:r>
                        <a:rPr lang="es-ES" sz="800" b="0" dirty="0"/>
                        <a:t> (N=9)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Sano 2018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579784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s-ES" sz="800" b="1" dirty="0"/>
                        <a:t>CMC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/>
                        <a:t>Child, 4 </a:t>
                      </a:r>
                      <a:r>
                        <a:rPr lang="es-ES" sz="800" b="0" dirty="0" err="1"/>
                        <a:t>months</a:t>
                      </a:r>
                      <a:r>
                        <a:rPr lang="es-ES" sz="800" b="0" dirty="0"/>
                        <a:t> </a:t>
                      </a:r>
                      <a:r>
                        <a:rPr lang="es-ES" sz="800" b="0" dirty="0" err="1"/>
                        <a:t>to</a:t>
                      </a:r>
                      <a:r>
                        <a:rPr lang="es-ES" sz="800" b="0" dirty="0"/>
                        <a:t> 6 </a:t>
                      </a:r>
                      <a:r>
                        <a:rPr lang="es-ES" sz="800" b="0" dirty="0" err="1"/>
                        <a:t>years</a:t>
                      </a:r>
                      <a:r>
                        <a:rPr lang="es-ES" sz="800" b="0" dirty="0"/>
                        <a:t> (N=26)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Reid 1987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79389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n-GB" sz="800" b="1" dirty="0"/>
                        <a:t>Cervical cord compression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/>
                        <a:t>Child, &lt;18 years, mean 2.7 years (N=77)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Li 2008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5430885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n-GB" sz="800" b="1" dirty="0"/>
                        <a:t>CMC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/>
                        <a:t>Child, 3 months to 16 years (N=10)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Kao 1989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260788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n-GB" sz="800" b="1" dirty="0"/>
                        <a:t>CMC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/>
                        <a:t>Child, 3 months to 17 years, mean 4.5 years (N=15)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Ruiz-Garcia 1997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978855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n-GB" sz="800" b="1" dirty="0"/>
                        <a:t>CCC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/>
                        <a:t>Child, 3 months to 17 years, mean 4.5 years (N=38)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Ruiz-Garcia 1997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030904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n-GB" sz="800" b="1" dirty="0"/>
                        <a:t>CCC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lang="en-GB" sz="800" b="0" dirty="0"/>
                        <a:t>Child, 13 months to 18 years, mean 6 years (N=30)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Boor 1999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6793576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r>
                        <a:rPr lang="en-GB" sz="800" b="1" dirty="0"/>
                        <a:t>CCC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/>
                        <a:t>Child, &gt;1 year (N=477)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/>
                        <a:t>Smid</a:t>
                      </a:r>
                      <a:r>
                        <a:rPr lang="en-GB" sz="800" dirty="0"/>
                        <a:t> 2021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7238888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 stenosis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Range, 14 days to 57 years, mean 6.9 years (N=83)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/>
                        <a:t>Okenfuss</a:t>
                      </a:r>
                      <a:r>
                        <a:rPr lang="en-GB" sz="800" dirty="0"/>
                        <a:t> 2020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892907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CMC </a:t>
                      </a:r>
                      <a:r>
                        <a:rPr lang="es-ES" sz="800" dirty="0"/>
                        <a:t>–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showed signs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Range, 7 months to 30 years, mean 8 years (N=186)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Ryken 1994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951030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CCC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Range, 13</a:t>
                      </a:r>
                      <a:r>
                        <a:rPr lang="es-ES" sz="800" dirty="0"/>
                        <a:t>–</a:t>
                      </a: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years, mean 40.7 years (N=18)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Brouwer 2012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242082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FMS </a:t>
                      </a:r>
                      <a:r>
                        <a:rPr lang="es-ES" sz="800" dirty="0"/>
                        <a:t>–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cervical cord signal change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Infant, mean 7 months (± 4 months) (N=36)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Cheung 2020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55184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FMS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Infant, &lt;2 years (N=10)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Yamada 1981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340627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Impingement medulla or spinal cord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Infant, &lt;3 years (N=8)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/>
                        <a:t>Brühl</a:t>
                      </a:r>
                      <a:r>
                        <a:rPr lang="en-GB" sz="800" dirty="0"/>
                        <a:t> 2001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058859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Impingement medulla or spinal cord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Child, 3</a:t>
                      </a:r>
                      <a:r>
                        <a:rPr lang="es-ES" sz="800" dirty="0"/>
                        <a:t>–</a:t>
                      </a: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years (N=11)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err="1"/>
                        <a:t>Brühl</a:t>
                      </a:r>
                      <a:r>
                        <a:rPr lang="en-GB" sz="800" dirty="0"/>
                        <a:t> 2001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34203"/>
                  </a:ext>
                </a:extLst>
              </a:tr>
              <a:tr h="178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FMS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Range, 0</a:t>
                      </a:r>
                      <a:r>
                        <a:rPr lang="es-ES" sz="800" dirty="0"/>
                        <a:t>–</a:t>
                      </a:r>
                      <a:r>
                        <a:rPr lang="en-GB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 years (N=41)</a:t>
                      </a:r>
                      <a:endParaRPr lang="es-ES" sz="800" b="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Morgan 1980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295827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CI, confidence interval; CMC, cervicomedullary compression; CC, craniocervical; CCC, craniocervical compression; FMS, foramen magnum stenosis  (foramen magnum narrowing resulting in cervical cord T2 signal change).</a:t>
            </a:r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5B69E7-6896-2911-1C12-53FE65007CF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Upper spine compression was highly prevalent overall, </a:t>
            </a:r>
            <a:br>
              <a:rPr lang="en-GB" dirty="0"/>
            </a:br>
            <a:r>
              <a:rPr lang="en-GB" dirty="0"/>
              <a:t>ranging between 30 and 80%, depending on type and severity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05AB2AE-71A5-F206-28F1-A6A7F248374D}"/>
              </a:ext>
            </a:extLst>
          </p:cNvPr>
          <p:cNvGrpSpPr/>
          <p:nvPr/>
        </p:nvGrpSpPr>
        <p:grpSpPr>
          <a:xfrm>
            <a:off x="8317653" y="1734164"/>
            <a:ext cx="562187" cy="108000"/>
            <a:chOff x="8705418" y="1822213"/>
            <a:chExt cx="562187" cy="108000"/>
          </a:xfrm>
          <a:solidFill>
            <a:schemeClr val="accent5"/>
          </a:solidFill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0D70E61-9E84-C655-D69A-2FEC616F63BC}"/>
                </a:ext>
              </a:extLst>
            </p:cNvPr>
            <p:cNvCxnSpPr>
              <a:cxnSpLocks/>
            </p:cNvCxnSpPr>
            <p:nvPr/>
          </p:nvCxnSpPr>
          <p:spPr>
            <a:xfrm>
              <a:off x="8705418" y="1876213"/>
              <a:ext cx="562187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2579E12-F57F-43AF-795A-8EDE0223690E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178500B-3111-664A-83B9-96B675E4E6C0}"/>
              </a:ext>
            </a:extLst>
          </p:cNvPr>
          <p:cNvGrpSpPr/>
          <p:nvPr/>
        </p:nvGrpSpPr>
        <p:grpSpPr>
          <a:xfrm>
            <a:off x="8087360" y="1913281"/>
            <a:ext cx="1648676" cy="108000"/>
            <a:chOff x="8549481" y="1822213"/>
            <a:chExt cx="1648676" cy="108000"/>
          </a:xfrm>
          <a:solidFill>
            <a:schemeClr val="accent5"/>
          </a:solidFill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0F3BCB0-11D1-6383-F5FB-78AC5BF20E66}"/>
                </a:ext>
              </a:extLst>
            </p:cNvPr>
            <p:cNvCxnSpPr>
              <a:cxnSpLocks/>
            </p:cNvCxnSpPr>
            <p:nvPr/>
          </p:nvCxnSpPr>
          <p:spPr>
            <a:xfrm>
              <a:off x="8549481" y="1876213"/>
              <a:ext cx="1648676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4A24B3D-5605-8B6A-5C3E-BB2913E8231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31600D2-EDFF-BDC7-DA60-FBFD09BE7EE3}"/>
              </a:ext>
            </a:extLst>
          </p:cNvPr>
          <p:cNvGrpSpPr/>
          <p:nvPr/>
        </p:nvGrpSpPr>
        <p:grpSpPr>
          <a:xfrm>
            <a:off x="8529105" y="2092398"/>
            <a:ext cx="2213402" cy="108000"/>
            <a:chOff x="7872786" y="1822213"/>
            <a:chExt cx="2213402" cy="108000"/>
          </a:xfrm>
          <a:solidFill>
            <a:schemeClr val="accent5"/>
          </a:solidFill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013695C-5FF4-00B0-F831-48650048D125}"/>
                </a:ext>
              </a:extLst>
            </p:cNvPr>
            <p:cNvCxnSpPr>
              <a:cxnSpLocks/>
            </p:cNvCxnSpPr>
            <p:nvPr/>
          </p:nvCxnSpPr>
          <p:spPr>
            <a:xfrm>
              <a:off x="7872786" y="1876213"/>
              <a:ext cx="2213402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50DB0C0-37C3-417F-3D89-BDEDBA11EED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8CFCA35-FF5E-B77E-5AAB-BCF0420CDAB2}"/>
              </a:ext>
            </a:extLst>
          </p:cNvPr>
          <p:cNvGrpSpPr/>
          <p:nvPr/>
        </p:nvGrpSpPr>
        <p:grpSpPr>
          <a:xfrm>
            <a:off x="8529105" y="2271515"/>
            <a:ext cx="2213402" cy="108000"/>
            <a:chOff x="8002201" y="1822213"/>
            <a:chExt cx="2213402" cy="108000"/>
          </a:xfrm>
          <a:solidFill>
            <a:schemeClr val="accent5"/>
          </a:solidFill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A931EEC-E20A-D4B4-E611-7D7DEF9248C1}"/>
                </a:ext>
              </a:extLst>
            </p:cNvPr>
            <p:cNvCxnSpPr>
              <a:cxnSpLocks/>
            </p:cNvCxnSpPr>
            <p:nvPr/>
          </p:nvCxnSpPr>
          <p:spPr>
            <a:xfrm>
              <a:off x="8002201" y="1876213"/>
              <a:ext cx="2213402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71AB11D-657F-B62F-6966-5DEC6ABCD82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F72176-FB48-6E30-84B4-0EE79A3048D6}"/>
              </a:ext>
            </a:extLst>
          </p:cNvPr>
          <p:cNvGrpSpPr/>
          <p:nvPr/>
        </p:nvGrpSpPr>
        <p:grpSpPr>
          <a:xfrm>
            <a:off x="8676640" y="2450632"/>
            <a:ext cx="1320800" cy="108000"/>
            <a:chOff x="8335316" y="1822213"/>
            <a:chExt cx="1320800" cy="108000"/>
          </a:xfrm>
          <a:solidFill>
            <a:schemeClr val="accent4"/>
          </a:solidFill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C703DCF-2FC6-366C-870C-DA000380F25F}"/>
                </a:ext>
              </a:extLst>
            </p:cNvPr>
            <p:cNvCxnSpPr>
              <a:cxnSpLocks/>
            </p:cNvCxnSpPr>
            <p:nvPr/>
          </p:nvCxnSpPr>
          <p:spPr>
            <a:xfrm>
              <a:off x="8335316" y="1876213"/>
              <a:ext cx="1320800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027C6FA7-B884-3FC3-AD95-2C6955649E08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CC33DB4-5463-26B5-B76E-6484F9EB5655}"/>
              </a:ext>
            </a:extLst>
          </p:cNvPr>
          <p:cNvGrpSpPr/>
          <p:nvPr/>
        </p:nvGrpSpPr>
        <p:grpSpPr>
          <a:xfrm>
            <a:off x="8963124" y="2629749"/>
            <a:ext cx="772912" cy="108000"/>
            <a:chOff x="8561376" y="1822213"/>
            <a:chExt cx="772912" cy="108000"/>
          </a:xfrm>
          <a:solidFill>
            <a:schemeClr val="accent4"/>
          </a:solidFill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AFEAACD-1C75-61A6-8947-1A68F3CE13C2}"/>
                </a:ext>
              </a:extLst>
            </p:cNvPr>
            <p:cNvCxnSpPr>
              <a:cxnSpLocks/>
            </p:cNvCxnSpPr>
            <p:nvPr/>
          </p:nvCxnSpPr>
          <p:spPr>
            <a:xfrm>
              <a:off x="8561376" y="1876213"/>
              <a:ext cx="772912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2A2599D-9BB0-3669-3867-C41348DF3CB6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CC40E2E-6D5A-B03E-6F1D-A9E087BFCF6A}"/>
              </a:ext>
            </a:extLst>
          </p:cNvPr>
          <p:cNvGrpSpPr/>
          <p:nvPr/>
        </p:nvGrpSpPr>
        <p:grpSpPr>
          <a:xfrm>
            <a:off x="8724053" y="2808866"/>
            <a:ext cx="2147147" cy="108000"/>
            <a:chOff x="7872129" y="1822213"/>
            <a:chExt cx="2147147" cy="108000"/>
          </a:xfrm>
          <a:solidFill>
            <a:schemeClr val="accent4"/>
          </a:solidFill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3D80AB2-195F-10A9-D99B-3F590B6018D7}"/>
                </a:ext>
              </a:extLst>
            </p:cNvPr>
            <p:cNvCxnSpPr>
              <a:cxnSpLocks/>
            </p:cNvCxnSpPr>
            <p:nvPr/>
          </p:nvCxnSpPr>
          <p:spPr>
            <a:xfrm>
              <a:off x="7872129" y="1876213"/>
              <a:ext cx="2147147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1DC91C4-5DB0-1169-ADBF-59252EF8D20E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5BE240E-5015-E01D-BFEF-A028014EC2AF}"/>
              </a:ext>
            </a:extLst>
          </p:cNvPr>
          <p:cNvGrpSpPr/>
          <p:nvPr/>
        </p:nvGrpSpPr>
        <p:grpSpPr>
          <a:xfrm>
            <a:off x="8317653" y="3167100"/>
            <a:ext cx="850089" cy="108000"/>
            <a:chOff x="8647621" y="1822213"/>
            <a:chExt cx="850089" cy="108000"/>
          </a:xfrm>
          <a:solidFill>
            <a:schemeClr val="accent4"/>
          </a:solidFill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761D016-1CE2-F286-0D35-C020D94040D2}"/>
                </a:ext>
              </a:extLst>
            </p:cNvPr>
            <p:cNvCxnSpPr>
              <a:cxnSpLocks/>
            </p:cNvCxnSpPr>
            <p:nvPr/>
          </p:nvCxnSpPr>
          <p:spPr>
            <a:xfrm>
              <a:off x="8647621" y="1876213"/>
              <a:ext cx="850089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D952648F-4694-BA0E-AD3D-7FAAC4C72828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38BEF5A-0B71-3B76-E35B-49A89FB4C086}"/>
              </a:ext>
            </a:extLst>
          </p:cNvPr>
          <p:cNvGrpSpPr/>
          <p:nvPr/>
        </p:nvGrpSpPr>
        <p:grpSpPr>
          <a:xfrm>
            <a:off x="8529105" y="3525334"/>
            <a:ext cx="262682" cy="108000"/>
            <a:chOff x="8822120" y="1822213"/>
            <a:chExt cx="262682" cy="108000"/>
          </a:xfrm>
          <a:solidFill>
            <a:schemeClr val="accent4"/>
          </a:solidFill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15C48D3-9FB6-4307-4D3C-523DA409AAC4}"/>
                </a:ext>
              </a:extLst>
            </p:cNvPr>
            <p:cNvCxnSpPr>
              <a:cxnSpLocks/>
            </p:cNvCxnSpPr>
            <p:nvPr/>
          </p:nvCxnSpPr>
          <p:spPr>
            <a:xfrm>
              <a:off x="8822120" y="1876213"/>
              <a:ext cx="262682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AA3E325-4160-71FA-3FF2-1D8FB6248F21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E079E00-EF6B-634A-0CEC-77FAAD18A022}"/>
              </a:ext>
            </a:extLst>
          </p:cNvPr>
          <p:cNvGrpSpPr/>
          <p:nvPr/>
        </p:nvGrpSpPr>
        <p:grpSpPr>
          <a:xfrm>
            <a:off x="8087360" y="3883568"/>
            <a:ext cx="277707" cy="108000"/>
            <a:chOff x="8823035" y="1822213"/>
            <a:chExt cx="277707" cy="108000"/>
          </a:xfrm>
          <a:solidFill>
            <a:schemeClr val="bg1">
              <a:lumMod val="65000"/>
            </a:schemeClr>
          </a:solidFill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FE2AEC9-58DE-BA0F-B2E2-70F499CF2EAB}"/>
                </a:ext>
              </a:extLst>
            </p:cNvPr>
            <p:cNvCxnSpPr>
              <a:cxnSpLocks/>
            </p:cNvCxnSpPr>
            <p:nvPr/>
          </p:nvCxnSpPr>
          <p:spPr>
            <a:xfrm>
              <a:off x="8823035" y="1876213"/>
              <a:ext cx="277707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607302B1-B553-EFB2-85F6-FE9DBAE1FC1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78DF69E-5C23-E274-C404-79AF6E51BFE5}"/>
              </a:ext>
            </a:extLst>
          </p:cNvPr>
          <p:cNvGrpSpPr/>
          <p:nvPr/>
        </p:nvGrpSpPr>
        <p:grpSpPr>
          <a:xfrm>
            <a:off x="8226213" y="4958262"/>
            <a:ext cx="785557" cy="108000"/>
            <a:chOff x="8648068" y="1822213"/>
            <a:chExt cx="785557" cy="108000"/>
          </a:xfrm>
          <a:solidFill>
            <a:schemeClr val="bg1">
              <a:lumMod val="65000"/>
            </a:schemeClr>
          </a:solidFill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A95A351-CD6D-3377-0D43-6AD507CCDC84}"/>
                </a:ext>
              </a:extLst>
            </p:cNvPr>
            <p:cNvCxnSpPr>
              <a:cxnSpLocks/>
            </p:cNvCxnSpPr>
            <p:nvPr/>
          </p:nvCxnSpPr>
          <p:spPr>
            <a:xfrm>
              <a:off x="8648068" y="1876213"/>
              <a:ext cx="785557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3BA3660-2505-D5CE-5D30-C4C307BFE658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585F2E4-9404-FD14-2353-5E181898E348}"/>
              </a:ext>
            </a:extLst>
          </p:cNvPr>
          <p:cNvGrpSpPr/>
          <p:nvPr/>
        </p:nvGrpSpPr>
        <p:grpSpPr>
          <a:xfrm>
            <a:off x="9593545" y="4420919"/>
            <a:ext cx="1833068" cy="108000"/>
            <a:chOff x="7706330" y="1822213"/>
            <a:chExt cx="1833068" cy="108000"/>
          </a:xfrm>
          <a:solidFill>
            <a:schemeClr val="accent5"/>
          </a:solidFill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37D4C4F-149F-0B1C-7988-1261A0777FF8}"/>
                </a:ext>
              </a:extLst>
            </p:cNvPr>
            <p:cNvCxnSpPr>
              <a:cxnSpLocks/>
            </p:cNvCxnSpPr>
            <p:nvPr/>
          </p:nvCxnSpPr>
          <p:spPr>
            <a:xfrm>
              <a:off x="7706330" y="1876213"/>
              <a:ext cx="1833068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A013AF5-CE55-F6F5-26E7-A555D562085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933D504-5EF5-8861-A36D-84F52D2CE62B}"/>
              </a:ext>
            </a:extLst>
          </p:cNvPr>
          <p:cNvGrpSpPr/>
          <p:nvPr/>
        </p:nvGrpSpPr>
        <p:grpSpPr>
          <a:xfrm>
            <a:off x="8317653" y="4779153"/>
            <a:ext cx="1870938" cy="108000"/>
            <a:chOff x="8243109" y="1822213"/>
            <a:chExt cx="1870938" cy="108000"/>
          </a:xfrm>
          <a:solidFill>
            <a:schemeClr val="accent4"/>
          </a:solidFill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C7E4B54-64C5-C33F-CC32-B2BA53DB0893}"/>
                </a:ext>
              </a:extLst>
            </p:cNvPr>
            <p:cNvCxnSpPr>
              <a:cxnSpLocks/>
            </p:cNvCxnSpPr>
            <p:nvPr/>
          </p:nvCxnSpPr>
          <p:spPr>
            <a:xfrm>
              <a:off x="8243109" y="1876213"/>
              <a:ext cx="1870938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1E2A2E0-3554-24B3-AD63-50CF170830C6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D4BE5FD-5F61-E47E-4054-DA09FDB746E9}"/>
              </a:ext>
            </a:extLst>
          </p:cNvPr>
          <p:cNvGrpSpPr/>
          <p:nvPr/>
        </p:nvGrpSpPr>
        <p:grpSpPr>
          <a:xfrm>
            <a:off x="9275742" y="3704451"/>
            <a:ext cx="804849" cy="108000"/>
            <a:chOff x="8576073" y="1822213"/>
            <a:chExt cx="804849" cy="108000"/>
          </a:xfrm>
          <a:solidFill>
            <a:schemeClr val="bg1">
              <a:lumMod val="65000"/>
            </a:schemeClr>
          </a:solidFill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88C11AE-27F7-F7C4-49ED-804DCEC92577}"/>
                </a:ext>
              </a:extLst>
            </p:cNvPr>
            <p:cNvCxnSpPr>
              <a:cxnSpLocks/>
            </p:cNvCxnSpPr>
            <p:nvPr/>
          </p:nvCxnSpPr>
          <p:spPr>
            <a:xfrm>
              <a:off x="8576073" y="1876213"/>
              <a:ext cx="804849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588F1CA-0A2A-B1B2-880D-2F93D318CDCB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60A3431-D9BE-8DE2-4C47-AD97D5965308}"/>
              </a:ext>
            </a:extLst>
          </p:cNvPr>
          <p:cNvGrpSpPr/>
          <p:nvPr/>
        </p:nvGrpSpPr>
        <p:grpSpPr>
          <a:xfrm>
            <a:off x="8087360" y="4062685"/>
            <a:ext cx="956540" cy="108000"/>
            <a:chOff x="8751352" y="1822213"/>
            <a:chExt cx="956540" cy="108000"/>
          </a:xfrm>
          <a:solidFill>
            <a:schemeClr val="bg1">
              <a:lumMod val="65000"/>
            </a:schemeClr>
          </a:solidFill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BCC10F46-0893-0C10-4E73-51750361324C}"/>
                </a:ext>
              </a:extLst>
            </p:cNvPr>
            <p:cNvCxnSpPr>
              <a:cxnSpLocks/>
            </p:cNvCxnSpPr>
            <p:nvPr/>
          </p:nvCxnSpPr>
          <p:spPr>
            <a:xfrm>
              <a:off x="8751352" y="1876213"/>
              <a:ext cx="956540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1B348439-3DF4-1528-F926-80492AB30313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66622B3-F5FB-D731-E175-110842C02F9A}"/>
              </a:ext>
            </a:extLst>
          </p:cNvPr>
          <p:cNvGrpSpPr/>
          <p:nvPr/>
        </p:nvGrpSpPr>
        <p:grpSpPr>
          <a:xfrm>
            <a:off x="8255551" y="4241802"/>
            <a:ext cx="897951" cy="108000"/>
            <a:chOff x="8638037" y="1822213"/>
            <a:chExt cx="897951" cy="108000"/>
          </a:xfrm>
          <a:solidFill>
            <a:schemeClr val="accent5"/>
          </a:solidFill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50A7BEC-4F5F-3F84-96EB-52471EFC1EE1}"/>
                </a:ext>
              </a:extLst>
            </p:cNvPr>
            <p:cNvCxnSpPr>
              <a:cxnSpLocks/>
            </p:cNvCxnSpPr>
            <p:nvPr/>
          </p:nvCxnSpPr>
          <p:spPr>
            <a:xfrm>
              <a:off x="8638037" y="1876213"/>
              <a:ext cx="897951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71384A2F-B3B1-DBEC-511B-4458A83F12FD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4C7B77B-99E8-0EC0-BA1E-35B26FAD5064}"/>
              </a:ext>
            </a:extLst>
          </p:cNvPr>
          <p:cNvGrpSpPr/>
          <p:nvPr/>
        </p:nvGrpSpPr>
        <p:grpSpPr>
          <a:xfrm>
            <a:off x="8365067" y="4600036"/>
            <a:ext cx="2323253" cy="108000"/>
            <a:chOff x="7939379" y="1822213"/>
            <a:chExt cx="2323253" cy="108000"/>
          </a:xfrm>
          <a:solidFill>
            <a:schemeClr val="accent5"/>
          </a:solidFill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B6431DF-6536-12D0-45B2-90BB1936E096}"/>
                </a:ext>
              </a:extLst>
            </p:cNvPr>
            <p:cNvCxnSpPr>
              <a:cxnSpLocks/>
            </p:cNvCxnSpPr>
            <p:nvPr/>
          </p:nvCxnSpPr>
          <p:spPr>
            <a:xfrm>
              <a:off x="7939379" y="1876213"/>
              <a:ext cx="2323253" cy="0"/>
            </a:xfrm>
            <a:prstGeom prst="line">
              <a:avLst/>
            </a:prstGeom>
            <a:grpFill/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45B421EA-A836-B83A-541C-558854D6C3D4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B9E97069-59F9-0B50-E15D-8F73CBD5384A}"/>
              </a:ext>
            </a:extLst>
          </p:cNvPr>
          <p:cNvGrpSpPr/>
          <p:nvPr/>
        </p:nvGrpSpPr>
        <p:grpSpPr>
          <a:xfrm>
            <a:off x="8365067" y="2987983"/>
            <a:ext cx="1576871" cy="108000"/>
            <a:chOff x="8312393" y="1822213"/>
            <a:chExt cx="1576871" cy="108000"/>
          </a:xfrm>
          <a:solidFill>
            <a:schemeClr val="accent4"/>
          </a:solidFill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5673CF3-73F5-4F92-3E3A-9F92EE55D8EF}"/>
                </a:ext>
              </a:extLst>
            </p:cNvPr>
            <p:cNvCxnSpPr>
              <a:cxnSpLocks/>
            </p:cNvCxnSpPr>
            <p:nvPr/>
          </p:nvCxnSpPr>
          <p:spPr>
            <a:xfrm>
              <a:off x="8312393" y="1876213"/>
              <a:ext cx="1576871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07A36B1-77B5-E3C0-4C18-4548E75EFA1E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BBA0B2B-E635-E6E8-AC74-E9E3D936F208}"/>
              </a:ext>
            </a:extLst>
          </p:cNvPr>
          <p:cNvGrpSpPr/>
          <p:nvPr/>
        </p:nvGrpSpPr>
        <p:grpSpPr>
          <a:xfrm>
            <a:off x="9492246" y="3346217"/>
            <a:ext cx="1250261" cy="108000"/>
            <a:chOff x="8294881" y="1822213"/>
            <a:chExt cx="1250261" cy="108000"/>
          </a:xfrm>
          <a:solidFill>
            <a:schemeClr val="accent4"/>
          </a:solidFill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E6952673-EF29-F9D6-4A19-F606A89C2C72}"/>
                </a:ext>
              </a:extLst>
            </p:cNvPr>
            <p:cNvCxnSpPr>
              <a:cxnSpLocks/>
            </p:cNvCxnSpPr>
            <p:nvPr/>
          </p:nvCxnSpPr>
          <p:spPr>
            <a:xfrm>
              <a:off x="8294881" y="1876213"/>
              <a:ext cx="1250261" cy="0"/>
            </a:xfrm>
            <a:prstGeom prst="line">
              <a:avLst/>
            </a:prstGeom>
            <a:grpFill/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D78D877-01AE-99BB-AA25-AE6B6787E912}"/>
                </a:ext>
              </a:extLst>
            </p:cNvPr>
            <p:cNvSpPr/>
            <p:nvPr/>
          </p:nvSpPr>
          <p:spPr>
            <a:xfrm>
              <a:off x="8883226" y="1822213"/>
              <a:ext cx="108000" cy="108000"/>
            </a:xfrm>
            <a:prstGeom prst="ellipse">
              <a:avLst/>
            </a:prstGeom>
            <a:grp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7729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F76820-C8D9-3EDE-1CFD-B8107C434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Respiratory Manifestations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3E300-2209-5C74-7986-DA110DCA2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Various forms of respiratory manifestations appear to be more well-studied as compared to other, non-respiratory outcomes</a:t>
            </a:r>
          </a:p>
          <a:p>
            <a:r>
              <a:rPr lang="en-GB" dirty="0"/>
              <a:t>Sleep apnoea, OSA, AHI, breathing difficulty, and mouth breathing have been found</a:t>
            </a:r>
          </a:p>
          <a:p>
            <a:pPr algn="l"/>
            <a:r>
              <a:rPr lang="en-GB" dirty="0"/>
              <a:t>Prevalence estimates for sleep apnoea were as high as 56% across the studies in infants and children and were mainly described in these age-groups</a:t>
            </a:r>
          </a:p>
          <a:p>
            <a:pPr algn="l"/>
            <a:r>
              <a:rPr lang="en-GB" dirty="0"/>
              <a:t>However, prevalence remains high into adulthood, with 60% reporting OSA, and 59% reporting AHI ≥5 events per hour</a:t>
            </a:r>
          </a:p>
          <a:p>
            <a:pPr algn="l"/>
            <a:r>
              <a:rPr lang="en-GB" dirty="0"/>
              <a:t>Other forms of breathing disorders, particularly snoring and mouth breathing in children was very high, reaching up to 95%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AHI, </a:t>
            </a:r>
            <a:r>
              <a:rPr lang="en-GB" dirty="0"/>
              <a:t>apnoea/</a:t>
            </a:r>
            <a:r>
              <a:rPr lang="en-GB" dirty="0" err="1"/>
              <a:t>hypapnoea</a:t>
            </a:r>
            <a:r>
              <a:rPr lang="en-GB" dirty="0"/>
              <a:t> index; OSA, obstructive sleep apnoea. </a:t>
            </a:r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5B69E7-6896-2911-1C12-53FE65007CF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A consistently high prevalence of all forms of breathing disorders has been found</a:t>
            </a:r>
          </a:p>
        </p:txBody>
      </p:sp>
    </p:spTree>
    <p:extLst>
      <p:ext uri="{BB962C8B-B14F-4D97-AF65-F5344CB8AC3E}">
        <p14:creationId xmlns:p14="http://schemas.microsoft.com/office/powerpoint/2010/main" val="411288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F76820-C8D9-3EDE-1CFD-B8107C434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ENT Issues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3E300-2209-5C74-7986-DA110DCA2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Otitis media or ear infection is a very common problem in young children with estimates ranging from 40% to over 80% up to an age of 5 years</a:t>
            </a:r>
          </a:p>
          <a:p>
            <a:pPr lvl="1"/>
            <a:r>
              <a:rPr lang="en-GB" dirty="0"/>
              <a:t>In the general population, ~80% of all children will experience a case of otitis media during their lifetime, and between 80–90% will have otitis media with an effusion before school age </a:t>
            </a:r>
          </a:p>
          <a:p>
            <a:r>
              <a:rPr lang="en-GB" dirty="0"/>
              <a:t>Prevalence of ear infection with effusion and chronic ear infections appear to be less in adolescents and adults, with estimates of 33% and 17%, respectively</a:t>
            </a:r>
          </a:p>
          <a:p>
            <a:r>
              <a:rPr lang="en-GB" dirty="0"/>
              <a:t>Hearing deficiency is common in ACH, and is described from an early age onwards into adulthood with an estimated prevalence of &gt;55%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3F200-852D-C6BF-D644-96F5C66C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ACH, achondroplasia; ENT, ear, nose, and throat. </a:t>
            </a:r>
          </a:p>
          <a:p>
            <a:r>
              <a:rPr lang="it-IT" dirty="0"/>
              <a:t>Stender M, et al. </a:t>
            </a:r>
            <a:r>
              <a:rPr lang="en-GB" dirty="0"/>
              <a:t>Bone 2022;162:11647.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F5B69E7-6896-2911-1C12-53FE65007CF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/>
              <a:t>Disabling </a:t>
            </a:r>
            <a:r>
              <a:rPr lang="en-GB" dirty="0"/>
              <a:t>hearing loss was reported </a:t>
            </a:r>
            <a:r>
              <a:rPr lang="en-GB"/>
              <a:t>in 7% </a:t>
            </a:r>
            <a:r>
              <a:rPr lang="en-GB" dirty="0"/>
              <a:t>of adults under </a:t>
            </a:r>
            <a:r>
              <a:rPr lang="en-GB"/>
              <a:t>64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983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5018</TotalTime>
  <Words>2585</Words>
  <Application>Microsoft Office PowerPoint</Application>
  <PresentationFormat>Widescreen</PresentationFormat>
  <Paragraphs>387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Narrow</vt:lpstr>
      <vt:lpstr>Arial-BoldMT</vt:lpstr>
      <vt:lpstr>1_Office Theme</vt:lpstr>
      <vt:lpstr>Comprehensive Literature Review on the Prevalence of Comorbid Conditions in Patients With Achondroplasia</vt:lpstr>
      <vt:lpstr>Background</vt:lpstr>
      <vt:lpstr>Study Design</vt:lpstr>
      <vt:lpstr>Prevalence of Skeletal Manifestations: Limbs and Joints</vt:lpstr>
      <vt:lpstr>Prevalence of Skeletal Manifestations: Spinal Deformity</vt:lpstr>
      <vt:lpstr>Prevalence of Skeletal Manifestations: Spinal Stenosis</vt:lpstr>
      <vt:lpstr>Prevalence of Upper Spine Compression</vt:lpstr>
      <vt:lpstr>Prevalence of Respiratory Manifestations</vt:lpstr>
      <vt:lpstr>Prevalence of ENT Issues</vt:lpstr>
      <vt:lpstr>Prevalence of Dental Issues</vt:lpstr>
      <vt:lpstr>Summary of Prevalence Ranges of Comorbidities  Across Age Groups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Elizabeth Cunnion</cp:lastModifiedBy>
  <cp:revision>227</cp:revision>
  <dcterms:created xsi:type="dcterms:W3CDTF">2021-09-21T16:24:04Z</dcterms:created>
  <dcterms:modified xsi:type="dcterms:W3CDTF">2022-09-05T16:06:47Z</dcterms:modified>
</cp:coreProperties>
</file>