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9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62" r:id="rId15"/>
    <p:sldId id="271" r:id="rId16"/>
    <p:sldId id="272" r:id="rId17"/>
    <p:sldId id="260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06" userDrawn="1">
          <p15:clr>
            <a:srgbClr val="A4A3A4"/>
          </p15:clr>
        </p15:guide>
        <p15:guide id="2" pos="4248" userDrawn="1">
          <p15:clr>
            <a:srgbClr val="A4A3A4"/>
          </p15:clr>
        </p15:guide>
        <p15:guide id="3" orient="horz" pos="2636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A00D02D-39A3-1DBB-8845-6C91C2652637}" name="Daniel Kay" initials="DK" userId="S::daniel.kay@elmgroupltd.com::41b750fd-6dfb-4bd1-bbab-3a2c1b8b305f" providerId="AD"/>
  <p188:author id="{1029413A-4934-0280-200B-1D7D329410DA}" name="Praveen Abraham" initials="PA" userId="S::Praveen.Abraham@elmgroupltd.com::ec62dcbb-7d88-417f-a160-6b5909159534" providerId="AD"/>
  <p188:author id="{3CCFB29E-2070-7790-00A7-E11B2D7CE010}" name="Marie Farrow" initials="MF" userId="395651ff28d4452c" providerId="Windows Live"/>
  <p188:author id="{2C6881F9-48E8-FFB9-2D5F-1A973C795183}" name="Martin Lennon" initials="ML" userId="Martin Lennon" providerId="Non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im Venables" initials="TV" lastIdx="10" clrIdx="0">
    <p:extLst>
      <p:ext uri="{19B8F6BF-5375-455C-9EA6-DF929625EA0E}">
        <p15:presenceInfo xmlns:p15="http://schemas.microsoft.com/office/powerpoint/2012/main" userId="S::Tim.Venables@elmgroupltd.com::4da54266-e6ed-48f9-86fc-5a09902e13e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75B6"/>
    <a:srgbClr val="9DC3E6"/>
    <a:srgbClr val="002060"/>
    <a:srgbClr val="FFFFFF"/>
    <a:srgbClr val="7F8FAF"/>
    <a:srgbClr val="CEE0F2"/>
    <a:srgbClr val="E8EEF1"/>
    <a:srgbClr val="CEDAE2"/>
    <a:srgbClr val="F0F0F0"/>
    <a:srgbClr val="368B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192" autoAdjust="0"/>
    <p:restoredTop sz="94660"/>
  </p:normalViewPr>
  <p:slideViewPr>
    <p:cSldViewPr snapToGrid="0">
      <p:cViewPr varScale="1">
        <p:scale>
          <a:sx n="61" d="100"/>
          <a:sy n="61" d="100"/>
        </p:scale>
        <p:origin x="424" y="52"/>
      </p:cViewPr>
      <p:guideLst>
        <p:guide orient="horz" pos="3906"/>
        <p:guide pos="4248"/>
        <p:guide orient="horz" pos="2636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8/10/relationships/authors" Target="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: Top Corners Rounded 11">
            <a:extLst>
              <a:ext uri="{FF2B5EF4-FFF2-40B4-BE49-F238E27FC236}">
                <a16:creationId xmlns:a16="http://schemas.microsoft.com/office/drawing/2014/main" id="{3089AC84-D67B-4931-A905-51D5C798DADE}"/>
              </a:ext>
            </a:extLst>
          </p:cNvPr>
          <p:cNvSpPr/>
          <p:nvPr userDrawn="1"/>
        </p:nvSpPr>
        <p:spPr>
          <a:xfrm rot="16200000">
            <a:off x="5240156" y="-271645"/>
            <a:ext cx="1016363" cy="11496676"/>
          </a:xfrm>
          <a:prstGeom prst="round2SameRect">
            <a:avLst>
              <a:gd name="adj1" fmla="val 0"/>
              <a:gd name="adj2" fmla="val 50000"/>
            </a:avLst>
          </a:prstGeom>
          <a:solidFill>
            <a:srgbClr val="1045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27DC2C8-5923-4145-B7BF-377502DCE64D}"/>
              </a:ext>
            </a:extLst>
          </p:cNvPr>
          <p:cNvSpPr/>
          <p:nvPr userDrawn="1"/>
        </p:nvSpPr>
        <p:spPr>
          <a:xfrm>
            <a:off x="0" y="873125"/>
            <a:ext cx="11496675" cy="4669642"/>
          </a:xfrm>
          <a:prstGeom prst="rect">
            <a:avLst/>
          </a:prstGeom>
          <a:solidFill>
            <a:srgbClr val="1045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5325" y="1122363"/>
            <a:ext cx="10801350" cy="158093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ctr">
              <a:buFont typeface="Arial" panose="020B0604020202020204" pitchFamily="34" charset="0"/>
              <a:buNone/>
              <a:defRPr lang="en-GB" sz="3600" b="1" dirty="0">
                <a:solidFill>
                  <a:schemeClr val="accent6">
                    <a:lumMod val="60000"/>
                    <a:lumOff val="40000"/>
                  </a:schemeClr>
                </a:solidFill>
                <a:ea typeface="MS PGothic" panose="020B0600070205080204" pitchFamily="34" charset="-128"/>
                <a:cs typeface="MS PGothic" charset="0"/>
              </a:defRPr>
            </a:lvl1pPr>
          </a:lstStyle>
          <a:p>
            <a:pPr lvl="0" algn="ctr" fontAlgn="base">
              <a:spcAft>
                <a:spcPct val="0"/>
              </a:spcAft>
            </a:pPr>
            <a:r>
              <a:rPr lang="en-US" noProof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5325" y="2956142"/>
            <a:ext cx="10801350" cy="230165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None/>
              <a:defRPr lang="en-GB" sz="2400" b="0" dirty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marL="228600" lvl="0" indent="-228600" algn="ctr" fontAlgn="base">
              <a:spcBef>
                <a:spcPts val="300"/>
              </a:spcBef>
              <a:spcAft>
                <a:spcPct val="0"/>
              </a:spcAft>
            </a:pPr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1908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7: Two content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9"/>
            <a:ext cx="5315303" cy="407659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199" y="1449388"/>
            <a:ext cx="5315303" cy="4076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Content Placeholder 7">
            <a:extLst>
              <a:ext uri="{FF2B5EF4-FFF2-40B4-BE49-F238E27FC236}">
                <a16:creationId xmlns:a16="http://schemas.microsoft.com/office/drawing/2014/main" id="{8527B6A1-FF86-4E52-A2CB-F853530A52B7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06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06" userDrawn="1">
          <p15:clr>
            <a:srgbClr val="FBAE40"/>
          </p15:clr>
        </p15:guide>
        <p15:guide id="2" orient="horz" pos="3498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8: Two content unequal L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8"/>
            <a:ext cx="8100000" cy="4535487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75270" y="1449388"/>
            <a:ext cx="2520000" cy="4535487"/>
          </a:xfrm>
        </p:spPr>
        <p:txBody>
          <a:bodyPr/>
          <a:lstStyle>
            <a:lvl3pPr>
              <a:defRPr/>
            </a:lvl3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57068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9: Two content unequal R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8"/>
            <a:ext cx="2520000" cy="4535487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97703" y="1449388"/>
            <a:ext cx="8100000" cy="4535487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7419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0: Two content sub hea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75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000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6000" y="2104373"/>
            <a:ext cx="5220000" cy="3943627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6975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6975" y="2104373"/>
            <a:ext cx="5220000" cy="3943627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46732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0: Two content sub heads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75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000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6000" y="2104373"/>
            <a:ext cx="5220000" cy="3421611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6975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6975" y="2104373"/>
            <a:ext cx="5220000" cy="3421611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Content Placeholder 7">
            <a:extLst>
              <a:ext uri="{FF2B5EF4-FFF2-40B4-BE49-F238E27FC236}">
                <a16:creationId xmlns:a16="http://schemas.microsoft.com/office/drawing/2014/main" id="{E61F773C-490F-4518-92C7-8A13F0BD74CB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4562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06" userDrawn="1">
          <p15:clr>
            <a:srgbClr val="FBAE40"/>
          </p15:clr>
        </p15:guide>
        <p15:guide id="2" orient="horz" pos="3498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1: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22947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2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72786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13: Side 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3118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: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000" y="1449390"/>
            <a:ext cx="10800000" cy="4535486"/>
          </a:xfrm>
        </p:spPr>
        <p:txBody>
          <a:bodyPr/>
          <a:lstStyle>
            <a:lvl2pPr marL="893763" indent="-436563">
              <a:defRPr/>
            </a:lvl2pPr>
            <a:lvl3pPr marL="1252538" indent="-358775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0378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: Content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000" y="1449391"/>
            <a:ext cx="10800000" cy="3911741"/>
          </a:xfrm>
        </p:spPr>
        <p:txBody>
          <a:bodyPr/>
          <a:lstStyle>
            <a:lvl2pPr marL="893763" indent="-436563">
              <a:defRPr/>
            </a:lvl2pPr>
            <a:lvl3pPr marL="1252538" indent="-338138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497" y="6205448"/>
            <a:ext cx="9031665" cy="50804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6" name="Content Placeholder 7">
            <a:extLst>
              <a:ext uri="{FF2B5EF4-FFF2-40B4-BE49-F238E27FC236}">
                <a16:creationId xmlns:a16="http://schemas.microsoft.com/office/drawing/2014/main" id="{1686E064-BC66-40F5-BFC0-A711EFDB1A24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1980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242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: Content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000" y="1821973"/>
            <a:ext cx="5316493" cy="1387082"/>
          </a:xfrm>
          <a:solidFill>
            <a:schemeClr val="bg2">
              <a:lumMod val="95000"/>
            </a:schemeClr>
          </a:solidFill>
        </p:spPr>
        <p:txBody>
          <a:bodyPr>
            <a:noAutofit/>
          </a:bodyPr>
          <a:lstStyle>
            <a:lvl1pPr marL="269875" indent="-269875">
              <a:defRPr sz="1600"/>
            </a:lvl1pPr>
            <a:lvl2pPr marL="539750" indent="-182563">
              <a:defRPr sz="1400"/>
            </a:lvl2pPr>
            <a:lvl3pPr marL="1252538" indent="-338138">
              <a:defRPr sz="1200"/>
            </a:lvl3pPr>
            <a:lvl4pPr marL="1609725" indent="-357188">
              <a:defRPr sz="1100"/>
            </a:lvl4pPr>
            <a:lvl5pPr marL="1978025" indent="-368300">
              <a:defRPr sz="11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81B4FB4-B67D-40B7-8D61-AB50131823E5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110614" y="1821972"/>
            <a:ext cx="5316493" cy="3457749"/>
          </a:xfrm>
        </p:spPr>
        <p:txBody>
          <a:bodyPr>
            <a:normAutofit/>
          </a:bodyPr>
          <a:lstStyle>
            <a:lvl1pPr marL="269875" indent="-269875">
              <a:defRPr sz="1600"/>
            </a:lvl1pPr>
            <a:lvl2pPr marL="627063" indent="-269875">
              <a:defRPr sz="1400"/>
            </a:lvl2pPr>
            <a:lvl3pPr marL="1252538" indent="-338138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5680B48-64C1-4C7A-BDD3-20741909094C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96000" y="3648946"/>
            <a:ext cx="5316493" cy="1630775"/>
          </a:xfrm>
          <a:solidFill>
            <a:schemeClr val="bg2">
              <a:lumMod val="95000"/>
            </a:schemeClr>
          </a:solidFill>
        </p:spPr>
        <p:txBody>
          <a:bodyPr>
            <a:noAutofit/>
          </a:bodyPr>
          <a:lstStyle>
            <a:lvl1pPr marL="269875" indent="-269875">
              <a:defRPr sz="1600"/>
            </a:lvl1pPr>
            <a:lvl2pPr marL="539750" indent="-182563">
              <a:defRPr sz="1400"/>
            </a:lvl2pPr>
            <a:lvl3pPr marL="1252538" indent="-338138">
              <a:defRPr sz="1200"/>
            </a:lvl3pPr>
            <a:lvl4pPr marL="1609725" indent="-357188">
              <a:defRPr sz="1100"/>
            </a:lvl4pPr>
            <a:lvl5pPr marL="1978025" indent="-368300">
              <a:defRPr sz="11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8ADF789-4EE2-4853-8391-3328294626B7}"/>
              </a:ext>
            </a:extLst>
          </p:cNvPr>
          <p:cNvSpPr txBox="1"/>
          <p:nvPr userDrawn="1"/>
        </p:nvSpPr>
        <p:spPr>
          <a:xfrm>
            <a:off x="704497" y="1452641"/>
            <a:ext cx="1289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  <a:latin typeface="+mj-lt"/>
              </a:rPr>
              <a:t>Background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4C38A1F-A2C9-4AFE-9A41-3328FC2CD48E}"/>
              </a:ext>
            </a:extLst>
          </p:cNvPr>
          <p:cNvSpPr txBox="1"/>
          <p:nvPr userDrawn="1"/>
        </p:nvSpPr>
        <p:spPr>
          <a:xfrm>
            <a:off x="704497" y="3292368"/>
            <a:ext cx="962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  <a:latin typeface="+mj-lt"/>
              </a:rPr>
              <a:t>Methods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D9720B6-AE97-4A3D-9CAC-4142DA93FA58}"/>
              </a:ext>
            </a:extLst>
          </p:cNvPr>
          <p:cNvSpPr txBox="1"/>
          <p:nvPr userDrawn="1"/>
        </p:nvSpPr>
        <p:spPr>
          <a:xfrm>
            <a:off x="6129403" y="1444834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  <a:latin typeface="+mj-lt"/>
              </a:rPr>
              <a:t>Results</a:t>
            </a:r>
          </a:p>
        </p:txBody>
      </p:sp>
      <p:sp>
        <p:nvSpPr>
          <p:cNvPr id="11" name="Content Placeholder 7">
            <a:extLst>
              <a:ext uri="{FF2B5EF4-FFF2-40B4-BE49-F238E27FC236}">
                <a16:creationId xmlns:a16="http://schemas.microsoft.com/office/drawing/2014/main" id="{8D5A0B99-CE00-4F55-A1AE-1FCD7C7FF5CF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552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: Visual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497" y="6205448"/>
            <a:ext cx="9031665" cy="50804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6" name="Content Placeholder 7">
            <a:extLst>
              <a:ext uri="{FF2B5EF4-FFF2-40B4-BE49-F238E27FC236}">
                <a16:creationId xmlns:a16="http://schemas.microsoft.com/office/drawing/2014/main" id="{874F5665-D5C0-461A-BFF4-A163280A6A4B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196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: Offset content R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95711" y="1449388"/>
            <a:ext cx="8100000" cy="4535487"/>
          </a:xfrm>
        </p:spPr>
        <p:txBody>
          <a:bodyPr/>
          <a:lstStyle>
            <a:lvl2pPr marL="893763" indent="-436563">
              <a:defRPr/>
            </a:lvl2pPr>
            <a:lvl3pPr marL="1252538" indent="-338138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8004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: Offset content L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4800" y="1449388"/>
            <a:ext cx="8100000" cy="4535487"/>
          </a:xfrm>
        </p:spPr>
        <p:txBody>
          <a:bodyPr/>
          <a:lstStyle>
            <a:lvl1pPr marL="357188" indent="-357188">
              <a:buClr>
                <a:schemeClr val="accent3"/>
              </a:buClr>
              <a:buFont typeface="Arial" panose="020B0604020202020204" pitchFamily="34" charset="0"/>
              <a:buChar char="►"/>
              <a:defRPr/>
            </a:lvl1pPr>
            <a:lvl2pPr marL="893763" indent="-436563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2pPr>
            <a:lvl3pPr marL="1252538" indent="-338138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3pPr>
            <a:lvl4pPr marL="1789113" indent="-417513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4pPr>
            <a:lvl5pPr marL="2157413" indent="-328613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849" y="6311901"/>
            <a:ext cx="8522617" cy="352850"/>
          </a:xfr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883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6: Chapter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16156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7: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8"/>
            <a:ext cx="5315303" cy="453548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199" y="1449388"/>
            <a:ext cx="5315303" cy="45354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2783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Top Corners Rounded 3">
            <a:extLst>
              <a:ext uri="{FF2B5EF4-FFF2-40B4-BE49-F238E27FC236}">
                <a16:creationId xmlns:a16="http://schemas.microsoft.com/office/drawing/2014/main" id="{8A203C68-0475-491F-B992-E8F4B142ACA1}"/>
              </a:ext>
            </a:extLst>
          </p:cNvPr>
          <p:cNvSpPr/>
          <p:nvPr userDrawn="1"/>
        </p:nvSpPr>
        <p:spPr>
          <a:xfrm rot="16200000">
            <a:off x="5240156" y="-4880156"/>
            <a:ext cx="1016363" cy="11496676"/>
          </a:xfrm>
          <a:prstGeom prst="round2SameRect">
            <a:avLst>
              <a:gd name="adj1" fmla="val 0"/>
              <a:gd name="adj2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 fontAlgn="base">
              <a:spcAft>
                <a:spcPct val="0"/>
              </a:spcAft>
            </a:pPr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000" y="1449389"/>
            <a:ext cx="10800000" cy="45354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4497" y="6131861"/>
            <a:ext cx="9031665" cy="5816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2125D1A-1993-403F-9F42-9CE20DB5C8B0}"/>
              </a:ext>
            </a:extLst>
          </p:cNvPr>
          <p:cNvSpPr/>
          <p:nvPr userDrawn="1"/>
        </p:nvSpPr>
        <p:spPr>
          <a:xfrm>
            <a:off x="-1" y="243741"/>
            <a:ext cx="10352763" cy="12404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0CEBB8A9-47B4-425D-81D2-94A32DD652F0}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6162" y="6262255"/>
            <a:ext cx="1759838" cy="451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6498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6" r:id="rId10"/>
    <p:sldLayoutId id="2147483670" r:id="rId11"/>
    <p:sldLayoutId id="2147483671" r:id="rId12"/>
    <p:sldLayoutId id="2147483672" r:id="rId13"/>
    <p:sldLayoutId id="2147483677" r:id="rId14"/>
    <p:sldLayoutId id="2147483673" r:id="rId15"/>
    <p:sldLayoutId id="2147483674" r:id="rId16"/>
    <p:sldLayoutId id="2147483675" r:id="rId17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GB" sz="3600" b="1" kern="1200" dirty="0">
          <a:solidFill>
            <a:schemeClr val="bg2"/>
          </a:solidFill>
          <a:latin typeface="+mj-lt"/>
          <a:ea typeface="MS PGothic" panose="020B0600070205080204" pitchFamily="34" charset="-128"/>
          <a:cs typeface="+mj-cs"/>
        </a:defRPr>
      </a:lvl1pPr>
    </p:titleStyle>
    <p:bodyStyle>
      <a:lvl1pPr marL="357188" indent="-357188" algn="l" defTabSz="914400" rtl="0" eaLnBrk="1" latinLnBrk="0" hangingPunct="1">
        <a:lnSpc>
          <a:spcPct val="100000"/>
        </a:lnSpc>
        <a:spcBef>
          <a:spcPts val="1000"/>
        </a:spcBef>
        <a:buClr>
          <a:schemeClr val="accent3"/>
        </a:buClr>
        <a:buFont typeface="Arial" panose="020B0604020202020204" pitchFamily="34" charset="0"/>
        <a:buChar char="►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893763" indent="-436563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1252538" indent="-338138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609725" indent="-357188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2157413" indent="-328613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178">
          <p15:clr>
            <a:srgbClr val="F26B43"/>
          </p15:clr>
        </p15:guide>
        <p15:guide id="2" pos="3840">
          <p15:clr>
            <a:srgbClr val="F26B43"/>
          </p15:clr>
        </p15:guide>
        <p15:guide id="3" pos="438">
          <p15:clr>
            <a:srgbClr val="F26B43"/>
          </p15:clr>
        </p15:guide>
        <p15:guide id="4" pos="7242">
          <p15:clr>
            <a:srgbClr val="F26B43"/>
          </p15:clr>
        </p15:guide>
        <p15:guide id="5" orient="horz" pos="913">
          <p15:clr>
            <a:srgbClr val="F26B43"/>
          </p15:clr>
        </p15:guide>
        <p15:guide id="6" orient="horz" pos="232">
          <p15:clr>
            <a:srgbClr val="F26B43"/>
          </p15:clr>
        </p15:guide>
        <p15:guide id="7" orient="horz" pos="3770">
          <p15:clr>
            <a:srgbClr val="F26B43"/>
          </p15:clr>
        </p15:guide>
        <p15:guide id="8" orient="horz" pos="86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B65E5-9D3D-45A1-A7DF-644CC287232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Experiences of Children and Adolescents Living </a:t>
            </a:r>
            <a:br>
              <a:rPr lang="en-GB" dirty="0"/>
            </a:br>
            <a:r>
              <a:rPr lang="en-GB" dirty="0"/>
              <a:t>With Achondroplasia and Their Caregivers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958E0A-BFCC-409A-BD11-1BD268BB0C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/>
              <a:t>Adapted from: Shediac </a:t>
            </a:r>
            <a:r>
              <a:rPr lang="en-GB" dirty="0"/>
              <a:t>R, </a:t>
            </a:r>
            <a:r>
              <a:rPr lang="en-GB" dirty="0" err="1"/>
              <a:t>Moshkovich</a:t>
            </a:r>
            <a:r>
              <a:rPr lang="en-GB" dirty="0"/>
              <a:t> O, Gerould H, Ballinger R, Williams A, </a:t>
            </a:r>
            <a:r>
              <a:rPr lang="en-GB" dirty="0" err="1"/>
              <a:t>Bellenger</a:t>
            </a:r>
            <a:r>
              <a:rPr lang="en-GB" dirty="0"/>
              <a:t> MA, </a:t>
            </a:r>
            <a:br>
              <a:rPr lang="en-GB" dirty="0"/>
            </a:br>
            <a:r>
              <a:rPr lang="en-GB" dirty="0"/>
              <a:t>Quinn J, Hoover-Fong J, </a:t>
            </a:r>
            <a:r>
              <a:rPr lang="en-GB" dirty="0" err="1"/>
              <a:t>Mohnike</a:t>
            </a:r>
            <a:r>
              <a:rPr lang="en-GB" dirty="0"/>
              <a:t> K, </a:t>
            </a:r>
            <a:r>
              <a:rPr lang="en-GB" dirty="0" err="1"/>
              <a:t>Savarirayan</a:t>
            </a:r>
            <a:r>
              <a:rPr lang="en-GB" dirty="0"/>
              <a:t> R, Kelly D</a:t>
            </a:r>
          </a:p>
          <a:p>
            <a:r>
              <a:rPr lang="en-GB" dirty="0"/>
              <a:t>Mol Genet Genomic Med 2022;e1891</a:t>
            </a:r>
          </a:p>
          <a:p>
            <a:r>
              <a:rPr lang="en-GB" dirty="0"/>
              <a:t>doi:10.1002/mgg3.1891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8312760-FA83-4CAB-A964-D1773B75C69F}"/>
              </a:ext>
            </a:extLst>
          </p:cNvPr>
          <p:cNvSpPr txBox="1"/>
          <p:nvPr/>
        </p:nvSpPr>
        <p:spPr>
          <a:xfrm>
            <a:off x="2527143" y="6134044"/>
            <a:ext cx="412765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457200">
              <a:defRPr/>
            </a:pPr>
            <a:r>
              <a:rPr lang="en-GB" sz="1100" b="0" i="0" dirty="0">
                <a:solidFill>
                  <a:srgbClr val="303030"/>
                </a:solidFill>
                <a:effectLst/>
                <a:latin typeface="Arial" panose="020B0604020202020204" pitchFamily="34" charset="0"/>
              </a:rPr>
              <a:t>Achondroplasia.expert is organized and funded by BioMarin. This material has been developed in conjunction with the Achondroplasia.expert Editorial Committee.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7B77D38-09DD-43EA-9F58-24B4E49467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325" y="6312114"/>
            <a:ext cx="1669349" cy="24402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591C05-42B9-435D-84D9-6A09606CCA18}"/>
              </a:ext>
            </a:extLst>
          </p:cNvPr>
          <p:cNvSpPr txBox="1"/>
          <p:nvPr/>
        </p:nvSpPr>
        <p:spPr>
          <a:xfrm>
            <a:off x="5537200" y="6105637"/>
            <a:ext cx="41276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 defTabSz="457200"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 Healthcare Professionals Only</a:t>
            </a:r>
            <a:b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© 2022 BioMarin International Ltd.</a:t>
            </a:r>
            <a:b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All Rights Reserved. EU-ACH-00429 </a:t>
            </a:r>
            <a:r>
              <a:rPr lang="en-US" sz="12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04</a:t>
            </a:r>
            <a:r>
              <a:rPr lang="en-US" sz="1200" dirty="0">
                <a:solidFill>
                  <a:schemeClr val="accent2">
                    <a:lumMod val="50000"/>
                  </a:schemeClr>
                </a:solidFill>
              </a:rPr>
              <a:t>/22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13907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FC3BDC9-06F7-49CE-9C46-B9342C859A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Social Impacts of Achondroplasia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286AB40-4202-485A-9AA9-F70315301EC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/>
              <a:t>Negative social impacts: </a:t>
            </a:r>
          </a:p>
          <a:p>
            <a:r>
              <a:rPr lang="en-GB" dirty="0"/>
              <a:t>Receiving rude comments and unwanted attention in public</a:t>
            </a:r>
          </a:p>
          <a:p>
            <a:r>
              <a:rPr lang="en-GB" dirty="0"/>
              <a:t>Being bullied at school</a:t>
            </a:r>
          </a:p>
          <a:p>
            <a:r>
              <a:rPr lang="en-GB" dirty="0"/>
              <a:t>Not being invited to participate in activities</a:t>
            </a:r>
          </a:p>
          <a:p>
            <a:r>
              <a:rPr lang="en-GB" dirty="0"/>
              <a:t>Perceived to be younger than their true age or less capable </a:t>
            </a:r>
          </a:p>
          <a:p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B78899C2-5784-4884-B598-FCBD2EE3728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/>
              <a:t>Positive social impacts: </a:t>
            </a:r>
          </a:p>
          <a:p>
            <a:r>
              <a:rPr lang="en-GB" dirty="0"/>
              <a:t>Being popular at school due to their unique size</a:t>
            </a:r>
          </a:p>
          <a:p>
            <a:r>
              <a:rPr lang="en-GB" dirty="0"/>
              <a:t>Good support systems and events</a:t>
            </a:r>
          </a:p>
          <a:p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5B5F65-5690-4179-BF8B-8F0CEECF2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Shediac R, et al. Mol Genet Genomic Med 2022;e1891.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EAE5030-BFD9-4770-8CAF-3E4ADFC466B6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GB" dirty="0"/>
              <a:t>A range of social experiences was described</a:t>
            </a:r>
          </a:p>
        </p:txBody>
      </p:sp>
    </p:spTree>
    <p:extLst>
      <p:ext uri="{BB962C8B-B14F-4D97-AF65-F5344CB8AC3E}">
        <p14:creationId xmlns:p14="http://schemas.microsoft.com/office/powerpoint/2010/main" val="8167751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FC3BDC9-06F7-49CE-9C46-B9342C859A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Emotional Effects of Living With Achondroplasia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286AB40-4202-485A-9AA9-F70315301E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negative emotional impacts of living with ACH included hurt feelings, </a:t>
            </a:r>
            <a:br>
              <a:rPr lang="en-GB" dirty="0"/>
            </a:br>
            <a:r>
              <a:rPr lang="en-GB" dirty="0"/>
              <a:t>loss of self-esteem, and frustration or anger</a:t>
            </a:r>
          </a:p>
          <a:p>
            <a:r>
              <a:rPr lang="en-GB" dirty="0"/>
              <a:t>For the youngest age group (0–4 years), feelings of frustration appear to stem from physical limitations and comparing their abilities to their peers</a:t>
            </a:r>
          </a:p>
          <a:p>
            <a:r>
              <a:rPr lang="en-GB" dirty="0"/>
              <a:t>In Spain, caregivers reported that their children felt frustrated and angry when they were unable to reach items, such as door handles, light switches, and the intercom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5B5F65-5690-4179-BF8B-8F0CEECF2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ACH, achondroplasia. </a:t>
            </a:r>
          </a:p>
          <a:p>
            <a:r>
              <a:rPr lang="en-GB" dirty="0"/>
              <a:t>Shediac R, et al. Mol Genet Genomic Med 2022;e1891.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B78899C2-5784-4884-B598-FCBD2EE37286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GB" dirty="0"/>
              <a:t>ACH can have an impact on emotions everyday</a:t>
            </a:r>
          </a:p>
        </p:txBody>
      </p:sp>
    </p:spTree>
    <p:extLst>
      <p:ext uri="{BB962C8B-B14F-4D97-AF65-F5344CB8AC3E}">
        <p14:creationId xmlns:p14="http://schemas.microsoft.com/office/powerpoint/2010/main" val="27942626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FC3BDC9-06F7-49CE-9C46-B9342C859A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Decision-Making and Perceptions of Limb Lengthening Treatment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286AB40-4202-485A-9AA9-F70315301E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Among the Spanish adolescents, 2 had already undergone limb lengthening surgery, 2 were currently considering surgery, and 2 had decided not to have surgery</a:t>
            </a:r>
          </a:p>
          <a:p>
            <a:pPr lvl="1"/>
            <a:r>
              <a:rPr lang="en-GB" dirty="0"/>
              <a:t>The 2 who had undergone surgery acknowledged the pain and challenges of recovery </a:t>
            </a:r>
          </a:p>
          <a:p>
            <a:pPr lvl="1"/>
            <a:r>
              <a:rPr lang="en-GB" dirty="0"/>
              <a:t>1 adolescent spoke positively about the results of surgery, especially the gain in stature</a:t>
            </a:r>
          </a:p>
          <a:p>
            <a:pPr lvl="1"/>
            <a:r>
              <a:rPr lang="en-GB" dirty="0"/>
              <a:t>The 2 who had completed surgery reported greater independence in daily activities, such as reaching items or maintaining personal hygiene</a:t>
            </a:r>
            <a:br>
              <a:rPr lang="en-GB" dirty="0"/>
            </a:br>
            <a:endParaRPr lang="en-GB" dirty="0"/>
          </a:p>
          <a:p>
            <a:r>
              <a:rPr lang="en-GB" dirty="0"/>
              <a:t>In the US groups, none of the participants or their children had undergone or considered undergoing limb lengthening surgery, which was generally perceived as intrusive, extremely painful, requiring a long recovery, and unnecessarily risky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5B5F65-5690-4179-BF8B-8F0CEECF2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Shediac R, et al. Mol Genet Genomic Med 2022;e1891.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B78899C2-5784-4884-B598-FCBD2EE37286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rmAutofit/>
          </a:bodyPr>
          <a:lstStyle/>
          <a:p>
            <a:r>
              <a:rPr lang="en-GB" dirty="0"/>
              <a:t>There are country-specific differences in the experiences around limb lengthening</a:t>
            </a:r>
          </a:p>
        </p:txBody>
      </p:sp>
    </p:spTree>
    <p:extLst>
      <p:ext uri="{BB962C8B-B14F-4D97-AF65-F5344CB8AC3E}">
        <p14:creationId xmlns:p14="http://schemas.microsoft.com/office/powerpoint/2010/main" val="22946082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350428A-F05D-439F-99F0-64B6C79185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Experiences of Caregivers </a:t>
            </a:r>
            <a:br>
              <a:rPr lang="en-GB" dirty="0"/>
            </a:br>
            <a:r>
              <a:rPr lang="en-GB" dirty="0"/>
              <a:t>and Families</a:t>
            </a:r>
          </a:p>
        </p:txBody>
      </p:sp>
    </p:spTree>
    <p:extLst>
      <p:ext uri="{BB962C8B-B14F-4D97-AF65-F5344CB8AC3E}">
        <p14:creationId xmlns:p14="http://schemas.microsoft.com/office/powerpoint/2010/main" val="6895101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FC3BDC9-06F7-49CE-9C46-B9342C859A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Themes and Sub-Themes of Caregivers' and Families’ Experiences</a:t>
            </a:r>
          </a:p>
        </p:txBody>
      </p:sp>
      <p:pic>
        <p:nvPicPr>
          <p:cNvPr id="3" name="Content Placeholder 2">
            <a:extLst>
              <a:ext uri="{FF2B5EF4-FFF2-40B4-BE49-F238E27FC236}">
                <a16:creationId xmlns:a16="http://schemas.microsoft.com/office/drawing/2014/main" id="{CAC66586-5D03-4ED8-8B96-7273E28343C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92908" y="1449388"/>
            <a:ext cx="6806184" cy="3911600"/>
          </a:xfr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5B5F65-5690-4179-BF8B-8F0CEECF2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Bubble sizes are not reflective of frequency of mention.</a:t>
            </a:r>
          </a:p>
          <a:p>
            <a:r>
              <a:rPr lang="en-GB" dirty="0"/>
              <a:t>HCP, healthcare professional. </a:t>
            </a:r>
          </a:p>
          <a:p>
            <a:r>
              <a:rPr lang="en-GB" dirty="0"/>
              <a:t>Shediac R, et al. Mol Genet Genomic Med 2022;e1891.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B78899C2-5784-4884-B598-FCBD2EE37286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rmAutofit/>
          </a:bodyPr>
          <a:lstStyle/>
          <a:p>
            <a:r>
              <a:rPr lang="en-GB" dirty="0"/>
              <a:t>Caregivers were concerned about accessing appropriate medical care for their child, and also reported experiencing financial, relational, and emotional challenges in their families</a:t>
            </a:r>
          </a:p>
        </p:txBody>
      </p:sp>
    </p:spTree>
    <p:extLst>
      <p:ext uri="{BB962C8B-B14F-4D97-AF65-F5344CB8AC3E}">
        <p14:creationId xmlns:p14="http://schemas.microsoft.com/office/powerpoint/2010/main" val="9882746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1349DD-4A52-449A-95C8-29BCC3486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Concerns Around Access to Appropriate Medical Care </a:t>
            </a:r>
            <a:br>
              <a:rPr lang="en-GB" dirty="0"/>
            </a:br>
            <a:r>
              <a:rPr lang="en-GB" dirty="0"/>
              <a:t>and Economic Impacts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16F709-F14D-46FF-A1DE-1EF5D5CE26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Caregivers frequently mentioned a lack of confidence in providers, the challenge of accessing specialist care, and the economic burden of medical care</a:t>
            </a:r>
          </a:p>
          <a:p>
            <a:pPr lvl="1"/>
            <a:r>
              <a:rPr lang="en-GB" dirty="0"/>
              <a:t>In both countries, participants voiced concern about medical providers' lack of knowledge </a:t>
            </a:r>
          </a:p>
          <a:p>
            <a:pPr lvl="1"/>
            <a:r>
              <a:rPr lang="en-GB" dirty="0"/>
              <a:t>Caregivers also reported a wide range of providers' efforts to gain or ensure they had appropriate knowledge and understanding of ACH</a:t>
            </a:r>
          </a:p>
          <a:p>
            <a:r>
              <a:rPr lang="en-GB" dirty="0"/>
              <a:t>Many participants reported that access to care was a challenge, often due to insurance </a:t>
            </a:r>
            <a:br>
              <a:rPr lang="en-GB" dirty="0"/>
            </a:br>
            <a:r>
              <a:rPr lang="en-GB" dirty="0"/>
              <a:t>or location</a:t>
            </a:r>
          </a:p>
          <a:p>
            <a:r>
              <a:rPr lang="en-GB" dirty="0"/>
              <a:t>Caregivers discussed indirect costs due to the amount of time needed to ensure their child received the necessary medical care</a:t>
            </a:r>
          </a:p>
          <a:p>
            <a:r>
              <a:rPr lang="en-GB" dirty="0"/>
              <a:t>Some caregivers reported modifying their work schedule or the need for flexibility to accommodate the numerous medical appointments required in the early years of ACH</a:t>
            </a:r>
          </a:p>
          <a:p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4AD6EC0-3508-4B33-A8C8-6597DED1E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ACH, achondroplasia. </a:t>
            </a:r>
          </a:p>
          <a:p>
            <a:r>
              <a:rPr lang="en-GB" dirty="0"/>
              <a:t>Shediac R, et al. Mol Genet Genomic Med 2022;e1891.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10682F4-2E4D-4887-AE9A-49C2757AE073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rmAutofit/>
          </a:bodyPr>
          <a:lstStyle/>
          <a:p>
            <a:r>
              <a:rPr lang="en-GB" dirty="0"/>
              <a:t>Challenges regarding their child's medical care were the most discussed parental impacts</a:t>
            </a:r>
          </a:p>
        </p:txBody>
      </p:sp>
    </p:spTree>
    <p:extLst>
      <p:ext uri="{BB962C8B-B14F-4D97-AF65-F5344CB8AC3E}">
        <p14:creationId xmlns:p14="http://schemas.microsoft.com/office/powerpoint/2010/main" val="4471827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1349DD-4A52-449A-95C8-29BCC3486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Effects of Achondroplasia on Family Relationships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16F709-F14D-46FF-A1DE-1EF5D5CE26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Caregivers reported that having a child with ACH could strain their marriage or partnership, whilst others reported that having a child with ACH strengthened the family bond</a:t>
            </a:r>
          </a:p>
          <a:p>
            <a:pPr lvl="1"/>
            <a:r>
              <a:rPr lang="en-GB" dirty="0"/>
              <a:t>Some challenges arise specifically during the child's early years, with disagreements regarding treatment and supportive services or groups</a:t>
            </a:r>
          </a:p>
          <a:p>
            <a:pPr lvl="1"/>
            <a:r>
              <a:rPr lang="en-GB" dirty="0"/>
              <a:t>Others noted stress arising from having a child who is in pain</a:t>
            </a:r>
          </a:p>
          <a:p>
            <a:r>
              <a:rPr lang="en-GB" dirty="0"/>
              <a:t>Caregivers discussed the negative and positive impacts on the family</a:t>
            </a:r>
          </a:p>
          <a:p>
            <a:pPr lvl="1"/>
            <a:r>
              <a:rPr lang="en-GB" dirty="0"/>
              <a:t>Some reported that siblings felt jealous of the attention the child with ACH received</a:t>
            </a:r>
          </a:p>
          <a:p>
            <a:pPr lvl="1"/>
            <a:r>
              <a:rPr lang="en-GB" dirty="0"/>
              <a:t>Others reported their average stature children are protective of their sibling with ACH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4AD6EC0-3508-4B33-A8C8-6597DED1E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ACH, achondroplasia. </a:t>
            </a:r>
          </a:p>
          <a:p>
            <a:r>
              <a:rPr lang="en-GB" dirty="0"/>
              <a:t>Shediac R, et al. Mol Genet Genomic Med 2022;e1891.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10682F4-2E4D-4887-AE9A-49C2757AE073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GB" dirty="0"/>
              <a:t>Family relationships can be affected by ACH</a:t>
            </a:r>
          </a:p>
        </p:txBody>
      </p:sp>
    </p:spTree>
    <p:extLst>
      <p:ext uri="{BB962C8B-B14F-4D97-AF65-F5344CB8AC3E}">
        <p14:creationId xmlns:p14="http://schemas.microsoft.com/office/powerpoint/2010/main" val="21287757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A74EC-1012-4A17-AE38-EF1E6E868B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355652-327C-41C8-9897-01FB7BB6AD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Caregivers and adolescents described physical functioning challenges and medical complications due to ACH</a:t>
            </a:r>
          </a:p>
          <a:p>
            <a:pPr lvl="1"/>
            <a:r>
              <a:rPr lang="en-GB" dirty="0"/>
              <a:t>Key challenges included activities of daily living, accessibility, bullying, unwanted attention </a:t>
            </a:r>
            <a:br>
              <a:rPr lang="en-GB" dirty="0"/>
            </a:br>
            <a:r>
              <a:rPr lang="en-GB" dirty="0"/>
              <a:t>in public, and negative effects on self-esteem</a:t>
            </a:r>
          </a:p>
          <a:p>
            <a:pPr lvl="1"/>
            <a:r>
              <a:rPr lang="en-GB" dirty="0"/>
              <a:t>Caregivers were concerned about accessing medical care for their child, and also reported financial, relational, and emotional challenges </a:t>
            </a:r>
          </a:p>
          <a:p>
            <a:r>
              <a:rPr lang="en-GB" dirty="0"/>
              <a:t>ACH also affected individuals and their families in positive ways</a:t>
            </a:r>
          </a:p>
          <a:p>
            <a:pPr lvl="1"/>
            <a:r>
              <a:rPr lang="en-GB" dirty="0"/>
              <a:t>Including increasing empathy, receiving positive attention, and feeling supported</a:t>
            </a:r>
            <a:br>
              <a:rPr lang="en-GB" dirty="0"/>
            </a:br>
            <a:r>
              <a:rPr lang="en-GB" dirty="0"/>
              <a:t>by the ACH community</a:t>
            </a:r>
          </a:p>
          <a:p>
            <a:r>
              <a:rPr lang="en-GB" dirty="0"/>
              <a:t>These findings underscore the importance of regular assessments of </a:t>
            </a:r>
            <a:r>
              <a:rPr lang="en-GB" dirty="0" err="1"/>
              <a:t>HRQoL</a:t>
            </a:r>
            <a:r>
              <a:rPr lang="en-GB" dirty="0"/>
              <a:t> and the provision of psychosocial support for affected children and families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5B5F65-5690-4179-BF8B-8F0CEECF2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ACH, achondroplasia; </a:t>
            </a:r>
            <a:r>
              <a:rPr lang="en-GB" dirty="0" err="1"/>
              <a:t>HRQoL</a:t>
            </a:r>
            <a:r>
              <a:rPr lang="en-GB" dirty="0"/>
              <a:t>, health-related quality of life. </a:t>
            </a:r>
          </a:p>
          <a:p>
            <a:r>
              <a:rPr lang="en-GB" dirty="0"/>
              <a:t>Shediac R, et al. Mol Genet Genomic Med 2022;e1891.</a:t>
            </a:r>
          </a:p>
        </p:txBody>
      </p:sp>
    </p:spTree>
    <p:extLst>
      <p:ext uri="{BB962C8B-B14F-4D97-AF65-F5344CB8AC3E}">
        <p14:creationId xmlns:p14="http://schemas.microsoft.com/office/powerpoint/2010/main" val="2558540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A74EC-1012-4A17-AE38-EF1E6E868B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355652-327C-41C8-9897-01FB7BB6AD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ACH leads to significant multisystem complications across the lifespan, which may affect the </a:t>
            </a:r>
            <a:r>
              <a:rPr lang="en-GB" dirty="0" err="1"/>
              <a:t>HRQoL</a:t>
            </a:r>
            <a:r>
              <a:rPr lang="en-GB" dirty="0"/>
              <a:t> of individuals and families living with the condition</a:t>
            </a:r>
          </a:p>
          <a:p>
            <a:r>
              <a:rPr lang="en-GB" dirty="0"/>
              <a:t>It is important to understand current experiences within ACH communities in order to improve the quality of care of affected individuals, and to inform clinical practice guidelines</a:t>
            </a:r>
          </a:p>
          <a:p>
            <a:r>
              <a:rPr lang="en-GB" dirty="0"/>
              <a:t>This qualitative study aimed to describe the </a:t>
            </a:r>
            <a:r>
              <a:rPr lang="en-GB" dirty="0" err="1"/>
              <a:t>HRQoL</a:t>
            </a:r>
            <a:r>
              <a:rPr lang="en-GB" dirty="0"/>
              <a:t> of children and adolescents </a:t>
            </a:r>
            <a:br>
              <a:rPr lang="en-GB" dirty="0"/>
            </a:br>
            <a:r>
              <a:rPr lang="en-GB" dirty="0"/>
              <a:t>with ACH and their caregivers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5B5F65-5690-4179-BF8B-8F0CEECF2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ACH, achondroplasia; </a:t>
            </a:r>
            <a:r>
              <a:rPr lang="en-GB" dirty="0" err="1"/>
              <a:t>HRQoL</a:t>
            </a:r>
            <a:r>
              <a:rPr lang="en-GB" dirty="0"/>
              <a:t>, health-related quality of life. </a:t>
            </a:r>
          </a:p>
          <a:p>
            <a:r>
              <a:rPr lang="en-GB" dirty="0"/>
              <a:t>Shediac R, et al. Mol Genet Genomic Med 2022;e1891.</a:t>
            </a:r>
          </a:p>
        </p:txBody>
      </p:sp>
    </p:spTree>
    <p:extLst>
      <p:ext uri="{BB962C8B-B14F-4D97-AF65-F5344CB8AC3E}">
        <p14:creationId xmlns:p14="http://schemas.microsoft.com/office/powerpoint/2010/main" val="23077871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A74EC-1012-4A17-AE38-EF1E6E868B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355652-327C-41C8-9897-01FB7BB6AD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z="2200" dirty="0"/>
              <a:t>Participants were recruited from the US and Spain – two countries with divergent approaches to certain aspects of ACH management</a:t>
            </a:r>
          </a:p>
          <a:p>
            <a:pPr lvl="1"/>
            <a:r>
              <a:rPr lang="en-GB" dirty="0"/>
              <a:t>For example, surgical limb lengthening is common in Spain but rarely performed in the US</a:t>
            </a:r>
          </a:p>
          <a:p>
            <a:r>
              <a:rPr lang="en-GB" sz="2200" dirty="0"/>
              <a:t>34 caregivers and 12 adolescents participated in a focus group or completed an individual interview, which was audio-recorded and transcribed</a:t>
            </a:r>
          </a:p>
          <a:p>
            <a:pPr lvl="1"/>
            <a:r>
              <a:rPr lang="en-GB" dirty="0"/>
              <a:t>In each country, there were 4 focus group discussions for adolescents (13–17 years) with ACH, and the caregivers of children/adolescents with ACH aged 0–4, 5–12, and 13–17 years</a:t>
            </a:r>
          </a:p>
          <a:p>
            <a:pPr lvl="1"/>
            <a:r>
              <a:rPr lang="en-GB" dirty="0"/>
              <a:t>3 1-on-1 telephone interviews with US adolescents were conducted due to low group attendance </a:t>
            </a:r>
          </a:p>
          <a:p>
            <a:r>
              <a:rPr lang="en-GB" sz="2200" dirty="0"/>
              <a:t>Focus group discussions were held around three topics in three 90-minute sessions:</a:t>
            </a:r>
          </a:p>
          <a:p>
            <a:pPr lvl="1"/>
            <a:r>
              <a:rPr lang="en-GB" dirty="0"/>
              <a:t>Understanding the impact of ACH on individuals’ and caregivers’ lives</a:t>
            </a:r>
          </a:p>
          <a:p>
            <a:pPr lvl="1"/>
            <a:r>
              <a:rPr lang="en-GB" dirty="0"/>
              <a:t>Perceptions of risk, benefits, and other important aspects of treatments</a:t>
            </a:r>
          </a:p>
          <a:p>
            <a:pPr lvl="1"/>
            <a:r>
              <a:rPr lang="en-GB" dirty="0"/>
              <a:t>Understanding the clinically meaningful changes in height, proportionality, independence with activities of daily living, and changes in three </a:t>
            </a:r>
            <a:r>
              <a:rPr lang="en-GB" dirty="0" err="1"/>
              <a:t>HRQoL</a:t>
            </a:r>
            <a:r>
              <a:rPr lang="en-GB" dirty="0"/>
              <a:t> scores*</a:t>
            </a:r>
          </a:p>
          <a:p>
            <a:r>
              <a:rPr lang="en-GB" sz="2200" dirty="0"/>
              <a:t>Thematic analysis of qualitative data was performed to identify common </a:t>
            </a:r>
            <a:r>
              <a:rPr lang="en-GB" sz="2200" dirty="0" err="1"/>
              <a:t>HRQoL</a:t>
            </a:r>
            <a:r>
              <a:rPr lang="en-GB" sz="2200" dirty="0"/>
              <a:t> themes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5B5F65-5690-4179-BF8B-8F0CEECF2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*</a:t>
            </a:r>
            <a:r>
              <a:rPr lang="en-GB" dirty="0" err="1"/>
              <a:t>PedsQL</a:t>
            </a:r>
            <a:r>
              <a:rPr lang="en-GB" dirty="0"/>
              <a:t>, </a:t>
            </a:r>
            <a:r>
              <a:rPr lang="en-GB" dirty="0" err="1"/>
              <a:t>QoLISSY</a:t>
            </a:r>
            <a:r>
              <a:rPr lang="en-GB" dirty="0"/>
              <a:t> and </a:t>
            </a:r>
            <a:r>
              <a:rPr lang="en-GB" dirty="0" err="1"/>
              <a:t>WeeFIM</a:t>
            </a:r>
            <a:endParaRPr lang="en-GB" dirty="0"/>
          </a:p>
          <a:p>
            <a:r>
              <a:rPr lang="en-GB" dirty="0" err="1"/>
              <a:t>HRQoL</a:t>
            </a:r>
            <a:r>
              <a:rPr lang="en-GB" dirty="0"/>
              <a:t>, health-related quality of life. </a:t>
            </a:r>
          </a:p>
          <a:p>
            <a:r>
              <a:rPr lang="en-GB" dirty="0"/>
              <a:t>Shediac R, et al. Mol Genet Genomic Med 2022;e1891.</a:t>
            </a:r>
          </a:p>
        </p:txBody>
      </p:sp>
    </p:spTree>
    <p:extLst>
      <p:ext uri="{BB962C8B-B14F-4D97-AF65-F5344CB8AC3E}">
        <p14:creationId xmlns:p14="http://schemas.microsoft.com/office/powerpoint/2010/main" val="9327113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FC3BDC9-06F7-49CE-9C46-B9342C859A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Example of Discussion Guide Questions</a:t>
            </a:r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EABD2854-963D-4B7F-9CD2-258D409E779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0027264"/>
              </p:ext>
            </p:extLst>
          </p:nvPr>
        </p:nvGraphicFramePr>
        <p:xfrm>
          <a:off x="695325" y="1449388"/>
          <a:ext cx="10801349" cy="410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2779">
                  <a:extLst>
                    <a:ext uri="{9D8B030D-6E8A-4147-A177-3AD203B41FA5}">
                      <a16:colId xmlns:a16="http://schemas.microsoft.com/office/drawing/2014/main" val="1721807573"/>
                    </a:ext>
                  </a:extLst>
                </a:gridCol>
                <a:gridCol w="4652172">
                  <a:extLst>
                    <a:ext uri="{9D8B030D-6E8A-4147-A177-3AD203B41FA5}">
                      <a16:colId xmlns:a16="http://schemas.microsoft.com/office/drawing/2014/main" val="1019716976"/>
                    </a:ext>
                  </a:extLst>
                </a:gridCol>
                <a:gridCol w="4136398">
                  <a:extLst>
                    <a:ext uri="{9D8B030D-6E8A-4147-A177-3AD203B41FA5}">
                      <a16:colId xmlns:a16="http://schemas.microsoft.com/office/drawing/2014/main" val="30568716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100" dirty="0"/>
                        <a:t>Topic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Caregiver discussion guides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Adolescent discussion guide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581507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100" b="1" dirty="0"/>
                        <a:t>Physical impacts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In terms of any physical impacts, please can you describe how</a:t>
                      </a:r>
                    </a:p>
                    <a:p>
                      <a:r>
                        <a:rPr lang="en-GB" sz="1100" dirty="0"/>
                        <a:t>ACH impacts physical functioning and say a little</a:t>
                      </a:r>
                    </a:p>
                    <a:p>
                      <a:r>
                        <a:rPr lang="en-GB" sz="1100" dirty="0"/>
                        <a:t>about how these impact your child's daily life?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In terms of any physical impacts, please can you</a:t>
                      </a:r>
                    </a:p>
                    <a:p>
                      <a:r>
                        <a:rPr lang="en-GB" sz="1100" dirty="0"/>
                        <a:t>describe how ACH affects your physical functioning and say a little about how these impact your daily life?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33422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100" b="1" dirty="0"/>
                        <a:t>Activities </a:t>
                      </a:r>
                      <a:r>
                        <a:rPr lang="en-GB" sz="1100" b="1"/>
                        <a:t>of daily living</a:t>
                      </a:r>
                      <a:endParaRPr lang="en-GB" sz="11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100" b="1" dirty="0"/>
                        <a:t>Ages 0–4: </a:t>
                      </a:r>
                      <a:r>
                        <a:rPr lang="en-GB" sz="1100" dirty="0"/>
                        <a:t>Does ACH affect your child's ability</a:t>
                      </a:r>
                    </a:p>
                    <a:p>
                      <a:r>
                        <a:rPr lang="en-GB" sz="1100" dirty="0"/>
                        <a:t>to do activities appropriate for their age?</a:t>
                      </a:r>
                    </a:p>
                    <a:p>
                      <a:r>
                        <a:rPr lang="en-GB" sz="1100" b="1" dirty="0"/>
                        <a:t>Ages 5–17: </a:t>
                      </a:r>
                      <a:r>
                        <a:rPr lang="en-GB" sz="1100" dirty="0"/>
                        <a:t>Is your child able to manage their self-care in relation to going to the toilet, washing, and dressing? </a:t>
                      </a:r>
                      <a:br>
                        <a:rPr lang="en-GB" sz="1100" dirty="0"/>
                      </a:br>
                      <a:r>
                        <a:rPr lang="en-GB" sz="1100" dirty="0"/>
                        <a:t>(If no, do you think this will change?)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Are you able to manage your own self-care?</a:t>
                      </a:r>
                    </a:p>
                    <a:p>
                      <a:r>
                        <a:rPr lang="en-GB" sz="1100" dirty="0"/>
                        <a:t>(going to the toilet, washing, and dressing)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695855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100" b="1" dirty="0"/>
                        <a:t>Social impacts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Have there been any social impacts for your child due to ACH? (How is school life for your child? How do any challenges impact your child?)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Are you affected socially because you have ACH? (How is school life for you? How do any challenges affect you?)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212185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100" b="1" dirty="0"/>
                        <a:t>Medical care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Tell me about your experiences with medical care for your child</a:t>
                      </a:r>
                    </a:p>
                    <a:p>
                      <a:r>
                        <a:rPr lang="en-GB" sz="1100" dirty="0"/>
                        <a:t>(Does your child have any routine follow-up appointments</a:t>
                      </a:r>
                    </a:p>
                    <a:p>
                      <a:r>
                        <a:rPr lang="en-GB" sz="1100" dirty="0"/>
                        <a:t>related to ACH? If so, how often?)</a:t>
                      </a:r>
                    </a:p>
                    <a:p>
                      <a:r>
                        <a:rPr lang="en-GB" sz="1100" dirty="0"/>
                        <a:t>(Do you have a medical provider who understands how to treat</a:t>
                      </a:r>
                    </a:p>
                    <a:p>
                      <a:r>
                        <a:rPr lang="en-GB" sz="1100" dirty="0"/>
                        <a:t>children with ACH?)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Tell me about your experiences with medical care (Do you have any routine follow-up appointments related to ACH? If so, how often?) (Do you have a medical provider who understands</a:t>
                      </a:r>
                    </a:p>
                    <a:p>
                      <a:r>
                        <a:rPr lang="en-GB" sz="1100" dirty="0"/>
                        <a:t>how to treat individuals with this condition?)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856471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100" b="1" dirty="0"/>
                        <a:t>Impacts on family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Do you think there are specific impacts in having a child with</a:t>
                      </a:r>
                    </a:p>
                    <a:p>
                      <a:r>
                        <a:rPr lang="en-GB" sz="1100" dirty="0"/>
                        <a:t>ACH on the family overall?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Not asked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994641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100" b="1" dirty="0"/>
                        <a:t>Treatments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r>
                        <a:rPr lang="en-GB" sz="1100" dirty="0"/>
                        <a:t>Before we discuss specific types of treatments, it would be useful to know in general what you think about medical</a:t>
                      </a:r>
                    </a:p>
                    <a:p>
                      <a:r>
                        <a:rPr lang="en-GB" sz="1100" dirty="0"/>
                        <a:t>treatment for this condition (Have your thoughts on this changed over time at all? If so, why? What led to this change?)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 sz="11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84661659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5B5F65-5690-4179-BF8B-8F0CEECF2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Note: Examples of probes, or potential follow-up questions after spontaneous responses to the first question, are shown in parentheses. Due to the semi-structured nature of guide, not all probes were asked directly and moderators could also ask other follow up questions according to the flow of the discussion.</a:t>
            </a:r>
          </a:p>
          <a:p>
            <a:r>
              <a:rPr lang="en-GB" dirty="0"/>
              <a:t>Note that this table provides several examples by topic only and does not show all possible probes included in the full discussion guide.</a:t>
            </a:r>
          </a:p>
          <a:p>
            <a:r>
              <a:rPr lang="en-GB" dirty="0"/>
              <a:t>ACH, achondroplasia.</a:t>
            </a:r>
            <a:br>
              <a:rPr lang="en-GB" dirty="0"/>
            </a:br>
            <a:r>
              <a:rPr lang="en-GB" dirty="0"/>
              <a:t>Shediac R, et al. Mol Genet Genomic Med 2022;e1891.</a:t>
            </a:r>
          </a:p>
        </p:txBody>
      </p:sp>
    </p:spTree>
    <p:extLst>
      <p:ext uri="{BB962C8B-B14F-4D97-AF65-F5344CB8AC3E}">
        <p14:creationId xmlns:p14="http://schemas.microsoft.com/office/powerpoint/2010/main" val="6769992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350428A-F05D-439F-99F0-64B6C79185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Experiences of Children and Adolescents, as Reported by Themselves and Their Caregivers</a:t>
            </a:r>
          </a:p>
        </p:txBody>
      </p:sp>
    </p:spTree>
    <p:extLst>
      <p:ext uri="{BB962C8B-B14F-4D97-AF65-F5344CB8AC3E}">
        <p14:creationId xmlns:p14="http://schemas.microsoft.com/office/powerpoint/2010/main" val="40549634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FC3BDC9-06F7-49CE-9C46-B9342C859A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Themes and Sub-Themes of the Experiences of Children and Adolescents With ACH (ages 0–17)</a:t>
            </a:r>
          </a:p>
        </p:txBody>
      </p:sp>
      <p:pic>
        <p:nvPicPr>
          <p:cNvPr id="3" name="Content Placeholder 2">
            <a:extLst>
              <a:ext uri="{FF2B5EF4-FFF2-40B4-BE49-F238E27FC236}">
                <a16:creationId xmlns:a16="http://schemas.microsoft.com/office/drawing/2014/main" id="{B6E33183-FB50-4354-83E9-5CB63ED2AA2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2924"/>
          <a:stretch/>
        </p:blipFill>
        <p:spPr>
          <a:xfrm>
            <a:off x="2100819" y="1563756"/>
            <a:ext cx="7990362" cy="3797231"/>
          </a:xfr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5B5F65-5690-4179-BF8B-8F0CEECF2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Bubble sizes are not reflective of frequency of mention.</a:t>
            </a:r>
          </a:p>
          <a:p>
            <a:r>
              <a:rPr lang="en-GB" dirty="0"/>
              <a:t>ACH, achondroplasia; ENT, ear nose and throat.</a:t>
            </a:r>
          </a:p>
          <a:p>
            <a:r>
              <a:rPr lang="en-GB" dirty="0"/>
              <a:t>Shediac R, et al. Mol Genet Genomic Med 2022;e1891.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B78899C2-5784-4884-B598-FCBD2EE37286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rmAutofit/>
          </a:bodyPr>
          <a:lstStyle/>
          <a:p>
            <a:r>
              <a:rPr lang="en-GB" dirty="0"/>
              <a:t>Key challenges included difficulties performing activities of daily living, issues of accessibility, bullying, unwanted attention in public, and negative effects on self-esteem</a:t>
            </a:r>
          </a:p>
        </p:txBody>
      </p:sp>
    </p:spTree>
    <p:extLst>
      <p:ext uri="{BB962C8B-B14F-4D97-AF65-F5344CB8AC3E}">
        <p14:creationId xmlns:p14="http://schemas.microsoft.com/office/powerpoint/2010/main" val="19831185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FC3BDC9-06F7-49CE-9C46-B9342C859A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Physical Functioning and Related Complications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286AB40-4202-485A-9AA9-F70315301E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All caregivers reported a delay in early physical developmental milestones, such as holding up the head, walking, crawling, and sitting up</a:t>
            </a:r>
          </a:p>
          <a:p>
            <a:r>
              <a:rPr lang="en-GB" dirty="0"/>
              <a:t>Caregivers of all age groups discussed mobility limitations and challenges</a:t>
            </a:r>
          </a:p>
          <a:p>
            <a:pPr lvl="1"/>
            <a:r>
              <a:rPr lang="en-GB" dirty="0"/>
              <a:t>For example, balance issues that affect walking ability</a:t>
            </a:r>
          </a:p>
          <a:p>
            <a:r>
              <a:rPr lang="en-GB" dirty="0"/>
              <a:t>Participants reported physical complications of achondroplasia</a:t>
            </a:r>
          </a:p>
          <a:p>
            <a:pPr lvl="1"/>
            <a:r>
              <a:rPr lang="en-GB" dirty="0"/>
              <a:t>For example, stenosis/spinal compression, breathing and sleeping difficulties, pain, weight management, and otolaryngological issues</a:t>
            </a:r>
          </a:p>
          <a:p>
            <a:r>
              <a:rPr lang="en-GB" dirty="0"/>
              <a:t>Participants frequently reported pain that limited physical functioning and stamina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5B5F65-5690-4179-BF8B-8F0CEECF2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Shediac R, et al. Mol Genet Genomic Med 2022;e1891.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B78899C2-5784-4884-B598-FCBD2EE37286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GB" dirty="0"/>
              <a:t>All caregivers reported a delay in early physical developmental milestones</a:t>
            </a:r>
          </a:p>
        </p:txBody>
      </p:sp>
    </p:spTree>
    <p:extLst>
      <p:ext uri="{BB962C8B-B14F-4D97-AF65-F5344CB8AC3E}">
        <p14:creationId xmlns:p14="http://schemas.microsoft.com/office/powerpoint/2010/main" val="18852620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FC3BDC9-06F7-49CE-9C46-B9342C859A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Challenges and Difficulties in Acquiring </a:t>
            </a:r>
            <a:br>
              <a:rPr lang="en-GB" dirty="0"/>
            </a:br>
            <a:r>
              <a:rPr lang="en-GB" dirty="0"/>
              <a:t>Independence in Activities Of Daily Living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286AB40-4202-485A-9AA9-F70315301E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Caregivers discussed the challenges and the need for more assistance with activities of daily living for children with ACH than with their other children or peers</a:t>
            </a:r>
          </a:p>
          <a:p>
            <a:r>
              <a:rPr lang="en-GB" dirty="0"/>
              <a:t>Caregivers and adolescents most frequently mentioned needing assistance with toileting</a:t>
            </a:r>
          </a:p>
          <a:p>
            <a:pPr lvl="1"/>
            <a:r>
              <a:rPr lang="en-GB" dirty="0"/>
              <a:t>Difficulties with tasks related to personal hygiene were noted as a challenge; however, participants also noted improvements with age</a:t>
            </a:r>
          </a:p>
          <a:p>
            <a:pPr lvl="1"/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5B5F65-5690-4179-BF8B-8F0CEECF2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ACH, achondroplasia. </a:t>
            </a:r>
          </a:p>
          <a:p>
            <a:r>
              <a:rPr lang="en-GB" dirty="0"/>
              <a:t>Shediac R, et al. Mol Genet Genomic Med 2022;e1891.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B78899C2-5784-4884-B598-FCBD2EE37286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GB" dirty="0"/>
              <a:t>Performing activities of daily living may improve as children with ACH get older</a:t>
            </a:r>
          </a:p>
        </p:txBody>
      </p:sp>
    </p:spTree>
    <p:extLst>
      <p:ext uri="{BB962C8B-B14F-4D97-AF65-F5344CB8AC3E}">
        <p14:creationId xmlns:p14="http://schemas.microsoft.com/office/powerpoint/2010/main" val="35978997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FC3BDC9-06F7-49CE-9C46-B9342C859A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Accessibility Challenges and Adaptations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286AB40-4202-485A-9AA9-F70315301E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All participants spoke of modifications and adaptations made at home to increase accessibility, although the cost and level of modification varied</a:t>
            </a:r>
          </a:p>
          <a:p>
            <a:r>
              <a:rPr lang="en-GB" dirty="0"/>
              <a:t>By adolescence, as individuals become more independent and home adaptations are in place, most challenges of accessibility are outside of the home (e.g., public bathrooms, hotels, restaurants, and grocery stores)</a:t>
            </a:r>
          </a:p>
          <a:p>
            <a:r>
              <a:rPr lang="en-GB" dirty="0"/>
              <a:t>Adolescents frequently mentioned impacts on their social activities, such as being excluded from theme park rides due to height requirements or difficulty seeing over crowds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5B5F65-5690-4179-BF8B-8F0CEECF2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ACH, achondroplasia. </a:t>
            </a:r>
          </a:p>
          <a:p>
            <a:r>
              <a:rPr lang="en-GB" dirty="0"/>
              <a:t>Shediac R, et al. Mol Genet Genomic Med 2022;e1891.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B78899C2-5784-4884-B598-FCBD2EE37286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GB" dirty="0"/>
              <a:t>Home modifications and adaptations are needed for children and adolescents with ACH</a:t>
            </a:r>
          </a:p>
        </p:txBody>
      </p:sp>
    </p:spTree>
    <p:extLst>
      <p:ext uri="{BB962C8B-B14F-4D97-AF65-F5344CB8AC3E}">
        <p14:creationId xmlns:p14="http://schemas.microsoft.com/office/powerpoint/2010/main" val="157057961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Achondroplasia forum">
      <a:dk1>
        <a:srgbClr val="051C2C"/>
      </a:dk1>
      <a:lt1>
        <a:sysClr val="window" lastClr="FFFFFF"/>
      </a:lt1>
      <a:dk2>
        <a:srgbClr val="051C2C"/>
      </a:dk2>
      <a:lt2>
        <a:srgbClr val="FFFFFF"/>
      </a:lt2>
      <a:accent1>
        <a:srgbClr val="051C2C"/>
      </a:accent1>
      <a:accent2>
        <a:srgbClr val="274554"/>
      </a:accent2>
      <a:accent3>
        <a:srgbClr val="DFAA40"/>
      </a:accent3>
      <a:accent4>
        <a:srgbClr val="368BAB"/>
      </a:accent4>
      <a:accent5>
        <a:srgbClr val="AACDD8"/>
      </a:accent5>
      <a:accent6>
        <a:srgbClr val="FEDD00"/>
      </a:accent6>
      <a:hlink>
        <a:srgbClr val="051C2C"/>
      </a:hlink>
      <a:folHlink>
        <a:srgbClr val="051C2C"/>
      </a:folHlink>
    </a:clrScheme>
    <a:fontScheme name="Custom 4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GSL Template" id="{E707C889-FBD3-4C5E-8378-C29BDCD68AAB}" vid="{6E1DB9CE-A05A-435F-BD63-176DE3EF4DE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4911</TotalTime>
  <Words>2118</Words>
  <Application>Microsoft Office PowerPoint</Application>
  <PresentationFormat>Widescreen</PresentationFormat>
  <Paragraphs>153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Arial Narrow</vt:lpstr>
      <vt:lpstr>1_Office Theme</vt:lpstr>
      <vt:lpstr>Experiences of Children and Adolescents Living  With Achondroplasia and Their Caregivers</vt:lpstr>
      <vt:lpstr>Background</vt:lpstr>
      <vt:lpstr>Methods</vt:lpstr>
      <vt:lpstr>Example of Discussion Guide Questions</vt:lpstr>
      <vt:lpstr>Experiences of Children and Adolescents, as Reported by Themselves and Their Caregivers</vt:lpstr>
      <vt:lpstr>Themes and Sub-Themes of the Experiences of Children and Adolescents With ACH (ages 0–17)</vt:lpstr>
      <vt:lpstr>Physical Functioning and Related Complications</vt:lpstr>
      <vt:lpstr>Challenges and Difficulties in Acquiring  Independence in Activities Of Daily Living</vt:lpstr>
      <vt:lpstr>Accessibility Challenges and Adaptations</vt:lpstr>
      <vt:lpstr>Social Impacts of Achondroplasia</vt:lpstr>
      <vt:lpstr>Emotional Effects of Living With Achondroplasia</vt:lpstr>
      <vt:lpstr>Decision-Making and Perceptions of Limb Lengthening Treatment</vt:lpstr>
      <vt:lpstr>Experiences of Caregivers  and Families</vt:lpstr>
      <vt:lpstr>Themes and Sub-Themes of Caregivers' and Families’ Experiences</vt:lpstr>
      <vt:lpstr>Concerns Around Access to Appropriate Medical Care  and Economic Impacts</vt:lpstr>
      <vt:lpstr>Effects of Achondroplasia on Family Relationships</vt:lpstr>
      <vt:lpstr>Conclusions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Patient’s Perspective</dc:title>
  <dc:creator>Tim Venables</dc:creator>
  <cp:lastModifiedBy>Sarah Turner</cp:lastModifiedBy>
  <cp:revision>215</cp:revision>
  <dcterms:created xsi:type="dcterms:W3CDTF">2021-09-21T16:24:04Z</dcterms:created>
  <dcterms:modified xsi:type="dcterms:W3CDTF">2022-04-08T12:00:31Z</dcterms:modified>
</cp:coreProperties>
</file>