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0" r:id="rId5"/>
    <p:sldId id="259" r:id="rId6"/>
    <p:sldId id="260" r:id="rId7"/>
    <p:sldId id="261" r:id="rId8"/>
    <p:sldId id="268" r:id="rId9"/>
    <p:sldId id="281" r:id="rId10"/>
    <p:sldId id="262" r:id="rId11"/>
    <p:sldId id="269" r:id="rId12"/>
    <p:sldId id="264" r:id="rId13"/>
    <p:sldId id="270" r:id="rId14"/>
    <p:sldId id="265" r:id="rId15"/>
    <p:sldId id="271" r:id="rId16"/>
    <p:sldId id="272" r:id="rId17"/>
    <p:sldId id="275" r:id="rId18"/>
    <p:sldId id="273" r:id="rId19"/>
    <p:sldId id="278" r:id="rId20"/>
    <p:sldId id="279" r:id="rId21"/>
    <p:sldId id="282" r:id="rId22"/>
    <p:sldId id="274" r:id="rId23"/>
    <p:sldId id="276" r:id="rId24"/>
    <p:sldId id="277" r:id="rId25"/>
    <p:sldId id="293" r:id="rId26"/>
    <p:sldId id="294" r:id="rId27"/>
    <p:sldId id="284" r:id="rId28"/>
    <p:sldId id="285" r:id="rId29"/>
    <p:sldId id="286" r:id="rId30"/>
    <p:sldId id="287" r:id="rId31"/>
    <p:sldId id="290" r:id="rId32"/>
    <p:sldId id="288" r:id="rId33"/>
    <p:sldId id="292" r:id="rId34"/>
    <p:sldId id="291" r:id="rId35"/>
    <p:sldId id="263"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CFB29E-2070-7790-00A7-E11B2D7CE010}" name="Marie Farrow" initials="MF" userId="395651ff28d4452c" providerId="Windows Live"/>
  <p188:author id="{2C6881F9-48E8-FFB9-2D5F-1A973C795183}" name="Martin Lennon" initials="ML" userId="Martin Lennon"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im Venables" initials="TV" lastIdx="10" clrIdx="0">
    <p:extLst>
      <p:ext uri="{19B8F6BF-5375-455C-9EA6-DF929625EA0E}">
        <p15:presenceInfo xmlns:p15="http://schemas.microsoft.com/office/powerpoint/2012/main" userId="S::Tim.Venables@elmgroupltd.com::4da54266-e6ed-48f9-86fc-5a09902e13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8B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5" d="100"/>
          <a:sy n="75" d="100"/>
        </p:scale>
        <p:origin x="1056" y="80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8/10/relationships/authors" Targe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Top Corners Rounded 11">
            <a:extLst>
              <a:ext uri="{FF2B5EF4-FFF2-40B4-BE49-F238E27FC236}">
                <a16:creationId xmlns:a16="http://schemas.microsoft.com/office/drawing/2014/main" id="{3089AC84-D67B-4931-A905-51D5C798DADE}"/>
              </a:ext>
            </a:extLst>
          </p:cNvPr>
          <p:cNvSpPr/>
          <p:nvPr userDrawn="1"/>
        </p:nvSpPr>
        <p:spPr>
          <a:xfrm rot="16200000">
            <a:off x="5240156" y="-271645"/>
            <a:ext cx="1016363" cy="11496676"/>
          </a:xfrm>
          <a:prstGeom prst="round2SameRect">
            <a:avLst>
              <a:gd name="adj1" fmla="val 0"/>
              <a:gd name="adj2" fmla="val 50000"/>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127DC2C8-5923-4145-B7BF-377502DCE64D}"/>
              </a:ext>
            </a:extLst>
          </p:cNvPr>
          <p:cNvSpPr/>
          <p:nvPr userDrawn="1"/>
        </p:nvSpPr>
        <p:spPr>
          <a:xfrm>
            <a:off x="0" y="873125"/>
            <a:ext cx="11496675" cy="4669642"/>
          </a:xfrm>
          <a:prstGeom prst="rect">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95325" y="1122363"/>
            <a:ext cx="10801350" cy="158093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ctr">
              <a:buFont typeface="Arial" panose="020B0604020202020204" pitchFamily="34" charset="0"/>
              <a:buNone/>
              <a:defRPr lang="en-GB" sz="3600" b="1" dirty="0">
                <a:solidFill>
                  <a:schemeClr val="accent6">
                    <a:lumMod val="60000"/>
                    <a:lumOff val="40000"/>
                  </a:schemeClr>
                </a:solidFill>
                <a:ea typeface="MS PGothic" panose="020B0600070205080204" pitchFamily="34" charset="-128"/>
                <a:cs typeface="MS PGothic" charset="0"/>
              </a:defRPr>
            </a:lvl1pPr>
          </a:lstStyle>
          <a:p>
            <a:pPr lvl="0" algn="ctr" fontAlgn="base">
              <a:spcAft>
                <a:spcPct val="0"/>
              </a:spcAft>
            </a:pPr>
            <a:r>
              <a:rPr lang="en-US" noProof="0"/>
              <a:t>Click to edit Master title style</a:t>
            </a:r>
            <a:endParaRPr lang="en-GB" dirty="0"/>
          </a:p>
        </p:txBody>
      </p:sp>
      <p:sp>
        <p:nvSpPr>
          <p:cNvPr id="3" name="Subtitle 2"/>
          <p:cNvSpPr>
            <a:spLocks noGrp="1"/>
          </p:cNvSpPr>
          <p:nvPr>
            <p:ph type="subTitle" idx="1"/>
          </p:nvPr>
        </p:nvSpPr>
        <p:spPr>
          <a:xfrm>
            <a:off x="695325" y="2956142"/>
            <a:ext cx="10801350" cy="230165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a:buNone/>
              <a:defRPr lang="en-GB" sz="2400" b="0" dirty="0">
                <a:solidFill>
                  <a:schemeClr val="bg1"/>
                </a:solidFill>
                <a:latin typeface="+mj-lt"/>
                <a:cs typeface="Arial" pitchFamily="34" charset="0"/>
              </a:defRPr>
            </a:lvl1pPr>
          </a:lstStyle>
          <a:p>
            <a:pPr marL="228600" lvl="0" indent="-228600" algn="ctr" fontAlgn="base">
              <a:spcBef>
                <a:spcPts val="300"/>
              </a:spcBef>
              <a:spcAft>
                <a:spcPct val="0"/>
              </a:spcAft>
            </a:pPr>
            <a:r>
              <a:rPr lang="en-US" dirty="0"/>
              <a:t>Click to edit Master subtitle style</a:t>
            </a:r>
            <a:endParaRPr lang="en-GB" dirty="0"/>
          </a:p>
        </p:txBody>
      </p:sp>
    </p:spTree>
    <p:extLst>
      <p:ext uri="{BB962C8B-B14F-4D97-AF65-F5344CB8AC3E}">
        <p14:creationId xmlns:p14="http://schemas.microsoft.com/office/powerpoint/2010/main" val="327190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7: Two content and 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9"/>
            <a:ext cx="5315303" cy="40765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076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a:p>
        </p:txBody>
      </p:sp>
      <p:sp>
        <p:nvSpPr>
          <p:cNvPr id="7" name="Content Placeholder 7">
            <a:extLst>
              <a:ext uri="{FF2B5EF4-FFF2-40B4-BE49-F238E27FC236}">
                <a16:creationId xmlns:a16="http://schemas.microsoft.com/office/drawing/2014/main" id="{AE0A55FF-2823-4059-B13A-F1DD1E7426C1}"/>
              </a:ext>
            </a:extLst>
          </p:cNvPr>
          <p:cNvSpPr>
            <a:spLocks noGrp="1"/>
          </p:cNvSpPr>
          <p:nvPr>
            <p:ph sz="quarter" idx="12"/>
          </p:nvPr>
        </p:nvSpPr>
        <p:spPr>
          <a:xfrm>
            <a:off x="0" y="5525984"/>
            <a:ext cx="12192000" cy="584876"/>
          </a:xfrm>
          <a:solidFill>
            <a:schemeClr val="accent4"/>
          </a:solidFill>
          <a:ln>
            <a:noFill/>
          </a:ln>
        </p:spPr>
        <p:txBody>
          <a:bodyPr lIns="720000" rIns="720000" anchor="ctr">
            <a:normAutofit/>
          </a:bodyPr>
          <a:lstStyle>
            <a:lvl1pPr marL="63000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7000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8: Two content unequal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8100000" cy="453548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Content Placeholder 3"/>
          <p:cNvSpPr>
            <a:spLocks noGrp="1"/>
          </p:cNvSpPr>
          <p:nvPr>
            <p:ph sz="half" idx="2"/>
          </p:nvPr>
        </p:nvSpPr>
        <p:spPr>
          <a:xfrm>
            <a:off x="8975270" y="1449388"/>
            <a:ext cx="2520000" cy="4535487"/>
          </a:xfrm>
        </p:spPr>
        <p:txBody>
          <a:bodyPr/>
          <a:lstStyle>
            <a:lvl3pPr>
              <a:defRPr/>
            </a:lvl3pPr>
            <a:lvl5pPr marL="1828800" indent="0">
              <a:buNone/>
              <a:defRPr/>
            </a:lvl5pPr>
          </a:lstStyle>
          <a:p>
            <a:pPr lvl="0"/>
            <a:r>
              <a:rPr lang="en-US" noProof="0"/>
              <a:t>Click to edit Master text styles</a:t>
            </a:r>
          </a:p>
          <a:p>
            <a:pPr lvl="1"/>
            <a:r>
              <a:rPr lang="en-US" noProof="0"/>
              <a:t>Second level</a:t>
            </a:r>
          </a:p>
          <a:p>
            <a:pPr lvl="2"/>
            <a:r>
              <a:rPr lang="en-US" noProof="0"/>
              <a:t>Third level</a:t>
            </a:r>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845706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9: Two content unequal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252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4" name="Content Placeholder 3"/>
          <p:cNvSpPr>
            <a:spLocks noGrp="1"/>
          </p:cNvSpPr>
          <p:nvPr>
            <p:ph sz="half" idx="2"/>
          </p:nvPr>
        </p:nvSpPr>
        <p:spPr>
          <a:xfrm>
            <a:off x="3397703" y="1449388"/>
            <a:ext cx="810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569741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10: Two content sub heads">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374673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10: Two content sub heads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a:p>
        </p:txBody>
      </p:sp>
      <p:sp>
        <p:nvSpPr>
          <p:cNvPr id="9" name="Content Placeholder 7">
            <a:extLst>
              <a:ext uri="{FF2B5EF4-FFF2-40B4-BE49-F238E27FC236}">
                <a16:creationId xmlns:a16="http://schemas.microsoft.com/office/drawing/2014/main" id="{E61F773C-490F-4518-92C7-8A13F0BD74CB}"/>
              </a:ext>
            </a:extLst>
          </p:cNvPr>
          <p:cNvSpPr>
            <a:spLocks noGrp="1"/>
          </p:cNvSpPr>
          <p:nvPr>
            <p:ph sz="quarter" idx="12"/>
          </p:nvPr>
        </p:nvSpPr>
        <p:spPr>
          <a:xfrm>
            <a:off x="0" y="5525984"/>
            <a:ext cx="12192000" cy="584876"/>
          </a:xfrm>
          <a:solidFill>
            <a:schemeClr val="accent4"/>
          </a:solidFill>
          <a:ln>
            <a:noFill/>
          </a:ln>
        </p:spPr>
        <p:txBody>
          <a:bodyPr lIns="720000" rIns="720000" anchor="ctr">
            <a:normAutofit/>
          </a:bodyPr>
          <a:lstStyle>
            <a:lvl1pPr marL="63000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2438456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11: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172294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12: 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837278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13: Side 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4631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Conten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0"/>
            <a:ext cx="10800000" cy="4535486"/>
          </a:xfrm>
        </p:spPr>
        <p:txBody>
          <a:bodyPr/>
          <a:lstStyle>
            <a:lvl2pPr marL="893763" indent="-436563">
              <a:defRPr/>
            </a:lvl2pPr>
            <a:lvl3pPr marL="1252538" indent="-358775">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950378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1"/>
            <a:ext cx="10800000" cy="3911741"/>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dirty="0"/>
          </a:p>
        </p:txBody>
      </p:sp>
      <p:sp>
        <p:nvSpPr>
          <p:cNvPr id="7" name="Content Placeholder 7">
            <a:extLst>
              <a:ext uri="{FF2B5EF4-FFF2-40B4-BE49-F238E27FC236}">
                <a16:creationId xmlns:a16="http://schemas.microsoft.com/office/drawing/2014/main" id="{7C46DB12-5896-4D87-924C-B84C8C9A8E9C}"/>
              </a:ext>
            </a:extLst>
          </p:cNvPr>
          <p:cNvSpPr>
            <a:spLocks noGrp="1"/>
          </p:cNvSpPr>
          <p:nvPr>
            <p:ph sz="quarter" idx="12"/>
          </p:nvPr>
        </p:nvSpPr>
        <p:spPr>
          <a:xfrm>
            <a:off x="0" y="5526610"/>
            <a:ext cx="12192000" cy="584876"/>
          </a:xfrm>
          <a:solidFill>
            <a:schemeClr val="accent4"/>
          </a:solidFill>
          <a:ln>
            <a:noFill/>
          </a:ln>
        </p:spPr>
        <p:txBody>
          <a:bodyPr lIns="720000" rIns="720000" anchor="ctr">
            <a:normAutofit/>
          </a:bodyPr>
          <a:lstStyle>
            <a:lvl1pPr marL="630238" indent="0" algn="ctr">
              <a:buNone/>
              <a:tabLst>
                <a:tab pos="11387138" algn="l"/>
              </a:tabLst>
              <a:defRPr sz="2000" b="1">
                <a:solidFill>
                  <a:schemeClr val="bg1"/>
                </a:solidFill>
              </a:defRPr>
            </a:lvl1pPr>
            <a:lvl3pPr marL="914400" indent="0">
              <a:buNone/>
              <a:defRPr/>
            </a:lvl3pPr>
          </a:lstStyle>
          <a:p>
            <a:pPr marL="630238" marR="0" lvl="0" indent="0" algn="ctr" defTabSz="914400" rtl="0" eaLnBrk="1" fontAlgn="auto" latinLnBrk="0" hangingPunct="1">
              <a:lnSpc>
                <a:spcPts val="1760"/>
              </a:lnSpc>
              <a:spcBef>
                <a:spcPts val="1000"/>
              </a:spcBef>
              <a:spcAft>
                <a:spcPts val="0"/>
              </a:spcAft>
              <a:buClr>
                <a:schemeClr val="accent3"/>
              </a:buClr>
              <a:buSzTx/>
              <a:buFont typeface="Arial" panose="020B0604020202020204" pitchFamily="34" charset="0"/>
              <a:buNone/>
              <a:tabLst/>
              <a:defRPr/>
            </a:pPr>
            <a:endParaRPr lang="en-GB" dirty="0"/>
          </a:p>
        </p:txBody>
      </p:sp>
    </p:spTree>
    <p:extLst>
      <p:ext uri="{BB962C8B-B14F-4D97-AF65-F5344CB8AC3E}">
        <p14:creationId xmlns:p14="http://schemas.microsoft.com/office/powerpoint/2010/main" val="1082198037"/>
      </p:ext>
    </p:extLst>
  </p:cSld>
  <p:clrMapOvr>
    <a:masterClrMapping/>
  </p:clrMapOvr>
  <p:extLst>
    <p:ext uri="{DCECCB84-F9BA-43D5-87BE-67443E8EF086}">
      <p15:sldGuideLst xmlns:p15="http://schemas.microsoft.com/office/powerpoint/2012/main">
        <p15:guide id="1" pos="724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821973"/>
            <a:ext cx="5316493" cy="1387082"/>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5" name="Footer Placeholder 4"/>
          <p:cNvSpPr>
            <a:spLocks noGrp="1"/>
          </p:cNvSpPr>
          <p:nvPr>
            <p:ph type="ftr" sz="quarter" idx="11"/>
          </p:nvPr>
        </p:nvSpPr>
        <p:spPr/>
        <p:txBody>
          <a:bodyPr/>
          <a:lstStyle/>
          <a:p>
            <a:endParaRPr lang="en-GB"/>
          </a:p>
        </p:txBody>
      </p:sp>
      <p:sp>
        <p:nvSpPr>
          <p:cNvPr id="7" name="Content Placeholder 7">
            <a:extLst>
              <a:ext uri="{FF2B5EF4-FFF2-40B4-BE49-F238E27FC236}">
                <a16:creationId xmlns:a16="http://schemas.microsoft.com/office/drawing/2014/main" id="{7C46DB12-5896-4D87-924C-B84C8C9A8E9C}"/>
              </a:ext>
            </a:extLst>
          </p:cNvPr>
          <p:cNvSpPr>
            <a:spLocks noGrp="1"/>
          </p:cNvSpPr>
          <p:nvPr>
            <p:ph sz="quarter" idx="12"/>
          </p:nvPr>
        </p:nvSpPr>
        <p:spPr>
          <a:xfrm>
            <a:off x="0" y="5525984"/>
            <a:ext cx="12192000" cy="584876"/>
          </a:xfrm>
          <a:solidFill>
            <a:schemeClr val="accent4"/>
          </a:solidFill>
          <a:ln>
            <a:noFill/>
          </a:ln>
        </p:spPr>
        <p:txBody>
          <a:bodyPr lIns="720000" rIns="720000" anchor="ctr">
            <a:normAutofit/>
          </a:bodyPr>
          <a:lstStyle>
            <a:lvl1pPr marL="630238" indent="0" algn="ctr">
              <a:spcBef>
                <a:spcPts val="200"/>
              </a:spcBef>
              <a:buNone/>
              <a:defRPr sz="1700" b="1">
                <a:solidFill>
                  <a:schemeClr val="bg1"/>
                </a:solidFill>
              </a:defRPr>
            </a:lvl1pPr>
            <a:lvl3pPr marL="914400" indent="0">
              <a:buNone/>
              <a:defRPr/>
            </a:lvl3pPr>
          </a:lstStyle>
          <a:p>
            <a:pPr algn="ctr">
              <a:lnSpc>
                <a:spcPts val="1760"/>
              </a:lnSpc>
            </a:pPr>
            <a:endParaRPr lang="en-US" dirty="0"/>
          </a:p>
        </p:txBody>
      </p:sp>
      <p:sp>
        <p:nvSpPr>
          <p:cNvPr id="6" name="Content Placeholder 2">
            <a:extLst>
              <a:ext uri="{FF2B5EF4-FFF2-40B4-BE49-F238E27FC236}">
                <a16:creationId xmlns:a16="http://schemas.microsoft.com/office/drawing/2014/main" id="{681B4FB4-B67D-40B7-8D61-AB50131823E5}"/>
              </a:ext>
            </a:extLst>
          </p:cNvPr>
          <p:cNvSpPr>
            <a:spLocks noGrp="1"/>
          </p:cNvSpPr>
          <p:nvPr>
            <p:ph idx="13"/>
          </p:nvPr>
        </p:nvSpPr>
        <p:spPr>
          <a:xfrm>
            <a:off x="6110614" y="1821972"/>
            <a:ext cx="5316493" cy="3457749"/>
          </a:xfrm>
        </p:spPr>
        <p:txBody>
          <a:bodyPr>
            <a:normAutofit/>
          </a:bodyPr>
          <a:lstStyle>
            <a:lvl1pPr marL="269875" indent="-269875">
              <a:defRPr sz="1600"/>
            </a:lvl1pPr>
            <a:lvl2pPr marL="627063" indent="-269875">
              <a:defRPr sz="1400"/>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p:txBody>
      </p:sp>
      <p:sp>
        <p:nvSpPr>
          <p:cNvPr id="8" name="Content Placeholder 2">
            <a:extLst>
              <a:ext uri="{FF2B5EF4-FFF2-40B4-BE49-F238E27FC236}">
                <a16:creationId xmlns:a16="http://schemas.microsoft.com/office/drawing/2014/main" id="{A5680B48-64C1-4C7A-BDD3-20741909094C}"/>
              </a:ext>
            </a:extLst>
          </p:cNvPr>
          <p:cNvSpPr>
            <a:spLocks noGrp="1"/>
          </p:cNvSpPr>
          <p:nvPr>
            <p:ph idx="14"/>
          </p:nvPr>
        </p:nvSpPr>
        <p:spPr>
          <a:xfrm>
            <a:off x="696000" y="3648946"/>
            <a:ext cx="5316493" cy="1630775"/>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4" name="TextBox 3">
            <a:extLst>
              <a:ext uri="{FF2B5EF4-FFF2-40B4-BE49-F238E27FC236}">
                <a16:creationId xmlns:a16="http://schemas.microsoft.com/office/drawing/2014/main" id="{E8ADF789-4EE2-4853-8391-3328294626B7}"/>
              </a:ext>
            </a:extLst>
          </p:cNvPr>
          <p:cNvSpPr txBox="1"/>
          <p:nvPr userDrawn="1"/>
        </p:nvSpPr>
        <p:spPr>
          <a:xfrm>
            <a:off x="704497" y="1452641"/>
            <a:ext cx="1289135" cy="369332"/>
          </a:xfrm>
          <a:prstGeom prst="rect">
            <a:avLst/>
          </a:prstGeom>
          <a:noFill/>
        </p:spPr>
        <p:txBody>
          <a:bodyPr wrap="none" rtlCol="0">
            <a:spAutoFit/>
          </a:bodyPr>
          <a:lstStyle/>
          <a:p>
            <a:r>
              <a:rPr lang="en-GB" b="1" dirty="0">
                <a:solidFill>
                  <a:schemeClr val="accent2"/>
                </a:solidFill>
                <a:latin typeface="+mj-lt"/>
              </a:rPr>
              <a:t>Background</a:t>
            </a:r>
          </a:p>
        </p:txBody>
      </p:sp>
      <p:sp>
        <p:nvSpPr>
          <p:cNvPr id="9" name="TextBox 8">
            <a:extLst>
              <a:ext uri="{FF2B5EF4-FFF2-40B4-BE49-F238E27FC236}">
                <a16:creationId xmlns:a16="http://schemas.microsoft.com/office/drawing/2014/main" id="{24C38A1F-A2C9-4AFE-9A41-3328FC2CD48E}"/>
              </a:ext>
            </a:extLst>
          </p:cNvPr>
          <p:cNvSpPr txBox="1"/>
          <p:nvPr userDrawn="1"/>
        </p:nvSpPr>
        <p:spPr>
          <a:xfrm>
            <a:off x="704497" y="3292368"/>
            <a:ext cx="962123" cy="369332"/>
          </a:xfrm>
          <a:prstGeom prst="rect">
            <a:avLst/>
          </a:prstGeom>
          <a:noFill/>
        </p:spPr>
        <p:txBody>
          <a:bodyPr wrap="none" rtlCol="0">
            <a:spAutoFit/>
          </a:bodyPr>
          <a:lstStyle/>
          <a:p>
            <a:r>
              <a:rPr lang="en-GB" b="1" dirty="0">
                <a:solidFill>
                  <a:schemeClr val="accent2"/>
                </a:solidFill>
                <a:latin typeface="+mj-lt"/>
              </a:rPr>
              <a:t>Methods</a:t>
            </a:r>
          </a:p>
        </p:txBody>
      </p:sp>
      <p:sp>
        <p:nvSpPr>
          <p:cNvPr id="10" name="TextBox 9">
            <a:extLst>
              <a:ext uri="{FF2B5EF4-FFF2-40B4-BE49-F238E27FC236}">
                <a16:creationId xmlns:a16="http://schemas.microsoft.com/office/drawing/2014/main" id="{ED9720B6-AE97-4A3D-9CAC-4142DA93FA58}"/>
              </a:ext>
            </a:extLst>
          </p:cNvPr>
          <p:cNvSpPr txBox="1"/>
          <p:nvPr userDrawn="1"/>
        </p:nvSpPr>
        <p:spPr>
          <a:xfrm>
            <a:off x="6129403" y="1444834"/>
            <a:ext cx="869149" cy="369332"/>
          </a:xfrm>
          <a:prstGeom prst="rect">
            <a:avLst/>
          </a:prstGeom>
          <a:noFill/>
        </p:spPr>
        <p:txBody>
          <a:bodyPr wrap="none" rtlCol="0">
            <a:spAutoFit/>
          </a:bodyPr>
          <a:lstStyle/>
          <a:p>
            <a:r>
              <a:rPr lang="en-GB" b="1" dirty="0">
                <a:solidFill>
                  <a:schemeClr val="accent2"/>
                </a:solidFill>
                <a:latin typeface="+mj-lt"/>
              </a:rPr>
              <a:t>Results</a:t>
            </a:r>
          </a:p>
        </p:txBody>
      </p:sp>
    </p:spTree>
    <p:extLst>
      <p:ext uri="{BB962C8B-B14F-4D97-AF65-F5344CB8AC3E}">
        <p14:creationId xmlns:p14="http://schemas.microsoft.com/office/powerpoint/2010/main" val="121552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Visual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5" name="Footer Placeholder 4"/>
          <p:cNvSpPr>
            <a:spLocks noGrp="1"/>
          </p:cNvSpPr>
          <p:nvPr>
            <p:ph type="ftr" sz="quarter" idx="11"/>
          </p:nvPr>
        </p:nvSpPr>
        <p:spPr/>
        <p:txBody>
          <a:bodyPr/>
          <a:lstStyle/>
          <a:p>
            <a:endParaRPr lang="en-GB"/>
          </a:p>
        </p:txBody>
      </p:sp>
      <p:sp>
        <p:nvSpPr>
          <p:cNvPr id="8" name="Content Placeholder 7">
            <a:extLst>
              <a:ext uri="{FF2B5EF4-FFF2-40B4-BE49-F238E27FC236}">
                <a16:creationId xmlns:a16="http://schemas.microsoft.com/office/drawing/2014/main" id="{49553609-11BB-4B19-B7C9-98E308E9106D}"/>
              </a:ext>
            </a:extLst>
          </p:cNvPr>
          <p:cNvSpPr>
            <a:spLocks noGrp="1"/>
          </p:cNvSpPr>
          <p:nvPr>
            <p:ph sz="quarter" idx="12"/>
          </p:nvPr>
        </p:nvSpPr>
        <p:spPr>
          <a:xfrm>
            <a:off x="0" y="5525984"/>
            <a:ext cx="12192000" cy="584876"/>
          </a:xfrm>
          <a:solidFill>
            <a:schemeClr val="accent4"/>
          </a:solidFill>
          <a:ln>
            <a:noFill/>
          </a:ln>
        </p:spPr>
        <p:txBody>
          <a:bodyPr lIns="720000" rIns="720000" anchor="ctr">
            <a:normAutofit/>
          </a:bodyPr>
          <a:lstStyle>
            <a:lvl1pPr marL="63000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66196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 Offset content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3395711" y="1449388"/>
            <a:ext cx="8100000" cy="4535487"/>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538004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 Offset content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694800" y="1449388"/>
            <a:ext cx="8100000" cy="4535487"/>
          </a:xfrm>
        </p:spPr>
        <p:txBody>
          <a:bodyPr/>
          <a:lstStyle>
            <a:lvl1pPr marL="357188" indent="-357188">
              <a:buClr>
                <a:schemeClr val="accent3"/>
              </a:buClr>
              <a:buFont typeface="Arial" panose="020B0604020202020204" pitchFamily="34" charset="0"/>
              <a:buChar char="►"/>
              <a:defRPr/>
            </a:lvl1pPr>
            <a:lvl2pPr marL="893763" indent="-436563">
              <a:buClr>
                <a:schemeClr val="accent3"/>
              </a:buClr>
              <a:buFont typeface="Arial" panose="020B0604020202020204" pitchFamily="34" charset="0"/>
              <a:buChar char="ꟷ"/>
              <a:defRPr/>
            </a:lvl2pPr>
            <a:lvl3pPr marL="1252538" indent="-338138">
              <a:buClr>
                <a:schemeClr val="accent3"/>
              </a:buClr>
              <a:buFont typeface="Arial" panose="020B0604020202020204" pitchFamily="34" charset="0"/>
              <a:buChar char="ꟷ"/>
              <a:defRPr/>
            </a:lvl3pPr>
            <a:lvl4pPr marL="1789113" indent="-417513">
              <a:buClr>
                <a:schemeClr val="accent3"/>
              </a:buClr>
              <a:buFont typeface="Arial" panose="020B0604020202020204" pitchFamily="34" charset="0"/>
              <a:buChar char="ꟷ"/>
              <a:defRPr/>
            </a:lvl4pPr>
            <a:lvl5pPr marL="2157413" indent="-328613">
              <a:buClr>
                <a:schemeClr val="accent3"/>
              </a:buClr>
              <a:buFont typeface="Arial" panose="020B0604020202020204" pitchFamily="34" charset="0"/>
              <a:buChar char="ꟷ"/>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849" y="6311901"/>
            <a:ext cx="8522617" cy="352850"/>
          </a:xfrm>
        </p:spPr>
        <p:txBody>
          <a:bodyPr/>
          <a:lstStyle/>
          <a:p>
            <a:endParaRPr lang="en-GB"/>
          </a:p>
        </p:txBody>
      </p:sp>
    </p:spTree>
    <p:extLst>
      <p:ext uri="{BB962C8B-B14F-4D97-AF65-F5344CB8AC3E}">
        <p14:creationId xmlns:p14="http://schemas.microsoft.com/office/powerpoint/2010/main" val="14188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6: Chapter brea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accent3"/>
                </a:solidFill>
              </a:defRPr>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1615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7: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8"/>
            <a:ext cx="5315303" cy="45354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535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772783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Top Corners Rounded 3">
            <a:extLst>
              <a:ext uri="{FF2B5EF4-FFF2-40B4-BE49-F238E27FC236}">
                <a16:creationId xmlns:a16="http://schemas.microsoft.com/office/drawing/2014/main" id="{8A203C68-0475-491F-B992-E8F4B142ACA1}"/>
              </a:ext>
            </a:extLst>
          </p:cNvPr>
          <p:cNvSpPr/>
          <p:nvPr userDrawn="1"/>
        </p:nvSpPr>
        <p:spPr>
          <a:xfrm rot="16200000">
            <a:off x="5240156" y="-4880156"/>
            <a:ext cx="1016363" cy="11496676"/>
          </a:xfrm>
          <a:prstGeom prst="round2SameRect">
            <a:avLst>
              <a:gd name="adj1" fmla="val 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96000" y="360000"/>
            <a:ext cx="1080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3" name="Text Placeholder 2"/>
          <p:cNvSpPr>
            <a:spLocks noGrp="1"/>
          </p:cNvSpPr>
          <p:nvPr>
            <p:ph type="body" idx="1"/>
          </p:nvPr>
        </p:nvSpPr>
        <p:spPr>
          <a:xfrm>
            <a:off x="696000" y="1449389"/>
            <a:ext cx="10800000" cy="4535485"/>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3"/>
          </p:nvPr>
        </p:nvSpPr>
        <p:spPr>
          <a:xfrm>
            <a:off x="704497" y="6131861"/>
            <a:ext cx="9031665" cy="581635"/>
          </a:xfrm>
          <a:prstGeom prst="rect">
            <a:avLst/>
          </a:prstGeom>
        </p:spPr>
        <p:txBody>
          <a:bodyPr vert="horz" lIns="91440" tIns="45720" rIns="91440" bIns="45720" rtlCol="0" anchor="b"/>
          <a:lstStyle>
            <a:lvl1pPr algn="l">
              <a:defRPr sz="1000">
                <a:solidFill>
                  <a:schemeClr val="tx2"/>
                </a:solidFill>
              </a:defRPr>
            </a:lvl1pPr>
          </a:lstStyle>
          <a:p>
            <a:endParaRPr lang="en-GB" dirty="0"/>
          </a:p>
        </p:txBody>
      </p:sp>
      <p:sp>
        <p:nvSpPr>
          <p:cNvPr id="6" name="Rectangle 5">
            <a:extLst>
              <a:ext uri="{FF2B5EF4-FFF2-40B4-BE49-F238E27FC236}">
                <a16:creationId xmlns:a16="http://schemas.microsoft.com/office/drawing/2014/main" id="{92125D1A-1993-403F-9F42-9CE20DB5C8B0}"/>
              </a:ext>
            </a:extLst>
          </p:cNvPr>
          <p:cNvSpPr/>
          <p:nvPr userDrawn="1"/>
        </p:nvSpPr>
        <p:spPr>
          <a:xfrm>
            <a:off x="-1" y="243741"/>
            <a:ext cx="10352763" cy="12404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10;&#10;Description automatically generated">
            <a:extLst>
              <a:ext uri="{FF2B5EF4-FFF2-40B4-BE49-F238E27FC236}">
                <a16:creationId xmlns:a16="http://schemas.microsoft.com/office/drawing/2014/main" id="{0CEBB8A9-47B4-425D-81D2-94A32DD652F0}"/>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9736162" y="6262255"/>
            <a:ext cx="1759838" cy="451241"/>
          </a:xfrm>
          <a:prstGeom prst="rect">
            <a:avLst/>
          </a:prstGeom>
        </p:spPr>
      </p:pic>
    </p:spTree>
    <p:extLst>
      <p:ext uri="{BB962C8B-B14F-4D97-AF65-F5344CB8AC3E}">
        <p14:creationId xmlns:p14="http://schemas.microsoft.com/office/powerpoint/2010/main" val="37664984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6" r:id="rId10"/>
    <p:sldLayoutId id="2147483670" r:id="rId11"/>
    <p:sldLayoutId id="2147483671" r:id="rId12"/>
    <p:sldLayoutId id="2147483672" r:id="rId13"/>
    <p:sldLayoutId id="2147483677" r:id="rId14"/>
    <p:sldLayoutId id="2147483673" r:id="rId15"/>
    <p:sldLayoutId id="2147483674" r:id="rId16"/>
    <p:sldLayoutId id="2147483675" r:id="rId17"/>
  </p:sldLayoutIdLst>
  <p:hf sldNum="0" hdr="0" dt="0"/>
  <p:txStyles>
    <p:titleStyle>
      <a:lvl1pPr algn="l" defTabSz="914400" rtl="0" eaLnBrk="1" latinLnBrk="0" hangingPunct="1">
        <a:lnSpc>
          <a:spcPct val="90000"/>
        </a:lnSpc>
        <a:spcBef>
          <a:spcPct val="0"/>
        </a:spcBef>
        <a:buNone/>
        <a:defRPr lang="en-GB" sz="3600" b="1" kern="1200" dirty="0">
          <a:solidFill>
            <a:schemeClr val="bg2"/>
          </a:solidFill>
          <a:latin typeface="+mj-lt"/>
          <a:ea typeface="MS PGothic" panose="020B0600070205080204" pitchFamily="34" charset="-128"/>
          <a:cs typeface="+mj-cs"/>
        </a:defRPr>
      </a:lvl1pPr>
    </p:titleStyle>
    <p:body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2157413" indent="-328613"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p15:clr>
            <a:srgbClr val="F26B43"/>
          </p15:clr>
        </p15:guide>
        <p15:guide id="2" pos="3840">
          <p15:clr>
            <a:srgbClr val="F26B43"/>
          </p15:clr>
        </p15:guide>
        <p15:guide id="3" pos="438">
          <p15:clr>
            <a:srgbClr val="F26B43"/>
          </p15:clr>
        </p15:guide>
        <p15:guide id="4" pos="7242">
          <p15:clr>
            <a:srgbClr val="F26B43"/>
          </p15:clr>
        </p15:guide>
        <p15:guide id="5" orient="horz" pos="913">
          <p15:clr>
            <a:srgbClr val="F26B43"/>
          </p15:clr>
        </p15:guide>
        <p15:guide id="6" orient="horz" pos="232">
          <p15:clr>
            <a:srgbClr val="F26B43"/>
          </p15:clr>
        </p15:guide>
        <p15:guide id="7" orient="horz" pos="3770">
          <p15:clr>
            <a:srgbClr val="F26B43"/>
          </p15:clr>
        </p15:guide>
        <p15:guide id="8" orient="horz" pos="867">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B65E5-9D3D-45A1-A7DF-644CC2872323}"/>
              </a:ext>
            </a:extLst>
          </p:cNvPr>
          <p:cNvSpPr>
            <a:spLocks noGrp="1"/>
          </p:cNvSpPr>
          <p:nvPr>
            <p:ph type="ctrTitle"/>
          </p:nvPr>
        </p:nvSpPr>
        <p:spPr/>
        <p:txBody>
          <a:bodyPr/>
          <a:lstStyle/>
          <a:p>
            <a:r>
              <a:rPr lang="en-GB" dirty="0"/>
              <a:t>International Consensus Statement on Diagnosis, Multidisciplinary Management, and Life-Long Care </a:t>
            </a:r>
            <a:br>
              <a:rPr lang="en-GB" dirty="0"/>
            </a:br>
            <a:r>
              <a:rPr lang="en-GB" dirty="0"/>
              <a:t>For Individuals With Achondroplasia</a:t>
            </a:r>
          </a:p>
        </p:txBody>
      </p:sp>
      <p:sp>
        <p:nvSpPr>
          <p:cNvPr id="3" name="Subtitle 2">
            <a:extLst>
              <a:ext uri="{FF2B5EF4-FFF2-40B4-BE49-F238E27FC236}">
                <a16:creationId xmlns:a16="http://schemas.microsoft.com/office/drawing/2014/main" id="{40958E0A-BFCC-409A-BD11-1BD268BB0C17}"/>
              </a:ext>
            </a:extLst>
          </p:cNvPr>
          <p:cNvSpPr>
            <a:spLocks noGrp="1"/>
          </p:cNvSpPr>
          <p:nvPr>
            <p:ph type="subTitle" idx="1"/>
          </p:nvPr>
        </p:nvSpPr>
        <p:spPr/>
        <p:txBody>
          <a:bodyPr>
            <a:normAutofit fontScale="70000" lnSpcReduction="20000"/>
          </a:bodyPr>
          <a:lstStyle/>
          <a:p>
            <a:r>
              <a:rPr lang="en-GB" dirty="0"/>
              <a:t>Adapted from </a:t>
            </a:r>
            <a:r>
              <a:rPr lang="en-GB" dirty="0" err="1"/>
              <a:t>Savarirayan</a:t>
            </a:r>
            <a:r>
              <a:rPr lang="en-GB" dirty="0"/>
              <a:t> R, Ireland P, Irving M, Thompson D, Alves I, </a:t>
            </a:r>
            <a:r>
              <a:rPr lang="en-GB" dirty="0" err="1"/>
              <a:t>Baratela</a:t>
            </a:r>
            <a:r>
              <a:rPr lang="en-GB" dirty="0"/>
              <a:t> WAR, Betts J, </a:t>
            </a:r>
            <a:r>
              <a:rPr lang="en-GB" dirty="0" err="1"/>
              <a:t>Bober</a:t>
            </a:r>
            <a:r>
              <a:rPr lang="en-GB" dirty="0"/>
              <a:t> MB, </a:t>
            </a:r>
            <a:r>
              <a:rPr lang="en-GB" dirty="0" err="1"/>
              <a:t>Boero</a:t>
            </a:r>
            <a:r>
              <a:rPr lang="en-GB" dirty="0"/>
              <a:t> S, </a:t>
            </a:r>
            <a:r>
              <a:rPr lang="en-GB" dirty="0" err="1"/>
              <a:t>Briddell</a:t>
            </a:r>
            <a:r>
              <a:rPr lang="en-GB" dirty="0"/>
              <a:t> J, Campbell J, Campeau PM, Carl-</a:t>
            </a:r>
            <a:r>
              <a:rPr lang="en-GB" dirty="0" err="1"/>
              <a:t>Innig</a:t>
            </a:r>
            <a:r>
              <a:rPr lang="en-GB" dirty="0"/>
              <a:t> P, Cheung MS, </a:t>
            </a:r>
            <a:r>
              <a:rPr lang="en-GB" dirty="0" err="1"/>
              <a:t>Cobourne</a:t>
            </a:r>
            <a:r>
              <a:rPr lang="en-GB" dirty="0"/>
              <a:t> M, Cormier-</a:t>
            </a:r>
            <a:r>
              <a:rPr lang="en-GB" dirty="0" err="1"/>
              <a:t>Daire</a:t>
            </a:r>
            <a:r>
              <a:rPr lang="en-GB" dirty="0"/>
              <a:t> V, </a:t>
            </a:r>
            <a:r>
              <a:rPr lang="en-GB" dirty="0" err="1"/>
              <a:t>Deladure-Molla</a:t>
            </a:r>
            <a:r>
              <a:rPr lang="en-GB" dirty="0"/>
              <a:t> M, del Pino M, Elphick H, Fano V, </a:t>
            </a:r>
            <a:br>
              <a:rPr lang="en-GB" dirty="0"/>
            </a:br>
            <a:r>
              <a:rPr lang="en-GB" dirty="0" err="1"/>
              <a:t>Fauroux</a:t>
            </a:r>
            <a:r>
              <a:rPr lang="en-GB" dirty="0"/>
              <a:t> B, Gibbins J, Groves ML, </a:t>
            </a:r>
            <a:r>
              <a:rPr lang="en-GB" dirty="0" err="1"/>
              <a:t>Hagenäs</a:t>
            </a:r>
            <a:r>
              <a:rPr lang="en-GB" dirty="0"/>
              <a:t> L, Hannon T, Hoover-Fong J, </a:t>
            </a:r>
            <a:r>
              <a:rPr lang="en-GB" dirty="0" err="1"/>
              <a:t>Kaisermann</a:t>
            </a:r>
            <a:r>
              <a:rPr lang="en-GB" dirty="0"/>
              <a:t> M, </a:t>
            </a:r>
            <a:r>
              <a:rPr lang="en-GB" dirty="0" err="1"/>
              <a:t>Leiva</a:t>
            </a:r>
            <a:r>
              <a:rPr lang="en-GB" dirty="0"/>
              <a:t>-Gea A, </a:t>
            </a:r>
            <a:r>
              <a:rPr lang="en-GB" dirty="0" err="1"/>
              <a:t>Llerena</a:t>
            </a:r>
            <a:r>
              <a:rPr lang="en-GB" dirty="0"/>
              <a:t> J, Mackenzie W, </a:t>
            </a:r>
            <a:br>
              <a:rPr lang="en-GB" dirty="0"/>
            </a:br>
            <a:r>
              <a:rPr lang="en-GB" dirty="0"/>
              <a:t>Martin K, </a:t>
            </a:r>
            <a:r>
              <a:rPr lang="en-GB" dirty="0" err="1"/>
              <a:t>Mazzoleni</a:t>
            </a:r>
            <a:r>
              <a:rPr lang="en-GB" dirty="0"/>
              <a:t> F, McDonnell S, </a:t>
            </a:r>
            <a:r>
              <a:rPr lang="en-GB" dirty="0" err="1"/>
              <a:t>Meazzini</a:t>
            </a:r>
            <a:r>
              <a:rPr lang="en-GB" dirty="0"/>
              <a:t> MC, </a:t>
            </a:r>
            <a:r>
              <a:rPr lang="en-GB" dirty="0" err="1"/>
              <a:t>Milerad</a:t>
            </a:r>
            <a:r>
              <a:rPr lang="en-GB" dirty="0"/>
              <a:t> J, </a:t>
            </a:r>
            <a:r>
              <a:rPr lang="en-GB" dirty="0" err="1"/>
              <a:t>Mohnike</a:t>
            </a:r>
            <a:r>
              <a:rPr lang="en-GB" dirty="0"/>
              <a:t> K, Mortier GR, </a:t>
            </a:r>
            <a:r>
              <a:rPr lang="en-GB" dirty="0" err="1"/>
              <a:t>Offiah</a:t>
            </a:r>
            <a:r>
              <a:rPr lang="en-GB" dirty="0"/>
              <a:t> A, </a:t>
            </a:r>
            <a:r>
              <a:rPr lang="en-GB" dirty="0" err="1"/>
              <a:t>Ozono</a:t>
            </a:r>
            <a:r>
              <a:rPr lang="en-GB" dirty="0"/>
              <a:t> K, Phillips III JA, Powell S, Prasad Y, </a:t>
            </a:r>
            <a:r>
              <a:rPr lang="en-GB" dirty="0" err="1"/>
              <a:t>Raggio</a:t>
            </a:r>
            <a:r>
              <a:rPr lang="en-GB" dirty="0"/>
              <a:t> C, </a:t>
            </a:r>
            <a:r>
              <a:rPr lang="en-GB" dirty="0" err="1"/>
              <a:t>Rosselli</a:t>
            </a:r>
            <a:r>
              <a:rPr lang="en-GB" dirty="0"/>
              <a:t> P, Rossiter J, </a:t>
            </a:r>
            <a:r>
              <a:rPr lang="en-GB" dirty="0" err="1"/>
              <a:t>Selicorni</a:t>
            </a:r>
            <a:r>
              <a:rPr lang="en-GB" dirty="0"/>
              <a:t> A, Sessa M, Theroux M, Thomas M, </a:t>
            </a:r>
            <a:r>
              <a:rPr lang="en-GB" dirty="0" err="1"/>
              <a:t>Trespedi</a:t>
            </a:r>
            <a:r>
              <a:rPr lang="en-GB" dirty="0"/>
              <a:t> L, </a:t>
            </a:r>
            <a:r>
              <a:rPr lang="en-GB" dirty="0" err="1"/>
              <a:t>Tunkel</a:t>
            </a:r>
            <a:r>
              <a:rPr lang="en-GB" dirty="0"/>
              <a:t> D, Wallis C, </a:t>
            </a:r>
            <a:br>
              <a:rPr lang="en-GB" dirty="0"/>
            </a:br>
            <a:r>
              <a:rPr lang="en-GB" dirty="0"/>
              <a:t>Wright M, </a:t>
            </a:r>
            <a:r>
              <a:rPr lang="en-GB" dirty="0" err="1"/>
              <a:t>Yasui</a:t>
            </a:r>
            <a:r>
              <a:rPr lang="en-GB" dirty="0"/>
              <a:t> N, </a:t>
            </a:r>
            <a:r>
              <a:rPr lang="en-GB" dirty="0" err="1"/>
              <a:t>Fredwall</a:t>
            </a:r>
            <a:r>
              <a:rPr lang="en-GB" dirty="0"/>
              <a:t> SO</a:t>
            </a:r>
            <a:br>
              <a:rPr lang="en-GB" dirty="0"/>
            </a:br>
            <a:br>
              <a:rPr lang="en-GB" dirty="0"/>
            </a:br>
            <a:r>
              <a:rPr lang="en-GB" dirty="0"/>
              <a:t>Nat Rev Endocrinol 2021 </a:t>
            </a:r>
          </a:p>
          <a:p>
            <a:r>
              <a:rPr lang="en-GB" dirty="0"/>
              <a:t>DOI: 10.1038/s41574-021-00595-x</a:t>
            </a:r>
          </a:p>
        </p:txBody>
      </p:sp>
      <p:sp>
        <p:nvSpPr>
          <p:cNvPr id="4" name="TextBox 3">
            <a:extLst>
              <a:ext uri="{FF2B5EF4-FFF2-40B4-BE49-F238E27FC236}">
                <a16:creationId xmlns:a16="http://schemas.microsoft.com/office/drawing/2014/main" id="{472C333E-C47F-4CA0-A66C-41022E5D8670}"/>
              </a:ext>
            </a:extLst>
          </p:cNvPr>
          <p:cNvSpPr txBox="1"/>
          <p:nvPr/>
        </p:nvSpPr>
        <p:spPr>
          <a:xfrm>
            <a:off x="2527143" y="6134044"/>
            <a:ext cx="4127657" cy="600164"/>
          </a:xfrm>
          <a:prstGeom prst="rect">
            <a:avLst/>
          </a:prstGeom>
          <a:noFill/>
        </p:spPr>
        <p:txBody>
          <a:bodyPr wrap="square" rtlCol="0">
            <a:spAutoFit/>
          </a:bodyPr>
          <a:lstStyle/>
          <a:p>
            <a:pPr lvl="0" defTabSz="457200">
              <a:defRPr/>
            </a:pPr>
            <a:r>
              <a:rPr lang="en-GB" sz="1100" b="0" i="0" dirty="0">
                <a:solidFill>
                  <a:srgbClr val="303030"/>
                </a:solidFill>
                <a:effectLst/>
                <a:latin typeface="Arial" panose="020B0604020202020204" pitchFamily="34" charset="0"/>
              </a:rPr>
              <a:t>Achondroplasia.expert is organized and funded by BioMarin. This material has been developed in conjunction with the Achondroplasia.expert Editorial Committee.</a:t>
            </a:r>
            <a:endPar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64B1307-4FB2-4B03-B616-8BD9670D9E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6312114"/>
            <a:ext cx="1669349" cy="244024"/>
          </a:xfrm>
          <a:prstGeom prst="rect">
            <a:avLst/>
          </a:prstGeom>
        </p:spPr>
      </p:pic>
      <p:sp>
        <p:nvSpPr>
          <p:cNvPr id="7" name="TextBox 6">
            <a:extLst>
              <a:ext uri="{FF2B5EF4-FFF2-40B4-BE49-F238E27FC236}">
                <a16:creationId xmlns:a16="http://schemas.microsoft.com/office/drawing/2014/main" id="{EC79B9EA-09D0-4943-B318-752DA822FDC2}"/>
              </a:ext>
            </a:extLst>
          </p:cNvPr>
          <p:cNvSpPr txBox="1"/>
          <p:nvPr/>
        </p:nvSpPr>
        <p:spPr>
          <a:xfrm>
            <a:off x="5537200" y="6105637"/>
            <a:ext cx="4127657" cy="646331"/>
          </a:xfrm>
          <a:prstGeom prst="rect">
            <a:avLst/>
          </a:prstGeom>
          <a:noFill/>
        </p:spPr>
        <p:txBody>
          <a:bodyPr wrap="square" rtlCol="0">
            <a:spAutoFit/>
          </a:bodyPr>
          <a:lstStyle/>
          <a:p>
            <a:pPr lvl="0" algn="r" defTabSz="457200">
              <a:defRPr/>
            </a:pPr>
            <a:r>
              <a:rPr kumimoji="0" lang="en-US" sz="12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For Healthcare Professionals Only</a:t>
            </a:r>
            <a:br>
              <a:rPr kumimoji="0" lang="en-US" sz="12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br>
            <a:r>
              <a:rPr kumimoji="0" lang="en-US" sz="12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 2022 BioMarin International Ltd.</a:t>
            </a:r>
            <a:br>
              <a:rPr kumimoji="0" lang="en-US" sz="12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br>
            <a:r>
              <a:rPr kumimoji="0" lang="en-US" sz="12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All Rights Reserved. EU-ACH-00374 02</a:t>
            </a:r>
            <a:r>
              <a:rPr lang="en-US" sz="1200" dirty="0">
                <a:solidFill>
                  <a:schemeClr val="accent2">
                    <a:lumMod val="50000"/>
                  </a:schemeClr>
                </a:solidFill>
              </a:rPr>
              <a:t>/22</a:t>
            </a:r>
            <a:endParaRPr kumimoji="0" lang="en-US" sz="1200" b="0" i="0" u="none" strike="noStrike" kern="1200" cap="none" spc="0" normalizeH="0" baseline="0" noProof="0" dirty="0">
              <a:ln>
                <a:noFill/>
              </a:ln>
              <a:solidFill>
                <a:schemeClr val="accent2">
                  <a:lumMod val="50000"/>
                </a:schemeClr>
              </a:solidFill>
              <a:effectLst/>
              <a:highlight>
                <a:srgbClr val="FFFF00"/>
              </a:highligh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1390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95885-74D0-4964-99DA-00493A30087B}"/>
              </a:ext>
            </a:extLst>
          </p:cNvPr>
          <p:cNvSpPr>
            <a:spLocks noGrp="1"/>
          </p:cNvSpPr>
          <p:nvPr>
            <p:ph type="title"/>
          </p:nvPr>
        </p:nvSpPr>
        <p:spPr/>
        <p:txBody>
          <a:bodyPr>
            <a:normAutofit/>
          </a:bodyPr>
          <a:lstStyle/>
          <a:p>
            <a:r>
              <a:rPr lang="en-GB" dirty="0"/>
              <a:t>Management of ACH in Infants (1 of 2)</a:t>
            </a:r>
          </a:p>
        </p:txBody>
      </p:sp>
      <p:sp>
        <p:nvSpPr>
          <p:cNvPr id="3" name="Content Placeholder 2">
            <a:extLst>
              <a:ext uri="{FF2B5EF4-FFF2-40B4-BE49-F238E27FC236}">
                <a16:creationId xmlns:a16="http://schemas.microsoft.com/office/drawing/2014/main" id="{0892CE03-AF7F-40E0-94AB-E5D90BD47CA3}"/>
              </a:ext>
            </a:extLst>
          </p:cNvPr>
          <p:cNvSpPr>
            <a:spLocks noGrp="1"/>
          </p:cNvSpPr>
          <p:nvPr>
            <p:ph idx="1"/>
          </p:nvPr>
        </p:nvSpPr>
        <p:spPr/>
        <p:txBody>
          <a:bodyPr>
            <a:normAutofit/>
          </a:bodyPr>
          <a:lstStyle/>
          <a:p>
            <a:pPr marL="541338" lvl="0" indent="-541338">
              <a:buFont typeface="+mj-lt"/>
              <a:buAutoNum type="arabicPeriod" startAt="24"/>
            </a:pPr>
            <a:r>
              <a:rPr lang="en-GB" sz="1600" dirty="0"/>
              <a:t>Infants with ACH should be referred to a skeletal dysplasia reference centre or HCP with expertise in achondroplasia as soon as diagnosis is made</a:t>
            </a:r>
          </a:p>
          <a:p>
            <a:pPr marL="541338" lvl="0" indent="-541338">
              <a:buFont typeface="+mj-lt"/>
              <a:buAutoNum type="arabicPeriod" startAt="24"/>
            </a:pPr>
            <a:r>
              <a:rPr lang="en-GB" sz="1600" dirty="0"/>
              <a:t>All children with ACH should receive regular follow-up by a multidisciplinary team, guided by an HCP with expertise in ACH; close monitoring in the first 2 years is important</a:t>
            </a:r>
          </a:p>
          <a:p>
            <a:pPr marL="541338" lvl="0" indent="-541338">
              <a:buFont typeface="+mj-lt"/>
              <a:buAutoNum type="arabicPeriod" startAt="24"/>
            </a:pPr>
            <a:r>
              <a:rPr lang="en-GB" sz="1600" dirty="0"/>
              <a:t>Parents of infants with ACH should be provided with specific charts and a growth parameters register (height, weight and head circumference) for management follow-up</a:t>
            </a:r>
          </a:p>
          <a:p>
            <a:pPr marL="541338" lvl="0" indent="-541338">
              <a:buFont typeface="+mj-lt"/>
              <a:buAutoNum type="arabicPeriod" startAt="24"/>
            </a:pPr>
            <a:r>
              <a:rPr lang="en-GB" sz="1600" dirty="0"/>
              <a:t>Infants should be assessed for the development of gross, fine motor and early communication skills using ACH-specific screening tools</a:t>
            </a:r>
          </a:p>
          <a:p>
            <a:pPr marL="896938" lvl="1" indent="-354013"/>
            <a:r>
              <a:rPr lang="en-GB" sz="1400" dirty="0"/>
              <a:t>MRI of the head and spine and an assessment by a paediatrician and/or neurologist should be considered if developmental delay is observed</a:t>
            </a:r>
          </a:p>
          <a:p>
            <a:pPr marL="541338" lvl="0" indent="-541338">
              <a:buFont typeface="+mj-lt"/>
              <a:buAutoNum type="arabicPeriod" startAt="24"/>
            </a:pPr>
            <a:r>
              <a:rPr lang="en-GB" sz="1600" dirty="0"/>
              <a:t>Parents should be provided with early information on positioning and handling infants with ACH, including avoidance of early sitting and appropriate options for car seats and prams</a:t>
            </a:r>
          </a:p>
          <a:p>
            <a:pPr marL="457200" lvl="0" indent="-457200">
              <a:buFont typeface="+mj-lt"/>
              <a:buAutoNum type="arabicPeriod" startAt="24"/>
            </a:pPr>
            <a:endParaRPr lang="en-GB" sz="1600" dirty="0"/>
          </a:p>
        </p:txBody>
      </p:sp>
      <p:sp>
        <p:nvSpPr>
          <p:cNvPr id="4" name="Footer Placeholder 3">
            <a:extLst>
              <a:ext uri="{FF2B5EF4-FFF2-40B4-BE49-F238E27FC236}">
                <a16:creationId xmlns:a16="http://schemas.microsoft.com/office/drawing/2014/main" id="{0E3C10CD-F372-4C38-933B-AA5446DEEF70}"/>
              </a:ext>
            </a:extLst>
          </p:cNvPr>
          <p:cNvSpPr>
            <a:spLocks noGrp="1"/>
          </p:cNvSpPr>
          <p:nvPr>
            <p:ph type="ftr" sz="quarter" idx="11"/>
          </p:nvPr>
        </p:nvSpPr>
        <p:spPr/>
        <p:txBody>
          <a:bodyPr/>
          <a:lstStyle/>
          <a:p>
            <a:r>
              <a:rPr lang="en-GB" dirty="0"/>
              <a:t>ACH, achondroplasia; HCP, healthcare professional; MRI, magnetic resonance imaging.</a:t>
            </a:r>
          </a:p>
          <a:p>
            <a:r>
              <a:rPr lang="en-GB" dirty="0" err="1"/>
              <a:t>Savarirayan</a:t>
            </a:r>
            <a:r>
              <a:rPr lang="en-GB" dirty="0"/>
              <a:t> R, et al. Nat Rev Endocrinol 2021; DOI: 10.1038/s41574-021-00595-x.</a:t>
            </a:r>
          </a:p>
        </p:txBody>
      </p:sp>
      <p:sp>
        <p:nvSpPr>
          <p:cNvPr id="6" name="Rectangle: Rounded Corners 5">
            <a:extLst>
              <a:ext uri="{FF2B5EF4-FFF2-40B4-BE49-F238E27FC236}">
                <a16:creationId xmlns:a16="http://schemas.microsoft.com/office/drawing/2014/main" id="{BACBB1FD-50B1-4FF2-A68F-A36B26AF3650}"/>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3226871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95885-74D0-4964-99DA-00493A30087B}"/>
              </a:ext>
            </a:extLst>
          </p:cNvPr>
          <p:cNvSpPr>
            <a:spLocks noGrp="1"/>
          </p:cNvSpPr>
          <p:nvPr>
            <p:ph type="title"/>
          </p:nvPr>
        </p:nvSpPr>
        <p:spPr>
          <a:xfrm>
            <a:off x="696000" y="360000"/>
            <a:ext cx="10800000" cy="1008000"/>
          </a:xfrm>
        </p:spPr>
        <p:txBody>
          <a:bodyPr>
            <a:normAutofit/>
          </a:bodyPr>
          <a:lstStyle/>
          <a:p>
            <a:r>
              <a:rPr lang="en-GB" dirty="0"/>
              <a:t>Management of ACH in Infants (2 of 2)</a:t>
            </a:r>
          </a:p>
        </p:txBody>
      </p:sp>
      <p:sp>
        <p:nvSpPr>
          <p:cNvPr id="3" name="Content Placeholder 2">
            <a:extLst>
              <a:ext uri="{FF2B5EF4-FFF2-40B4-BE49-F238E27FC236}">
                <a16:creationId xmlns:a16="http://schemas.microsoft.com/office/drawing/2014/main" id="{0892CE03-AF7F-40E0-94AB-E5D90BD47CA3}"/>
              </a:ext>
            </a:extLst>
          </p:cNvPr>
          <p:cNvSpPr>
            <a:spLocks noGrp="1"/>
          </p:cNvSpPr>
          <p:nvPr>
            <p:ph idx="1"/>
          </p:nvPr>
        </p:nvSpPr>
        <p:spPr>
          <a:xfrm>
            <a:off x="696000" y="1449391"/>
            <a:ext cx="10800000" cy="3911741"/>
          </a:xfrm>
        </p:spPr>
        <p:txBody>
          <a:bodyPr>
            <a:normAutofit/>
          </a:bodyPr>
          <a:lstStyle/>
          <a:p>
            <a:pPr marL="541338" indent="-541338">
              <a:buFont typeface="+mj-lt"/>
              <a:buAutoNum type="arabicPeriod" startAt="29"/>
            </a:pPr>
            <a:r>
              <a:rPr lang="en-GB" sz="1600" dirty="0"/>
              <a:t>Careful evaluation for cervicomedullary compression is mandatory at each medical evaluation in infants and young children with ACH</a:t>
            </a:r>
          </a:p>
          <a:p>
            <a:pPr marL="541338" indent="-541338">
              <a:buFont typeface="+mj-lt"/>
              <a:buAutoNum type="arabicPeriod" startAt="29"/>
            </a:pPr>
            <a:r>
              <a:rPr lang="en-GB" sz="1600" dirty="0"/>
              <a:t>A polysomnography study should be performed when respiratory problems are obvious or suspected and completed during the first year of life for all infants with ACH</a:t>
            </a:r>
          </a:p>
          <a:p>
            <a:pPr marL="541338" indent="-541338">
              <a:buFont typeface="+mj-lt"/>
              <a:buAutoNum type="arabicPeriod" startAt="29"/>
            </a:pPr>
            <a:r>
              <a:rPr lang="en-GB" sz="1600" dirty="0"/>
              <a:t>Hearing evaluation is recommended in infants with ACH at an early stage and should be monitored longitudinally</a:t>
            </a:r>
          </a:p>
          <a:p>
            <a:pPr marL="541338" indent="-541338">
              <a:buFont typeface="+mj-lt"/>
              <a:buAutoNum type="arabicPeriod" startAt="29"/>
            </a:pPr>
            <a:r>
              <a:rPr lang="en-GB" sz="1600" dirty="0"/>
              <a:t>Recurrent and chronic otitis media are common in infants with ACH and early referral to an otolaryngologist (ENT) specialist should be considered</a:t>
            </a:r>
          </a:p>
          <a:p>
            <a:pPr marL="541338" indent="-541338">
              <a:buFont typeface="+mj-lt"/>
              <a:buAutoNum type="arabicPeriod" startAt="29"/>
            </a:pPr>
            <a:r>
              <a:rPr lang="en-GB" sz="1600" dirty="0"/>
              <a:t>Infants with ACH should receive regular vaccinations according to national immunisation programmes</a:t>
            </a:r>
          </a:p>
        </p:txBody>
      </p:sp>
      <p:sp>
        <p:nvSpPr>
          <p:cNvPr id="4" name="Footer Placeholder 3">
            <a:extLst>
              <a:ext uri="{FF2B5EF4-FFF2-40B4-BE49-F238E27FC236}">
                <a16:creationId xmlns:a16="http://schemas.microsoft.com/office/drawing/2014/main" id="{0E3C10CD-F372-4C38-933B-AA5446DEEF70}"/>
              </a:ext>
            </a:extLst>
          </p:cNvPr>
          <p:cNvSpPr>
            <a:spLocks noGrp="1"/>
          </p:cNvSpPr>
          <p:nvPr>
            <p:ph type="ftr" sz="quarter" idx="11"/>
          </p:nvPr>
        </p:nvSpPr>
        <p:spPr>
          <a:xfrm>
            <a:off x="704497" y="6131861"/>
            <a:ext cx="9031665" cy="581635"/>
          </a:xfrm>
        </p:spPr>
        <p:txBody>
          <a:bodyPr/>
          <a:lstStyle/>
          <a:p>
            <a:r>
              <a:rPr lang="en-GB" dirty="0"/>
              <a:t>ACH, achondroplasia; ENT, ear, nose, and throat</a:t>
            </a:r>
            <a:r>
              <a:rPr lang="en-US" dirty="0"/>
              <a:t>.</a:t>
            </a:r>
            <a:br>
              <a:rPr lang="en-US" dirty="0"/>
            </a:br>
            <a:r>
              <a:rPr lang="en-GB" dirty="0" err="1"/>
              <a:t>Savarirayan</a:t>
            </a:r>
            <a:r>
              <a:rPr lang="en-GB" dirty="0"/>
              <a:t> R, et al. Nat Rev Endocrinol 2021; DOI: 10.1038/s41574-021-00595-x.</a:t>
            </a:r>
          </a:p>
        </p:txBody>
      </p:sp>
      <p:sp>
        <p:nvSpPr>
          <p:cNvPr id="5" name="Content Placeholder 4">
            <a:extLst>
              <a:ext uri="{FF2B5EF4-FFF2-40B4-BE49-F238E27FC236}">
                <a16:creationId xmlns:a16="http://schemas.microsoft.com/office/drawing/2014/main" id="{D8836465-3667-4B8D-8159-8869D2140E0B}"/>
              </a:ext>
            </a:extLst>
          </p:cNvPr>
          <p:cNvSpPr>
            <a:spLocks noGrp="1"/>
          </p:cNvSpPr>
          <p:nvPr>
            <p:ph sz="quarter" idx="12"/>
          </p:nvPr>
        </p:nvSpPr>
        <p:spPr>
          <a:xfrm>
            <a:off x="0" y="5526610"/>
            <a:ext cx="12192000" cy="584876"/>
          </a:xfrm>
        </p:spPr>
        <p:txBody>
          <a:bodyPr>
            <a:normAutofit fontScale="70000" lnSpcReduction="20000"/>
          </a:bodyPr>
          <a:lstStyle/>
          <a:p>
            <a:r>
              <a:rPr lang="en-GB" dirty="0"/>
              <a:t>The specialist care team, in parallel with the local team, should undertake regular evaluation of infants in the first year of life; every 2–4 months initially and then every 3–6 months depending on medical concern and local resources</a:t>
            </a:r>
          </a:p>
        </p:txBody>
      </p:sp>
      <p:sp>
        <p:nvSpPr>
          <p:cNvPr id="10" name="Rectangle: Rounded Corners 9">
            <a:extLst>
              <a:ext uri="{FF2B5EF4-FFF2-40B4-BE49-F238E27FC236}">
                <a16:creationId xmlns:a16="http://schemas.microsoft.com/office/drawing/2014/main" id="{E4DB3AE7-18F2-4C3E-B807-02BE271D372D}"/>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2364719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15AD2-8F6C-461C-BCA8-23A5A01A7256}"/>
              </a:ext>
            </a:extLst>
          </p:cNvPr>
          <p:cNvSpPr>
            <a:spLocks noGrp="1"/>
          </p:cNvSpPr>
          <p:nvPr>
            <p:ph type="title"/>
          </p:nvPr>
        </p:nvSpPr>
        <p:spPr/>
        <p:txBody>
          <a:bodyPr>
            <a:normAutofit/>
          </a:bodyPr>
          <a:lstStyle/>
          <a:p>
            <a:r>
              <a:rPr lang="en-GB" dirty="0"/>
              <a:t>Foramen Magnum Stenosis (1 of 2)</a:t>
            </a:r>
          </a:p>
        </p:txBody>
      </p:sp>
      <p:sp>
        <p:nvSpPr>
          <p:cNvPr id="3" name="Content Placeholder 2">
            <a:extLst>
              <a:ext uri="{FF2B5EF4-FFF2-40B4-BE49-F238E27FC236}">
                <a16:creationId xmlns:a16="http://schemas.microsoft.com/office/drawing/2014/main" id="{789B6384-DCA1-4CBB-8D21-8775D33D44D4}"/>
              </a:ext>
            </a:extLst>
          </p:cNvPr>
          <p:cNvSpPr>
            <a:spLocks noGrp="1"/>
          </p:cNvSpPr>
          <p:nvPr>
            <p:ph idx="1"/>
          </p:nvPr>
        </p:nvSpPr>
        <p:spPr/>
        <p:txBody>
          <a:bodyPr>
            <a:normAutofit/>
          </a:bodyPr>
          <a:lstStyle/>
          <a:p>
            <a:pPr marL="541338" indent="-541338">
              <a:buFont typeface="+mj-lt"/>
              <a:buAutoNum type="arabicPeriod" startAt="34"/>
            </a:pPr>
            <a:r>
              <a:rPr lang="en-GB" sz="1600" dirty="0"/>
              <a:t>Regular neurological evaluation is recommended for all infants and children with ACH</a:t>
            </a:r>
          </a:p>
          <a:p>
            <a:pPr marL="541338" indent="-541338">
              <a:buFont typeface="+mj-lt"/>
              <a:buAutoNum type="arabicPeriod" startAt="34"/>
            </a:pPr>
            <a:r>
              <a:rPr lang="en-GB" sz="1600" dirty="0"/>
              <a:t>MRI is the preferred imaging modality to investigate cervicomedullary compression in infants and </a:t>
            </a:r>
            <a:br>
              <a:rPr lang="en-GB" sz="1600" dirty="0"/>
            </a:br>
            <a:r>
              <a:rPr lang="en-GB" sz="1600" dirty="0"/>
              <a:t>children with ACH</a:t>
            </a:r>
          </a:p>
          <a:p>
            <a:pPr marL="541338" indent="-541338">
              <a:buFont typeface="+mj-lt"/>
              <a:buAutoNum type="arabicPeriod" startAt="34"/>
            </a:pPr>
            <a:r>
              <a:rPr lang="en-GB" sz="1600" dirty="0"/>
              <a:t>In asymptomatic infants with ACH, MRI scanning to evaluate the cervicomedullary junction and foramen magnum size should be considered during the first months of life</a:t>
            </a:r>
          </a:p>
          <a:p>
            <a:pPr marL="541338" indent="-541338">
              <a:buFont typeface="+mj-lt"/>
              <a:buAutoNum type="arabicPeriod" startAt="34"/>
            </a:pPr>
            <a:r>
              <a:rPr lang="en-GB" sz="1600" dirty="0"/>
              <a:t>If a cranio-cervical MRI is being performed in infants and children with ACH, imaging of the whole brain </a:t>
            </a:r>
            <a:br>
              <a:rPr lang="en-GB" sz="1600" dirty="0"/>
            </a:br>
            <a:r>
              <a:rPr lang="en-GB" sz="1600" dirty="0"/>
              <a:t>should be included</a:t>
            </a:r>
          </a:p>
          <a:p>
            <a:pPr marL="541338" indent="-541338">
              <a:buFont typeface="+mj-lt"/>
              <a:buAutoNum type="arabicPeriod" startAt="34"/>
            </a:pPr>
            <a:r>
              <a:rPr lang="en-GB" sz="1600" dirty="0"/>
              <a:t>Asymptomatic ventriculomegaly does not require treatment in patients with ACH</a:t>
            </a:r>
          </a:p>
          <a:p>
            <a:pPr marL="541338" indent="-541338">
              <a:buFont typeface="+mj-lt"/>
              <a:buAutoNum type="arabicPeriod" startAt="34"/>
            </a:pPr>
            <a:r>
              <a:rPr lang="en-GB" sz="1600" dirty="0"/>
              <a:t>An abnormality on neurological evaluation of a patient with ACH, which might indicate cervicomedullary compression, should be evaluated further with MRI</a:t>
            </a:r>
          </a:p>
        </p:txBody>
      </p:sp>
      <p:sp>
        <p:nvSpPr>
          <p:cNvPr id="4" name="Footer Placeholder 3">
            <a:extLst>
              <a:ext uri="{FF2B5EF4-FFF2-40B4-BE49-F238E27FC236}">
                <a16:creationId xmlns:a16="http://schemas.microsoft.com/office/drawing/2014/main" id="{CB932BB5-D835-4A87-A4AF-303A5CAB58EF}"/>
              </a:ext>
            </a:extLst>
          </p:cNvPr>
          <p:cNvSpPr>
            <a:spLocks noGrp="1"/>
          </p:cNvSpPr>
          <p:nvPr>
            <p:ph type="ftr" sz="quarter" idx="11"/>
          </p:nvPr>
        </p:nvSpPr>
        <p:spPr/>
        <p:txBody>
          <a:bodyPr/>
          <a:lstStyle/>
          <a:p>
            <a:r>
              <a:rPr lang="en-GB" dirty="0"/>
              <a:t>ACH, achondroplasia; MRI, magnetic resonance imaging.</a:t>
            </a:r>
            <a:br>
              <a:rPr lang="en-GB" dirty="0"/>
            </a:br>
            <a:r>
              <a:rPr lang="en-GB" dirty="0" err="1"/>
              <a:t>Savarirayan</a:t>
            </a:r>
            <a:r>
              <a:rPr lang="en-GB" dirty="0"/>
              <a:t> R, et al. Nat Rev Endocrinol 2021; DOI: 10.1038/s41574-021-00595-x.</a:t>
            </a:r>
          </a:p>
        </p:txBody>
      </p:sp>
      <p:sp>
        <p:nvSpPr>
          <p:cNvPr id="6" name="Rectangle: Rounded Corners 5">
            <a:extLst>
              <a:ext uri="{FF2B5EF4-FFF2-40B4-BE49-F238E27FC236}">
                <a16:creationId xmlns:a16="http://schemas.microsoft.com/office/drawing/2014/main" id="{709D7B96-DAAB-4C34-9BD5-533E0DC534E7}"/>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403068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15AD2-8F6C-461C-BCA8-23A5A01A7256}"/>
              </a:ext>
            </a:extLst>
          </p:cNvPr>
          <p:cNvSpPr>
            <a:spLocks noGrp="1"/>
          </p:cNvSpPr>
          <p:nvPr>
            <p:ph type="title"/>
          </p:nvPr>
        </p:nvSpPr>
        <p:spPr/>
        <p:txBody>
          <a:bodyPr>
            <a:normAutofit/>
          </a:bodyPr>
          <a:lstStyle/>
          <a:p>
            <a:r>
              <a:rPr lang="en-GB" dirty="0"/>
              <a:t>Foramen Magnum Stenosis (2 of 2)</a:t>
            </a:r>
          </a:p>
        </p:txBody>
      </p:sp>
      <p:sp>
        <p:nvSpPr>
          <p:cNvPr id="3" name="Content Placeholder 2">
            <a:extLst>
              <a:ext uri="{FF2B5EF4-FFF2-40B4-BE49-F238E27FC236}">
                <a16:creationId xmlns:a16="http://schemas.microsoft.com/office/drawing/2014/main" id="{789B6384-DCA1-4CBB-8D21-8775D33D44D4}"/>
              </a:ext>
            </a:extLst>
          </p:cNvPr>
          <p:cNvSpPr>
            <a:spLocks noGrp="1"/>
          </p:cNvSpPr>
          <p:nvPr>
            <p:ph idx="1"/>
          </p:nvPr>
        </p:nvSpPr>
        <p:spPr/>
        <p:txBody>
          <a:bodyPr>
            <a:normAutofit/>
          </a:bodyPr>
          <a:lstStyle/>
          <a:p>
            <a:pPr marL="541338" indent="-541338">
              <a:buFont typeface="+mj-lt"/>
              <a:buAutoNum type="arabicPeriod" startAt="40"/>
            </a:pPr>
            <a:r>
              <a:rPr lang="en-GB" sz="1600" dirty="0"/>
              <a:t>Foramen magnum decompression is indicated in symptomatic children with cervicomedullary compression, with or without MRI signal change in the spinal cord</a:t>
            </a:r>
          </a:p>
          <a:p>
            <a:pPr marL="541338" indent="-541338">
              <a:buFont typeface="+mj-lt"/>
              <a:buAutoNum type="arabicPeriod" startAt="40"/>
            </a:pPr>
            <a:r>
              <a:rPr lang="en-GB" sz="1600" dirty="0"/>
              <a:t>Foramen magnum decompression should be carried out by a neurosurgical team with prior experience in performing this procedure in patients with ACH</a:t>
            </a:r>
          </a:p>
          <a:p>
            <a:pPr marL="541338" indent="-541338">
              <a:buFont typeface="+mj-lt"/>
              <a:buAutoNum type="arabicPeriod" startAt="40"/>
            </a:pPr>
            <a:r>
              <a:rPr lang="en-GB" sz="1600" dirty="0"/>
              <a:t>A patient with ACH who has MRI confirmation of cervicomedullary compression, even in the absence of symptoms or signs, should have a neurosurgical evaluation</a:t>
            </a:r>
          </a:p>
          <a:p>
            <a:pPr marL="541338" indent="-541338">
              <a:buFont typeface="+mj-lt"/>
              <a:buAutoNum type="arabicPeriod" startAt="40"/>
            </a:pPr>
            <a:r>
              <a:rPr lang="en-GB" sz="1600" dirty="0"/>
              <a:t>MRI signal change without concomitant foramen magnum stenosis is not uncommon </a:t>
            </a:r>
            <a:br>
              <a:rPr lang="en-GB" sz="1600" dirty="0"/>
            </a:br>
            <a:r>
              <a:rPr lang="en-GB" sz="1600" dirty="0"/>
              <a:t>in the upper cervical cord of older children and adults with ACH and does not usually warrant intervention</a:t>
            </a:r>
          </a:p>
        </p:txBody>
      </p:sp>
      <p:sp>
        <p:nvSpPr>
          <p:cNvPr id="4" name="Footer Placeholder 3">
            <a:extLst>
              <a:ext uri="{FF2B5EF4-FFF2-40B4-BE49-F238E27FC236}">
                <a16:creationId xmlns:a16="http://schemas.microsoft.com/office/drawing/2014/main" id="{CB932BB5-D835-4A87-A4AF-303A5CAB58EF}"/>
              </a:ext>
            </a:extLst>
          </p:cNvPr>
          <p:cNvSpPr>
            <a:spLocks noGrp="1"/>
          </p:cNvSpPr>
          <p:nvPr>
            <p:ph type="ftr" sz="quarter" idx="11"/>
          </p:nvPr>
        </p:nvSpPr>
        <p:spPr/>
        <p:txBody>
          <a:bodyPr/>
          <a:lstStyle/>
          <a:p>
            <a:r>
              <a:rPr lang="en-GB" dirty="0"/>
              <a:t>ACH, achondroplasia; MRI, magnetic resonance imaging.</a:t>
            </a:r>
            <a:br>
              <a:rPr lang="en-GB" dirty="0"/>
            </a:br>
            <a:r>
              <a:rPr lang="en-GB" dirty="0" err="1"/>
              <a:t>Savarirayan</a:t>
            </a:r>
            <a:r>
              <a:rPr lang="en-GB" dirty="0"/>
              <a:t> R, et al. Nat Rev Endocrinol 2021; DOI: 10.1038/s41574-021-00595-x.</a:t>
            </a:r>
          </a:p>
        </p:txBody>
      </p:sp>
      <p:sp>
        <p:nvSpPr>
          <p:cNvPr id="5" name="Content Placeholder 4">
            <a:extLst>
              <a:ext uri="{FF2B5EF4-FFF2-40B4-BE49-F238E27FC236}">
                <a16:creationId xmlns:a16="http://schemas.microsoft.com/office/drawing/2014/main" id="{22E40614-B196-4620-B90B-62CF32229A17}"/>
              </a:ext>
            </a:extLst>
          </p:cNvPr>
          <p:cNvSpPr>
            <a:spLocks noGrp="1"/>
          </p:cNvSpPr>
          <p:nvPr>
            <p:ph sz="quarter" idx="12"/>
          </p:nvPr>
        </p:nvSpPr>
        <p:spPr/>
        <p:txBody>
          <a:bodyPr>
            <a:noAutofit/>
          </a:bodyPr>
          <a:lstStyle/>
          <a:p>
            <a:r>
              <a:rPr lang="en-GB" sz="1800" dirty="0"/>
              <a:t>Foramen magnum stenosis is a well-recognised complication in ACH, with infants and younger children at higher risk than adults and older children</a:t>
            </a:r>
          </a:p>
        </p:txBody>
      </p:sp>
      <p:sp>
        <p:nvSpPr>
          <p:cNvPr id="6" name="Rectangle: Rounded Corners 5">
            <a:extLst>
              <a:ext uri="{FF2B5EF4-FFF2-40B4-BE49-F238E27FC236}">
                <a16:creationId xmlns:a16="http://schemas.microsoft.com/office/drawing/2014/main" id="{CCB8BD2D-42DD-4184-BC8F-5FEEB4AE5D58}"/>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884070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a:xfrm>
            <a:off x="696000" y="360000"/>
            <a:ext cx="10800000" cy="1008000"/>
          </a:xfrm>
        </p:spPr>
        <p:txBody>
          <a:bodyPr>
            <a:normAutofit/>
          </a:bodyPr>
          <a:lstStyle/>
          <a:p>
            <a:r>
              <a:rPr lang="en-GB" dirty="0"/>
              <a:t>Growth and Development (1)</a:t>
            </a:r>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a:xfrm>
            <a:off x="695325" y="1449388"/>
            <a:ext cx="10801350" cy="4743307"/>
          </a:xfrm>
        </p:spPr>
        <p:txBody>
          <a:bodyPr>
            <a:normAutofit/>
          </a:bodyPr>
          <a:lstStyle/>
          <a:p>
            <a:pPr marL="541338" lvl="0" indent="-541338">
              <a:buFont typeface="+mj-lt"/>
              <a:buAutoNum type="arabicPeriod" startAt="44"/>
            </a:pPr>
            <a:r>
              <a:rPr lang="en-GB" sz="1600" dirty="0"/>
              <a:t>The growth of infants with ACH should be monitored longitudinally at each medical check-up using ACH-specific height, weight, and head circumference growth charts</a:t>
            </a:r>
          </a:p>
          <a:p>
            <a:pPr marL="541338" lvl="0" indent="-541338">
              <a:buFont typeface="+mj-lt"/>
              <a:buAutoNum type="arabicPeriod" startAt="44"/>
            </a:pPr>
            <a:r>
              <a:rPr lang="en-GB" sz="1600" dirty="0"/>
              <a:t>Head circumference should be monitored regularly (monthly during the first year of life) and plotted on ACH-specific head circumference charts</a:t>
            </a:r>
          </a:p>
          <a:p>
            <a:pPr marL="1077913" lvl="1" indent="-541338"/>
            <a:r>
              <a:rPr lang="en-GB" sz="1400" b="0" i="0" dirty="0">
                <a:solidFill>
                  <a:srgbClr val="303030"/>
                </a:solidFill>
                <a:effectLst/>
                <a:latin typeface="Arial" panose="020B0604020202020204" pitchFamily="34" charset="0"/>
              </a:rPr>
              <a:t>Rapid growth and other clinical signs of hydrocephalus or cervicomedullary compression might indicate the need for neurological evaluation</a:t>
            </a:r>
            <a:endParaRPr lang="en-GB" sz="1400" dirty="0"/>
          </a:p>
          <a:p>
            <a:pPr marL="541338" lvl="0" indent="-541338">
              <a:buFont typeface="+mj-lt"/>
              <a:buAutoNum type="arabicPeriod" startAt="44"/>
            </a:pPr>
            <a:r>
              <a:rPr lang="en-GB" sz="1600" dirty="0"/>
              <a:t>Infants and young children with ACH frequently demonstrate specific movement strategies that are adaptive for their biomechanical challenges</a:t>
            </a:r>
          </a:p>
          <a:p>
            <a:pPr marL="541338" lvl="0" indent="-541338">
              <a:buFont typeface="+mj-lt"/>
              <a:buAutoNum type="arabicPeriod" startAt="44"/>
            </a:pPr>
            <a:r>
              <a:rPr lang="en-GB" sz="1600" dirty="0"/>
              <a:t>Young children demonstrating delayed development when compared with ACH-specific milestones should be evaluated by medical specialists, physiotherapists, occupational therapists, and speech pathologists with skills in this area</a:t>
            </a:r>
          </a:p>
          <a:p>
            <a:pPr marL="541338" lvl="0" indent="-541338">
              <a:buFont typeface="+mj-lt"/>
              <a:buAutoNum type="arabicPeriod" startAt="44"/>
            </a:pPr>
            <a:r>
              <a:rPr lang="en-GB" sz="1600" dirty="0"/>
              <a:t>Families should be provided with information and training regarding positioning and handling, including avoidance of early sitting to reduce the potential for development of a fixed thoracolumbar kyphosis and avoiding incidental positional death in car seats</a:t>
            </a:r>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a:xfrm>
            <a:off x="704497" y="6131861"/>
            <a:ext cx="9031665" cy="581635"/>
          </a:xfrm>
        </p:spPr>
        <p:txBody>
          <a:bodyPr/>
          <a:lstStyle/>
          <a:p>
            <a:r>
              <a:rPr lang="en-GB" dirty="0"/>
              <a:t>ACH, achondroplasia</a:t>
            </a:r>
            <a:r>
              <a:rPr lang="en-US" dirty="0"/>
              <a:t>.</a:t>
            </a:r>
            <a:br>
              <a:rPr lang="en-GB" dirty="0"/>
            </a:br>
            <a:r>
              <a:rPr lang="en-GB" dirty="0" err="1"/>
              <a:t>Savarirayan</a:t>
            </a:r>
            <a:r>
              <a:rPr lang="en-GB" dirty="0"/>
              <a:t> R, et al. Nat Rev Endocrinol 2021; DOI: 10.1038/s41574-021-00595-x.</a:t>
            </a:r>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2905723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p:txBody>
          <a:bodyPr>
            <a:normAutofit/>
          </a:bodyPr>
          <a:lstStyle/>
          <a:p>
            <a:r>
              <a:rPr lang="en-GB" dirty="0"/>
              <a:t>Growth and Development (2)</a:t>
            </a:r>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p:txBody>
          <a:bodyPr>
            <a:normAutofit/>
          </a:bodyPr>
          <a:lstStyle/>
          <a:p>
            <a:pPr marL="541338" lvl="0" indent="-541338">
              <a:buFont typeface="+mj-lt"/>
              <a:buAutoNum type="arabicPeriod" startAt="49"/>
            </a:pPr>
            <a:r>
              <a:rPr lang="en-GB" sz="1600" dirty="0"/>
              <a:t>Young children with ACH typically demonstrate delays in developing independence in certain everyday </a:t>
            </a:r>
            <a:br>
              <a:rPr lang="en-GB" sz="1600" dirty="0"/>
            </a:br>
            <a:r>
              <a:rPr lang="en-GB" sz="1600" dirty="0"/>
              <a:t>self-care skills</a:t>
            </a:r>
          </a:p>
          <a:p>
            <a:pPr marL="896938" lvl="1" indent="-354013"/>
            <a:r>
              <a:rPr lang="en-GB" sz="1400" dirty="0"/>
              <a:t>Need for adaptive equipment, mobility devices or environmental modifications designed to maximise independence should be considered at each medical check-up </a:t>
            </a:r>
          </a:p>
          <a:p>
            <a:pPr marL="541338" indent="-541338">
              <a:buFont typeface="+mj-lt"/>
              <a:buAutoNum type="arabicPeriod" startAt="49"/>
            </a:pPr>
            <a:r>
              <a:rPr lang="en-GB" sz="1600" dirty="0"/>
              <a:t>Pain is a commonly reported problem across the lifespan in individuals with ACH and should be monitored at each medical check-up</a:t>
            </a:r>
          </a:p>
          <a:p>
            <a:pPr marL="541338" lvl="0" indent="-541338">
              <a:buFont typeface="+mj-lt"/>
              <a:buAutoNum type="arabicPeriod" startAt="49"/>
            </a:pPr>
            <a:r>
              <a:rPr lang="en-GB" sz="1600" dirty="0"/>
              <a:t>Families and children with ACH should be provided with information regarding the importance of exercise throughout the lifespan in order to maintain strength, healthy body and adipose mass, and flexibility</a:t>
            </a:r>
          </a:p>
          <a:p>
            <a:pPr marL="541338" lvl="0" indent="-541338">
              <a:buFont typeface="+mj-lt"/>
              <a:buAutoNum type="arabicPeriod" startAt="49"/>
            </a:pPr>
            <a:r>
              <a:rPr lang="en-GB" sz="1600" dirty="0"/>
              <a:t>A DEXA scan is not indicated for bone density assessment in patients with ACH but might be considered to assess body adipose percentage</a:t>
            </a:r>
          </a:p>
          <a:p>
            <a:pPr marL="457200" indent="-457200">
              <a:buFont typeface="+mj-lt"/>
              <a:buAutoNum type="arabicPeriod" startAt="49"/>
            </a:pPr>
            <a:endParaRPr lang="en-GB" sz="1600" dirty="0"/>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p:txBody>
          <a:bodyPr/>
          <a:lstStyle/>
          <a:p>
            <a:r>
              <a:rPr lang="en-GB" dirty="0"/>
              <a:t>ACH, achondroplasia</a:t>
            </a:r>
            <a:r>
              <a:rPr lang="en-US" dirty="0"/>
              <a:t>.</a:t>
            </a:r>
            <a:br>
              <a:rPr lang="en-GB" dirty="0"/>
            </a:br>
            <a:r>
              <a:rPr lang="en-GB" dirty="0" err="1"/>
              <a:t>Savarirayan</a:t>
            </a:r>
            <a:r>
              <a:rPr lang="en-GB" dirty="0"/>
              <a:t> R, et al. Nat Rev Endocrinol 2021; DOI: 10.1038/s41574-021-00595-x.</a:t>
            </a:r>
          </a:p>
        </p:txBody>
      </p:sp>
      <p:sp>
        <p:nvSpPr>
          <p:cNvPr id="6" name="Content Placeholder 5">
            <a:extLst>
              <a:ext uri="{FF2B5EF4-FFF2-40B4-BE49-F238E27FC236}">
                <a16:creationId xmlns:a16="http://schemas.microsoft.com/office/drawing/2014/main" id="{2C164395-182A-4023-854A-46A5A7D4C3A1}"/>
              </a:ext>
            </a:extLst>
          </p:cNvPr>
          <p:cNvSpPr>
            <a:spLocks noGrp="1"/>
          </p:cNvSpPr>
          <p:nvPr>
            <p:ph sz="quarter" idx="12"/>
          </p:nvPr>
        </p:nvSpPr>
        <p:spPr/>
        <p:txBody>
          <a:bodyPr>
            <a:noAutofit/>
          </a:bodyPr>
          <a:lstStyle/>
          <a:p>
            <a:r>
              <a:rPr lang="en-GB" sz="1800" dirty="0"/>
              <a:t>Due to the anatomical features of children with ACH, developmental milestones </a:t>
            </a:r>
            <a:br>
              <a:rPr lang="en-GB" sz="1800" dirty="0"/>
            </a:br>
            <a:r>
              <a:rPr lang="en-GB" sz="1800" dirty="0"/>
              <a:t>differ from those of children without ACH</a:t>
            </a:r>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2308399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p:txBody>
          <a:bodyPr>
            <a:normAutofit/>
          </a:bodyPr>
          <a:lstStyle/>
          <a:p>
            <a:r>
              <a:rPr lang="en-GB" dirty="0"/>
              <a:t>Management in Childhood (1)</a:t>
            </a:r>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a:xfrm>
            <a:off x="695999" y="1449390"/>
            <a:ext cx="10925387" cy="4535486"/>
          </a:xfrm>
        </p:spPr>
        <p:txBody>
          <a:bodyPr>
            <a:normAutofit fontScale="92500" lnSpcReduction="10000"/>
          </a:bodyPr>
          <a:lstStyle/>
          <a:p>
            <a:pPr marL="541338" lvl="0" indent="-541338">
              <a:buFont typeface="+mj-lt"/>
              <a:buAutoNum type="arabicPeriod" startAt="53"/>
            </a:pPr>
            <a:r>
              <a:rPr lang="en-GB" sz="1600" dirty="0"/>
              <a:t>Middle ear effusions are common in ACH and can impair hearing; screened with audiology assessments at least annually in early childhood </a:t>
            </a:r>
          </a:p>
          <a:p>
            <a:pPr marL="896938" lvl="1" indent="-354013"/>
            <a:r>
              <a:rPr lang="en-GB" sz="1400" dirty="0"/>
              <a:t>If there are concerns, refer to ENT for consideration of grommets</a:t>
            </a:r>
          </a:p>
          <a:p>
            <a:pPr marL="541338" lvl="0" indent="-541338">
              <a:buFont typeface="+mj-lt"/>
              <a:buAutoNum type="arabicPeriod" startAt="53"/>
            </a:pPr>
            <a:r>
              <a:rPr lang="en-GB" sz="1600" dirty="0"/>
              <a:t>If there is speech and language delay in the achondroplasia development milestones, then the child should be referred for speech and language therapy</a:t>
            </a:r>
          </a:p>
          <a:p>
            <a:pPr marL="541338" lvl="0" indent="-541338">
              <a:buFont typeface="+mj-lt"/>
              <a:buAutoNum type="arabicPeriod" startAt="53"/>
            </a:pPr>
            <a:r>
              <a:rPr lang="en-GB" sz="1600" dirty="0"/>
              <a:t>OSA can be a common complication of ACH that presents with apnoea or snoring; parents should be informed of these symptoms and clinicians should ask about OSA </a:t>
            </a:r>
          </a:p>
          <a:p>
            <a:pPr marL="541338" lvl="0" indent="-541338">
              <a:buFont typeface="+mj-lt"/>
              <a:buAutoNum type="arabicPeriod" startAt="53"/>
            </a:pPr>
            <a:r>
              <a:rPr lang="en-GB" sz="1600" dirty="0"/>
              <a:t>A healthy lifestyle with emphasis on physical activity and healthy eating should be encouraged during each consultation of a child with ACH</a:t>
            </a:r>
          </a:p>
          <a:p>
            <a:pPr marL="541338" lvl="0" indent="-541338">
              <a:buFont typeface="+mj-lt"/>
              <a:buAutoNum type="arabicPeriod" startAt="53"/>
            </a:pPr>
            <a:r>
              <a:rPr lang="en-GB" sz="1600" dirty="0"/>
              <a:t>Infants and children noted to be developing behind their peers with ACH on condition-specific milestone achievement recommendations should be referred to physiotherapists, occupational therapists and speech pathologists with skills in this area</a:t>
            </a:r>
          </a:p>
          <a:p>
            <a:pPr marL="541338" lvl="0" indent="-541338">
              <a:buFont typeface="+mj-lt"/>
              <a:buAutoNum type="arabicPeriod" startAt="53"/>
            </a:pPr>
            <a:r>
              <a:rPr lang="en-GB" sz="1600" dirty="0"/>
              <a:t>Children should be reviewed by a physiotherapist and/or occupational therapist with skills to support development of independence skills, particularly in self-care activities</a:t>
            </a:r>
          </a:p>
          <a:p>
            <a:pPr marL="541338" indent="-541338">
              <a:buFont typeface="+mj-lt"/>
              <a:buAutoNum type="arabicPeriod" startAt="53"/>
            </a:pPr>
            <a:r>
              <a:rPr lang="en-GB" sz="1600" dirty="0"/>
              <a:t>Trips and falls might be common when the child starts to walk; parents should be encouraged to keep the child active but be aware that they might trip and fall more frequently than children of average stature and take appropriate precautions </a:t>
            </a:r>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p:txBody>
          <a:bodyPr/>
          <a:lstStyle/>
          <a:p>
            <a:r>
              <a:rPr lang="en-GB" dirty="0"/>
              <a:t>ACH, achondroplasia</a:t>
            </a:r>
            <a:r>
              <a:rPr lang="en-US" dirty="0"/>
              <a:t>; ENT, ear nose and throat; OSA, obstructive sleep </a:t>
            </a:r>
            <a:r>
              <a:rPr lang="en-US" dirty="0" err="1"/>
              <a:t>apnoea</a:t>
            </a:r>
            <a:r>
              <a:rPr lang="en-US" dirty="0"/>
              <a:t>. </a:t>
            </a:r>
            <a:br>
              <a:rPr lang="en-GB" dirty="0"/>
            </a:br>
            <a:r>
              <a:rPr lang="en-GB" dirty="0" err="1"/>
              <a:t>Savarirayan</a:t>
            </a:r>
            <a:r>
              <a:rPr lang="en-GB" dirty="0"/>
              <a:t> R, et al. Nat Rev Endocrinol 2021; DOI: 10.1038/s41574-021-00595-x.</a:t>
            </a:r>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1369900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p:txBody>
          <a:bodyPr>
            <a:normAutofit/>
          </a:bodyPr>
          <a:lstStyle/>
          <a:p>
            <a:r>
              <a:rPr lang="en-GB" dirty="0"/>
              <a:t>Management in Childhood (2)</a:t>
            </a:r>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a:xfrm>
            <a:off x="696000" y="1449391"/>
            <a:ext cx="10800000" cy="4077219"/>
          </a:xfrm>
        </p:spPr>
        <p:txBody>
          <a:bodyPr>
            <a:normAutofit fontScale="92500"/>
          </a:bodyPr>
          <a:lstStyle/>
          <a:p>
            <a:pPr marL="541338" lvl="0" indent="-541338">
              <a:buFont typeface="+mj-lt"/>
              <a:buAutoNum type="arabicPeriod" startAt="60"/>
            </a:pPr>
            <a:r>
              <a:rPr lang="en-GB" sz="1600" dirty="0"/>
              <a:t>Careful monitoring of the spine should be undertaken; if a kyphosis has not resolved within a year or is progressive in a child who is walking, consultation with a paediatric orthopaedic spine surgeon with experience in ACH is recommended</a:t>
            </a:r>
          </a:p>
          <a:p>
            <a:pPr marL="541338" lvl="0" indent="-541338">
              <a:buFont typeface="+mj-lt"/>
              <a:buAutoNum type="arabicPeriod" startAt="60"/>
            </a:pPr>
            <a:r>
              <a:rPr lang="en-GB" sz="1600" dirty="0"/>
              <a:t>Genu varum might start to develop in this age group (age 2–12) and become pronounced; if progressive, consider evaluation by a paediatric orthopaedic surgeon with experience in ACH </a:t>
            </a:r>
          </a:p>
          <a:p>
            <a:pPr marL="541338" lvl="0" indent="-541338">
              <a:buFont typeface="+mj-lt"/>
              <a:buAutoNum type="arabicPeriod" startAt="60"/>
            </a:pPr>
            <a:r>
              <a:rPr lang="en-GB" sz="1600" dirty="0"/>
              <a:t>The possibility of limb lengthening procedures might be discussed and explained to the patient, family and caregivers at this stage; psychological consultation is advised before undertaking limb lengthening procedures</a:t>
            </a:r>
          </a:p>
          <a:p>
            <a:pPr marL="541338" lvl="0" indent="-541338">
              <a:buFont typeface="+mj-lt"/>
              <a:buAutoNum type="arabicPeriod" startAt="60"/>
            </a:pPr>
            <a:r>
              <a:rPr lang="en-GB" sz="1600" dirty="0"/>
              <a:t>During every consultation, the medical team should actively investigate for the presence of pain and/or fatigue in children with ACH; if present, conduct a clinical assessment to determine the cause </a:t>
            </a:r>
          </a:p>
          <a:p>
            <a:pPr marL="541338" lvl="0" indent="-541338">
              <a:buFont typeface="+mj-lt"/>
              <a:buAutoNum type="arabicPeriod" startAt="60"/>
            </a:pPr>
            <a:r>
              <a:rPr lang="en-GB" sz="1600" dirty="0"/>
              <a:t>Surgical interventions should only be performed by surgeons with expertise in ACH and decisions should be made in conjunction with the input of the full ACH multidisciplinary team</a:t>
            </a:r>
          </a:p>
          <a:p>
            <a:pPr marL="541338" lvl="0" indent="-541338">
              <a:buFont typeface="+mj-lt"/>
              <a:buAutoNum type="arabicPeriod" startAt="60"/>
            </a:pPr>
            <a:r>
              <a:rPr lang="en-GB" sz="1600" dirty="0"/>
              <a:t>Regular dental assessments for all children with ACH should be encouraged and referral to orthodontics made </a:t>
            </a:r>
            <a:br>
              <a:rPr lang="en-GB" sz="1600" dirty="0"/>
            </a:br>
            <a:r>
              <a:rPr lang="en-GB" sz="1600" dirty="0"/>
              <a:t>when needed</a:t>
            </a:r>
          </a:p>
          <a:p>
            <a:pPr marL="541338" lvl="0" indent="-541338">
              <a:buFont typeface="+mj-lt"/>
              <a:buAutoNum type="arabicPeriod" startAt="60"/>
            </a:pPr>
            <a:r>
              <a:rPr lang="en-GB" sz="1600" dirty="0"/>
              <a:t>Children with ACH should use well-fitted car seats for as long as possible and according to local safety standards</a:t>
            </a:r>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p:txBody>
          <a:bodyPr/>
          <a:lstStyle/>
          <a:p>
            <a:r>
              <a:rPr lang="en-GB" dirty="0"/>
              <a:t>ACH, achondroplasia</a:t>
            </a:r>
            <a:r>
              <a:rPr lang="en-US" dirty="0"/>
              <a:t>; ENT, ear nose and throat; OSA, obstructive sleep </a:t>
            </a:r>
            <a:r>
              <a:rPr lang="en-US" dirty="0" err="1"/>
              <a:t>apnoea</a:t>
            </a:r>
            <a:r>
              <a:rPr lang="en-US" dirty="0"/>
              <a:t>. </a:t>
            </a:r>
            <a:br>
              <a:rPr lang="en-GB" dirty="0"/>
            </a:br>
            <a:r>
              <a:rPr lang="en-GB" dirty="0" err="1"/>
              <a:t>Savarirayan</a:t>
            </a:r>
            <a:r>
              <a:rPr lang="en-GB" dirty="0"/>
              <a:t> R, et al. Nat Rev Endocrinol 2021; DOI: 10.1038/s41574-021-00595-x.</a:t>
            </a:r>
          </a:p>
        </p:txBody>
      </p:sp>
      <p:sp>
        <p:nvSpPr>
          <p:cNvPr id="6" name="Content Placeholder 5">
            <a:extLst>
              <a:ext uri="{FF2B5EF4-FFF2-40B4-BE49-F238E27FC236}">
                <a16:creationId xmlns:a16="http://schemas.microsoft.com/office/drawing/2014/main" id="{AF68AB2D-036A-4A4F-9EDA-846BAB296DD8}"/>
              </a:ext>
            </a:extLst>
          </p:cNvPr>
          <p:cNvSpPr>
            <a:spLocks noGrp="1"/>
          </p:cNvSpPr>
          <p:nvPr>
            <p:ph sz="quarter" idx="12"/>
          </p:nvPr>
        </p:nvSpPr>
        <p:spPr/>
        <p:txBody>
          <a:bodyPr>
            <a:normAutofit/>
          </a:bodyPr>
          <a:lstStyle/>
          <a:p>
            <a:r>
              <a:rPr lang="en-GB" sz="1800" dirty="0"/>
              <a:t>Regular monitoring of children with ACH should be undertaken during clinic visits</a:t>
            </a:r>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3913466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p:txBody>
          <a:bodyPr>
            <a:normAutofit/>
          </a:bodyPr>
          <a:lstStyle/>
          <a:p>
            <a:r>
              <a:rPr lang="en-GB" dirty="0"/>
              <a:t>Management in Adolescence </a:t>
            </a:r>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a:xfrm>
            <a:off x="696000" y="1449391"/>
            <a:ext cx="10800000" cy="3993132"/>
          </a:xfrm>
        </p:spPr>
        <p:txBody>
          <a:bodyPr>
            <a:normAutofit/>
          </a:bodyPr>
          <a:lstStyle/>
          <a:p>
            <a:pPr marL="541338" lvl="0" indent="-541338">
              <a:buFont typeface="+mj-lt"/>
              <a:buAutoNum type="arabicPeriod" startAt="67"/>
            </a:pPr>
            <a:r>
              <a:rPr lang="en-GB" sz="1600" dirty="0"/>
              <a:t>Regular follow-up of adolescents with ACH is recommended, preferably by a medical practitioner or allied health team experienced in the management of this age group</a:t>
            </a:r>
          </a:p>
          <a:p>
            <a:pPr marL="541338" lvl="0" indent="-541338">
              <a:lnSpc>
                <a:spcPct val="90000"/>
              </a:lnSpc>
              <a:buFont typeface="+mj-lt"/>
              <a:buAutoNum type="arabicPeriod" startAt="67"/>
            </a:pPr>
            <a:r>
              <a:rPr lang="en-GB" sz="1600" dirty="0"/>
              <a:t>The effects that pain has on mood, self-care, education and leisure activities in adolescents with ACH should be specifically evaluated and monitored</a:t>
            </a:r>
          </a:p>
          <a:p>
            <a:pPr marL="541338" lvl="0" indent="-541338">
              <a:lnSpc>
                <a:spcPct val="90000"/>
              </a:lnSpc>
              <a:buFont typeface="+mj-lt"/>
              <a:buAutoNum type="arabicPeriod" startAt="67"/>
            </a:pPr>
            <a:r>
              <a:rPr lang="en-GB" sz="1600" dirty="0"/>
              <a:t>Adolescents with symptoms of spinal stenosis should be referred to a spinal service with experience in managing individuals with ACH</a:t>
            </a:r>
          </a:p>
          <a:p>
            <a:pPr marL="541338" lvl="0" indent="-541338">
              <a:lnSpc>
                <a:spcPct val="90000"/>
              </a:lnSpc>
              <a:buFont typeface="+mj-lt"/>
              <a:buAutoNum type="arabicPeriod" startAt="67"/>
            </a:pPr>
            <a:r>
              <a:rPr lang="en-GB" sz="1600" dirty="0"/>
              <a:t>The need for adaptive equipment, mobility devices or environmental modifications required in order to maximise independence should be assessed regularly </a:t>
            </a:r>
          </a:p>
          <a:p>
            <a:pPr marL="541338" lvl="0" indent="-541338">
              <a:lnSpc>
                <a:spcPct val="90000"/>
              </a:lnSpc>
              <a:buFont typeface="+mj-lt"/>
              <a:buAutoNum type="arabicPeriod" startAt="67"/>
            </a:pPr>
            <a:r>
              <a:rPr lang="en-GB" sz="1600" dirty="0"/>
              <a:t>Overweight and obesity issues are common in adolescents with ACH; monitor weight using condition-specific growth and BMI charts and educate regarding healthy eating at each follow-up appointment, involving </a:t>
            </a:r>
            <a:br>
              <a:rPr lang="en-GB" sz="1600" dirty="0"/>
            </a:br>
            <a:r>
              <a:rPr lang="en-GB" sz="1600" dirty="0"/>
              <a:t>the wider family</a:t>
            </a:r>
          </a:p>
          <a:p>
            <a:pPr marL="541338" lvl="0" indent="-541338">
              <a:lnSpc>
                <a:spcPct val="90000"/>
              </a:lnSpc>
              <a:buFont typeface="+mj-lt"/>
              <a:buAutoNum type="arabicPeriod" startAt="67"/>
            </a:pPr>
            <a:r>
              <a:rPr lang="en-GB" sz="1600" dirty="0"/>
              <a:t>Adolescents with ACH should be encouraged to maintain an active lifestyle</a:t>
            </a:r>
          </a:p>
          <a:p>
            <a:pPr marL="541338" lvl="0" indent="-541338">
              <a:lnSpc>
                <a:spcPct val="90000"/>
              </a:lnSpc>
              <a:buFont typeface="+mj-lt"/>
              <a:buAutoNum type="arabicPeriod" startAt="67"/>
            </a:pPr>
            <a:r>
              <a:rPr lang="en-GB" sz="1600" dirty="0"/>
              <a:t>Adolescents might benefit from professional support to help with adjustment to their condition and the development of coping strategies for school, employment and social environments</a:t>
            </a:r>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p:txBody>
          <a:bodyPr/>
          <a:lstStyle/>
          <a:p>
            <a:r>
              <a:rPr lang="en-GB" dirty="0"/>
              <a:t>ACH, achondroplasia; BMI, body mass index</a:t>
            </a:r>
            <a:r>
              <a:rPr lang="en-US" dirty="0"/>
              <a:t>.</a:t>
            </a:r>
            <a:br>
              <a:rPr lang="en-GB" dirty="0"/>
            </a:br>
            <a:r>
              <a:rPr lang="en-GB" dirty="0" err="1"/>
              <a:t>Savarirayan</a:t>
            </a:r>
            <a:r>
              <a:rPr lang="en-GB" dirty="0"/>
              <a:t> R, et al. Nat Rev Endocrinol 2021; DOI: 10.1038/s41574-021-00595-x.</a:t>
            </a:r>
          </a:p>
        </p:txBody>
      </p:sp>
      <p:sp>
        <p:nvSpPr>
          <p:cNvPr id="6" name="Content Placeholder 5">
            <a:extLst>
              <a:ext uri="{FF2B5EF4-FFF2-40B4-BE49-F238E27FC236}">
                <a16:creationId xmlns:a16="http://schemas.microsoft.com/office/drawing/2014/main" id="{F06C2DC8-4A89-433B-B4B9-F6E29C4EEDFB}"/>
              </a:ext>
            </a:extLst>
          </p:cNvPr>
          <p:cNvSpPr>
            <a:spLocks noGrp="1"/>
          </p:cNvSpPr>
          <p:nvPr>
            <p:ph sz="quarter" idx="12"/>
          </p:nvPr>
        </p:nvSpPr>
        <p:spPr/>
        <p:txBody>
          <a:bodyPr>
            <a:noAutofit/>
          </a:bodyPr>
          <a:lstStyle/>
          <a:p>
            <a:r>
              <a:rPr lang="en-GB" sz="1400" dirty="0"/>
              <a:t>An assessment of function can assist in identifying activity capacity limitations and participation restrictions in this group and direct appropriate and timely service provision or environmental adaptations to assist with independence</a:t>
            </a:r>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4050848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a:xfrm>
            <a:off x="696000" y="360000"/>
            <a:ext cx="10800000" cy="1008000"/>
          </a:xfrm>
        </p:spPr>
        <p:txBody>
          <a:bodyPr>
            <a:normAutofit/>
          </a:bodyPr>
          <a:lstStyle/>
          <a:p>
            <a:r>
              <a:rPr lang="en-GB"/>
              <a:t>Management in Adulthood (1)</a:t>
            </a:r>
            <a:endParaRPr lang="en-GB" dirty="0"/>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a:xfrm>
            <a:off x="696000" y="1449390"/>
            <a:ext cx="10800000" cy="4535486"/>
          </a:xfrm>
        </p:spPr>
        <p:txBody>
          <a:bodyPr>
            <a:normAutofit/>
          </a:bodyPr>
          <a:lstStyle/>
          <a:p>
            <a:pPr marL="542925" lvl="0" indent="-542925">
              <a:buFont typeface="+mj-lt"/>
              <a:buAutoNum type="arabicPeriod" startAt="74"/>
            </a:pPr>
            <a:r>
              <a:rPr lang="en-GB" sz="1600" dirty="0"/>
              <a:t>Ongoing back pain, combined with neurological symptoms, such as claudication, spasticity, reduced walking distance, or bladder/bowel dysfunction, might be related to spinal stenosis in adults with ACH; MRI scan of the entire spine should be considered</a:t>
            </a:r>
          </a:p>
          <a:p>
            <a:pPr marL="542925" lvl="0" indent="-542925">
              <a:buFont typeface="+mj-lt"/>
              <a:buAutoNum type="arabicPeriod" startAt="74"/>
            </a:pPr>
            <a:r>
              <a:rPr lang="en-GB" sz="1600" dirty="0"/>
              <a:t>In the presence of symptomatic spinal stenosis in adults with ACH, where imaging demonstrates evidence of spinal cord impingement or compression, consider prompt referral to a spine centre experienced in the management of spinal stenosis in ACH</a:t>
            </a:r>
          </a:p>
          <a:p>
            <a:pPr marL="542925" lvl="0" indent="-542925">
              <a:buFont typeface="+mj-lt"/>
              <a:buAutoNum type="arabicPeriod" startAt="74"/>
            </a:pPr>
            <a:r>
              <a:rPr lang="en-GB" sz="1600" dirty="0"/>
              <a:t>In adults presenting with symptoms suggestive of OSA, perform an overnight sleep study</a:t>
            </a:r>
          </a:p>
          <a:p>
            <a:pPr marL="542925" lvl="0" indent="-542925">
              <a:buFont typeface="+mj-lt"/>
              <a:buAutoNum type="arabicPeriod" startAt="74"/>
            </a:pPr>
            <a:r>
              <a:rPr lang="en-GB" sz="1600" dirty="0"/>
              <a:t>Blood pressure should be regularly monitored using a cuff that fits the arm appropriately</a:t>
            </a:r>
          </a:p>
          <a:p>
            <a:pPr marL="893763" marR="0" lvl="1" indent="-350838" algn="l" defTabSz="914400" rtl="0" eaLnBrk="1" fontAlgn="auto" latinLnBrk="0" hangingPunct="1">
              <a:lnSpc>
                <a:spcPct val="100000"/>
              </a:lnSpc>
              <a:spcBef>
                <a:spcPts val="500"/>
              </a:spcBef>
              <a:spcAft>
                <a:spcPts val="0"/>
              </a:spcAft>
              <a:buClr>
                <a:srgbClr val="DFAA40"/>
              </a:buClr>
              <a:buSzTx/>
              <a:buFont typeface="Arial" panose="020B0604020202020204" pitchFamily="34" charset="0"/>
              <a:buChar char="ꟷ"/>
              <a:tabLst/>
              <a:defRPr/>
            </a:pPr>
            <a:r>
              <a:rPr kumimoji="0" lang="en-GB" sz="1400" b="0" i="0" u="none" strike="noStrike" kern="1200" cap="none" spc="0" normalizeH="0" baseline="0" noProof="0" dirty="0">
                <a:ln>
                  <a:noFill/>
                </a:ln>
                <a:solidFill>
                  <a:srgbClr val="051C2C"/>
                </a:solidFill>
                <a:effectLst/>
                <a:uLnTx/>
                <a:uFillTx/>
                <a:latin typeface="Arial"/>
                <a:ea typeface="+mn-ea"/>
                <a:cs typeface="+mn-cs"/>
              </a:rPr>
              <a:t>Blood pressure measurement on the forearm is an option when elbow contractures or </a:t>
            </a:r>
            <a:r>
              <a:rPr kumimoji="0" lang="en-GB" sz="1400" b="0" i="0" u="none" strike="noStrike" kern="1200" cap="none" spc="0" normalizeH="0" baseline="0" noProof="0" dirty="0" err="1">
                <a:ln>
                  <a:noFill/>
                </a:ln>
                <a:solidFill>
                  <a:srgbClr val="051C2C"/>
                </a:solidFill>
                <a:effectLst/>
                <a:uLnTx/>
                <a:uFillTx/>
                <a:latin typeface="Arial"/>
                <a:ea typeface="+mn-ea"/>
                <a:cs typeface="+mn-cs"/>
              </a:rPr>
              <a:t>rhizomelia</a:t>
            </a:r>
            <a:r>
              <a:rPr kumimoji="0" lang="en-GB" sz="1400" b="0" i="0" u="none" strike="noStrike" kern="1200" cap="none" spc="0" normalizeH="0" baseline="0" noProof="0" dirty="0">
                <a:ln>
                  <a:noFill/>
                </a:ln>
                <a:solidFill>
                  <a:srgbClr val="051C2C"/>
                </a:solidFill>
                <a:effectLst/>
                <a:uLnTx/>
                <a:uFillTx/>
                <a:latin typeface="Arial"/>
                <a:ea typeface="+mn-ea"/>
                <a:cs typeface="+mn-cs"/>
              </a:rPr>
              <a:t> prevents measurement </a:t>
            </a:r>
            <a:br>
              <a:rPr kumimoji="0" lang="en-GB" sz="1400" b="0" i="0" u="none" strike="noStrike" kern="1200" cap="none" spc="0" normalizeH="0" baseline="0" noProof="0" dirty="0">
                <a:ln>
                  <a:noFill/>
                </a:ln>
                <a:solidFill>
                  <a:srgbClr val="051C2C"/>
                </a:solidFill>
                <a:effectLst/>
                <a:uLnTx/>
                <a:uFillTx/>
                <a:latin typeface="Arial"/>
                <a:ea typeface="+mn-ea"/>
                <a:cs typeface="+mn-cs"/>
              </a:rPr>
            </a:br>
            <a:r>
              <a:rPr kumimoji="0" lang="en-GB" sz="1400" b="0" i="0" u="none" strike="noStrike" kern="1200" cap="none" spc="0" normalizeH="0" baseline="0" noProof="0" dirty="0">
                <a:ln>
                  <a:noFill/>
                </a:ln>
                <a:solidFill>
                  <a:srgbClr val="051C2C"/>
                </a:solidFill>
                <a:effectLst/>
                <a:uLnTx/>
                <a:uFillTx/>
                <a:latin typeface="Arial"/>
                <a:ea typeface="+mn-ea"/>
                <a:cs typeface="+mn-cs"/>
              </a:rPr>
              <a:t>at the upper arm</a:t>
            </a:r>
          </a:p>
          <a:p>
            <a:pPr marL="542925" lvl="0" indent="-542925">
              <a:buFont typeface="+mj-lt"/>
              <a:buAutoNum type="arabicPeriod" startAt="74"/>
            </a:pPr>
            <a:r>
              <a:rPr lang="en-GB" sz="1600" dirty="0"/>
              <a:t>Adults with achondroplasia might be at increased risk of early-onset hearing loss. There should be a low threshold for assessment of symptomatic individuals and consideration of routine screening at an earlier age than in the general population</a:t>
            </a:r>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a:xfrm>
            <a:off x="704497" y="6131861"/>
            <a:ext cx="9031665" cy="581635"/>
          </a:xfrm>
        </p:spPr>
        <p:txBody>
          <a:bodyPr/>
          <a:lstStyle/>
          <a:p>
            <a:r>
              <a:rPr lang="en-GB"/>
              <a:t>ACH, achondroplasia; MRI, magnetic resonance imaging</a:t>
            </a:r>
            <a:r>
              <a:rPr lang="en-US"/>
              <a:t>.</a:t>
            </a:r>
            <a:br>
              <a:rPr lang="en-GB"/>
            </a:br>
            <a:r>
              <a:rPr lang="en-GB"/>
              <a:t>Savarirayan R, et al. Nat Rev Endocrinol 2021; DOI: 10.1038/s41574-021-00595-x.</a:t>
            </a:r>
            <a:endParaRPr lang="en-GB" dirty="0"/>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2527860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8FD26-FB97-4429-9DE7-876E7D2B8A77}"/>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2F2C5196-49E1-4D8E-88E7-399342BA0DFA}"/>
              </a:ext>
            </a:extLst>
          </p:cNvPr>
          <p:cNvSpPr>
            <a:spLocks noGrp="1"/>
          </p:cNvSpPr>
          <p:nvPr>
            <p:ph idx="1"/>
          </p:nvPr>
        </p:nvSpPr>
        <p:spPr/>
        <p:txBody>
          <a:bodyPr/>
          <a:lstStyle/>
          <a:p>
            <a:r>
              <a:rPr lang="en-GB" dirty="0"/>
              <a:t>Significant medical, functional and psychosocial challenges exist across the lifespan of individuals with ACH</a:t>
            </a:r>
          </a:p>
          <a:p>
            <a:r>
              <a:rPr lang="en-GB" dirty="0"/>
              <a:t>There is marked variability in the clinical care pathways and protocols practised by clinicians who manage children and adults with achondroplasia</a:t>
            </a:r>
          </a:p>
          <a:p>
            <a:r>
              <a:rPr lang="en-GB" dirty="0"/>
              <a:t>This leads to variable medical, functional and psychosocial consequences, and </a:t>
            </a:r>
            <a:br>
              <a:rPr lang="en-GB" dirty="0"/>
            </a:br>
            <a:r>
              <a:rPr lang="en-GB" dirty="0"/>
              <a:t>challenges the ability of healthcare professionals, affected individuals and their families, and patient support organisations to objectively evaluate specific management protocols and interventions </a:t>
            </a:r>
          </a:p>
        </p:txBody>
      </p:sp>
      <p:sp>
        <p:nvSpPr>
          <p:cNvPr id="4" name="Footer Placeholder 3">
            <a:extLst>
              <a:ext uri="{FF2B5EF4-FFF2-40B4-BE49-F238E27FC236}">
                <a16:creationId xmlns:a16="http://schemas.microsoft.com/office/drawing/2014/main" id="{0E3C10CD-F372-4C38-933B-AA5446DEEF70}"/>
              </a:ext>
            </a:extLst>
          </p:cNvPr>
          <p:cNvSpPr>
            <a:spLocks noGrp="1"/>
          </p:cNvSpPr>
          <p:nvPr>
            <p:ph type="ftr" sz="quarter" idx="11"/>
          </p:nvPr>
        </p:nvSpPr>
        <p:spPr/>
        <p:txBody>
          <a:bodyPr/>
          <a:lstStyle/>
          <a:p>
            <a:r>
              <a:rPr lang="en-GB" dirty="0"/>
              <a:t>ACH, achondroplasia. </a:t>
            </a:r>
            <a:br>
              <a:rPr lang="en-GB" dirty="0"/>
            </a:br>
            <a:r>
              <a:rPr lang="en-GB" dirty="0" err="1"/>
              <a:t>Savarirayan</a:t>
            </a:r>
            <a:r>
              <a:rPr lang="en-GB" dirty="0"/>
              <a:t> R, et al. Nat Rev Endocrinol 2021; DOI: 10.1038/s41574-021-00595-x.</a:t>
            </a:r>
          </a:p>
        </p:txBody>
      </p:sp>
    </p:spTree>
    <p:extLst>
      <p:ext uri="{BB962C8B-B14F-4D97-AF65-F5344CB8AC3E}">
        <p14:creationId xmlns:p14="http://schemas.microsoft.com/office/powerpoint/2010/main" val="2642502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p:txBody>
          <a:bodyPr>
            <a:normAutofit/>
          </a:bodyPr>
          <a:lstStyle/>
          <a:p>
            <a:r>
              <a:rPr lang="en-GB" dirty="0"/>
              <a:t>Management in Adulthood (2)</a:t>
            </a:r>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p:txBody>
          <a:bodyPr>
            <a:normAutofit/>
          </a:bodyPr>
          <a:lstStyle/>
          <a:p>
            <a:pPr marL="541338" lvl="0" indent="-541338">
              <a:buFont typeface="+mj-lt"/>
              <a:buAutoNum type="arabicPeriod" startAt="79"/>
            </a:pPr>
            <a:r>
              <a:rPr lang="en-GB" sz="1600" dirty="0"/>
              <a:t>Pain should be monitored longitudinally at each medical check-up</a:t>
            </a:r>
          </a:p>
          <a:p>
            <a:pPr marL="896938" lvl="1" indent="-354013"/>
            <a:r>
              <a:rPr lang="en-GB" sz="1400" dirty="0"/>
              <a:t>The effect of pain on mood, self-care, education, employment and leisure activities in ACH should be specifically examined and monitored using patient-reported outcome scales such as the BPI</a:t>
            </a:r>
          </a:p>
          <a:p>
            <a:pPr marL="541338" lvl="0" indent="-541338">
              <a:buFont typeface="+mj-lt"/>
              <a:buAutoNum type="arabicPeriod" startAt="79"/>
            </a:pPr>
            <a:r>
              <a:rPr lang="en-GB" sz="1600" dirty="0"/>
              <a:t>Adults should have routine health checks as advised for the general population </a:t>
            </a:r>
          </a:p>
          <a:p>
            <a:pPr marL="541338" lvl="0" indent="-541338">
              <a:buFont typeface="+mj-lt"/>
              <a:buAutoNum type="arabicPeriod" startAt="79"/>
            </a:pPr>
            <a:r>
              <a:rPr lang="en-GB" sz="1600" dirty="0"/>
              <a:t>Older adolescents and adults should be offered genetic counselling to provide information on </a:t>
            </a:r>
            <a:br>
              <a:rPr lang="en-GB" sz="1600" dirty="0"/>
            </a:br>
            <a:r>
              <a:rPr lang="en-GB" sz="1600" dirty="0"/>
              <a:t>reproductive options</a:t>
            </a:r>
          </a:p>
          <a:p>
            <a:pPr marL="541338" lvl="0" indent="-541338">
              <a:buFont typeface="+mj-lt"/>
              <a:buAutoNum type="arabicPeriod" startAt="79"/>
            </a:pPr>
            <a:r>
              <a:rPr lang="en-GB" sz="1600" dirty="0"/>
              <a:t>Adults with ACH should be offered psychosocial support as part of their routine healthcare, which may include formal assessment by a trained professional</a:t>
            </a:r>
          </a:p>
          <a:p>
            <a:pPr marL="541338" lvl="0" indent="-541338">
              <a:buFont typeface="+mj-lt"/>
              <a:buAutoNum type="arabicPeriod" startAt="79"/>
            </a:pPr>
            <a:r>
              <a:rPr lang="en-GB" sz="1600" dirty="0"/>
              <a:t>Anaesthesia for people with ACH should be performed by staff experienced with ACH and follow consensus recommendations</a:t>
            </a:r>
          </a:p>
          <a:p>
            <a:pPr marL="541338" lvl="0" indent="-541338">
              <a:buFont typeface="+mj-lt"/>
              <a:buAutoNum type="arabicPeriod" startAt="79"/>
            </a:pPr>
            <a:r>
              <a:rPr lang="en-GB" sz="1600" dirty="0"/>
              <a:t>Aids and adaptations, including car adaptations, are required for adults with ACH</a:t>
            </a:r>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p:txBody>
          <a:bodyPr/>
          <a:lstStyle/>
          <a:p>
            <a:r>
              <a:rPr lang="en-GB" dirty="0"/>
              <a:t>ACH, achondroplasia; BPI, Brief Pain Inventory.</a:t>
            </a:r>
            <a:br>
              <a:rPr lang="en-GB" dirty="0"/>
            </a:br>
            <a:r>
              <a:rPr lang="en-GB" dirty="0" err="1"/>
              <a:t>Savarirayan</a:t>
            </a:r>
            <a:r>
              <a:rPr lang="en-GB" dirty="0"/>
              <a:t> R, et al. Nat Rev Endocrinol 2021; DOI: 10.1038/s41574-021-00595-x.</a:t>
            </a:r>
          </a:p>
        </p:txBody>
      </p:sp>
      <p:sp>
        <p:nvSpPr>
          <p:cNvPr id="6" name="Content Placeholder 5">
            <a:extLst>
              <a:ext uri="{FF2B5EF4-FFF2-40B4-BE49-F238E27FC236}">
                <a16:creationId xmlns:a16="http://schemas.microsoft.com/office/drawing/2014/main" id="{65FD7CBF-151C-4242-B9BB-6CE51B9E0BEF}"/>
              </a:ext>
            </a:extLst>
          </p:cNvPr>
          <p:cNvSpPr>
            <a:spLocks noGrp="1"/>
          </p:cNvSpPr>
          <p:nvPr>
            <p:ph sz="quarter" idx="12"/>
          </p:nvPr>
        </p:nvSpPr>
        <p:spPr/>
        <p:txBody>
          <a:bodyPr>
            <a:normAutofit fontScale="92500" lnSpcReduction="20000"/>
          </a:bodyPr>
          <a:lstStyle/>
          <a:p>
            <a:r>
              <a:rPr lang="en-GB" dirty="0"/>
              <a:t>Although most individuals with ACH lead ordinary lives, the diagnosis might have considerable effects on their physical and mental health</a:t>
            </a:r>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29778339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A69037-4440-4FE5-9955-1A574351D35E}"/>
              </a:ext>
            </a:extLst>
          </p:cNvPr>
          <p:cNvSpPr>
            <a:spLocks noGrp="1"/>
          </p:cNvSpPr>
          <p:nvPr>
            <p:ph type="title"/>
          </p:nvPr>
        </p:nvSpPr>
        <p:spPr/>
        <p:txBody>
          <a:bodyPr/>
          <a:lstStyle/>
          <a:p>
            <a:r>
              <a:rPr lang="en-GB" dirty="0"/>
              <a:t>Management by </a:t>
            </a:r>
            <a:br>
              <a:rPr lang="en-GB" dirty="0"/>
            </a:br>
            <a:r>
              <a:rPr lang="en-GB" dirty="0"/>
              <a:t>Specialty Area</a:t>
            </a:r>
          </a:p>
        </p:txBody>
      </p:sp>
      <p:sp>
        <p:nvSpPr>
          <p:cNvPr id="7" name="Text Placeholder 6">
            <a:extLst>
              <a:ext uri="{FF2B5EF4-FFF2-40B4-BE49-F238E27FC236}">
                <a16:creationId xmlns:a16="http://schemas.microsoft.com/office/drawing/2014/main" id="{3CEFEA2C-087A-43B4-A9C0-781030C840C2}"/>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4045898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p:txBody>
          <a:bodyPr>
            <a:normAutofit/>
          </a:bodyPr>
          <a:lstStyle/>
          <a:p>
            <a:r>
              <a:rPr lang="en-GB" dirty="0"/>
              <a:t>Spine</a:t>
            </a:r>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a:xfrm>
            <a:off x="696000" y="1449391"/>
            <a:ext cx="10800000" cy="3993132"/>
          </a:xfrm>
        </p:spPr>
        <p:txBody>
          <a:bodyPr>
            <a:normAutofit fontScale="92500" lnSpcReduction="20000"/>
          </a:bodyPr>
          <a:lstStyle/>
          <a:p>
            <a:pPr marL="541338" lvl="0" indent="-541338">
              <a:buFont typeface="+mj-lt"/>
              <a:buAutoNum type="arabicPeriod" startAt="85"/>
            </a:pPr>
            <a:r>
              <a:rPr lang="en-GB" sz="1700" dirty="0"/>
              <a:t>Thoracolumbar stenosis in ACH might lead to signs or symptoms of neurogenic claudication; this condition can be mitigated by conservative interventions such as weight loss and physical therapy</a:t>
            </a:r>
          </a:p>
          <a:p>
            <a:pPr marL="896938" lvl="1" indent="-354013"/>
            <a:r>
              <a:rPr lang="en-GB" sz="1500" dirty="0"/>
              <a:t>However, if conservative management fails, surgery might be beneficial</a:t>
            </a:r>
          </a:p>
          <a:p>
            <a:pPr marL="541338" lvl="0" indent="-541338">
              <a:buFont typeface="+mj-lt"/>
              <a:buAutoNum type="arabicPeriod" startAt="85"/>
            </a:pPr>
            <a:r>
              <a:rPr lang="en-GB" sz="1700" dirty="0"/>
              <a:t>Thoracolumbar kyphosis is very common in infants with ACH; all patients should be assessed clinically and, if thoracolumbar kyphosis is pronounced, should receive radiographs at baseline and subsequently as clinically indicated if the kyphosis is progressive</a:t>
            </a:r>
          </a:p>
          <a:p>
            <a:pPr marL="541338" lvl="0" indent="-541338">
              <a:buFont typeface="+mj-lt"/>
              <a:buAutoNum type="arabicPeriod" startAt="85"/>
            </a:pPr>
            <a:r>
              <a:rPr lang="en-GB" sz="1700" dirty="0"/>
              <a:t>At the time of initial surgical decompression of the spine, fusion and stabilisation should be performed in skeletally immature patients with ACH given the propensity for development of post-laminectomy kyphosis due to continued spinal growth</a:t>
            </a:r>
          </a:p>
          <a:p>
            <a:pPr marL="541338" lvl="0" indent="-541338">
              <a:buFont typeface="+mj-lt"/>
              <a:buAutoNum type="arabicPeriod" startAt="85"/>
            </a:pPr>
            <a:r>
              <a:rPr lang="en-GB" sz="1700" dirty="0"/>
              <a:t>In order to prevent worsening of kyphosis after surgery, fusion and stabilisation are recommended in skeletally mature patients undergoing spinal decompression spanning &gt;5 levels, crossing a junctional area, and in patients with unfavourable sagittal alignment, including thoracolumbar kyphosis</a:t>
            </a:r>
          </a:p>
          <a:p>
            <a:pPr marL="541338" lvl="0" indent="-541338">
              <a:buFont typeface="+mj-lt"/>
              <a:buAutoNum type="arabicPeriod" startAt="85"/>
            </a:pPr>
            <a:r>
              <a:rPr lang="en-GB" sz="1700" dirty="0"/>
              <a:t>Spinal canal stenosis can lead to signs of myelopathy when it occurs in the cervical and thoracic spine; MRI is recommended for patients who present with neurological symptoms such as weakness, impaired locomotor and/or fine motor activity, changes in bladder/bowel continence, or pathological reflexes such as hyper-</a:t>
            </a:r>
            <a:r>
              <a:rPr lang="en-GB" sz="1700" dirty="0" err="1"/>
              <a:t>reflexia</a:t>
            </a:r>
            <a:r>
              <a:rPr lang="en-GB" sz="1700" dirty="0"/>
              <a:t> and clonus</a:t>
            </a:r>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p:txBody>
          <a:bodyPr/>
          <a:lstStyle/>
          <a:p>
            <a:r>
              <a:rPr lang="en-GB" dirty="0"/>
              <a:t>ACH, achondroplasia</a:t>
            </a:r>
            <a:r>
              <a:rPr lang="en-US" dirty="0"/>
              <a:t>; MRI, magnetic resonance imaging.</a:t>
            </a:r>
            <a:br>
              <a:rPr lang="en-GB" dirty="0"/>
            </a:br>
            <a:r>
              <a:rPr lang="en-GB" dirty="0" err="1"/>
              <a:t>Savarirayan</a:t>
            </a:r>
            <a:r>
              <a:rPr lang="en-GB" dirty="0"/>
              <a:t> R, et al. Nat Rev Endocrinol 2021; DOI: 10.1038/s41574-021-00595-x.</a:t>
            </a:r>
          </a:p>
        </p:txBody>
      </p:sp>
      <p:sp>
        <p:nvSpPr>
          <p:cNvPr id="6" name="Content Placeholder 5">
            <a:extLst>
              <a:ext uri="{FF2B5EF4-FFF2-40B4-BE49-F238E27FC236}">
                <a16:creationId xmlns:a16="http://schemas.microsoft.com/office/drawing/2014/main" id="{01E35FAF-9A5A-44D9-94EF-2CDB90B44841}"/>
              </a:ext>
            </a:extLst>
          </p:cNvPr>
          <p:cNvSpPr>
            <a:spLocks noGrp="1"/>
          </p:cNvSpPr>
          <p:nvPr>
            <p:ph sz="quarter" idx="12"/>
          </p:nvPr>
        </p:nvSpPr>
        <p:spPr/>
        <p:txBody>
          <a:bodyPr>
            <a:noAutofit/>
          </a:bodyPr>
          <a:lstStyle/>
          <a:p>
            <a:r>
              <a:rPr lang="en-GB" sz="1800" dirty="0"/>
              <a:t>A thoracolumbar kyphosis is commonly seen in infants with ACH; incidence has been reported to be as high as 90%, decreasing once the child starts mobilising</a:t>
            </a:r>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20267724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p:txBody>
          <a:bodyPr>
            <a:normAutofit/>
          </a:bodyPr>
          <a:lstStyle/>
          <a:p>
            <a:r>
              <a:rPr lang="en-GB" dirty="0"/>
              <a:t>Extremities: Genu Varum</a:t>
            </a:r>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p:txBody>
          <a:bodyPr>
            <a:normAutofit/>
          </a:bodyPr>
          <a:lstStyle/>
          <a:p>
            <a:pPr marL="541338" lvl="0" indent="-541338">
              <a:lnSpc>
                <a:spcPct val="90000"/>
              </a:lnSpc>
              <a:buFont typeface="+mj-lt"/>
              <a:buAutoNum type="arabicPeriod" startAt="90"/>
            </a:pPr>
            <a:r>
              <a:rPr lang="en-GB" sz="1600" dirty="0"/>
              <a:t>Clinical evaluation of lower limb alignment in ACH should be done in prone, supine and standing positions to analyse internal tibial torsion, mediolateral instability and genu recurvatum as well as during gait to identify lateral thrust</a:t>
            </a:r>
          </a:p>
          <a:p>
            <a:pPr marL="541338" lvl="0" indent="-541338">
              <a:lnSpc>
                <a:spcPct val="90000"/>
              </a:lnSpc>
              <a:buFont typeface="+mj-lt"/>
              <a:buAutoNum type="arabicPeriod" startAt="90"/>
            </a:pPr>
            <a:r>
              <a:rPr lang="en-GB" sz="1600" dirty="0"/>
              <a:t>Assessment of lower limb angular deformity in ACH requires standing anterior–posterior radiographs of the full length of both legs (from hips to ankles) with the patella facing forward</a:t>
            </a:r>
          </a:p>
          <a:p>
            <a:pPr marL="541338" lvl="0" indent="-541338">
              <a:lnSpc>
                <a:spcPct val="90000"/>
              </a:lnSpc>
              <a:buFont typeface="+mj-lt"/>
              <a:buAutoNum type="arabicPeriod" startAt="90"/>
            </a:pPr>
            <a:r>
              <a:rPr lang="en-GB" sz="1600" dirty="0"/>
              <a:t>Surgical procedures, such as osteotomies or guided growth to correct lower limb malalignment, should be performed in ACH centres of excellence; timing of correction and the technique employed should be tailored to the symptoms, severity, growth patterns, and growth remaining</a:t>
            </a:r>
          </a:p>
          <a:p>
            <a:pPr marL="541338" lvl="0" indent="-541338">
              <a:lnSpc>
                <a:spcPct val="90000"/>
              </a:lnSpc>
              <a:buFont typeface="+mj-lt"/>
              <a:buAutoNum type="arabicPeriod" startAt="90"/>
            </a:pPr>
            <a:r>
              <a:rPr lang="en-GB" sz="1600" dirty="0"/>
              <a:t>Bracing is not indicated for the treatment of genu varum in patients with ACH</a:t>
            </a:r>
          </a:p>
          <a:p>
            <a:pPr marL="541338" lvl="0" indent="-541338">
              <a:lnSpc>
                <a:spcPct val="90000"/>
              </a:lnSpc>
              <a:buFont typeface="+mj-lt"/>
              <a:buAutoNum type="arabicPeriod" startAt="90"/>
            </a:pPr>
            <a:r>
              <a:rPr lang="en-GB" sz="1600" dirty="0"/>
              <a:t>Surgical indications for correction of lower limb malalignment (or genu varum) in patients with ACH are persistent medial or lateral pain around the knee, instability (lateral thrust), and gait alteration that affects functional and physical capability</a:t>
            </a:r>
          </a:p>
          <a:p>
            <a:pPr marL="541338" lvl="0" indent="-541338">
              <a:lnSpc>
                <a:spcPct val="90000"/>
              </a:lnSpc>
              <a:buFont typeface="+mj-lt"/>
              <a:buAutoNum type="arabicPeriod" startAt="90"/>
            </a:pPr>
            <a:r>
              <a:rPr lang="en-GB" sz="1600" dirty="0"/>
              <a:t>In case of lateral knee pain in individuals with ACH, MRI should be considered to rule out the presence of a discoid meniscus, particularly in the absence of angular deformity</a:t>
            </a:r>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p:txBody>
          <a:bodyPr/>
          <a:lstStyle/>
          <a:p>
            <a:r>
              <a:rPr lang="en-GB" dirty="0"/>
              <a:t>ACH, achondroplasia; MRI, magnetic resonance imaging</a:t>
            </a:r>
            <a:r>
              <a:rPr lang="en-US" dirty="0"/>
              <a:t>.</a:t>
            </a:r>
            <a:br>
              <a:rPr lang="en-GB" dirty="0"/>
            </a:br>
            <a:r>
              <a:rPr lang="en-GB" dirty="0" err="1"/>
              <a:t>Savarirayan</a:t>
            </a:r>
            <a:r>
              <a:rPr lang="en-GB" dirty="0"/>
              <a:t> R, et al. Nat Rev Endocrinol 2021; DOI: 10.1038/s41574-021-00595-x.</a:t>
            </a:r>
          </a:p>
        </p:txBody>
      </p:sp>
      <p:sp>
        <p:nvSpPr>
          <p:cNvPr id="6" name="Content Placeholder 5">
            <a:extLst>
              <a:ext uri="{FF2B5EF4-FFF2-40B4-BE49-F238E27FC236}">
                <a16:creationId xmlns:a16="http://schemas.microsoft.com/office/drawing/2014/main" id="{382FC7C5-B1BB-48FE-9328-46D5A1460347}"/>
              </a:ext>
            </a:extLst>
          </p:cNvPr>
          <p:cNvSpPr>
            <a:spLocks noGrp="1"/>
          </p:cNvSpPr>
          <p:nvPr>
            <p:ph sz="quarter" idx="12"/>
          </p:nvPr>
        </p:nvSpPr>
        <p:spPr/>
        <p:txBody>
          <a:bodyPr>
            <a:normAutofit/>
          </a:bodyPr>
          <a:lstStyle/>
          <a:p>
            <a:r>
              <a:rPr lang="en-GB" sz="1800" dirty="0"/>
              <a:t>Lower extremity malalignment is frequent in ACH; the aetiology is complex and multifactorial</a:t>
            </a:r>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4257264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p:txBody>
          <a:bodyPr>
            <a:normAutofit/>
          </a:bodyPr>
          <a:lstStyle/>
          <a:p>
            <a:r>
              <a:rPr lang="en-GB" dirty="0"/>
              <a:t>Extremities: Limb Lengthening</a:t>
            </a:r>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p:txBody>
          <a:bodyPr>
            <a:normAutofit/>
          </a:bodyPr>
          <a:lstStyle/>
          <a:p>
            <a:pPr marL="541338" lvl="0" indent="-541338">
              <a:buFont typeface="+mj-lt"/>
              <a:buAutoNum type="arabicPeriod" startAt="96"/>
            </a:pPr>
            <a:r>
              <a:rPr lang="en-GB" sz="1600" dirty="0"/>
              <a:t>Specific patient consultation and assessment by a multidisciplinary team should be completed before and after limb lengthening is performed in individuals with ACH to consider and balance all functional, physical and psychosocial outcomes</a:t>
            </a:r>
          </a:p>
          <a:p>
            <a:pPr marL="541338" lvl="0" indent="-541338">
              <a:buFont typeface="+mj-lt"/>
              <a:buAutoNum type="arabicPeriod" startAt="96"/>
            </a:pPr>
            <a:r>
              <a:rPr lang="en-GB" sz="1600" dirty="0"/>
              <a:t>If a patient chooses to undergo limb lengthening, the procedure should be performed in centres of excellence for patients with ACH</a:t>
            </a:r>
          </a:p>
          <a:p>
            <a:pPr marL="896938" lvl="1" indent="-354013"/>
            <a:r>
              <a:rPr lang="en-GB" sz="1400" dirty="0"/>
              <a:t>An MDT formed by a paediatric orthopaedic surgeon, anaesthesiologist, physical therapist and paediatrician is necessary in order to achieve better outcomes and prevent complications</a:t>
            </a:r>
          </a:p>
          <a:p>
            <a:pPr marL="896938" lvl="1" indent="-354013"/>
            <a:r>
              <a:rPr lang="en-GB" sz="1400" dirty="0"/>
              <a:t>Before performing limb lengthening it is necessary to perform whole spine and cervical and skull base MRI to minimise the risk of spinal cord damage caused by neck extension during anaesthesia and surgery</a:t>
            </a:r>
          </a:p>
          <a:p>
            <a:pPr marL="457200" indent="-457200">
              <a:buFont typeface="+mj-lt"/>
              <a:buAutoNum type="arabicPeriod" startAt="96"/>
            </a:pPr>
            <a:endParaRPr lang="en-GB" sz="1600" dirty="0"/>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p:txBody>
          <a:bodyPr/>
          <a:lstStyle/>
          <a:p>
            <a:r>
              <a:rPr lang="en-GB" dirty="0"/>
              <a:t>ACH, achondroplasia; MDT, multidisciplinary team; MRI, magnetic resonance imaging</a:t>
            </a:r>
            <a:r>
              <a:rPr lang="en-US" dirty="0"/>
              <a:t>.</a:t>
            </a:r>
            <a:br>
              <a:rPr lang="en-GB" dirty="0"/>
            </a:br>
            <a:r>
              <a:rPr lang="en-GB" dirty="0" err="1"/>
              <a:t>Savarirayan</a:t>
            </a:r>
            <a:r>
              <a:rPr lang="en-GB" dirty="0"/>
              <a:t> R, et al. Nat Rev Endocrinol 2021; DOI: 10.1038/s41574-021-00595-x.</a:t>
            </a:r>
          </a:p>
        </p:txBody>
      </p:sp>
      <p:sp>
        <p:nvSpPr>
          <p:cNvPr id="6" name="Content Placeholder 5">
            <a:extLst>
              <a:ext uri="{FF2B5EF4-FFF2-40B4-BE49-F238E27FC236}">
                <a16:creationId xmlns:a16="http://schemas.microsoft.com/office/drawing/2014/main" id="{DD0FEC44-B8A6-429B-B7D5-E8071CBED71C}"/>
              </a:ext>
            </a:extLst>
          </p:cNvPr>
          <p:cNvSpPr>
            <a:spLocks noGrp="1"/>
          </p:cNvSpPr>
          <p:nvPr>
            <p:ph sz="quarter" idx="12"/>
          </p:nvPr>
        </p:nvSpPr>
        <p:spPr/>
        <p:txBody>
          <a:bodyPr>
            <a:noAutofit/>
          </a:bodyPr>
          <a:lstStyle/>
          <a:p>
            <a:r>
              <a:rPr lang="en-GB" sz="1800" dirty="0"/>
              <a:t>Evidence in this area is scarce; limb lengthening is advised in some countries </a:t>
            </a:r>
            <a:br>
              <a:rPr lang="en-GB" sz="1800" dirty="0"/>
            </a:br>
            <a:r>
              <a:rPr lang="en-GB" sz="1800" dirty="0"/>
              <a:t>and not recommended in others</a:t>
            </a:r>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27654415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p:txBody>
          <a:bodyPr>
            <a:normAutofit fontScale="90000"/>
          </a:bodyPr>
          <a:lstStyle/>
          <a:p>
            <a:r>
              <a:rPr lang="en-GB" dirty="0"/>
              <a:t>Respiratory System and </a:t>
            </a:r>
            <a:br>
              <a:rPr lang="en-GB" dirty="0"/>
            </a:br>
            <a:r>
              <a:rPr lang="en-GB" dirty="0"/>
              <a:t>Sleep-Disordered Breathing (1)</a:t>
            </a:r>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p:txBody>
          <a:bodyPr>
            <a:normAutofit/>
          </a:bodyPr>
          <a:lstStyle/>
          <a:p>
            <a:pPr marL="541338" lvl="0" indent="-541338">
              <a:buFont typeface="+mj-lt"/>
              <a:buAutoNum type="arabicPeriod" startAt="98"/>
            </a:pPr>
            <a:r>
              <a:rPr lang="en-GB" sz="1600" dirty="0"/>
              <a:t>Upper airway obstruction and OSA are common in children with ACH and an overnight polysomnography and sleep study should be performed in the first year of life or at the first signs of sleep-disordered breathing, whichever comes earliest; in any case, these studies should be performed no later than at 2 years of age</a:t>
            </a:r>
          </a:p>
          <a:p>
            <a:pPr marL="541338" lvl="0" indent="-541338">
              <a:buFont typeface="+mj-lt"/>
              <a:buAutoNum type="arabicPeriod" startAt="98"/>
            </a:pPr>
            <a:r>
              <a:rPr lang="en-GB" sz="1600" dirty="0"/>
              <a:t>The decision to proceed with foramen magnum decompression surgery is based on clinical and radiological reasons, including results of polysomnography</a:t>
            </a:r>
          </a:p>
          <a:p>
            <a:pPr marL="896938" lvl="1" indent="-354013"/>
            <a:r>
              <a:rPr lang="en-GB" sz="1400" dirty="0"/>
              <a:t>Absence of central apnoea on sleep study should not diminish the indication of a foramen magnum decompression in the presence of clinical and/or MRI criteria. Under those criteria, surgical decompression might lead to neurological/developmental improvement</a:t>
            </a:r>
          </a:p>
          <a:p>
            <a:pPr marL="541338" lvl="0" indent="-541338">
              <a:buFont typeface="+mj-lt"/>
              <a:buAutoNum type="arabicPeriod" startAt="98"/>
            </a:pPr>
            <a:r>
              <a:rPr lang="en-GB" sz="1600" dirty="0"/>
              <a:t>Tonsillectomy and adenoidectomy is the first-line treatment for OSA in children with ACH; post-operative polysomnography should be completed within 2–4 months after adenotonsillectomy to document </a:t>
            </a:r>
            <a:br>
              <a:rPr lang="en-GB" sz="1600" dirty="0"/>
            </a:br>
            <a:r>
              <a:rPr lang="en-GB" sz="1600" dirty="0"/>
              <a:t>improvement or resolution</a:t>
            </a:r>
          </a:p>
          <a:p>
            <a:pPr marL="541338" lvl="0" indent="-541338">
              <a:buFont typeface="+mj-lt"/>
              <a:buAutoNum type="arabicPeriod" startAt="98"/>
            </a:pPr>
            <a:r>
              <a:rPr lang="en-GB" sz="1600" dirty="0"/>
              <a:t>Children undergoing upper airway surgery should be observed for post-operative complications; individuals who undergo surgery to treat OSA should be evaluated for persistent or recurrent disease with follow-up sleep study assessments</a:t>
            </a:r>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p:txBody>
          <a:bodyPr/>
          <a:lstStyle/>
          <a:p>
            <a:r>
              <a:rPr lang="en-GB" dirty="0"/>
              <a:t>ACH, achondroplasia; OSA, obstructive sleep apnoea</a:t>
            </a:r>
            <a:r>
              <a:rPr lang="en-US" dirty="0"/>
              <a:t>.</a:t>
            </a:r>
            <a:br>
              <a:rPr lang="en-GB" dirty="0"/>
            </a:br>
            <a:r>
              <a:rPr lang="en-GB" dirty="0" err="1"/>
              <a:t>Savarirayan</a:t>
            </a:r>
            <a:r>
              <a:rPr lang="en-GB" dirty="0"/>
              <a:t> R, et al. Nat Rev Endocrinol 2021; DOI: 10.1038/s41574-021-00595-x.</a:t>
            </a:r>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15704886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p:txBody>
          <a:bodyPr>
            <a:normAutofit fontScale="90000"/>
          </a:bodyPr>
          <a:lstStyle/>
          <a:p>
            <a:r>
              <a:rPr lang="en-GB" dirty="0"/>
              <a:t>Respiratory System and </a:t>
            </a:r>
            <a:br>
              <a:rPr lang="en-GB" dirty="0"/>
            </a:br>
            <a:r>
              <a:rPr lang="en-GB" dirty="0"/>
              <a:t>Sleep-Disordered Breathing (2)</a:t>
            </a:r>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a:xfrm>
            <a:off x="696000" y="1449391"/>
            <a:ext cx="10800000" cy="4077219"/>
          </a:xfrm>
        </p:spPr>
        <p:txBody>
          <a:bodyPr>
            <a:normAutofit/>
          </a:bodyPr>
          <a:lstStyle/>
          <a:p>
            <a:pPr marL="541338" lvl="0" indent="-541338">
              <a:buFont typeface="+mj-lt"/>
              <a:buAutoNum type="arabicPeriod" startAt="102"/>
            </a:pPr>
            <a:r>
              <a:rPr lang="en-GB" sz="1600" dirty="0"/>
              <a:t>Additional airway surgeries might be an option for patients with persistent OSA after adenotonsillectomy; evaluation by an otolaryngologist or craniofacial surgeon with expertise in ACH is essential to see if additional surgical options exist</a:t>
            </a:r>
          </a:p>
          <a:p>
            <a:pPr marL="541338" lvl="0" indent="-541338">
              <a:buFont typeface="+mj-lt"/>
              <a:buAutoNum type="arabicPeriod" startAt="102"/>
            </a:pPr>
            <a:r>
              <a:rPr lang="en-GB" sz="1600" dirty="0"/>
              <a:t>Children who have residual OSA following upper airway surgery should be assessed for alternative treatments such as continuous positive airway pressure</a:t>
            </a:r>
          </a:p>
          <a:p>
            <a:pPr marL="541338" lvl="0" indent="-541338">
              <a:buFont typeface="+mj-lt"/>
              <a:buAutoNum type="arabicPeriod" startAt="102"/>
            </a:pPr>
            <a:r>
              <a:rPr lang="en-GB" sz="1600" dirty="0"/>
              <a:t>Children or adults on continuous positive airway pressure for OSA should be assessed by a sleep medicine specialist on a regular basis to determine when repeat sleep studies are required since the severity of OSA can change with time and/or growth</a:t>
            </a:r>
          </a:p>
          <a:p>
            <a:pPr marL="541338" lvl="0" indent="-541338">
              <a:buFont typeface="+mj-lt"/>
              <a:buAutoNum type="arabicPeriod" startAt="102"/>
            </a:pPr>
            <a:r>
              <a:rPr lang="en-GB" sz="1600" dirty="0"/>
              <a:t>Individuals with ACH are at risk of respiratory failure during respiratory tract infections (for example, bronchiolitis) due to small thoracic volumes and poor pulmonary reserve, justifying preventative measures such as the avoidance of passive smoking and contact with infected persons</a:t>
            </a:r>
          </a:p>
          <a:p>
            <a:pPr marL="896938" lvl="1" indent="-354013"/>
            <a:r>
              <a:rPr lang="en-GB" sz="1400" dirty="0"/>
              <a:t>In these patients, respiratory syncytial virus prophylaxis with monoclonal antibodies can be considered</a:t>
            </a:r>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p:txBody>
          <a:bodyPr/>
          <a:lstStyle/>
          <a:p>
            <a:r>
              <a:rPr lang="en-GB" dirty="0"/>
              <a:t>ACH, achondroplasia; OSA, obstructive sleep apnoea</a:t>
            </a:r>
            <a:r>
              <a:rPr lang="en-US" dirty="0"/>
              <a:t>.</a:t>
            </a:r>
            <a:br>
              <a:rPr lang="en-GB" dirty="0"/>
            </a:br>
            <a:r>
              <a:rPr lang="en-GB" dirty="0" err="1"/>
              <a:t>Savarirayan</a:t>
            </a:r>
            <a:r>
              <a:rPr lang="en-GB" dirty="0"/>
              <a:t> R, et al. Nat Rev Endocrinol 2021; DOI: 10.1038/s41574-021-00595-x.</a:t>
            </a:r>
          </a:p>
        </p:txBody>
      </p:sp>
      <p:sp>
        <p:nvSpPr>
          <p:cNvPr id="6" name="Content Placeholder 5">
            <a:extLst>
              <a:ext uri="{FF2B5EF4-FFF2-40B4-BE49-F238E27FC236}">
                <a16:creationId xmlns:a16="http://schemas.microsoft.com/office/drawing/2014/main" id="{DA83AF3B-A92F-4832-ACBA-71C3DC8DB3D9}"/>
              </a:ext>
            </a:extLst>
          </p:cNvPr>
          <p:cNvSpPr>
            <a:spLocks noGrp="1"/>
          </p:cNvSpPr>
          <p:nvPr>
            <p:ph sz="quarter" idx="12"/>
          </p:nvPr>
        </p:nvSpPr>
        <p:spPr/>
        <p:txBody>
          <a:bodyPr>
            <a:normAutofit fontScale="92500" lnSpcReduction="20000"/>
          </a:bodyPr>
          <a:lstStyle/>
          <a:p>
            <a:r>
              <a:rPr lang="en-GB" dirty="0"/>
              <a:t>The majority of individuals with achondroplasia will not develop notable respiratory problems, but there is a high incidence of OSA due to midface hypoplasia</a:t>
            </a:r>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34921721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p:txBody>
          <a:bodyPr>
            <a:normAutofit/>
          </a:bodyPr>
          <a:lstStyle/>
          <a:p>
            <a:r>
              <a:rPr lang="en-GB" dirty="0"/>
              <a:t>Ear, Nose, and Throat</a:t>
            </a:r>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p:txBody>
          <a:bodyPr>
            <a:normAutofit/>
          </a:bodyPr>
          <a:lstStyle/>
          <a:p>
            <a:pPr marL="541338" lvl="0" indent="-541338">
              <a:buFont typeface="+mj-lt"/>
              <a:buAutoNum type="arabicPeriod" startAt="106"/>
            </a:pPr>
            <a:r>
              <a:rPr lang="en-GB" sz="1600" dirty="0"/>
              <a:t>Children with ACH should have a comprehensive audiological assessment at birth, as indicated by signs and symptoms or in any case no later than 5 years of age</a:t>
            </a:r>
          </a:p>
          <a:p>
            <a:pPr marL="541338" lvl="0" indent="-541338">
              <a:buFont typeface="+mj-lt"/>
              <a:buAutoNum type="arabicPeriod" startAt="106"/>
            </a:pPr>
            <a:r>
              <a:rPr lang="en-GB" sz="1600" dirty="0"/>
              <a:t>Children with speech delay, hearing difficulties, or signs and symptoms of middle ear effusion should be referred to otolaryngology for comprehensive audiological assessment</a:t>
            </a:r>
          </a:p>
          <a:p>
            <a:pPr marL="541338" lvl="0" indent="-541338">
              <a:buFont typeface="+mj-lt"/>
              <a:buAutoNum type="arabicPeriod" startAt="106"/>
            </a:pPr>
            <a:r>
              <a:rPr lang="en-GB" sz="1600" dirty="0"/>
              <a:t>Adults and children with ACH frequently have hearing loss and middle ear disease; evaluate eardrums and ask about hearing difficulties as part of regular health maintenance to guide appropriate referrals</a:t>
            </a:r>
          </a:p>
          <a:p>
            <a:pPr marL="541338" lvl="0" indent="-541338">
              <a:buFont typeface="+mj-lt"/>
              <a:buAutoNum type="arabicPeriod" startAt="106"/>
            </a:pPr>
            <a:r>
              <a:rPr lang="en-GB" sz="1600" dirty="0"/>
              <a:t>Chronic eustachian tube dysfunction resulting in middle ear effusion and conductive hearing loss is common in ACH; tympanostomy tube placement can be recommended when middle ear effusions are present for 3 or more months and hearing loss is documented</a:t>
            </a:r>
          </a:p>
          <a:p>
            <a:pPr marL="541338" lvl="0" indent="-541338">
              <a:buFont typeface="+mj-lt"/>
              <a:buAutoNum type="arabicPeriod" startAt="106"/>
            </a:pPr>
            <a:r>
              <a:rPr lang="en-GB" sz="1600" dirty="0"/>
              <a:t>Amplification with hearing aids can be offered as a treatment for hearing loss, including patients with conductive hearing loss from middle ear disease</a:t>
            </a:r>
          </a:p>
          <a:p>
            <a:pPr marL="541338" lvl="0" indent="-541338">
              <a:buFont typeface="+mj-lt"/>
              <a:buAutoNum type="arabicPeriod" startAt="106"/>
            </a:pPr>
            <a:r>
              <a:rPr lang="en-GB" sz="1600" dirty="0"/>
              <a:t>High jugular bulb in the middle ear is more common in ACH; clinicians should perform a careful check for otoscopic signs of high jugular bulb before myringotomy or other </a:t>
            </a:r>
            <a:r>
              <a:rPr lang="en-GB" sz="1600" dirty="0" err="1"/>
              <a:t>otological</a:t>
            </a:r>
            <a:r>
              <a:rPr lang="en-GB" sz="1600" dirty="0"/>
              <a:t> procedures are performed</a:t>
            </a:r>
          </a:p>
          <a:p>
            <a:pPr marL="541338" indent="-541338">
              <a:buFont typeface="+mj-lt"/>
              <a:buAutoNum type="arabicPeriod" startAt="106"/>
            </a:pPr>
            <a:endParaRPr lang="en-GB" sz="1400" dirty="0"/>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p:txBody>
          <a:bodyPr/>
          <a:lstStyle/>
          <a:p>
            <a:r>
              <a:rPr lang="en-GB" dirty="0"/>
              <a:t>ACH, achondroplasia</a:t>
            </a:r>
            <a:r>
              <a:rPr lang="en-US" dirty="0"/>
              <a:t>.</a:t>
            </a:r>
            <a:br>
              <a:rPr lang="en-GB" dirty="0"/>
            </a:br>
            <a:r>
              <a:rPr lang="en-GB" dirty="0" err="1"/>
              <a:t>Savarirayan</a:t>
            </a:r>
            <a:r>
              <a:rPr lang="en-GB" dirty="0"/>
              <a:t> R, et al. Nat Rev Endocrinol 2021; DOI: 10.1038/s41574-021-00595-x.</a:t>
            </a:r>
          </a:p>
        </p:txBody>
      </p:sp>
      <p:sp>
        <p:nvSpPr>
          <p:cNvPr id="6" name="Content Placeholder 5">
            <a:extLst>
              <a:ext uri="{FF2B5EF4-FFF2-40B4-BE49-F238E27FC236}">
                <a16:creationId xmlns:a16="http://schemas.microsoft.com/office/drawing/2014/main" id="{1512ED44-4A7B-4273-9772-0DE0F34E72F5}"/>
              </a:ext>
            </a:extLst>
          </p:cNvPr>
          <p:cNvSpPr>
            <a:spLocks noGrp="1"/>
          </p:cNvSpPr>
          <p:nvPr>
            <p:ph sz="quarter" idx="12"/>
          </p:nvPr>
        </p:nvSpPr>
        <p:spPr/>
        <p:txBody>
          <a:bodyPr>
            <a:normAutofit fontScale="70000" lnSpcReduction="20000"/>
          </a:bodyPr>
          <a:lstStyle/>
          <a:p>
            <a:r>
              <a:rPr lang="en-GB" dirty="0"/>
              <a:t>Hearing loss related to otitis media is thought to be a major contributor to later speech delays and articulation, problems which might have notable effects on future communication, learning and education</a:t>
            </a:r>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34417944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p:txBody>
          <a:bodyPr>
            <a:normAutofit/>
          </a:bodyPr>
          <a:lstStyle/>
          <a:p>
            <a:r>
              <a:rPr lang="en-GB" dirty="0"/>
              <a:t>Orthodontics and Maxillofacial Surgery</a:t>
            </a:r>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p:txBody>
          <a:bodyPr>
            <a:normAutofit/>
          </a:bodyPr>
          <a:lstStyle/>
          <a:p>
            <a:pPr marL="541338" lvl="0" indent="-541338">
              <a:buFont typeface="+mj-lt"/>
              <a:buAutoNum type="arabicPeriod" startAt="112"/>
            </a:pPr>
            <a:r>
              <a:rPr lang="en-GB" sz="1600" dirty="0"/>
              <a:t>In addition to ongoing routine dental care by a general dentist, assessment by a specialist in orthodontics is important in children with ACH given poor maxillary arch growth</a:t>
            </a:r>
          </a:p>
          <a:p>
            <a:pPr marL="541338" lvl="0" indent="-541338">
              <a:buFont typeface="+mj-lt"/>
              <a:buAutoNum type="arabicPeriod" startAt="112"/>
            </a:pPr>
            <a:r>
              <a:rPr lang="en-GB" sz="1600" dirty="0"/>
              <a:t>Consider maxillary orthodontic expansion and maxillary non-surgical protraction to increase upper airway volume if, after pharyngeal surgery, there is residual OSA </a:t>
            </a:r>
          </a:p>
          <a:p>
            <a:pPr marL="541338" lvl="0" indent="-541338">
              <a:buFont typeface="+mj-lt"/>
              <a:buAutoNum type="arabicPeriod" startAt="112"/>
            </a:pPr>
            <a:r>
              <a:rPr lang="en-GB" sz="1600" dirty="0"/>
              <a:t>Orthognathic surgical care might be considered after the completion of bone growth in individuals with achondroplasia through Le Fort I or Le Fort III osteotomy</a:t>
            </a:r>
          </a:p>
          <a:p>
            <a:pPr marL="896938" lvl="1" indent="-354013"/>
            <a:r>
              <a:rPr lang="en-GB" sz="1400" dirty="0"/>
              <a:t>This procedure can be influenced by functional, aesthetic or sleep-related issues</a:t>
            </a:r>
          </a:p>
          <a:p>
            <a:pPr marL="896938" lvl="1" indent="-354013"/>
            <a:r>
              <a:rPr lang="en-GB" sz="1400" dirty="0"/>
              <a:t>Clear discussion with the child and family prior to this procedure should occur as facial expression is often altered</a:t>
            </a:r>
          </a:p>
          <a:p>
            <a:pPr marL="457200" indent="-457200">
              <a:buFont typeface="+mj-lt"/>
              <a:buAutoNum type="arabicPeriod" startAt="112"/>
            </a:pPr>
            <a:endParaRPr lang="en-GB" sz="1600" dirty="0"/>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p:txBody>
          <a:bodyPr/>
          <a:lstStyle/>
          <a:p>
            <a:r>
              <a:rPr lang="en-GB" dirty="0"/>
              <a:t>ACH, achondroplasia</a:t>
            </a:r>
            <a:r>
              <a:rPr lang="en-US" dirty="0"/>
              <a:t>.</a:t>
            </a:r>
            <a:br>
              <a:rPr lang="en-GB" dirty="0"/>
            </a:br>
            <a:r>
              <a:rPr lang="en-GB" dirty="0" err="1"/>
              <a:t>Savarirayan</a:t>
            </a:r>
            <a:r>
              <a:rPr lang="en-GB" dirty="0"/>
              <a:t> R, et al. Nat Rev Endocrinol 2021; DOI: 10.1038/s41574-021-00595-x.</a:t>
            </a:r>
          </a:p>
        </p:txBody>
      </p:sp>
      <p:sp>
        <p:nvSpPr>
          <p:cNvPr id="6" name="Content Placeholder 5">
            <a:extLst>
              <a:ext uri="{FF2B5EF4-FFF2-40B4-BE49-F238E27FC236}">
                <a16:creationId xmlns:a16="http://schemas.microsoft.com/office/drawing/2014/main" id="{C5DF14B6-0D6E-4FC3-84FC-F8BCD833B167}"/>
              </a:ext>
            </a:extLst>
          </p:cNvPr>
          <p:cNvSpPr>
            <a:spLocks noGrp="1"/>
          </p:cNvSpPr>
          <p:nvPr>
            <p:ph sz="quarter" idx="12"/>
          </p:nvPr>
        </p:nvSpPr>
        <p:spPr/>
        <p:txBody>
          <a:bodyPr>
            <a:normAutofit fontScale="92500" lnSpcReduction="20000"/>
          </a:bodyPr>
          <a:lstStyle/>
          <a:p>
            <a:r>
              <a:rPr lang="en-GB" dirty="0"/>
              <a:t>During the whole lifespan, preventative dentistry is most important during the establishment of primary dentition</a:t>
            </a:r>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3923162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p:txBody>
          <a:bodyPr>
            <a:normAutofit/>
          </a:bodyPr>
          <a:lstStyle/>
          <a:p>
            <a:r>
              <a:rPr lang="en-GB" dirty="0"/>
              <a:t>Anaesthesia</a:t>
            </a:r>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p:txBody>
          <a:bodyPr>
            <a:normAutofit/>
          </a:bodyPr>
          <a:lstStyle/>
          <a:p>
            <a:pPr marL="542925" lvl="0" indent="-542925">
              <a:buFont typeface="+mj-lt"/>
              <a:buAutoNum type="arabicPeriod" startAt="115"/>
            </a:pPr>
            <a:r>
              <a:rPr lang="en-GB" sz="1600" dirty="0"/>
              <a:t>Patients with ACH, especially children, should be anaesthetised preferentially in hospitals where care providers are knowledgeable and experienced in caring for patients with achondroplasia and skeletal </a:t>
            </a:r>
            <a:r>
              <a:rPr lang="en-GB" sz="1600" dirty="0" err="1"/>
              <a:t>dysplasias</a:t>
            </a:r>
            <a:endParaRPr lang="en-GB" sz="1600" dirty="0"/>
          </a:p>
          <a:p>
            <a:pPr marL="542925" lvl="0" indent="-542925">
              <a:buFont typeface="+mj-lt"/>
              <a:buAutoNum type="arabicPeriod" startAt="115"/>
            </a:pPr>
            <a:r>
              <a:rPr lang="en-GB" sz="1600" dirty="0"/>
              <a:t>Due to foramen magnum stenosis, head and neck movement should be avoided or minimised during bag-mask ventilation and intubation of patients with ACH, especially if the degree of stenosis is unknown, making airway management and intubation more challenging</a:t>
            </a:r>
          </a:p>
          <a:p>
            <a:pPr marL="895350" lvl="1" indent="-268288"/>
            <a:r>
              <a:rPr lang="en-GB" sz="1400" dirty="0"/>
              <a:t>These difficulties should be planned for by having readily available airway adjuncts for difficult bag-mask ventilation and video laryngoscopes to avoid neck movement</a:t>
            </a:r>
          </a:p>
          <a:p>
            <a:pPr marL="542925" lvl="0" indent="-542925">
              <a:buFont typeface="+mj-lt"/>
              <a:buAutoNum type="arabicPeriod" startAt="115"/>
            </a:pPr>
            <a:r>
              <a:rPr lang="en-GB" sz="1600" dirty="0"/>
              <a:t>Thorough pre-assessment is necessary, and should pay particular attention to airway assessment, range of neck movement, and history of snoring or sleep-disordered breathing</a:t>
            </a:r>
          </a:p>
          <a:p>
            <a:pPr marL="895350" lvl="1" indent="-352425"/>
            <a:r>
              <a:rPr lang="en-GB" sz="1400" dirty="0"/>
              <a:t>In infants and young children, central sleep apnoea might be present due to cord compression at the </a:t>
            </a:r>
            <a:br>
              <a:rPr lang="en-GB" sz="1400" dirty="0"/>
            </a:br>
            <a:r>
              <a:rPr lang="en-GB" sz="1400" dirty="0"/>
              <a:t>cervicomedullary junction</a:t>
            </a:r>
          </a:p>
          <a:p>
            <a:pPr marL="895350" lvl="1" indent="-352425"/>
            <a:r>
              <a:rPr lang="en-GB" sz="1400" dirty="0"/>
              <a:t>A history of sleep-disordered breathing or results of a sleep study will guide their post anaesthetic stay ranging from </a:t>
            </a:r>
            <a:br>
              <a:rPr lang="en-GB" sz="1400" dirty="0"/>
            </a:br>
            <a:r>
              <a:rPr lang="en-GB" sz="1400" dirty="0"/>
              <a:t>same-day discharge, overnight stay, high dependency unit, step-down unit, or paediatric intensive care</a:t>
            </a:r>
          </a:p>
          <a:p>
            <a:pPr marL="457200" indent="-457200">
              <a:buFont typeface="+mj-lt"/>
              <a:buAutoNum type="arabicPeriod" startAt="115"/>
            </a:pPr>
            <a:endParaRPr lang="en-GB" sz="1600" dirty="0"/>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p:txBody>
          <a:bodyPr/>
          <a:lstStyle/>
          <a:p>
            <a:r>
              <a:rPr lang="en-GB" dirty="0"/>
              <a:t>ACH, achondroplasia</a:t>
            </a:r>
            <a:r>
              <a:rPr lang="en-US" dirty="0"/>
              <a:t>.</a:t>
            </a:r>
            <a:br>
              <a:rPr lang="en-GB" dirty="0"/>
            </a:br>
            <a:r>
              <a:rPr lang="en-GB" dirty="0" err="1"/>
              <a:t>Savarirayan</a:t>
            </a:r>
            <a:r>
              <a:rPr lang="en-GB" dirty="0"/>
              <a:t> R, et al. Nat Rev Endocrinol 2021; DOI: 10.1038/s41574-021-00595-x.</a:t>
            </a:r>
          </a:p>
        </p:txBody>
      </p:sp>
      <p:sp>
        <p:nvSpPr>
          <p:cNvPr id="6" name="Content Placeholder 5">
            <a:extLst>
              <a:ext uri="{FF2B5EF4-FFF2-40B4-BE49-F238E27FC236}">
                <a16:creationId xmlns:a16="http://schemas.microsoft.com/office/drawing/2014/main" id="{BD41C0C7-FE4A-4214-8598-7B3555721B82}"/>
              </a:ext>
            </a:extLst>
          </p:cNvPr>
          <p:cNvSpPr>
            <a:spLocks noGrp="1"/>
          </p:cNvSpPr>
          <p:nvPr>
            <p:ph sz="quarter" idx="12"/>
          </p:nvPr>
        </p:nvSpPr>
        <p:spPr/>
        <p:txBody>
          <a:bodyPr>
            <a:normAutofit/>
          </a:bodyPr>
          <a:lstStyle/>
          <a:p>
            <a:r>
              <a:rPr lang="en-GB" dirty="0"/>
              <a:t>Anaesthesia might be challenging in ACH, especially in older patients</a:t>
            </a:r>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1274160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8FD26-FB97-4429-9DE7-876E7D2B8A77}"/>
              </a:ext>
            </a:extLst>
          </p:cNvPr>
          <p:cNvSpPr>
            <a:spLocks noGrp="1"/>
          </p:cNvSpPr>
          <p:nvPr>
            <p:ph type="title"/>
          </p:nvPr>
        </p:nvSpPr>
        <p:spPr/>
        <p:txBody>
          <a:bodyPr/>
          <a:lstStyle/>
          <a:p>
            <a:r>
              <a:rPr lang="en-GB" dirty="0"/>
              <a:t>Study Design</a:t>
            </a:r>
          </a:p>
        </p:txBody>
      </p:sp>
      <p:sp>
        <p:nvSpPr>
          <p:cNvPr id="3" name="Content Placeholder 2">
            <a:extLst>
              <a:ext uri="{FF2B5EF4-FFF2-40B4-BE49-F238E27FC236}">
                <a16:creationId xmlns:a16="http://schemas.microsoft.com/office/drawing/2014/main" id="{2F2C5196-49E1-4D8E-88E7-399342BA0DFA}"/>
              </a:ext>
            </a:extLst>
          </p:cNvPr>
          <p:cNvSpPr>
            <a:spLocks noGrp="1"/>
          </p:cNvSpPr>
          <p:nvPr>
            <p:ph idx="1"/>
          </p:nvPr>
        </p:nvSpPr>
        <p:spPr/>
        <p:txBody>
          <a:bodyPr>
            <a:noAutofit/>
          </a:bodyPr>
          <a:lstStyle/>
          <a:p>
            <a:r>
              <a:rPr lang="en-GB" dirty="0"/>
              <a:t>This first international consensus statement on ACH aims to improve and standardise care for children and adults worldwide, in order to optimise clinical outcomes and quality of life</a:t>
            </a:r>
          </a:p>
          <a:p>
            <a:r>
              <a:rPr lang="en-GB" dirty="0"/>
              <a:t>55 international experts from 16 countries and 5 continents developed a set of statements and recommendations using a modified Delphi process</a:t>
            </a:r>
          </a:p>
          <a:p>
            <a:pPr lvl="1" indent="-350838"/>
            <a:r>
              <a:rPr lang="en-GB" dirty="0"/>
              <a:t>The process began with a face-to-face introductory meeting of 27 experts </a:t>
            </a:r>
          </a:p>
          <a:p>
            <a:pPr lvl="1" indent="-350838"/>
            <a:r>
              <a:rPr lang="en-GB" dirty="0"/>
              <a:t>This was followed by two rounds of voting with all 55 participants</a:t>
            </a:r>
          </a:p>
          <a:p>
            <a:r>
              <a:rPr lang="en-GB" dirty="0"/>
              <a:t>This final ACH international consensus statement includes 136 statements across sections including: </a:t>
            </a:r>
          </a:p>
          <a:p>
            <a:pPr lvl="1" indent="-350838"/>
            <a:r>
              <a:rPr lang="en-GB" dirty="0"/>
              <a:t>Diagnosis, counselling, and pregnancy</a:t>
            </a:r>
          </a:p>
          <a:p>
            <a:pPr lvl="1" indent="-350838"/>
            <a:r>
              <a:rPr lang="en-GB" dirty="0"/>
              <a:t>Multidisciplinary management throughout the lifespan</a:t>
            </a:r>
          </a:p>
          <a:p>
            <a:pPr lvl="1" indent="-350838"/>
            <a:r>
              <a:rPr lang="en-GB" dirty="0"/>
              <a:t>Management by specialty area</a:t>
            </a:r>
          </a:p>
          <a:p>
            <a:r>
              <a:rPr lang="en-GB" dirty="0"/>
              <a:t>These statements aim to capture the key challenges and optimal management of ACH across each major life stage and sub-specialty area</a:t>
            </a:r>
          </a:p>
        </p:txBody>
      </p:sp>
      <p:sp>
        <p:nvSpPr>
          <p:cNvPr id="4" name="Footer Placeholder 3">
            <a:extLst>
              <a:ext uri="{FF2B5EF4-FFF2-40B4-BE49-F238E27FC236}">
                <a16:creationId xmlns:a16="http://schemas.microsoft.com/office/drawing/2014/main" id="{0E3C10CD-F372-4C38-933B-AA5446DEEF70}"/>
              </a:ext>
            </a:extLst>
          </p:cNvPr>
          <p:cNvSpPr>
            <a:spLocks noGrp="1"/>
          </p:cNvSpPr>
          <p:nvPr>
            <p:ph type="ftr" sz="quarter" idx="11"/>
          </p:nvPr>
        </p:nvSpPr>
        <p:spPr/>
        <p:txBody>
          <a:bodyPr/>
          <a:lstStyle/>
          <a:p>
            <a:r>
              <a:rPr lang="en-GB" dirty="0"/>
              <a:t>ACH, achondroplasia. </a:t>
            </a:r>
            <a:br>
              <a:rPr lang="en-GB" dirty="0"/>
            </a:br>
            <a:r>
              <a:rPr lang="en-GB" dirty="0" err="1"/>
              <a:t>Savarirayan</a:t>
            </a:r>
            <a:r>
              <a:rPr lang="en-GB" dirty="0"/>
              <a:t> R, et al. Nat Rev Endocrinol 2021; DOI: 10.1038/s41574-021-00595-x.</a:t>
            </a:r>
          </a:p>
        </p:txBody>
      </p:sp>
    </p:spTree>
    <p:extLst>
      <p:ext uri="{BB962C8B-B14F-4D97-AF65-F5344CB8AC3E}">
        <p14:creationId xmlns:p14="http://schemas.microsoft.com/office/powerpoint/2010/main" val="1962764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p:txBody>
          <a:bodyPr>
            <a:normAutofit/>
          </a:bodyPr>
          <a:lstStyle/>
          <a:p>
            <a:r>
              <a:rPr lang="en-GB"/>
              <a:t>Pain and Function (1)</a:t>
            </a:r>
            <a:endParaRPr lang="en-GB" dirty="0"/>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p:txBody>
          <a:bodyPr>
            <a:normAutofit/>
          </a:bodyPr>
          <a:lstStyle/>
          <a:p>
            <a:pPr marL="542925" lvl="0" indent="-542925">
              <a:buFont typeface="+mj-lt"/>
              <a:buAutoNum type="arabicPeriod" startAt="118"/>
            </a:pPr>
            <a:r>
              <a:rPr lang="en-GB" sz="1600" dirty="0"/>
              <a:t>Pain is a commonly reported problem across the lifespan and should be monitored longitudinally at each medical check-up; the effect on mood, self-care, education, employment and leisure activities should be specifically examined and monitored using patient-reported outcome scales such as the Brief Pain Inventory</a:t>
            </a:r>
          </a:p>
          <a:p>
            <a:pPr marL="542925" lvl="0" indent="-542925">
              <a:buFont typeface="+mj-lt"/>
              <a:buAutoNum type="arabicPeriod" startAt="118"/>
            </a:pPr>
            <a:r>
              <a:rPr lang="en-GB" sz="1600" dirty="0"/>
              <a:t>Chronic pain should be considered as a multifactorial problem and is best managed through a multidisciplinary approach including neurosurgeons, orthopaedic surgeons, general physicians, pain management specialists, physiotherapists, occupational therapists, psychologists, and dieticians</a:t>
            </a:r>
          </a:p>
          <a:p>
            <a:pPr marL="542925" lvl="0" indent="-542925">
              <a:buFont typeface="+mj-lt"/>
              <a:buAutoNum type="arabicPeriod" startAt="118"/>
            </a:pPr>
            <a:r>
              <a:rPr lang="en-GB" sz="1600" dirty="0"/>
              <a:t>Ongoing back pain combined with new onset of neurological symptoms, such as claudication, spasticity, reduced walking distance, or bladder or bowel dysfunction, might be related to spinal stenosis; MRI of the spine should be considered</a:t>
            </a:r>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p:txBody>
          <a:bodyPr/>
          <a:lstStyle/>
          <a:p>
            <a:r>
              <a:rPr lang="en-GB"/>
              <a:t>ACH, achondroplasia</a:t>
            </a:r>
            <a:r>
              <a:rPr lang="en-US"/>
              <a:t>.</a:t>
            </a:r>
            <a:br>
              <a:rPr lang="en-GB"/>
            </a:br>
            <a:r>
              <a:rPr lang="en-GB"/>
              <a:t>Savarirayan R, et al. Nat Rev Endocrinol 2021; DOI: 10.1038/s41574-021-00595-x.</a:t>
            </a:r>
            <a:endParaRPr lang="en-GB" dirty="0"/>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34138051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p:txBody>
          <a:bodyPr>
            <a:normAutofit/>
          </a:bodyPr>
          <a:lstStyle/>
          <a:p>
            <a:r>
              <a:rPr lang="en-GB" dirty="0"/>
              <a:t>Pain and Function (2)</a:t>
            </a:r>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p:txBody>
          <a:bodyPr>
            <a:normAutofit/>
          </a:bodyPr>
          <a:lstStyle/>
          <a:p>
            <a:pPr marL="542925" lvl="0" indent="-542925">
              <a:buFont typeface="+mj-lt"/>
              <a:buAutoNum type="arabicPeriod" startAt="121"/>
            </a:pPr>
            <a:r>
              <a:rPr lang="en-GB" sz="1600" dirty="0"/>
              <a:t>When indicated, spinal decompression surgery should be carried out by a team with experience in this procedure in patients with ACH to alleviate pain</a:t>
            </a:r>
          </a:p>
          <a:p>
            <a:pPr marL="542925" lvl="0" indent="-542925">
              <a:buFont typeface="+mj-lt"/>
              <a:buAutoNum type="arabicPeriod" startAt="121"/>
            </a:pPr>
            <a:r>
              <a:rPr lang="en-GB" sz="1600" dirty="0"/>
              <a:t>Delayed development of independence for self-care and mobility skills is common in children with ACH compared with average stature children and assessment and management should include a review by an allied health professional, for example, physiotherapists and/or occupational therapists with skills in the assessment and management of children with ACH</a:t>
            </a:r>
          </a:p>
          <a:p>
            <a:pPr marL="542925" lvl="0" indent="-542925">
              <a:buFont typeface="+mj-lt"/>
              <a:buAutoNum type="arabicPeriod" startAt="121"/>
            </a:pPr>
            <a:r>
              <a:rPr lang="en-GB" sz="1600" dirty="0"/>
              <a:t>Regular assessment of activities of daily living skills, such as bathing, dressing and toileting, is recommended </a:t>
            </a:r>
          </a:p>
          <a:p>
            <a:pPr marL="542925" lvl="0" indent="-542925">
              <a:buFont typeface="+mj-lt"/>
              <a:buAutoNum type="arabicPeriod" startAt="121"/>
            </a:pPr>
            <a:r>
              <a:rPr lang="en-GB" sz="1600" dirty="0"/>
              <a:t>Adaptive equipment, mobility devices, or environmental modifications across home, school, work or community, designed to maximise independence are often necessary; individual needs should be considered at each medical check-up</a:t>
            </a:r>
          </a:p>
          <a:p>
            <a:pPr marL="457200" indent="-457200">
              <a:buFont typeface="+mj-lt"/>
              <a:buAutoNum type="arabicPeriod" startAt="121"/>
            </a:pPr>
            <a:endParaRPr lang="en-GB" sz="1400" dirty="0"/>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p:txBody>
          <a:bodyPr/>
          <a:lstStyle/>
          <a:p>
            <a:r>
              <a:rPr lang="en-GB" dirty="0"/>
              <a:t>ACH, achondroplasia</a:t>
            </a:r>
            <a:r>
              <a:rPr lang="en-US" dirty="0"/>
              <a:t>.</a:t>
            </a:r>
            <a:br>
              <a:rPr lang="en-GB" dirty="0"/>
            </a:br>
            <a:r>
              <a:rPr lang="en-GB" dirty="0" err="1"/>
              <a:t>Savarirayan</a:t>
            </a:r>
            <a:r>
              <a:rPr lang="en-GB" dirty="0"/>
              <a:t> R, et al. Nat Rev Endocrinol 2021; DOI: 10.1038/s41574-021-00595-x.</a:t>
            </a:r>
          </a:p>
        </p:txBody>
      </p:sp>
      <p:sp>
        <p:nvSpPr>
          <p:cNvPr id="6" name="Content Placeholder 5">
            <a:extLst>
              <a:ext uri="{FF2B5EF4-FFF2-40B4-BE49-F238E27FC236}">
                <a16:creationId xmlns:a16="http://schemas.microsoft.com/office/drawing/2014/main" id="{14C3C01A-CEA2-4ADA-9230-D23F6C3C3016}"/>
              </a:ext>
            </a:extLst>
          </p:cNvPr>
          <p:cNvSpPr>
            <a:spLocks noGrp="1"/>
          </p:cNvSpPr>
          <p:nvPr>
            <p:ph sz="quarter" idx="12"/>
          </p:nvPr>
        </p:nvSpPr>
        <p:spPr/>
        <p:txBody>
          <a:bodyPr>
            <a:normAutofit fontScale="92500" lnSpcReduction="20000"/>
          </a:bodyPr>
          <a:lstStyle/>
          <a:p>
            <a:r>
              <a:rPr lang="en-GB" dirty="0"/>
              <a:t>Back pain and neurological symptoms related to spinal stenosis have been identified </a:t>
            </a:r>
            <a:br>
              <a:rPr lang="en-GB" dirty="0"/>
            </a:br>
            <a:r>
              <a:rPr lang="en-GB" dirty="0"/>
              <a:t>in a high proportion of adults with ACH</a:t>
            </a:r>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35655817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p:txBody>
          <a:bodyPr>
            <a:normAutofit fontScale="90000"/>
          </a:bodyPr>
          <a:lstStyle/>
          <a:p>
            <a:r>
              <a:rPr lang="en-GB" dirty="0"/>
              <a:t>Nutrition, Physical Activity and </a:t>
            </a:r>
            <a:br>
              <a:rPr lang="en-GB" dirty="0"/>
            </a:br>
            <a:r>
              <a:rPr lang="en-GB" dirty="0"/>
              <a:t>Weight Management</a:t>
            </a:r>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p:txBody>
          <a:bodyPr>
            <a:normAutofit/>
          </a:bodyPr>
          <a:lstStyle/>
          <a:p>
            <a:pPr marL="542925" lvl="0" indent="-542925">
              <a:buFont typeface="+mj-lt"/>
              <a:buAutoNum type="arabicPeriod" startAt="125"/>
            </a:pPr>
            <a:r>
              <a:rPr lang="en-GB" sz="1600" dirty="0"/>
              <a:t>A healthy diet and regular physical activity are recommended for all patients with ACH</a:t>
            </a:r>
          </a:p>
          <a:p>
            <a:pPr marL="542925" lvl="0" indent="-542925">
              <a:buFont typeface="+mj-lt"/>
              <a:buAutoNum type="arabicPeriod" startAt="125"/>
            </a:pPr>
            <a:r>
              <a:rPr lang="en-GB" sz="1600" dirty="0"/>
              <a:t>Modifiable lifestyle factors relevant to obesity risk should be targeted in individuals with ACH to prevent weight gain during childhood and adolescence</a:t>
            </a:r>
          </a:p>
          <a:p>
            <a:pPr marL="542925" lvl="0" indent="-542925">
              <a:buFont typeface="+mj-lt"/>
              <a:buAutoNum type="arabicPeriod" startAt="125"/>
            </a:pPr>
            <a:r>
              <a:rPr lang="en-GB" sz="1600" dirty="0"/>
              <a:t>Monitoring of body composition throughout adult life in individuals with ACH is advocated to establish </a:t>
            </a:r>
            <a:br>
              <a:rPr lang="en-GB" sz="1600" dirty="0"/>
            </a:br>
            <a:r>
              <a:rPr lang="en-GB" sz="1600" dirty="0"/>
              <a:t>within-patient reference values and detect excess adiposity</a:t>
            </a:r>
          </a:p>
          <a:p>
            <a:pPr marL="457200" indent="-457200">
              <a:buFont typeface="+mj-lt"/>
              <a:buAutoNum type="arabicPeriod" startAt="125"/>
            </a:pPr>
            <a:endParaRPr lang="en-GB" sz="1400" dirty="0"/>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p:txBody>
          <a:bodyPr/>
          <a:lstStyle/>
          <a:p>
            <a:r>
              <a:rPr lang="en-GB" dirty="0"/>
              <a:t>ACH, achondroplasia</a:t>
            </a:r>
            <a:r>
              <a:rPr lang="en-US" dirty="0"/>
              <a:t>.</a:t>
            </a:r>
            <a:br>
              <a:rPr lang="en-GB" dirty="0"/>
            </a:br>
            <a:r>
              <a:rPr lang="en-GB" dirty="0" err="1"/>
              <a:t>Savarirayan</a:t>
            </a:r>
            <a:r>
              <a:rPr lang="en-GB" dirty="0"/>
              <a:t> R, et al. Nat Rev Endocrinol 2021; DOI: 10.1038/s41574-021-00595-x.</a:t>
            </a:r>
          </a:p>
        </p:txBody>
      </p:sp>
      <p:sp>
        <p:nvSpPr>
          <p:cNvPr id="6" name="Content Placeholder 5">
            <a:extLst>
              <a:ext uri="{FF2B5EF4-FFF2-40B4-BE49-F238E27FC236}">
                <a16:creationId xmlns:a16="http://schemas.microsoft.com/office/drawing/2014/main" id="{74451E6D-2E63-4AC5-8456-1599CB07F080}"/>
              </a:ext>
            </a:extLst>
          </p:cNvPr>
          <p:cNvSpPr>
            <a:spLocks noGrp="1"/>
          </p:cNvSpPr>
          <p:nvPr>
            <p:ph sz="quarter" idx="12"/>
          </p:nvPr>
        </p:nvSpPr>
        <p:spPr/>
        <p:txBody>
          <a:bodyPr>
            <a:normAutofit fontScale="85000" lnSpcReduction="10000"/>
          </a:bodyPr>
          <a:lstStyle/>
          <a:p>
            <a:r>
              <a:rPr lang="en-GB" dirty="0"/>
              <a:t>Individuals with ACH are at disproportionately elevated risk of obesity, which predisposes to breathing difficulties, sleep apnoea, back and joint pain, and reduced mobility</a:t>
            </a:r>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28021282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p:txBody>
          <a:bodyPr>
            <a:normAutofit fontScale="90000"/>
          </a:bodyPr>
          <a:lstStyle/>
          <a:p>
            <a:r>
              <a:rPr lang="en-GB" dirty="0"/>
              <a:t>Psychosocial Issues, </a:t>
            </a:r>
            <a:br>
              <a:rPr lang="en-GB" dirty="0"/>
            </a:br>
            <a:r>
              <a:rPr lang="en-GB" dirty="0"/>
              <a:t>Family Perspectives and Support (1)</a:t>
            </a:r>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p:txBody>
          <a:bodyPr>
            <a:normAutofit/>
          </a:bodyPr>
          <a:lstStyle/>
          <a:p>
            <a:pPr marL="542925" lvl="0" indent="-542925">
              <a:buFont typeface="+mj-lt"/>
              <a:buAutoNum type="arabicPeriod" startAt="128"/>
            </a:pPr>
            <a:r>
              <a:rPr lang="en-GB" sz="1600" dirty="0"/>
              <a:t>The diagnosis of ACH is associated with varying degrees of psychosocial impact on the individual, the parents and the whole family; cultural diversity and family dynamics should be taken into consideration to tailor appropriate support for those affected directly or indirectly </a:t>
            </a:r>
          </a:p>
          <a:p>
            <a:pPr marL="542925" lvl="0" indent="-542925">
              <a:buFont typeface="+mj-lt"/>
              <a:buAutoNum type="arabicPeriod" startAt="128"/>
            </a:pPr>
            <a:r>
              <a:rPr lang="en-GB" sz="1600" dirty="0"/>
              <a:t>Individuals can face physical and emotional hurdles across their lifespan and so should be offered or signposted to psychological support when needed; this support can help to develop coping strategies and improve </a:t>
            </a:r>
            <a:br>
              <a:rPr lang="en-GB" sz="1600" dirty="0"/>
            </a:br>
            <a:r>
              <a:rPr lang="en-GB" sz="1600" dirty="0"/>
              <a:t>quality of life</a:t>
            </a:r>
          </a:p>
          <a:p>
            <a:pPr marL="542925" lvl="0" indent="-542925">
              <a:buFont typeface="+mj-lt"/>
              <a:buAutoNum type="arabicPeriod" startAt="128"/>
            </a:pPr>
            <a:r>
              <a:rPr lang="en-GB" sz="1600" dirty="0"/>
              <a:t>Facing social stigma can have a negative emotional impact on the lives of individuals with ACH and for their families; they all should be offered psychological support from HCPs to foster emotional resilience and self-esteem together with their peers, friends and advocacy groups to face and overcome different situations</a:t>
            </a:r>
          </a:p>
          <a:p>
            <a:pPr marL="542925" lvl="0" indent="-542925">
              <a:buFont typeface="+mj-lt"/>
              <a:buAutoNum type="arabicPeriod" startAt="128"/>
            </a:pPr>
            <a:r>
              <a:rPr lang="en-GB" sz="1600" dirty="0"/>
              <a:t>Young individuals should be offered specific follow-up appointments at the time of transition from paediatric to adult healthcare in order to facilitate this change in their life and discuss long-term management</a:t>
            </a:r>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p:txBody>
          <a:bodyPr/>
          <a:lstStyle/>
          <a:p>
            <a:r>
              <a:rPr lang="en-GB" dirty="0"/>
              <a:t>ACH, achondroplasia</a:t>
            </a:r>
            <a:r>
              <a:rPr lang="en-US" dirty="0"/>
              <a:t>; HCP, healthcare professional. </a:t>
            </a:r>
            <a:br>
              <a:rPr lang="en-GB" dirty="0"/>
            </a:br>
            <a:r>
              <a:rPr lang="en-GB" dirty="0" err="1"/>
              <a:t>Savarirayan</a:t>
            </a:r>
            <a:r>
              <a:rPr lang="en-GB" dirty="0"/>
              <a:t> R, et al. Nat Rev Endocrinol 2021; DOI: 10.1038/s41574-021-00595-x.</a:t>
            </a:r>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6318665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1093-4180-4EAA-B32A-FE3069130DB2}"/>
              </a:ext>
            </a:extLst>
          </p:cNvPr>
          <p:cNvSpPr>
            <a:spLocks noGrp="1"/>
          </p:cNvSpPr>
          <p:nvPr>
            <p:ph type="title"/>
          </p:nvPr>
        </p:nvSpPr>
        <p:spPr/>
        <p:txBody>
          <a:bodyPr>
            <a:normAutofit fontScale="90000"/>
          </a:bodyPr>
          <a:lstStyle/>
          <a:p>
            <a:r>
              <a:rPr lang="en-GB" dirty="0"/>
              <a:t>Psychosocial Issues, </a:t>
            </a:r>
            <a:br>
              <a:rPr lang="en-GB" dirty="0"/>
            </a:br>
            <a:r>
              <a:rPr lang="en-GB" dirty="0"/>
              <a:t>Family Perspectives and Support (2)</a:t>
            </a:r>
          </a:p>
        </p:txBody>
      </p:sp>
      <p:sp>
        <p:nvSpPr>
          <p:cNvPr id="3" name="Content Placeholder 2">
            <a:extLst>
              <a:ext uri="{FF2B5EF4-FFF2-40B4-BE49-F238E27FC236}">
                <a16:creationId xmlns:a16="http://schemas.microsoft.com/office/drawing/2014/main" id="{542439F2-0711-4A06-A57D-0A0A83C620E1}"/>
              </a:ext>
            </a:extLst>
          </p:cNvPr>
          <p:cNvSpPr>
            <a:spLocks noGrp="1"/>
          </p:cNvSpPr>
          <p:nvPr>
            <p:ph idx="1"/>
          </p:nvPr>
        </p:nvSpPr>
        <p:spPr>
          <a:xfrm>
            <a:off x="696000" y="1449391"/>
            <a:ext cx="10800000" cy="4056844"/>
          </a:xfrm>
        </p:spPr>
        <p:txBody>
          <a:bodyPr>
            <a:normAutofit/>
          </a:bodyPr>
          <a:lstStyle/>
          <a:p>
            <a:pPr marL="542925" lvl="0" indent="-542925">
              <a:buFont typeface="+mj-lt"/>
              <a:buAutoNum type="arabicPeriod" startAt="132"/>
            </a:pPr>
            <a:r>
              <a:rPr lang="en-GB" sz="1600" dirty="0"/>
              <a:t>Practical, psychosocial and personal needs should be considered and assessed before any changing situation in the educational and professional life </a:t>
            </a:r>
          </a:p>
          <a:p>
            <a:pPr marL="542925" lvl="0" indent="-542925">
              <a:buFont typeface="+mj-lt"/>
              <a:buAutoNum type="arabicPeriod" startAt="132"/>
            </a:pPr>
            <a:r>
              <a:rPr lang="en-GB" sz="1600" dirty="0"/>
              <a:t>Siblings of a child with ACH should be offered informative, psychological and emotional support to help address questions, concerns or conflicts that may arise and highlight their value in the family. Having a child with ACH can be life-changing when the diagnosis is unexpected. Starting from diagnosis, HCPs should provide the family with prompt communication, comprehensive guidance, and support throughout life</a:t>
            </a:r>
          </a:p>
          <a:p>
            <a:pPr marL="542925" lvl="0" indent="-542925">
              <a:buFont typeface="+mj-lt"/>
              <a:buAutoNum type="arabicPeriod" startAt="132"/>
            </a:pPr>
            <a:r>
              <a:rPr lang="en-GB" sz="1600" dirty="0"/>
              <a:t>Understanding the needs and assessing the quality of life of individuals with ACH should be key actions of HCPs to assist patients</a:t>
            </a:r>
          </a:p>
          <a:p>
            <a:pPr marL="542925" lvl="0" indent="-542925">
              <a:buFont typeface="+mj-lt"/>
              <a:buAutoNum type="arabicPeriod" startAt="132"/>
            </a:pPr>
            <a:r>
              <a:rPr lang="en-GB" sz="1600" dirty="0"/>
              <a:t>The medical care of children and adults with ACH should be multidisciplinary; families should be offered social and psychological support</a:t>
            </a:r>
          </a:p>
          <a:p>
            <a:pPr marL="542925" lvl="0" indent="-542925">
              <a:buFont typeface="+mj-lt"/>
              <a:buAutoNum type="arabicPeriod" startAt="132"/>
            </a:pPr>
            <a:r>
              <a:rPr lang="en-GB" sz="1600" dirty="0"/>
              <a:t>Awareness and acceptance can be encouraged and supported through comprehensive healthcare, advocacy groups and family support. This support will facilitate the building of a positive self-identity, improve wellbeing, and increase the quality of life of children and adults with ACH and their families</a:t>
            </a:r>
          </a:p>
        </p:txBody>
      </p:sp>
      <p:sp>
        <p:nvSpPr>
          <p:cNvPr id="4" name="Footer Placeholder 3">
            <a:extLst>
              <a:ext uri="{FF2B5EF4-FFF2-40B4-BE49-F238E27FC236}">
                <a16:creationId xmlns:a16="http://schemas.microsoft.com/office/drawing/2014/main" id="{837D7BB0-817B-4353-9924-C17A035581E2}"/>
              </a:ext>
            </a:extLst>
          </p:cNvPr>
          <p:cNvSpPr>
            <a:spLocks noGrp="1"/>
          </p:cNvSpPr>
          <p:nvPr>
            <p:ph type="ftr" sz="quarter" idx="11"/>
          </p:nvPr>
        </p:nvSpPr>
        <p:spPr/>
        <p:txBody>
          <a:bodyPr/>
          <a:lstStyle/>
          <a:p>
            <a:r>
              <a:rPr lang="en-GB" dirty="0"/>
              <a:t>ACH, achondroplasia</a:t>
            </a:r>
            <a:r>
              <a:rPr lang="en-US" dirty="0"/>
              <a:t>; HCP, healthcare professional. </a:t>
            </a:r>
            <a:br>
              <a:rPr lang="en-GB" dirty="0"/>
            </a:br>
            <a:r>
              <a:rPr lang="en-GB" dirty="0" err="1"/>
              <a:t>Savarirayan</a:t>
            </a:r>
            <a:r>
              <a:rPr lang="en-GB" dirty="0"/>
              <a:t> R, et al. Nat Rev Endocrinol 2021; DOI: 10.1038/s41574-021-00595-x.</a:t>
            </a:r>
          </a:p>
        </p:txBody>
      </p:sp>
      <p:sp>
        <p:nvSpPr>
          <p:cNvPr id="6" name="Content Placeholder 5">
            <a:extLst>
              <a:ext uri="{FF2B5EF4-FFF2-40B4-BE49-F238E27FC236}">
                <a16:creationId xmlns:a16="http://schemas.microsoft.com/office/drawing/2014/main" id="{CF81E353-A062-4DAB-A2A7-4F587B320CFD}"/>
              </a:ext>
            </a:extLst>
          </p:cNvPr>
          <p:cNvSpPr>
            <a:spLocks noGrp="1"/>
          </p:cNvSpPr>
          <p:nvPr>
            <p:ph sz="quarter" idx="12"/>
          </p:nvPr>
        </p:nvSpPr>
        <p:spPr/>
        <p:txBody>
          <a:bodyPr>
            <a:normAutofit fontScale="92500" lnSpcReduction="20000"/>
          </a:bodyPr>
          <a:lstStyle/>
          <a:p>
            <a:r>
              <a:rPr lang="en-GB" dirty="0"/>
              <a:t>More than 80% of individuals born with ACH are part of average height families</a:t>
            </a:r>
            <a:br>
              <a:rPr lang="en-GB" dirty="0"/>
            </a:br>
            <a:r>
              <a:rPr lang="en-GB" dirty="0"/>
              <a:t> who have no experience in dealing with the diagnosis</a:t>
            </a:r>
          </a:p>
        </p:txBody>
      </p:sp>
      <p:sp>
        <p:nvSpPr>
          <p:cNvPr id="5" name="Rectangle: Rounded Corners 4">
            <a:extLst>
              <a:ext uri="{FF2B5EF4-FFF2-40B4-BE49-F238E27FC236}">
                <a16:creationId xmlns:a16="http://schemas.microsoft.com/office/drawing/2014/main" id="{6D79CE90-3F4A-4160-9D61-BC60A1F7D07C}"/>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8960597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23007-A9FF-4BC4-AC90-36608064510D}"/>
              </a:ext>
            </a:extLst>
          </p:cNvPr>
          <p:cNvSpPr>
            <a:spLocks noGrp="1"/>
          </p:cNvSpPr>
          <p:nvPr>
            <p:ph type="title"/>
          </p:nvPr>
        </p:nvSpPr>
        <p:spPr>
          <a:xfrm>
            <a:off x="696000" y="360000"/>
            <a:ext cx="10800000" cy="1008000"/>
          </a:xfrm>
        </p:spPr>
        <p:txBody>
          <a:bodyPr/>
          <a:lstStyle/>
          <a:p>
            <a:r>
              <a:rPr lang="en-GB" dirty="0"/>
              <a:t>Conclusions</a:t>
            </a:r>
          </a:p>
        </p:txBody>
      </p:sp>
      <p:sp>
        <p:nvSpPr>
          <p:cNvPr id="3" name="Content Placeholder 2">
            <a:extLst>
              <a:ext uri="{FF2B5EF4-FFF2-40B4-BE49-F238E27FC236}">
                <a16:creationId xmlns:a16="http://schemas.microsoft.com/office/drawing/2014/main" id="{92916C8F-EEF7-41BA-8314-4627B9FA49F3}"/>
              </a:ext>
            </a:extLst>
          </p:cNvPr>
          <p:cNvSpPr>
            <a:spLocks noGrp="1"/>
          </p:cNvSpPr>
          <p:nvPr>
            <p:ph idx="1"/>
          </p:nvPr>
        </p:nvSpPr>
        <p:spPr>
          <a:xfrm>
            <a:off x="696000" y="1449390"/>
            <a:ext cx="10800000" cy="4535486"/>
          </a:xfrm>
        </p:spPr>
        <p:txBody>
          <a:bodyPr/>
          <a:lstStyle/>
          <a:p>
            <a:r>
              <a:rPr lang="en-GB" dirty="0"/>
              <a:t>This work represents the first global effort to standardise care for individuals with ACH across the lifespan and specialty areas, based on available evidence and experience</a:t>
            </a:r>
          </a:p>
          <a:p>
            <a:r>
              <a:rPr lang="en-US" dirty="0"/>
              <a:t>Due to the multi-systemic and life-long impact of ACH, it is critical to adopt a multidisciplinary and pro-active approach to clinical and psychosocial care </a:t>
            </a:r>
          </a:p>
          <a:p>
            <a:r>
              <a:rPr lang="en-US" dirty="0"/>
              <a:t>These consensus statements address the clinical and genetic diagnosis of ACH</a:t>
            </a:r>
          </a:p>
          <a:p>
            <a:r>
              <a:rPr lang="en-US" dirty="0"/>
              <a:t>Key considerations are given for the management of patients at each life stage</a:t>
            </a:r>
            <a:endParaRPr lang="en-GB" dirty="0"/>
          </a:p>
          <a:p>
            <a:r>
              <a:rPr lang="en-US" dirty="0"/>
              <a:t>As the diagnosis of ACH predominantly occurs in early infancy, the well-being and support of caregivers and the extended family must be </a:t>
            </a:r>
            <a:r>
              <a:rPr lang="en-US" dirty="0" err="1"/>
              <a:t>prioritised</a:t>
            </a:r>
            <a:endParaRPr lang="en-US" dirty="0"/>
          </a:p>
          <a:p>
            <a:endParaRPr lang="en-GB" dirty="0"/>
          </a:p>
        </p:txBody>
      </p:sp>
      <p:sp>
        <p:nvSpPr>
          <p:cNvPr id="4" name="Footer Placeholder 3">
            <a:extLst>
              <a:ext uri="{FF2B5EF4-FFF2-40B4-BE49-F238E27FC236}">
                <a16:creationId xmlns:a16="http://schemas.microsoft.com/office/drawing/2014/main" id="{0E3C10CD-F372-4C38-933B-AA5446DEEF70}"/>
              </a:ext>
            </a:extLst>
          </p:cNvPr>
          <p:cNvSpPr>
            <a:spLocks noGrp="1"/>
          </p:cNvSpPr>
          <p:nvPr>
            <p:ph type="ftr" sz="quarter" idx="11"/>
          </p:nvPr>
        </p:nvSpPr>
        <p:spPr>
          <a:xfrm>
            <a:off x="704497" y="6131861"/>
            <a:ext cx="9031665" cy="581635"/>
          </a:xfrm>
        </p:spPr>
        <p:txBody>
          <a:bodyPr/>
          <a:lstStyle/>
          <a:p>
            <a:r>
              <a:rPr lang="en-GB" dirty="0" err="1"/>
              <a:t>Savarirayan</a:t>
            </a:r>
            <a:r>
              <a:rPr lang="en-GB" dirty="0"/>
              <a:t> R, et al. Nat Rev Endocrinol 2021; DOI: 10.1038/s41574-021-00595-x.</a:t>
            </a:r>
          </a:p>
        </p:txBody>
      </p:sp>
    </p:spTree>
    <p:extLst>
      <p:ext uri="{BB962C8B-B14F-4D97-AF65-F5344CB8AC3E}">
        <p14:creationId xmlns:p14="http://schemas.microsoft.com/office/powerpoint/2010/main" val="3261680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6FA0A1E-DC48-4CF8-99DC-BA755387D9AC}"/>
              </a:ext>
            </a:extLst>
          </p:cNvPr>
          <p:cNvSpPr>
            <a:spLocks noGrp="1"/>
          </p:cNvSpPr>
          <p:nvPr>
            <p:ph type="title"/>
          </p:nvPr>
        </p:nvSpPr>
        <p:spPr/>
        <p:txBody>
          <a:bodyPr/>
          <a:lstStyle/>
          <a:p>
            <a:r>
              <a:rPr lang="en-GB" dirty="0"/>
              <a:t>Diagnosis, Counselling, </a:t>
            </a:r>
            <a:br>
              <a:rPr lang="en-GB" dirty="0"/>
            </a:br>
            <a:r>
              <a:rPr lang="en-GB" dirty="0"/>
              <a:t>and Pregnancy</a:t>
            </a:r>
          </a:p>
        </p:txBody>
      </p:sp>
      <p:sp>
        <p:nvSpPr>
          <p:cNvPr id="8" name="Text Placeholder 7">
            <a:extLst>
              <a:ext uri="{FF2B5EF4-FFF2-40B4-BE49-F238E27FC236}">
                <a16:creationId xmlns:a16="http://schemas.microsoft.com/office/drawing/2014/main" id="{B06C599A-341A-4697-B25C-EB4B92494C45}"/>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031437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C24994B-A27F-4E5B-94E6-99A5A120BEF6}"/>
              </a:ext>
            </a:extLst>
          </p:cNvPr>
          <p:cNvSpPr>
            <a:spLocks noGrp="1"/>
          </p:cNvSpPr>
          <p:nvPr>
            <p:ph type="title"/>
          </p:nvPr>
        </p:nvSpPr>
        <p:spPr/>
        <p:txBody>
          <a:bodyPr/>
          <a:lstStyle/>
          <a:p>
            <a:r>
              <a:rPr lang="en-GB" dirty="0"/>
              <a:t>Diagnostics, Genetics, and Molecular Testing</a:t>
            </a:r>
          </a:p>
        </p:txBody>
      </p:sp>
      <p:sp>
        <p:nvSpPr>
          <p:cNvPr id="6" name="Content Placeholder 5">
            <a:extLst>
              <a:ext uri="{FF2B5EF4-FFF2-40B4-BE49-F238E27FC236}">
                <a16:creationId xmlns:a16="http://schemas.microsoft.com/office/drawing/2014/main" id="{FF45E584-2AE9-44F3-9145-F1F32E824FDD}"/>
              </a:ext>
            </a:extLst>
          </p:cNvPr>
          <p:cNvSpPr>
            <a:spLocks noGrp="1"/>
          </p:cNvSpPr>
          <p:nvPr>
            <p:ph idx="1"/>
          </p:nvPr>
        </p:nvSpPr>
        <p:spPr/>
        <p:txBody>
          <a:bodyPr>
            <a:normAutofit/>
          </a:bodyPr>
          <a:lstStyle/>
          <a:p>
            <a:pPr marL="541338" indent="-541338">
              <a:buFont typeface="+mj-lt"/>
              <a:buAutoNum type="arabicPeriod"/>
            </a:pPr>
            <a:r>
              <a:rPr lang="en-GB" sz="1600" dirty="0"/>
              <a:t>Prenatal genetic testing is possible by chorionic villus sampling or amniocentesis for the </a:t>
            </a:r>
            <a:r>
              <a:rPr lang="en-GB" sz="1600" i="1" dirty="0"/>
              <a:t>FGFR3</a:t>
            </a:r>
            <a:r>
              <a:rPr lang="en-GB" sz="1600" dirty="0"/>
              <a:t> pathogenic variant for any pregnancy in which the foetus might have ACH</a:t>
            </a:r>
          </a:p>
          <a:p>
            <a:pPr marL="541338" indent="-541338">
              <a:buFont typeface="+mj-lt"/>
              <a:buAutoNum type="arabicPeriod"/>
            </a:pPr>
            <a:r>
              <a:rPr lang="en-GB" sz="1600" dirty="0"/>
              <a:t>All adults with ACH should have access to a clinical geneticist or genetic counsellor to discuss inheritance patterns and possibility of prenatal diagnosis</a:t>
            </a:r>
          </a:p>
          <a:p>
            <a:pPr marL="541338" indent="-541338">
              <a:buFont typeface="+mj-lt"/>
              <a:buAutoNum type="arabicPeriod"/>
            </a:pPr>
            <a:r>
              <a:rPr lang="en-GB" sz="1600" dirty="0"/>
              <a:t>When informed about an ACH diagnosis during the antenatal period, parents should be offered psychological support and be provided information for management of the child</a:t>
            </a:r>
          </a:p>
          <a:p>
            <a:pPr marL="541338" indent="-541338">
              <a:buFont typeface="+mj-lt"/>
              <a:buAutoNum type="arabicPeriod"/>
            </a:pPr>
            <a:r>
              <a:rPr lang="en-GB" sz="1600" dirty="0"/>
              <a:t>Full skeletal survey is not routinely indicated in infants/young children with suspected ACH</a:t>
            </a:r>
          </a:p>
          <a:p>
            <a:pPr marL="541338" indent="-541338">
              <a:buFont typeface="+mj-lt"/>
              <a:buAutoNum type="arabicPeriod"/>
            </a:pPr>
            <a:r>
              <a:rPr lang="en-GB" sz="1600" dirty="0"/>
              <a:t>Genetic analysis of </a:t>
            </a:r>
            <a:r>
              <a:rPr lang="en-GB" sz="1600" i="1" dirty="0"/>
              <a:t>FGFR3</a:t>
            </a:r>
            <a:r>
              <a:rPr lang="en-GB" sz="1600" dirty="0"/>
              <a:t> can be considered for individuals with clinical and/or radiographic suspicion of ACH to confirm diagnosis, tailor clinical care and exclude other possible skeletal </a:t>
            </a:r>
            <a:r>
              <a:rPr lang="en-GB" sz="1600" dirty="0" err="1"/>
              <a:t>dysplasias</a:t>
            </a:r>
            <a:r>
              <a:rPr lang="en-GB" sz="1600" dirty="0"/>
              <a:t> that can mimic ACH</a:t>
            </a:r>
          </a:p>
          <a:p>
            <a:pPr marL="541338" indent="-541338">
              <a:buFont typeface="+mj-lt"/>
              <a:buAutoNum type="arabicPeriod"/>
            </a:pPr>
            <a:r>
              <a:rPr lang="en-GB" sz="1600" dirty="0"/>
              <a:t>Ultrasound findings of ACH are generally not apparent until 24 weeks of gestation and are often quite subtle</a:t>
            </a:r>
          </a:p>
        </p:txBody>
      </p:sp>
      <p:sp>
        <p:nvSpPr>
          <p:cNvPr id="4" name="Footer Placeholder 3">
            <a:extLst>
              <a:ext uri="{FF2B5EF4-FFF2-40B4-BE49-F238E27FC236}">
                <a16:creationId xmlns:a16="http://schemas.microsoft.com/office/drawing/2014/main" id="{0E3C10CD-F372-4C38-933B-AA5446DEEF70}"/>
              </a:ext>
            </a:extLst>
          </p:cNvPr>
          <p:cNvSpPr>
            <a:spLocks noGrp="1"/>
          </p:cNvSpPr>
          <p:nvPr>
            <p:ph type="ftr" sz="quarter" idx="11"/>
          </p:nvPr>
        </p:nvSpPr>
        <p:spPr/>
        <p:txBody>
          <a:bodyPr/>
          <a:lstStyle/>
          <a:p>
            <a:r>
              <a:rPr lang="en-GB" dirty="0"/>
              <a:t>ACH, achondroplasia.</a:t>
            </a:r>
            <a:br>
              <a:rPr lang="en-GB" dirty="0"/>
            </a:br>
            <a:r>
              <a:rPr lang="en-GB" dirty="0" err="1"/>
              <a:t>Savarirayan</a:t>
            </a:r>
            <a:r>
              <a:rPr lang="en-GB" dirty="0"/>
              <a:t> R, et al. Nat Rev Endocrinol 2021; DOI: 10.1038/s41574-021-00595-x.</a:t>
            </a:r>
          </a:p>
        </p:txBody>
      </p:sp>
      <p:sp>
        <p:nvSpPr>
          <p:cNvPr id="2" name="Content Placeholder 1">
            <a:extLst>
              <a:ext uri="{FF2B5EF4-FFF2-40B4-BE49-F238E27FC236}">
                <a16:creationId xmlns:a16="http://schemas.microsoft.com/office/drawing/2014/main" id="{827A8ECE-1772-407F-9B65-DA601FA084AF}"/>
              </a:ext>
            </a:extLst>
          </p:cNvPr>
          <p:cNvSpPr>
            <a:spLocks noGrp="1"/>
          </p:cNvSpPr>
          <p:nvPr>
            <p:ph sz="quarter" idx="12"/>
          </p:nvPr>
        </p:nvSpPr>
        <p:spPr/>
        <p:txBody>
          <a:bodyPr>
            <a:normAutofit fontScale="85000" lnSpcReduction="10000"/>
          </a:bodyPr>
          <a:lstStyle/>
          <a:p>
            <a:r>
              <a:rPr lang="en-GB" dirty="0"/>
              <a:t>Although ACH can be diagnosed on a clinical basis without molecular tests, genetic testing can lead to rapid confirmation when limited clinical signs are present (for example, prenatally)</a:t>
            </a:r>
          </a:p>
        </p:txBody>
      </p:sp>
      <p:sp>
        <p:nvSpPr>
          <p:cNvPr id="3" name="Rectangle: Rounded Corners 2">
            <a:extLst>
              <a:ext uri="{FF2B5EF4-FFF2-40B4-BE49-F238E27FC236}">
                <a16:creationId xmlns:a16="http://schemas.microsoft.com/office/drawing/2014/main" id="{971340FF-DC5E-4F1C-993B-E47624A65CA9}"/>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3250094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C24994B-A27F-4E5B-94E6-99A5A120BEF6}"/>
              </a:ext>
            </a:extLst>
          </p:cNvPr>
          <p:cNvSpPr>
            <a:spLocks noGrp="1"/>
          </p:cNvSpPr>
          <p:nvPr>
            <p:ph type="title"/>
          </p:nvPr>
        </p:nvSpPr>
        <p:spPr/>
        <p:txBody>
          <a:bodyPr/>
          <a:lstStyle/>
          <a:p>
            <a:r>
              <a:rPr lang="en-GB" dirty="0"/>
              <a:t>Prenatal Counselling</a:t>
            </a:r>
          </a:p>
        </p:txBody>
      </p:sp>
      <p:sp>
        <p:nvSpPr>
          <p:cNvPr id="6" name="Content Placeholder 5">
            <a:extLst>
              <a:ext uri="{FF2B5EF4-FFF2-40B4-BE49-F238E27FC236}">
                <a16:creationId xmlns:a16="http://schemas.microsoft.com/office/drawing/2014/main" id="{FF45E584-2AE9-44F3-9145-F1F32E824FDD}"/>
              </a:ext>
            </a:extLst>
          </p:cNvPr>
          <p:cNvSpPr>
            <a:spLocks noGrp="1"/>
          </p:cNvSpPr>
          <p:nvPr>
            <p:ph idx="1"/>
          </p:nvPr>
        </p:nvSpPr>
        <p:spPr/>
        <p:txBody>
          <a:bodyPr>
            <a:normAutofit/>
          </a:bodyPr>
          <a:lstStyle/>
          <a:p>
            <a:pPr marL="541338" lvl="0" indent="-541338">
              <a:buFont typeface="+mj-lt"/>
              <a:buAutoNum type="arabicPeriod" startAt="7"/>
            </a:pPr>
            <a:r>
              <a:rPr lang="en-GB" sz="1600" dirty="0"/>
              <a:t>From adolescence, individuals with ACH or who have partners with ACH should be offered the opportunity to discuss inheritance patterns, pre-conceptual options and other issues with HCPs, including geneticists, family counsellors, and psychologists</a:t>
            </a:r>
          </a:p>
          <a:p>
            <a:pPr marL="541338" lvl="0" indent="-541338">
              <a:buFont typeface="+mj-lt"/>
              <a:buAutoNum type="arabicPeriod" startAt="7"/>
            </a:pPr>
            <a:r>
              <a:rPr lang="en-GB" sz="1600" dirty="0"/>
              <a:t>People with increased likelihood of conceiving a child with ACH who wish to have prenatal diagnosis should be advised to seek antenatal care as soon as pregnancy is confirmed</a:t>
            </a:r>
          </a:p>
          <a:p>
            <a:pPr marL="541338" lvl="0" indent="-541338">
              <a:buFont typeface="+mj-lt"/>
              <a:buAutoNum type="arabicPeriod" startAt="7"/>
            </a:pPr>
            <a:r>
              <a:rPr lang="en-GB" sz="1600" dirty="0"/>
              <a:t>Prenatal diagnosis of ACH is indicated in two situations:</a:t>
            </a:r>
          </a:p>
          <a:p>
            <a:pPr marL="896938" lvl="1" indent="-354013"/>
            <a:r>
              <a:rPr lang="en-GB" sz="1400" dirty="0"/>
              <a:t>Where there is a family history of ACH, and the parents request prenatal diagnosis</a:t>
            </a:r>
          </a:p>
          <a:p>
            <a:pPr marL="896938" lvl="1" indent="-354013"/>
            <a:r>
              <a:rPr lang="en-GB" sz="1400" dirty="0"/>
              <a:t>Where there are features detected on foetal ultrasound suggestive of ACH and definitive diagnosis is required to facilitate accurate prenatal counselling</a:t>
            </a:r>
          </a:p>
          <a:p>
            <a:pPr marL="541338" indent="-541338">
              <a:buFont typeface="+mj-lt"/>
              <a:buAutoNum type="arabicPeriod" startAt="7"/>
            </a:pPr>
            <a:r>
              <a:rPr lang="en-GB" sz="1600" dirty="0"/>
              <a:t>When prenatal diagnosis of ACH is indicated, it is recommended that parents meet with specialists to discuss management and prognosis</a:t>
            </a:r>
          </a:p>
        </p:txBody>
      </p:sp>
      <p:sp>
        <p:nvSpPr>
          <p:cNvPr id="4" name="Footer Placeholder 3">
            <a:extLst>
              <a:ext uri="{FF2B5EF4-FFF2-40B4-BE49-F238E27FC236}">
                <a16:creationId xmlns:a16="http://schemas.microsoft.com/office/drawing/2014/main" id="{0E3C10CD-F372-4C38-933B-AA5446DEEF70}"/>
              </a:ext>
            </a:extLst>
          </p:cNvPr>
          <p:cNvSpPr>
            <a:spLocks noGrp="1"/>
          </p:cNvSpPr>
          <p:nvPr>
            <p:ph type="ftr" sz="quarter" idx="11"/>
          </p:nvPr>
        </p:nvSpPr>
        <p:spPr/>
        <p:txBody>
          <a:bodyPr/>
          <a:lstStyle/>
          <a:p>
            <a:r>
              <a:rPr lang="en-GB" dirty="0"/>
              <a:t>ACH, achondroplasia; HCP, healthcare professional.</a:t>
            </a:r>
            <a:br>
              <a:rPr lang="en-GB" dirty="0"/>
            </a:br>
            <a:r>
              <a:rPr lang="en-GB" dirty="0" err="1"/>
              <a:t>Savarirayan</a:t>
            </a:r>
            <a:r>
              <a:rPr lang="en-GB" dirty="0"/>
              <a:t> R, et al. Nat Rev Endocrinol 2021; DOI: 10.1038/s41574-021-00595-x.</a:t>
            </a:r>
          </a:p>
        </p:txBody>
      </p:sp>
      <p:sp>
        <p:nvSpPr>
          <p:cNvPr id="2" name="Content Placeholder 1">
            <a:extLst>
              <a:ext uri="{FF2B5EF4-FFF2-40B4-BE49-F238E27FC236}">
                <a16:creationId xmlns:a16="http://schemas.microsoft.com/office/drawing/2014/main" id="{DCCC1276-32FB-4B68-A0F1-438BD67D1CED}"/>
              </a:ext>
            </a:extLst>
          </p:cNvPr>
          <p:cNvSpPr>
            <a:spLocks noGrp="1"/>
          </p:cNvSpPr>
          <p:nvPr>
            <p:ph sz="quarter" idx="12"/>
          </p:nvPr>
        </p:nvSpPr>
        <p:spPr/>
        <p:txBody>
          <a:bodyPr>
            <a:noAutofit/>
          </a:bodyPr>
          <a:lstStyle/>
          <a:p>
            <a:r>
              <a:rPr lang="en-GB" sz="1800" dirty="0"/>
              <a:t>Many adults with ACH feel it is important to have information on the heritability of ACH, </a:t>
            </a:r>
            <a:br>
              <a:rPr lang="en-GB" sz="1800" dirty="0"/>
            </a:br>
            <a:r>
              <a:rPr lang="en-GB" sz="1800" dirty="0"/>
              <a:t>available reproductive options, and potential outcomes for any children they might have</a:t>
            </a:r>
          </a:p>
        </p:txBody>
      </p:sp>
      <p:sp>
        <p:nvSpPr>
          <p:cNvPr id="7" name="Rectangle: Rounded Corners 6">
            <a:extLst>
              <a:ext uri="{FF2B5EF4-FFF2-40B4-BE49-F238E27FC236}">
                <a16:creationId xmlns:a16="http://schemas.microsoft.com/office/drawing/2014/main" id="{79E33B4C-C21C-4A15-9D47-9D1BB53B3887}"/>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1451093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C24994B-A27F-4E5B-94E6-99A5A120BEF6}"/>
              </a:ext>
            </a:extLst>
          </p:cNvPr>
          <p:cNvSpPr>
            <a:spLocks noGrp="1"/>
          </p:cNvSpPr>
          <p:nvPr>
            <p:ph type="title"/>
          </p:nvPr>
        </p:nvSpPr>
        <p:spPr/>
        <p:txBody>
          <a:bodyPr>
            <a:normAutofit/>
          </a:bodyPr>
          <a:lstStyle/>
          <a:p>
            <a:r>
              <a:rPr lang="en-GB" dirty="0"/>
              <a:t>Pregnancy (1 of 2)</a:t>
            </a:r>
          </a:p>
        </p:txBody>
      </p:sp>
      <p:sp>
        <p:nvSpPr>
          <p:cNvPr id="2" name="Content Placeholder 1">
            <a:extLst>
              <a:ext uri="{FF2B5EF4-FFF2-40B4-BE49-F238E27FC236}">
                <a16:creationId xmlns:a16="http://schemas.microsoft.com/office/drawing/2014/main" id="{C23E61CD-FA26-462E-A45A-2A9593AD9C30}"/>
              </a:ext>
            </a:extLst>
          </p:cNvPr>
          <p:cNvSpPr>
            <a:spLocks noGrp="1"/>
          </p:cNvSpPr>
          <p:nvPr>
            <p:ph idx="1"/>
          </p:nvPr>
        </p:nvSpPr>
        <p:spPr>
          <a:xfrm>
            <a:off x="696000" y="1449389"/>
            <a:ext cx="10800000" cy="4736665"/>
          </a:xfrm>
        </p:spPr>
        <p:txBody>
          <a:bodyPr>
            <a:normAutofit lnSpcReduction="10000"/>
          </a:bodyPr>
          <a:lstStyle/>
          <a:p>
            <a:pPr marL="541338" indent="-541338">
              <a:buFont typeface="+mj-lt"/>
              <a:buAutoNum type="arabicPeriod" startAt="11"/>
            </a:pPr>
            <a:r>
              <a:rPr lang="en-GB" sz="1600" dirty="0"/>
              <a:t>Women should be offered access to pre-conception evaluation by an HCP with understanding of pregnancy management in ACH or other forms of short stature</a:t>
            </a:r>
          </a:p>
          <a:p>
            <a:pPr marL="541338" indent="-541338">
              <a:buFont typeface="+mj-lt"/>
              <a:buAutoNum type="arabicPeriod" startAt="11"/>
            </a:pPr>
            <a:r>
              <a:rPr lang="en-GB" sz="1600" dirty="0"/>
              <a:t>Women with ACH should receive obstetrician care, not midwifery-only care; this is based on increased need for caesarean section and potential respiratory complications</a:t>
            </a:r>
          </a:p>
          <a:p>
            <a:pPr marL="541338" indent="-541338">
              <a:buFont typeface="+mj-lt"/>
              <a:buAutoNum type="arabicPeriod" startAt="11"/>
            </a:pPr>
            <a:r>
              <a:rPr lang="en-GB" sz="1600" dirty="0"/>
              <a:t>Pregnant women with ACH should undergo an antenatal anaesthetic clinical assessment, with access to an opinion from an anaesthetist with experience in caring for pregnant women of short stature</a:t>
            </a:r>
          </a:p>
          <a:p>
            <a:pPr marL="541338" indent="-541338">
              <a:buFont typeface="+mj-lt"/>
              <a:buAutoNum type="arabicPeriod" startAt="11"/>
            </a:pPr>
            <a:r>
              <a:rPr lang="en-GB" sz="1600" dirty="0"/>
              <a:t>Women with ACH should be assessed on a regular basis throughout their pregnancy for any symptoms suggestive of deterioration in respiratory, cardiac, and skeletal status</a:t>
            </a:r>
          </a:p>
          <a:p>
            <a:pPr marL="541338" indent="-541338">
              <a:buFont typeface="+mj-lt"/>
              <a:buAutoNum type="arabicPeriod" startAt="11"/>
            </a:pPr>
            <a:r>
              <a:rPr lang="en-GB" sz="1600" dirty="0"/>
              <a:t>If either parent has ACH, obstetric ultrasound should be offered during pregnancy every 8 weeks or at a minimum according to relevant national or local guidelines</a:t>
            </a:r>
          </a:p>
          <a:p>
            <a:pPr marL="541338" indent="-541338">
              <a:buFont typeface="+mj-lt"/>
              <a:buAutoNum type="arabicPeriod" startAt="11"/>
            </a:pPr>
            <a:r>
              <a:rPr lang="en-GB" sz="1600" dirty="0"/>
              <a:t>There should be early discussion between pregnant women with ACH and their antenatal HCP about the planned place and mode of birth and anaesthesia options</a:t>
            </a:r>
          </a:p>
          <a:p>
            <a:pPr marL="541338" indent="-541338">
              <a:buFont typeface="+mj-lt"/>
              <a:buAutoNum type="arabicPeriod" startAt="11"/>
            </a:pPr>
            <a:r>
              <a:rPr lang="en-GB" sz="1600" dirty="0"/>
              <a:t>Women with ACH should be informed that they are not at increased risk of spontaneous preterm birth but that induced preterm birth might be required for maternal reasons</a:t>
            </a:r>
          </a:p>
          <a:p>
            <a:pPr marL="541338" indent="-541338">
              <a:buFont typeface="+mj-lt"/>
              <a:buAutoNum type="arabicPeriod" startAt="11"/>
            </a:pPr>
            <a:r>
              <a:rPr lang="en-GB" sz="1600" dirty="0"/>
              <a:t>Management of birth in women with ACH (spontaneous or induced) before foetal viability should be individualised under the care of an experienced obstetrician; vaginal delivery might be appropriate depending on clinical circumstances</a:t>
            </a:r>
          </a:p>
        </p:txBody>
      </p:sp>
      <p:sp>
        <p:nvSpPr>
          <p:cNvPr id="4" name="Footer Placeholder 3">
            <a:extLst>
              <a:ext uri="{FF2B5EF4-FFF2-40B4-BE49-F238E27FC236}">
                <a16:creationId xmlns:a16="http://schemas.microsoft.com/office/drawing/2014/main" id="{0E3C10CD-F372-4C38-933B-AA5446DEEF70}"/>
              </a:ext>
            </a:extLst>
          </p:cNvPr>
          <p:cNvSpPr>
            <a:spLocks noGrp="1"/>
          </p:cNvSpPr>
          <p:nvPr>
            <p:ph type="ftr" sz="quarter" idx="11"/>
          </p:nvPr>
        </p:nvSpPr>
        <p:spPr/>
        <p:txBody>
          <a:bodyPr/>
          <a:lstStyle/>
          <a:p>
            <a:r>
              <a:rPr lang="en-GB" dirty="0"/>
              <a:t>ACH, achondroplasia; HCP, healthcare professional.</a:t>
            </a:r>
            <a:br>
              <a:rPr lang="en-GB" dirty="0"/>
            </a:br>
            <a:r>
              <a:rPr lang="en-GB" dirty="0" err="1"/>
              <a:t>Savarirayan</a:t>
            </a:r>
            <a:r>
              <a:rPr lang="en-GB" dirty="0"/>
              <a:t> R, et al. Nat Rev Endocrinol 2021; DOI: 10.1038/s41574-021-00595-x.</a:t>
            </a:r>
          </a:p>
        </p:txBody>
      </p:sp>
      <p:sp>
        <p:nvSpPr>
          <p:cNvPr id="10" name="Rectangle: Rounded Corners 9">
            <a:extLst>
              <a:ext uri="{FF2B5EF4-FFF2-40B4-BE49-F238E27FC236}">
                <a16:creationId xmlns:a16="http://schemas.microsoft.com/office/drawing/2014/main" id="{E4B29E05-5D89-4BDC-A1A6-075BABF13908}"/>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81626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C24994B-A27F-4E5B-94E6-99A5A120BEF6}"/>
              </a:ext>
            </a:extLst>
          </p:cNvPr>
          <p:cNvSpPr>
            <a:spLocks noGrp="1"/>
          </p:cNvSpPr>
          <p:nvPr>
            <p:ph type="title"/>
          </p:nvPr>
        </p:nvSpPr>
        <p:spPr>
          <a:xfrm>
            <a:off x="696000" y="360000"/>
            <a:ext cx="10800000" cy="1008000"/>
          </a:xfrm>
        </p:spPr>
        <p:txBody>
          <a:bodyPr>
            <a:normAutofit/>
          </a:bodyPr>
          <a:lstStyle/>
          <a:p>
            <a:r>
              <a:rPr lang="en-GB" dirty="0"/>
              <a:t>Pregnancy (2 of 2)</a:t>
            </a:r>
          </a:p>
        </p:txBody>
      </p:sp>
      <p:sp>
        <p:nvSpPr>
          <p:cNvPr id="2" name="Content Placeholder 1">
            <a:extLst>
              <a:ext uri="{FF2B5EF4-FFF2-40B4-BE49-F238E27FC236}">
                <a16:creationId xmlns:a16="http://schemas.microsoft.com/office/drawing/2014/main" id="{C23E61CD-FA26-462E-A45A-2A9593AD9C30}"/>
              </a:ext>
            </a:extLst>
          </p:cNvPr>
          <p:cNvSpPr>
            <a:spLocks noGrp="1"/>
          </p:cNvSpPr>
          <p:nvPr>
            <p:ph idx="1"/>
          </p:nvPr>
        </p:nvSpPr>
        <p:spPr>
          <a:xfrm>
            <a:off x="696000" y="1449391"/>
            <a:ext cx="10800000" cy="3911741"/>
          </a:xfrm>
        </p:spPr>
        <p:txBody>
          <a:bodyPr>
            <a:normAutofit/>
          </a:bodyPr>
          <a:lstStyle/>
          <a:p>
            <a:pPr marL="541338" indent="-541338">
              <a:buFont typeface="+mj-lt"/>
              <a:buAutoNum type="arabicPeriod" startAt="19"/>
            </a:pPr>
            <a:r>
              <a:rPr lang="en-GB" sz="1600" dirty="0"/>
              <a:t>Delivery beyond 32 weeks should be by caesarean section due to the shape and size of the pelvis in </a:t>
            </a:r>
            <a:br>
              <a:rPr lang="en-GB" sz="1600" dirty="0"/>
            </a:br>
            <a:r>
              <a:rPr lang="en-GB" sz="1600" dirty="0"/>
              <a:t>women with ACH</a:t>
            </a:r>
          </a:p>
          <a:p>
            <a:pPr marL="541338" indent="-541338">
              <a:buFont typeface="+mj-lt"/>
              <a:buAutoNum type="arabicPeriod" startAt="19"/>
            </a:pPr>
            <a:r>
              <a:rPr lang="en-GB" sz="1600" dirty="0"/>
              <a:t>Timing of planned birth by caesarean section in women with ACH should be determined by individual clinical circumstances but does not routinely need to be before term</a:t>
            </a:r>
          </a:p>
          <a:p>
            <a:pPr marL="541338" indent="-541338">
              <a:buFont typeface="+mj-lt"/>
              <a:buAutoNum type="arabicPeriod" startAt="19"/>
            </a:pPr>
            <a:r>
              <a:rPr lang="en-GB" sz="1600" dirty="0"/>
              <a:t>Planned birth in women with ACH should, when possible, occur in a hospital with on-site critical care facilities and rapid access to blood products and advanced airway equipment</a:t>
            </a:r>
          </a:p>
          <a:p>
            <a:pPr marL="541338" indent="-541338">
              <a:buFont typeface="+mj-lt"/>
              <a:buAutoNum type="arabicPeriod" startAt="19"/>
            </a:pPr>
            <a:r>
              <a:rPr lang="en-GB" sz="1600" dirty="0"/>
              <a:t>Women with ACH have below average blood volume; birth attendants should be aware that haemodynamic compromise might occur, even with moderate blood loss. Careful fluid management and blood product replacement is essential due to the risk of fluid overload</a:t>
            </a:r>
          </a:p>
          <a:p>
            <a:pPr marL="541338" indent="-541338">
              <a:buFont typeface="+mj-lt"/>
              <a:buAutoNum type="arabicPeriod" startAt="19"/>
            </a:pPr>
            <a:r>
              <a:rPr lang="en-GB" sz="1600" dirty="0"/>
              <a:t>Postnatal care should, when possible, take place in an environment adapted to allow a woman with ACH to provide usual care for her baby and maximise recovery: appropriate height beds, alongside cots, and accessible toilet facilities</a:t>
            </a:r>
          </a:p>
        </p:txBody>
      </p:sp>
      <p:sp>
        <p:nvSpPr>
          <p:cNvPr id="4" name="Footer Placeholder 3">
            <a:extLst>
              <a:ext uri="{FF2B5EF4-FFF2-40B4-BE49-F238E27FC236}">
                <a16:creationId xmlns:a16="http://schemas.microsoft.com/office/drawing/2014/main" id="{0E3C10CD-F372-4C38-933B-AA5446DEEF70}"/>
              </a:ext>
            </a:extLst>
          </p:cNvPr>
          <p:cNvSpPr>
            <a:spLocks noGrp="1"/>
          </p:cNvSpPr>
          <p:nvPr>
            <p:ph type="ftr" sz="quarter" idx="11"/>
          </p:nvPr>
        </p:nvSpPr>
        <p:spPr>
          <a:xfrm>
            <a:off x="704497" y="6131861"/>
            <a:ext cx="9031665" cy="581635"/>
          </a:xfrm>
        </p:spPr>
        <p:txBody>
          <a:bodyPr/>
          <a:lstStyle/>
          <a:p>
            <a:r>
              <a:rPr lang="en-GB" dirty="0"/>
              <a:t>ACH, achondroplasia.</a:t>
            </a:r>
            <a:br>
              <a:rPr lang="en-GB" dirty="0"/>
            </a:br>
            <a:r>
              <a:rPr lang="en-GB" dirty="0" err="1"/>
              <a:t>Savarirayan</a:t>
            </a:r>
            <a:r>
              <a:rPr lang="en-GB" dirty="0"/>
              <a:t> R, et al. Nat Rev Endocrinol 2021; DOI: 10.1038/s41574-021-00595-x.</a:t>
            </a:r>
          </a:p>
        </p:txBody>
      </p:sp>
      <p:sp>
        <p:nvSpPr>
          <p:cNvPr id="3" name="Content Placeholder 2">
            <a:extLst>
              <a:ext uri="{FF2B5EF4-FFF2-40B4-BE49-F238E27FC236}">
                <a16:creationId xmlns:a16="http://schemas.microsoft.com/office/drawing/2014/main" id="{107D391F-1873-4033-8CC3-B6B735D5CAAA}"/>
              </a:ext>
            </a:extLst>
          </p:cNvPr>
          <p:cNvSpPr>
            <a:spLocks noGrp="1"/>
          </p:cNvSpPr>
          <p:nvPr>
            <p:ph sz="quarter" idx="12"/>
          </p:nvPr>
        </p:nvSpPr>
        <p:spPr>
          <a:xfrm>
            <a:off x="0" y="5526610"/>
            <a:ext cx="12192000" cy="584876"/>
          </a:xfrm>
        </p:spPr>
        <p:txBody>
          <a:bodyPr>
            <a:noAutofit/>
          </a:bodyPr>
          <a:lstStyle/>
          <a:p>
            <a:r>
              <a:rPr lang="en-GB" sz="1800" dirty="0"/>
              <a:t>This International Consensus Statement Group agrees that pregnancy is manageable for women with ACH; however, some aspects need to be considered for safety reasons</a:t>
            </a:r>
          </a:p>
        </p:txBody>
      </p:sp>
      <p:sp>
        <p:nvSpPr>
          <p:cNvPr id="6" name="Rectangle: Rounded Corners 5">
            <a:extLst>
              <a:ext uri="{FF2B5EF4-FFF2-40B4-BE49-F238E27FC236}">
                <a16:creationId xmlns:a16="http://schemas.microsoft.com/office/drawing/2014/main" id="{A170F6DC-4125-4CC1-AC23-D9DF8085C5E7}"/>
              </a:ext>
            </a:extLst>
          </p:cNvPr>
          <p:cNvSpPr/>
          <p:nvPr/>
        </p:nvSpPr>
        <p:spPr>
          <a:xfrm>
            <a:off x="9626958" y="479313"/>
            <a:ext cx="2286000" cy="8046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mj-lt"/>
              </a:rPr>
              <a:t>2021 CONSENSUS RECOMMENDATIONS</a:t>
            </a:r>
          </a:p>
        </p:txBody>
      </p:sp>
    </p:spTree>
    <p:extLst>
      <p:ext uri="{BB962C8B-B14F-4D97-AF65-F5344CB8AC3E}">
        <p14:creationId xmlns:p14="http://schemas.microsoft.com/office/powerpoint/2010/main" val="1745380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A69037-4440-4FE5-9955-1A574351D35E}"/>
              </a:ext>
            </a:extLst>
          </p:cNvPr>
          <p:cNvSpPr>
            <a:spLocks noGrp="1"/>
          </p:cNvSpPr>
          <p:nvPr>
            <p:ph type="title"/>
          </p:nvPr>
        </p:nvSpPr>
        <p:spPr/>
        <p:txBody>
          <a:bodyPr/>
          <a:lstStyle/>
          <a:p>
            <a:r>
              <a:rPr lang="en-GB" dirty="0"/>
              <a:t>Multidisciplinary Management Throughout the Lifespan</a:t>
            </a:r>
          </a:p>
        </p:txBody>
      </p:sp>
      <p:sp>
        <p:nvSpPr>
          <p:cNvPr id="7" name="Text Placeholder 6">
            <a:extLst>
              <a:ext uri="{FF2B5EF4-FFF2-40B4-BE49-F238E27FC236}">
                <a16:creationId xmlns:a16="http://schemas.microsoft.com/office/drawing/2014/main" id="{3CEFEA2C-087A-43B4-A9C0-781030C840C2}"/>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872143297"/>
      </p:ext>
    </p:extLst>
  </p:cSld>
  <p:clrMapOvr>
    <a:masterClrMapping/>
  </p:clrMapOvr>
</p:sld>
</file>

<file path=ppt/theme/theme1.xml><?xml version="1.0" encoding="utf-8"?>
<a:theme xmlns:a="http://schemas.openxmlformats.org/drawingml/2006/main" name="1_Office Theme">
  <a:themeElements>
    <a:clrScheme name="Achondroplasia forum">
      <a:dk1>
        <a:srgbClr val="051C2C"/>
      </a:dk1>
      <a:lt1>
        <a:sysClr val="window" lastClr="FFFFFF"/>
      </a:lt1>
      <a:dk2>
        <a:srgbClr val="051C2C"/>
      </a:dk2>
      <a:lt2>
        <a:srgbClr val="FFFFFF"/>
      </a:lt2>
      <a:accent1>
        <a:srgbClr val="051C2C"/>
      </a:accent1>
      <a:accent2>
        <a:srgbClr val="274554"/>
      </a:accent2>
      <a:accent3>
        <a:srgbClr val="DFAA40"/>
      </a:accent3>
      <a:accent4>
        <a:srgbClr val="368BAB"/>
      </a:accent4>
      <a:accent5>
        <a:srgbClr val="AACDD8"/>
      </a:accent5>
      <a:accent6>
        <a:srgbClr val="FEDD00"/>
      </a:accent6>
      <a:hlink>
        <a:srgbClr val="051C2C"/>
      </a:hlink>
      <a:folHlink>
        <a:srgbClr val="051C2C"/>
      </a:folHlink>
    </a:clrScheme>
    <a:fontScheme name="Custom 4">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GSL Template" id="{E707C889-FBD3-4C5E-8378-C29BDCD68AAB}" vid="{6E1DB9CE-A05A-435F-BD63-176DE3EF4DE6}"/>
    </a:ext>
  </a:extLst>
</a:theme>
</file>

<file path=docProps/app.xml><?xml version="1.0" encoding="utf-8"?>
<Properties xmlns="http://schemas.openxmlformats.org/officeDocument/2006/extended-properties" xmlns:vt="http://schemas.openxmlformats.org/officeDocument/2006/docPropsVTypes">
  <TotalTime>5197</TotalTime>
  <Words>6340</Words>
  <Application>Microsoft Office PowerPoint</Application>
  <PresentationFormat>Widescreen</PresentationFormat>
  <Paragraphs>289</Paragraphs>
  <Slides>35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Arial Narrow</vt:lpstr>
      <vt:lpstr>1_Office Theme</vt:lpstr>
      <vt:lpstr>International Consensus Statement on Diagnosis, Multidisciplinary Management, and Life-Long Care  For Individuals With Achondroplasia</vt:lpstr>
      <vt:lpstr>Background</vt:lpstr>
      <vt:lpstr>Study Design</vt:lpstr>
      <vt:lpstr>Diagnosis, Counselling,  and Pregnancy</vt:lpstr>
      <vt:lpstr>Diagnostics, Genetics, and Molecular Testing</vt:lpstr>
      <vt:lpstr>Prenatal Counselling</vt:lpstr>
      <vt:lpstr>Pregnancy (1 of 2)</vt:lpstr>
      <vt:lpstr>Pregnancy (2 of 2)</vt:lpstr>
      <vt:lpstr>Multidisciplinary Management Throughout the Lifespan</vt:lpstr>
      <vt:lpstr>Management of ACH in Infants (1 of 2)</vt:lpstr>
      <vt:lpstr>Management of ACH in Infants (2 of 2)</vt:lpstr>
      <vt:lpstr>Foramen Magnum Stenosis (1 of 2)</vt:lpstr>
      <vt:lpstr>Foramen Magnum Stenosis (2 of 2)</vt:lpstr>
      <vt:lpstr>Growth and Development (1)</vt:lpstr>
      <vt:lpstr>Growth and Development (2)</vt:lpstr>
      <vt:lpstr>Management in Childhood (1)</vt:lpstr>
      <vt:lpstr>Management in Childhood (2)</vt:lpstr>
      <vt:lpstr>Management in Adolescence </vt:lpstr>
      <vt:lpstr>Management in Adulthood (1)</vt:lpstr>
      <vt:lpstr>Management in Adulthood (2)</vt:lpstr>
      <vt:lpstr>Management by  Specialty Area</vt:lpstr>
      <vt:lpstr>Spine</vt:lpstr>
      <vt:lpstr>Extremities: Genu Varum</vt:lpstr>
      <vt:lpstr>Extremities: Limb Lengthening</vt:lpstr>
      <vt:lpstr>Respiratory System and  Sleep-Disordered Breathing (1)</vt:lpstr>
      <vt:lpstr>Respiratory System and  Sleep-Disordered Breathing (2)</vt:lpstr>
      <vt:lpstr>Ear, Nose, and Throat</vt:lpstr>
      <vt:lpstr>Orthodontics and Maxillofacial Surgery</vt:lpstr>
      <vt:lpstr>Anaesthesia</vt:lpstr>
      <vt:lpstr>Pain and Function (1)</vt:lpstr>
      <vt:lpstr>Pain and Function (2)</vt:lpstr>
      <vt:lpstr>Nutrition, Physical Activity and  Weight Management</vt:lpstr>
      <vt:lpstr>Psychosocial Issues,  Family Perspectives and Support (1)</vt:lpstr>
      <vt:lpstr>Psychosocial Issues,  Family Perspectives and Support (2)</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Patient’s Perspective</dc:title>
  <dc:creator>Tim Venables</dc:creator>
  <cp:lastModifiedBy>Praveen Abraham</cp:lastModifiedBy>
  <cp:revision>190</cp:revision>
  <dcterms:created xsi:type="dcterms:W3CDTF">2021-09-21T16:24:04Z</dcterms:created>
  <dcterms:modified xsi:type="dcterms:W3CDTF">2022-02-24T11:52:09Z</dcterms:modified>
</cp:coreProperties>
</file>