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1" r:id="rId5"/>
    <p:sldId id="266" r:id="rId6"/>
    <p:sldId id="262" r:id="rId7"/>
    <p:sldId id="263" r:id="rId8"/>
    <p:sldId id="267" r:id="rId9"/>
    <p:sldId id="265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pos="5881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9413A-4934-0280-200B-1D7D329410DA}" name="Praveen Abraham" initials="PA" userId="S::Praveen.Abraham@elmgroupltd.com::ec62dcbb-7d88-417f-a160-6b5909159534" providerId="AD"/>
  <p188:author id="{CD28D05B-5D80-E503-8D98-4EA32BCC5698}" name="Richard Dobson" initials="RD" userId="S::Richard.Dobson@elmgroupltd.com::5286fa0f-efdb-4985-902d-eddea69fffa0" providerId="AD"/>
  <p188:author id="{3CCFB29E-2070-7790-00A7-E11B2D7CE010}" name="Marie Farrow" initials="MF" userId="395651ff28d4452c" providerId="Windows Live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9DC3E6"/>
    <a:srgbClr val="002060"/>
    <a:srgbClr val="FFFFFF"/>
    <a:srgbClr val="7F8FAF"/>
    <a:srgbClr val="CEE0F2"/>
    <a:srgbClr val="E8EEF1"/>
    <a:srgbClr val="CEDAE2"/>
    <a:srgbClr val="F0F0F0"/>
    <a:srgbClr val="36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1" autoAdjust="0"/>
    <p:restoredTop sz="94601" autoAdjust="0"/>
  </p:normalViewPr>
  <p:slideViewPr>
    <p:cSldViewPr snapToGrid="0">
      <p:cViewPr varScale="1">
        <p:scale>
          <a:sx n="102" d="100"/>
          <a:sy n="102" d="100"/>
        </p:scale>
        <p:origin x="1038" y="102"/>
      </p:cViewPr>
      <p:guideLst>
        <p:guide orient="horz" pos="981"/>
        <p:guide pos="5881"/>
        <p:guide orient="horz" pos="134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13181850756778"/>
          <c:y val="1.0795120843178684E-3"/>
          <c:w val="0.7290637558057339"/>
          <c:h val="0.878349292756097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Individuals with ACH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D5-4789-B8BB-5977AD07B9B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D5-4789-B8BB-5977AD07B9B2}"/>
              </c:ext>
            </c:extLst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All skeletal</c:v>
                </c:pt>
                <c:pt idx="1">
                  <c:v>Spinal stenosis/cord compression</c:v>
                </c:pt>
                <c:pt idx="2">
                  <c:v>Spinal deformities</c:v>
                </c:pt>
                <c:pt idx="3">
                  <c:v>Leg deformity (including genu varum)</c:v>
                </c:pt>
                <c:pt idx="4">
                  <c:v>Falls</c:v>
                </c:pt>
                <c:pt idx="5">
                  <c:v>Osteoporosis/osteopenia/reduced BMD</c:v>
                </c:pt>
                <c:pt idx="6">
                  <c:v>Arthritis/osteoarthritis</c:v>
                </c:pt>
                <c:pt idx="7">
                  <c:v>Craniocervical stenosis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9.39</c:v>
                </c:pt>
                <c:pt idx="1">
                  <c:v>2.82</c:v>
                </c:pt>
                <c:pt idx="2">
                  <c:v>1.23</c:v>
                </c:pt>
                <c:pt idx="3">
                  <c:v>0.31</c:v>
                </c:pt>
                <c:pt idx="4">
                  <c:v>2.15</c:v>
                </c:pt>
                <c:pt idx="5">
                  <c:v>0.8</c:v>
                </c:pt>
                <c:pt idx="6">
                  <c:v>1.94</c:v>
                </c:pt>
                <c:pt idx="7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D5-4789-B8BB-5977AD07B9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All skeletal</c:v>
                </c:pt>
                <c:pt idx="1">
                  <c:v>Spinal stenosis/cord compression</c:v>
                </c:pt>
                <c:pt idx="2">
                  <c:v>Spinal deformities</c:v>
                </c:pt>
                <c:pt idx="3">
                  <c:v>Leg deformity (including genu varum)</c:v>
                </c:pt>
                <c:pt idx="4">
                  <c:v>Falls</c:v>
                </c:pt>
                <c:pt idx="5">
                  <c:v>Osteoporosis/osteopenia/reduced BMD</c:v>
                </c:pt>
                <c:pt idx="6">
                  <c:v>Arthritis/osteoarthritis</c:v>
                </c:pt>
                <c:pt idx="7">
                  <c:v>Craniocervical stenosis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2.4700000000000002</c:v>
                </c:pt>
                <c:pt idx="1">
                  <c:v>0.09</c:v>
                </c:pt>
                <c:pt idx="2">
                  <c:v>0.05</c:v>
                </c:pt>
                <c:pt idx="3">
                  <c:v>0.02</c:v>
                </c:pt>
                <c:pt idx="4">
                  <c:v>0.79</c:v>
                </c:pt>
                <c:pt idx="5">
                  <c:v>0.3</c:v>
                </c:pt>
                <c:pt idx="6">
                  <c:v>1.21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D5-4789-B8BB-5977AD07B9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90215184"/>
        <c:axId val="890224336"/>
      </c:barChart>
      <c:catAx>
        <c:axId val="890215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12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81754230210947265"/>
          <c:y val="3.482058127688098E-2"/>
          <c:w val="0.17483296182391614"/>
          <c:h val="0.134298182692593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933833989411157E-2"/>
          <c:y val="4.8267876490530437E-2"/>
          <c:w val="0.95595086050909905"/>
          <c:h val="0.877541174265637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Individuals with ACH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D5-4789-B8BB-5977AD07B9B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D5-4789-B8BB-5977AD07B9B2}"/>
              </c:ext>
            </c:extLst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All non-skeletal</c:v>
                </c:pt>
                <c:pt idx="1">
                  <c:v>Neurological</c:v>
                </c:pt>
                <c:pt idx="2">
                  <c:v>ENT</c:v>
                </c:pt>
                <c:pt idx="3">
                  <c:v>Respiratory*</c:v>
                </c:pt>
                <c:pt idx="4">
                  <c:v>Metabolic</c:v>
                </c:pt>
                <c:pt idx="5">
                  <c:v>Mental health</c:v>
                </c:pt>
                <c:pt idx="6">
                  <c:v>Cardiovascular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73.92</c:v>
                </c:pt>
                <c:pt idx="1">
                  <c:v>4.67</c:v>
                </c:pt>
                <c:pt idx="2">
                  <c:v>10.58</c:v>
                </c:pt>
                <c:pt idx="3">
                  <c:v>2.95</c:v>
                </c:pt>
                <c:pt idx="4">
                  <c:v>6.67</c:v>
                </c:pt>
                <c:pt idx="5">
                  <c:v>7.72</c:v>
                </c:pt>
                <c:pt idx="6">
                  <c:v>11.56</c:v>
                </c:pt>
                <c:pt idx="7">
                  <c:v>29.47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D5-4789-B8BB-5977AD07B9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All non-skeletal</c:v>
                </c:pt>
                <c:pt idx="1">
                  <c:v>Neurological</c:v>
                </c:pt>
                <c:pt idx="2">
                  <c:v>ENT</c:v>
                </c:pt>
                <c:pt idx="3">
                  <c:v>Respiratory*</c:v>
                </c:pt>
                <c:pt idx="4">
                  <c:v>Metabolic</c:v>
                </c:pt>
                <c:pt idx="5">
                  <c:v>Mental health</c:v>
                </c:pt>
                <c:pt idx="6">
                  <c:v>Cardiovascular</c:v>
                </c:pt>
                <c:pt idx="7">
                  <c:v>Other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41.05</c:v>
                </c:pt>
                <c:pt idx="1">
                  <c:v>1</c:v>
                </c:pt>
                <c:pt idx="2">
                  <c:v>3.5</c:v>
                </c:pt>
                <c:pt idx="3">
                  <c:v>1.04</c:v>
                </c:pt>
                <c:pt idx="4">
                  <c:v>4.08</c:v>
                </c:pt>
                <c:pt idx="5">
                  <c:v>4.79</c:v>
                </c:pt>
                <c:pt idx="6">
                  <c:v>9.7799999999999994</c:v>
                </c:pt>
                <c:pt idx="7">
                  <c:v>16.78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D5-4789-B8BB-5977AD07B9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90215184"/>
        <c:axId val="890224336"/>
      </c:barChart>
      <c:catAx>
        <c:axId val="89021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78290693682045309"/>
          <c:y val="3.5677632398786865E-2"/>
          <c:w val="0.18677618318531736"/>
          <c:h val="0.147738808870620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77807059099746E-2"/>
          <c:y val="4.8267876490530437E-2"/>
          <c:w val="0.9511735987791895"/>
          <c:h val="0.877541174265637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Individuals with ACH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4C-47DB-B35D-89390032232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34C-47DB-B35D-89390032232A}"/>
              </c:ext>
            </c:extLst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0−10</c:v>
                </c:pt>
                <c:pt idx="1">
                  <c:v>11−17</c:v>
                </c:pt>
                <c:pt idx="2">
                  <c:v>18−59</c:v>
                </c:pt>
                <c:pt idx="3">
                  <c:v>≥60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69.5</c:v>
                </c:pt>
                <c:pt idx="1">
                  <c:v>41.46</c:v>
                </c:pt>
                <c:pt idx="2">
                  <c:v>66.5</c:v>
                </c:pt>
                <c:pt idx="3">
                  <c:v>118.09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34C-47DB-B35D-8939003223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0−10</c:v>
                </c:pt>
                <c:pt idx="1">
                  <c:v>11−17</c:v>
                </c:pt>
                <c:pt idx="2">
                  <c:v>18−59</c:v>
                </c:pt>
                <c:pt idx="3">
                  <c:v>≥60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20.170000000000002</c:v>
                </c:pt>
                <c:pt idx="1">
                  <c:v>13.84</c:v>
                </c:pt>
                <c:pt idx="2">
                  <c:v>37.69</c:v>
                </c:pt>
                <c:pt idx="3">
                  <c:v>79.81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34C-47DB-B35D-8939003223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90215184"/>
        <c:axId val="890224336"/>
      </c:barChart>
      <c:catAx>
        <c:axId val="89021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12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7.2285242306785055E-2"/>
          <c:y val="2.2237020962915535E-2"/>
          <c:w val="0.34920403218526042"/>
          <c:h val="0.134298182692593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0.0371</cdr:x>
      <cdr:y>0.01842</cdr:y>
    </cdr:from>
    <cdr:to>
      <cdr:x>0.21586</cdr:x>
      <cdr:y>0.10067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0612CB8-F66D-A4D8-195D-DEE6576ED866}"/>
            </a:ext>
          </a:extLst>
        </cdr:cNvPr>
        <cdr:cNvSpPr txBox="1"/>
      </cdr:nvSpPr>
      <cdr:spPr>
        <a:xfrm xmlns:a="http://schemas.openxmlformats.org/drawingml/2006/main">
          <a:off x="394561" y="69617"/>
          <a:ext cx="1900871" cy="310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/>
            <a:t>RR 1.80 (95% CI 1.59–2.03)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A56B2-6C4A-454A-ADBA-3220EFEF362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6DE02-E693-45A8-8A4B-8E658EB4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60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6DE02-E693-45A8-8A4B-8E658EB4130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835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Higher Rates of Non‑Skeletal Complications and Greater Healthcare Needs in Achondroplasia Compared to the General UK Population: A Matched Cohort Study Using the CPRD Database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Pimenta</a:t>
            </a:r>
            <a:r>
              <a:rPr lang="en-GB" dirty="0"/>
              <a:t> JM, Irving M, Cheung M, </a:t>
            </a:r>
            <a:r>
              <a:rPr lang="en-GB" dirty="0" err="1"/>
              <a:t>Mazzeo</a:t>
            </a:r>
            <a:r>
              <a:rPr lang="en-GB" dirty="0"/>
              <a:t> L, Landis S, Mukherjee S</a:t>
            </a:r>
          </a:p>
          <a:p>
            <a:r>
              <a:rPr lang="en-GB" dirty="0" err="1"/>
              <a:t>Orphanet</a:t>
            </a:r>
            <a:r>
              <a:rPr lang="en-GB" dirty="0"/>
              <a:t> J Rare Dis 2023;18:211</a:t>
            </a:r>
            <a:br>
              <a:rPr lang="en-GB" dirty="0"/>
            </a:br>
            <a:r>
              <a:rPr lang="en-GB" dirty="0"/>
              <a:t>doi.org/10.1186/s13023-023-02811-5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D9D7DF-614C-1CF9-0E08-37DC959E37A4}"/>
              </a:ext>
            </a:extLst>
          </p:cNvPr>
          <p:cNvSpPr txBox="1"/>
          <p:nvPr/>
        </p:nvSpPr>
        <p:spPr>
          <a:xfrm>
            <a:off x="5537188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2023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</a:t>
            </a:r>
            <a:r>
              <a:rPr lang="en-US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Reserved. </a:t>
            </a:r>
            <a:r>
              <a:rPr lang="en-GB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EUCAN-ACH-00010</a:t>
            </a:r>
            <a:r>
              <a:rPr lang="en-US" sz="110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10/23</a:t>
            </a:r>
            <a:endParaRPr lang="en-US" sz="1100" dirty="0">
              <a:solidFill>
                <a:srgbClr val="27455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32D441-45C4-8EA2-FE3A-540F1E200A9C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861D25-C0CB-1C35-62E4-13B114B55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7" y="6324023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A2ED2-1FB9-1A1F-86C0-00204D279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0BE1F-9E31-B464-A526-3C3A7CF49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Patients with ACH experience high rates of a range of both skeletal and non-skeletal complications across their lifespan</a:t>
            </a:r>
          </a:p>
          <a:p>
            <a:r>
              <a:rPr lang="en-GB" dirty="0"/>
              <a:t>To manage these complications, individuals with ACH have significantly increased healthcare needs compared with the general population</a:t>
            </a:r>
          </a:p>
          <a:p>
            <a:r>
              <a:rPr lang="en-GB" dirty="0"/>
              <a:t>These results underscore the need for more coordinated and multidisciplinary management of people with ACH to improve health outcomes across the lifespan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22DAC-5582-8EF3-8596-8B4FA410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achondroplasia.</a:t>
            </a:r>
          </a:p>
          <a:p>
            <a:r>
              <a:rPr lang="en-GB" dirty="0" err="1"/>
              <a:t>Pimenta</a:t>
            </a:r>
            <a:r>
              <a:rPr lang="en-GB" dirty="0"/>
              <a:t> JM, et al. </a:t>
            </a:r>
            <a:r>
              <a:rPr lang="en-GB" dirty="0" err="1"/>
              <a:t>Orphanet</a:t>
            </a:r>
            <a:r>
              <a:rPr lang="en-GB" dirty="0"/>
              <a:t> J Rare Dis 2023;18:211.</a:t>
            </a:r>
          </a:p>
        </p:txBody>
      </p:sp>
    </p:spTree>
    <p:extLst>
      <p:ext uri="{BB962C8B-B14F-4D97-AF65-F5344CB8AC3E}">
        <p14:creationId xmlns:p14="http://schemas.microsoft.com/office/powerpoint/2010/main" val="330653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A2ED2-1FB9-1A1F-86C0-00204D279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0BE1F-9E31-B464-A526-3C3A7CF49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natural history of skeletal complications in ACH is well-described</a:t>
            </a:r>
          </a:p>
          <a:p>
            <a:r>
              <a:rPr lang="en-GB" dirty="0"/>
              <a:t>But it remains unclear how rates of non-skeletal complications, surgery, healthcare needs, and mortality differ between individuals with ACH and the general population</a:t>
            </a:r>
          </a:p>
          <a:p>
            <a:r>
              <a:rPr lang="en-GB" dirty="0"/>
              <a:t>This study aimed to contextualise the extent of these outcomes by comparing event rates across the lifespan, between those with ACH and matched controls 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22DAC-5582-8EF3-8596-8B4FA410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Pimenta</a:t>
            </a:r>
            <a:r>
              <a:rPr lang="en-GB" dirty="0"/>
              <a:t> JM, et al. </a:t>
            </a:r>
            <a:r>
              <a:rPr lang="en-GB" dirty="0" err="1"/>
              <a:t>Orphanet</a:t>
            </a:r>
            <a:r>
              <a:rPr lang="en-GB" dirty="0"/>
              <a:t> J Rare Dis 2023;18:211.</a:t>
            </a:r>
          </a:p>
        </p:txBody>
      </p:sp>
    </p:spTree>
    <p:extLst>
      <p:ext uri="{BB962C8B-B14F-4D97-AF65-F5344CB8AC3E}">
        <p14:creationId xmlns:p14="http://schemas.microsoft.com/office/powerpoint/2010/main" val="173195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A2ED2-1FB9-1A1F-86C0-00204D279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0BE1F-9E31-B464-A526-3C3A7CF49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Retrospective, matched cohort study used data from national UK databases: </a:t>
            </a:r>
          </a:p>
          <a:p>
            <a:pPr lvl="1"/>
            <a:r>
              <a:rPr lang="en-GB" dirty="0"/>
              <a:t>Clinical Practice Research Database (CPRD) GOLD from primary care</a:t>
            </a:r>
          </a:p>
          <a:p>
            <a:pPr lvl="1"/>
            <a:r>
              <a:rPr lang="en-GB" dirty="0"/>
              <a:t>Hospital Episode Statistics (HES) databases from secondary care</a:t>
            </a:r>
          </a:p>
          <a:p>
            <a:pPr lvl="1"/>
            <a:r>
              <a:rPr lang="en-GB" dirty="0"/>
              <a:t>Office of National Statistics mortality records</a:t>
            </a:r>
          </a:p>
          <a:p>
            <a:r>
              <a:rPr lang="en-GB" dirty="0"/>
              <a:t>ACH cases identified using </a:t>
            </a:r>
          </a:p>
          <a:p>
            <a:pPr lvl="1"/>
            <a:r>
              <a:rPr lang="en-GB" dirty="0"/>
              <a:t>Disorder-specific Read Codes or </a:t>
            </a:r>
          </a:p>
          <a:p>
            <a:pPr lvl="1"/>
            <a:r>
              <a:rPr lang="en-GB" dirty="0"/>
              <a:t>International Classification of Diseases 10th Revision codes</a:t>
            </a:r>
          </a:p>
          <a:p>
            <a:r>
              <a:rPr lang="en-GB" dirty="0"/>
              <a:t>For each ACH case, up to 4 age- and sex-matched controls (defined as those without evidence of skeletal/growth disorders) included</a:t>
            </a:r>
          </a:p>
          <a:p>
            <a:r>
              <a:rPr lang="en-GB" dirty="0"/>
              <a:t>Event rates per 100 person-years calculated for a pre-defined set of complications,* healthcare visits and mortality</a:t>
            </a:r>
          </a:p>
          <a:p>
            <a:r>
              <a:rPr lang="en-GB" dirty="0"/>
              <a:t>RR with 95% confidence intervals used to compare case and control cohorts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22DAC-5582-8EF3-8596-8B4FA410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*Informed by reviews of existing ACH literature and discussion with clinical authors.</a:t>
            </a:r>
          </a:p>
          <a:p>
            <a:r>
              <a:rPr lang="en-GB" dirty="0"/>
              <a:t>RR, rate ratio. </a:t>
            </a:r>
          </a:p>
          <a:p>
            <a:r>
              <a:rPr lang="en-GB" dirty="0" err="1"/>
              <a:t>Pimenta</a:t>
            </a:r>
            <a:r>
              <a:rPr lang="en-GB" dirty="0"/>
              <a:t> JM, et al. </a:t>
            </a:r>
            <a:r>
              <a:rPr lang="en-GB" dirty="0" err="1"/>
              <a:t>Orphanet</a:t>
            </a:r>
            <a:r>
              <a:rPr lang="en-GB" dirty="0"/>
              <a:t> J Rare Dis 2023;18:211.</a:t>
            </a:r>
          </a:p>
        </p:txBody>
      </p:sp>
    </p:spTree>
    <p:extLst>
      <p:ext uri="{BB962C8B-B14F-4D97-AF65-F5344CB8AC3E}">
        <p14:creationId xmlns:p14="http://schemas.microsoft.com/office/powerpoint/2010/main" val="288973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AF159C-6F71-8AEF-E50A-FA0F2DB5A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Baseline Characteristics of Individuals With ACH and Controls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22DAC-5582-8EF3-8596-8B4FA410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CRPD, Clinical Practice Research Database; HES, Hospital Episode Statistics; Q, quartile.</a:t>
            </a:r>
          </a:p>
          <a:p>
            <a:r>
              <a:rPr lang="en-GB" dirty="0" err="1"/>
              <a:t>Pimenta</a:t>
            </a:r>
            <a:r>
              <a:rPr lang="en-GB" dirty="0"/>
              <a:t> JM, et al. </a:t>
            </a:r>
            <a:r>
              <a:rPr lang="en-GB" dirty="0" err="1"/>
              <a:t>Orphanet</a:t>
            </a:r>
            <a:r>
              <a:rPr lang="en-GB" dirty="0"/>
              <a:t> J Rare Dis 2023;18:211.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BF14A2-A22D-CDE7-555D-2DCA59F4F76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541 ACH cases and 2,052 controls were identified for the CPRD cohort; </a:t>
            </a:r>
            <a:br>
              <a:rPr lang="en-GB" dirty="0"/>
            </a:br>
            <a:r>
              <a:rPr lang="en-GB" dirty="0"/>
              <a:t>of these, 275 ACH cases and 1,064 controls had linkage to HES data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10926892-94F9-D2F0-58F9-198B7D8D7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161296"/>
              </p:ext>
            </p:extLst>
          </p:nvPr>
        </p:nvGraphicFramePr>
        <p:xfrm>
          <a:off x="696001" y="1449388"/>
          <a:ext cx="1079999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48259">
                  <a:extLst>
                    <a:ext uri="{9D8B030D-6E8A-4147-A177-3AD203B41FA5}">
                      <a16:colId xmlns:a16="http://schemas.microsoft.com/office/drawing/2014/main" val="980391798"/>
                    </a:ext>
                  </a:extLst>
                </a:gridCol>
                <a:gridCol w="1987935">
                  <a:extLst>
                    <a:ext uri="{9D8B030D-6E8A-4147-A177-3AD203B41FA5}">
                      <a16:colId xmlns:a16="http://schemas.microsoft.com/office/drawing/2014/main" val="3639810535"/>
                    </a:ext>
                  </a:extLst>
                </a:gridCol>
                <a:gridCol w="1987935">
                  <a:extLst>
                    <a:ext uri="{9D8B030D-6E8A-4147-A177-3AD203B41FA5}">
                      <a16:colId xmlns:a16="http://schemas.microsoft.com/office/drawing/2014/main" val="2011219453"/>
                    </a:ext>
                  </a:extLst>
                </a:gridCol>
                <a:gridCol w="1987935">
                  <a:extLst>
                    <a:ext uri="{9D8B030D-6E8A-4147-A177-3AD203B41FA5}">
                      <a16:colId xmlns:a16="http://schemas.microsoft.com/office/drawing/2014/main" val="398280701"/>
                    </a:ext>
                  </a:extLst>
                </a:gridCol>
                <a:gridCol w="1987935">
                  <a:extLst>
                    <a:ext uri="{9D8B030D-6E8A-4147-A177-3AD203B41FA5}">
                      <a16:colId xmlns:a16="http://schemas.microsoft.com/office/drawing/2014/main" val="54860438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Characteristic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CPRD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CRPD HES-linked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8807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Cases (N=541)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Controls (N=2052)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Cases (N=275)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Controls (N=1064)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850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Male gender, n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264 (49)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1001 (49)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136 (49)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526 (49)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5330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Median age, years [Q1–Q3]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29 [9–43]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29 [9–44]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28 [7–40]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28 [8–40]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9874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Age 0–10 years, n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148 (27)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558 (27)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76 (28)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293 (28)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6398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Age 11–17 years, n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32 (6)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120 (6)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15 (5)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58 (5)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5171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Age 18–59 years, n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305 (56)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1159 (56)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163 (59)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631 (59)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85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Age ≥60 years, n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56 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215 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21 (8)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82 (8)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506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Mean overall follow-up (years, SD)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9.01 (6.89)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11.74 (7.04)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9.51 (7.17)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11.76 (7.07)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7504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78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EEF9984-9553-57A9-437F-2AE9C37BF96E}"/>
              </a:ext>
            </a:extLst>
          </p:cNvPr>
          <p:cNvSpPr/>
          <p:nvPr/>
        </p:nvSpPr>
        <p:spPr>
          <a:xfrm>
            <a:off x="725355" y="4559226"/>
            <a:ext cx="10390294" cy="4402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3AF159C-6F71-8AEF-E50A-FA0F2DB5A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Rates of Skeletal Complications Among </a:t>
            </a:r>
            <a:br>
              <a:rPr lang="en-GB" dirty="0"/>
            </a:br>
            <a:r>
              <a:rPr lang="en-GB" dirty="0"/>
              <a:t>ACH Cases Versus Controls (CPRD Cohort)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22DAC-5582-8EF3-8596-8B4FA410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CI, confidence interval; CRPD, Clinical Practice Research Database; ER, event rate; PY, person-years; RR, rate ratio. </a:t>
            </a:r>
            <a:br>
              <a:rPr lang="en-GB" dirty="0"/>
            </a:br>
            <a:r>
              <a:rPr lang="en-GB" dirty="0" err="1"/>
              <a:t>Pimenta</a:t>
            </a:r>
            <a:r>
              <a:rPr lang="en-GB" dirty="0"/>
              <a:t> JM, et al. </a:t>
            </a:r>
            <a:r>
              <a:rPr lang="en-GB" dirty="0" err="1"/>
              <a:t>Orphanet</a:t>
            </a:r>
            <a:r>
              <a:rPr lang="en-GB" dirty="0"/>
              <a:t> J Rare Dis 2023;18:211.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BF14A2-A22D-CDE7-555D-2DCA59F4F76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Rates of all skeletal complications were significantly higher among ACH cases than controls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A20D237-80EE-17BA-E208-889C3C09DB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0392754"/>
              </p:ext>
            </p:extLst>
          </p:nvPr>
        </p:nvGraphicFramePr>
        <p:xfrm>
          <a:off x="439322" y="1449391"/>
          <a:ext cx="10856078" cy="4037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FCE9DE7-AAA9-BE20-4D8B-68D6A9C23806}"/>
              </a:ext>
            </a:extLst>
          </p:cNvPr>
          <p:cNvSpPr txBox="1"/>
          <p:nvPr/>
        </p:nvSpPr>
        <p:spPr>
          <a:xfrm>
            <a:off x="3022232" y="5267095"/>
            <a:ext cx="7983690" cy="295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4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GB" sz="1200" b="0" dirty="0">
                <a:solidFill>
                  <a:schemeClr val="tx1"/>
                </a:solidFill>
              </a:rPr>
              <a:t>ER per 100 PY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8B98E2D-0FA8-75CE-87DF-05FE140A5DB1}"/>
              </a:ext>
            </a:extLst>
          </p:cNvPr>
          <p:cNvGrpSpPr/>
          <p:nvPr/>
        </p:nvGrpSpPr>
        <p:grpSpPr>
          <a:xfrm rot="5400000">
            <a:off x="9957423" y="4558200"/>
            <a:ext cx="245385" cy="406339"/>
            <a:chOff x="1662545" y="1578187"/>
            <a:chExt cx="614218" cy="518468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62CB07-D280-D3EE-CA5F-D22AA315D68A}"/>
                </a:ext>
              </a:extLst>
            </p:cNvPr>
            <p:cNvCxnSpPr/>
            <p:nvPr/>
          </p:nvCxnSpPr>
          <p:spPr>
            <a:xfrm flipV="1">
              <a:off x="1662545" y="1578187"/>
              <a:ext cx="0" cy="5184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149BC72-4FE4-52A7-487C-090D738AF091}"/>
                </a:ext>
              </a:extLst>
            </p:cNvPr>
            <p:cNvCxnSpPr/>
            <p:nvPr/>
          </p:nvCxnSpPr>
          <p:spPr>
            <a:xfrm flipV="1">
              <a:off x="2276763" y="1578187"/>
              <a:ext cx="0" cy="5184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CDC5A65-18BA-BAF3-C683-6B87A2FB94BD}"/>
                </a:ext>
              </a:extLst>
            </p:cNvPr>
            <p:cNvCxnSpPr>
              <a:cxnSpLocks/>
            </p:cNvCxnSpPr>
            <p:nvPr/>
          </p:nvCxnSpPr>
          <p:spPr>
            <a:xfrm>
              <a:off x="1662545" y="1578187"/>
              <a:ext cx="6142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">
            <a:extLst>
              <a:ext uri="{FF2B5EF4-FFF2-40B4-BE49-F238E27FC236}">
                <a16:creationId xmlns:a16="http://schemas.microsoft.com/office/drawing/2014/main" id="{8EDE3917-4B60-078A-C70E-B655D12C8767}"/>
              </a:ext>
            </a:extLst>
          </p:cNvPr>
          <p:cNvSpPr txBox="1"/>
          <p:nvPr/>
        </p:nvSpPr>
        <p:spPr>
          <a:xfrm>
            <a:off x="10283285" y="4559226"/>
            <a:ext cx="1330046" cy="41045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/>
              <a:t>RR 3.83 </a:t>
            </a:r>
            <a:br>
              <a:rPr lang="en-GB" sz="1000" dirty="0"/>
            </a:br>
            <a:r>
              <a:rPr lang="en-GB" sz="1000" dirty="0"/>
              <a:t>(95% CI 3.02-4.85)</a:t>
            </a:r>
          </a:p>
        </p:txBody>
      </p:sp>
    </p:spTree>
    <p:extLst>
      <p:ext uri="{BB962C8B-B14F-4D97-AF65-F5344CB8AC3E}">
        <p14:creationId xmlns:p14="http://schemas.microsoft.com/office/powerpoint/2010/main" val="390423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AF159C-6F71-8AEF-E50A-FA0F2DB5A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Rates of Non-Skeletal Complications Among </a:t>
            </a:r>
            <a:br>
              <a:rPr lang="en-GB" dirty="0"/>
            </a:br>
            <a:r>
              <a:rPr lang="en-GB" dirty="0"/>
              <a:t>ACH Cases Versus Controls (CPRD Cohort)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22DAC-5582-8EF3-8596-8B4FA410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*Sleep disorder and apnoea/sleep disordered breathing represent two distinct Read codes; given limited information on what complications would fall under each category, results for these categories were presented separately. CI, confidence interval; CRPD, Clinical Practice Research Database; ENT, ear, nose, and throat; ER, event rate; PY, person-years; RR, rate ratio. </a:t>
            </a:r>
            <a:r>
              <a:rPr lang="en-GB" dirty="0" err="1"/>
              <a:t>Pimenta</a:t>
            </a:r>
            <a:r>
              <a:rPr lang="en-GB" dirty="0"/>
              <a:t> JM, et al. </a:t>
            </a:r>
            <a:r>
              <a:rPr lang="en-GB" dirty="0" err="1"/>
              <a:t>Orphanet</a:t>
            </a:r>
            <a:r>
              <a:rPr lang="en-GB" dirty="0"/>
              <a:t> J Rare Dis 2023;18:211.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BF14A2-A22D-CDE7-555D-2DCA59F4F76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Non-skeletal complications significantly higher among individuals with ACH than controls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A20D237-80EE-17BA-E208-889C3C09DB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839352"/>
              </p:ext>
            </p:extLst>
          </p:nvPr>
        </p:nvGraphicFramePr>
        <p:xfrm>
          <a:off x="926928" y="1449391"/>
          <a:ext cx="10633647" cy="3779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FCE9DE7-AAA9-BE20-4D8B-68D6A9C23806}"/>
              </a:ext>
            </a:extLst>
          </p:cNvPr>
          <p:cNvSpPr txBox="1"/>
          <p:nvPr/>
        </p:nvSpPr>
        <p:spPr>
          <a:xfrm rot="16200000">
            <a:off x="-903996" y="3113608"/>
            <a:ext cx="3366346" cy="295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4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GB" sz="1200" b="0" dirty="0">
                <a:solidFill>
                  <a:schemeClr val="tx1"/>
                </a:solidFill>
              </a:rPr>
              <a:t>ER per 100 PY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21CAA7-DF7E-D0FE-A72D-61654A87DDC5}"/>
              </a:ext>
            </a:extLst>
          </p:cNvPr>
          <p:cNvGrpSpPr/>
          <p:nvPr/>
        </p:nvGrpSpPr>
        <p:grpSpPr>
          <a:xfrm>
            <a:off x="1657707" y="1782896"/>
            <a:ext cx="614218" cy="406339"/>
            <a:chOff x="1662545" y="1578187"/>
            <a:chExt cx="614218" cy="518468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C726A14-77E7-994B-F3AB-39CE7FAAC72B}"/>
                </a:ext>
              </a:extLst>
            </p:cNvPr>
            <p:cNvCxnSpPr/>
            <p:nvPr/>
          </p:nvCxnSpPr>
          <p:spPr>
            <a:xfrm flipV="1">
              <a:off x="1662545" y="1578187"/>
              <a:ext cx="0" cy="5184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890CDDD-8C75-4604-2107-1C3811C6912F}"/>
                </a:ext>
              </a:extLst>
            </p:cNvPr>
            <p:cNvCxnSpPr/>
            <p:nvPr/>
          </p:nvCxnSpPr>
          <p:spPr>
            <a:xfrm flipV="1">
              <a:off x="2276763" y="1578187"/>
              <a:ext cx="0" cy="5184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43BC7F0-6DA7-D753-D0CF-BA691495827C}"/>
                </a:ext>
              </a:extLst>
            </p:cNvPr>
            <p:cNvCxnSpPr>
              <a:cxnSpLocks/>
            </p:cNvCxnSpPr>
            <p:nvPr/>
          </p:nvCxnSpPr>
          <p:spPr>
            <a:xfrm>
              <a:off x="1662545" y="1578187"/>
              <a:ext cx="6142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9429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AF159C-6F71-8AEF-E50A-FA0F2DB5A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Rates of Non-Skeletal Complications By Age </a:t>
            </a:r>
            <a:br>
              <a:rPr lang="en-GB" dirty="0"/>
            </a:br>
            <a:r>
              <a:rPr lang="en-GB" dirty="0"/>
              <a:t>Among ACH Cases Versus Controls (CPRD Cohort)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DCEFAD-1288-A929-56F4-C2CCE462B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3700" y="1449391"/>
            <a:ext cx="4752300" cy="3911741"/>
          </a:xfrm>
        </p:spPr>
        <p:txBody>
          <a:bodyPr/>
          <a:lstStyle/>
          <a:p>
            <a:r>
              <a:rPr lang="en-GB" dirty="0"/>
              <a:t>Among ACH cases, the 5 most commonly reported complications were all non-skeletal </a:t>
            </a:r>
          </a:p>
          <a:p>
            <a:pPr lvl="1"/>
            <a:r>
              <a:rPr lang="en-GB"/>
              <a:t>Pain</a:t>
            </a:r>
          </a:p>
          <a:p>
            <a:pPr lvl="1"/>
            <a:r>
              <a:rPr lang="en-GB"/>
              <a:t>Otitis media</a:t>
            </a:r>
          </a:p>
          <a:p>
            <a:pPr lvl="1"/>
            <a:r>
              <a:rPr lang="en-GB"/>
              <a:t>Hypertension</a:t>
            </a:r>
          </a:p>
          <a:p>
            <a:pPr lvl="1"/>
            <a:r>
              <a:rPr lang="en-GB"/>
              <a:t>Depression/anxiety</a:t>
            </a:r>
          </a:p>
          <a:p>
            <a:pPr lvl="1"/>
            <a:r>
              <a:rPr lang="en-GB"/>
              <a:t>Obesity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22DAC-5582-8EF3-8596-8B4FA410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CPRD, Clinical Practice Research Database; ER, event rate; PY, person-years.</a:t>
            </a:r>
          </a:p>
          <a:p>
            <a:r>
              <a:rPr lang="en-GB" dirty="0" err="1"/>
              <a:t>Pimenta</a:t>
            </a:r>
            <a:r>
              <a:rPr lang="en-GB" dirty="0"/>
              <a:t> JM, et al. </a:t>
            </a:r>
            <a:r>
              <a:rPr lang="en-GB" dirty="0" err="1"/>
              <a:t>Orphanet</a:t>
            </a:r>
            <a:r>
              <a:rPr lang="en-GB" dirty="0"/>
              <a:t> J Rare Dis 2023;18:211.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BF14A2-A22D-CDE7-555D-2DCA59F4F76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Among ACH cases, a U-shaped distribution of </a:t>
            </a:r>
            <a:r>
              <a:rPr lang="en-GB"/>
              <a:t>complications observed with </a:t>
            </a:r>
            <a:br>
              <a:rPr lang="en-GB"/>
            </a:br>
            <a:r>
              <a:rPr lang="en-GB"/>
              <a:t>the </a:t>
            </a:r>
            <a:r>
              <a:rPr lang="en-GB" dirty="0"/>
              <a:t>highest complication </a:t>
            </a:r>
            <a:r>
              <a:rPr lang="en-GB"/>
              <a:t>rates occuring </a:t>
            </a:r>
            <a:r>
              <a:rPr lang="en-GB" dirty="0"/>
              <a:t>at &lt;11 and &gt;60 years of age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47237C0-59F4-AB0C-5681-758BB3C10D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5682463"/>
              </p:ext>
            </p:extLst>
          </p:nvPr>
        </p:nvGraphicFramePr>
        <p:xfrm>
          <a:off x="926929" y="1449391"/>
          <a:ext cx="5494192" cy="3779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E86A6EE-4CC6-1603-AFD6-8DD6531D7CE2}"/>
              </a:ext>
            </a:extLst>
          </p:cNvPr>
          <p:cNvSpPr txBox="1"/>
          <p:nvPr/>
        </p:nvSpPr>
        <p:spPr>
          <a:xfrm rot="16200000">
            <a:off x="-903996" y="3113608"/>
            <a:ext cx="3366346" cy="295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4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GB" sz="1200" b="0" dirty="0">
                <a:solidFill>
                  <a:schemeClr val="tx1"/>
                </a:solidFill>
              </a:rPr>
              <a:t>ER per 100 PY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B3ED7A-829D-42D3-3336-FE8A1A280FAD}"/>
              </a:ext>
            </a:extLst>
          </p:cNvPr>
          <p:cNvSpPr txBox="1"/>
          <p:nvPr/>
        </p:nvSpPr>
        <p:spPr>
          <a:xfrm>
            <a:off x="1327573" y="5229014"/>
            <a:ext cx="5093548" cy="295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4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GB" sz="1200" b="0" dirty="0">
                <a:solidFill>
                  <a:schemeClr val="tx1"/>
                </a:solidFill>
              </a:rPr>
              <a:t>Age group (years)</a:t>
            </a:r>
          </a:p>
        </p:txBody>
      </p:sp>
    </p:spTree>
    <p:extLst>
      <p:ext uri="{BB962C8B-B14F-4D97-AF65-F5344CB8AC3E}">
        <p14:creationId xmlns:p14="http://schemas.microsoft.com/office/powerpoint/2010/main" val="378874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965F5-369B-A8C5-6891-D4BC2B133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Healthcare Visits (CPRD HES‑Linked Cohort)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0907B-660B-C263-C170-6A7622475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Versus controls, individuals with ACH had greater needs for: </a:t>
            </a:r>
          </a:p>
          <a:p>
            <a:pPr lvl="1"/>
            <a:r>
              <a:rPr lang="en-GB" dirty="0"/>
              <a:t>Medication</a:t>
            </a:r>
          </a:p>
          <a:p>
            <a:pPr lvl="1"/>
            <a:r>
              <a:rPr lang="en-GB" dirty="0"/>
              <a:t>GP referrals to specialist care</a:t>
            </a:r>
          </a:p>
          <a:p>
            <a:pPr lvl="1"/>
            <a:r>
              <a:rPr lang="en-GB" dirty="0"/>
              <a:t>Medical imaging</a:t>
            </a:r>
          </a:p>
          <a:p>
            <a:pPr lvl="1"/>
            <a:r>
              <a:rPr lang="en-GB" dirty="0"/>
              <a:t>Surgical procedures</a:t>
            </a:r>
          </a:p>
          <a:p>
            <a:pPr lvl="1"/>
            <a:r>
              <a:rPr lang="en-GB" dirty="0"/>
              <a:t>Healthcare visits</a:t>
            </a:r>
          </a:p>
          <a:p>
            <a:r>
              <a:rPr lang="en-GB"/>
              <a:t>Mean length of inpatient stay was higher among individuals with ACH </a:t>
            </a:r>
            <a:r>
              <a:rPr lang="en-GB" dirty="0"/>
              <a:t>than controls</a:t>
            </a:r>
          </a:p>
          <a:p>
            <a:pPr lvl="1"/>
            <a:r>
              <a:rPr lang="en-GB" dirty="0"/>
              <a:t>Cases: 4.13 days (SD 13.16)</a:t>
            </a:r>
          </a:p>
          <a:p>
            <a:pPr lvl="1"/>
            <a:r>
              <a:rPr lang="en-GB" dirty="0"/>
              <a:t>Controls: 2.30 days (SD 6.54)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57D53C-D248-B1D3-A205-816DE48C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CRPD, Clinical Practice Research Database; GP, general practitioner; HES, Hospital Episode Statistics; SD, standard deviation. </a:t>
            </a:r>
          </a:p>
          <a:p>
            <a:r>
              <a:rPr lang="en-GB" dirty="0" err="1"/>
              <a:t>Pimenta</a:t>
            </a:r>
            <a:r>
              <a:rPr lang="en-GB" dirty="0"/>
              <a:t> JM, et al. </a:t>
            </a:r>
            <a:r>
              <a:rPr lang="en-GB" dirty="0" err="1"/>
              <a:t>Orphanet</a:t>
            </a:r>
            <a:r>
              <a:rPr lang="en-GB" dirty="0"/>
              <a:t> J Rare Dis 2023;18:211.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A64C0A-99F8-F132-C04E-1EDFF8FD00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mean annual number of GP consultations, hospital outpatient visits and admissions </a:t>
            </a:r>
            <a:br>
              <a:rPr lang="en-GB" dirty="0"/>
            </a:br>
            <a:r>
              <a:rPr lang="en-GB" dirty="0"/>
              <a:t>per person was significantly higher among ACH cases than controls</a:t>
            </a:r>
          </a:p>
        </p:txBody>
      </p:sp>
    </p:spTree>
    <p:extLst>
      <p:ext uri="{BB962C8B-B14F-4D97-AF65-F5344CB8AC3E}">
        <p14:creationId xmlns:p14="http://schemas.microsoft.com/office/powerpoint/2010/main" val="4116547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AF159C-6F71-8AEF-E50A-FA0F2DB5A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Mortality by Gender and Age Among ACH Cases </a:t>
            </a:r>
            <a:br>
              <a:rPr lang="en-GB" dirty="0"/>
            </a:br>
            <a:r>
              <a:rPr lang="en-GB" dirty="0"/>
              <a:t>Versus Controls (CPRD HES-Linked Cohort)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22DAC-5582-8EF3-8596-8B4FA410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CI, confidence interval; CPRD, Clinical Practice Research Database; ER, event rate; HES, Hospital Episode Statistics; N, Total number of individuals; n, number of individuals in subset; RR, rate ratio. </a:t>
            </a:r>
          </a:p>
          <a:p>
            <a:r>
              <a:rPr lang="en-GB" dirty="0" err="1"/>
              <a:t>Pimenta</a:t>
            </a:r>
            <a:r>
              <a:rPr lang="en-GB" dirty="0"/>
              <a:t> JM, et al. </a:t>
            </a:r>
            <a:r>
              <a:rPr lang="en-GB" dirty="0" err="1"/>
              <a:t>Orphanet</a:t>
            </a:r>
            <a:r>
              <a:rPr lang="en-GB" dirty="0"/>
              <a:t> J Rare Dis 2023;18:211.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BF14A2-A22D-CDE7-555D-2DCA59F4F76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Overall, the mortality rate within the follow-up period was almost twice as high </a:t>
            </a:r>
            <a:br>
              <a:rPr lang="en-GB" dirty="0"/>
            </a:br>
            <a:r>
              <a:rPr lang="en-GB" dirty="0"/>
              <a:t>among ACH cases than controls</a:t>
            </a:r>
          </a:p>
        </p:txBody>
      </p:sp>
      <p:graphicFrame>
        <p:nvGraphicFramePr>
          <p:cNvPr id="2" name="Table 9">
            <a:extLst>
              <a:ext uri="{FF2B5EF4-FFF2-40B4-BE49-F238E27FC236}">
                <a16:creationId xmlns:a16="http://schemas.microsoft.com/office/drawing/2014/main" id="{1528FDB1-2248-2EDB-4245-92C926FD2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203922"/>
              </p:ext>
            </p:extLst>
          </p:nvPr>
        </p:nvGraphicFramePr>
        <p:xfrm>
          <a:off x="696000" y="1449388"/>
          <a:ext cx="10800000" cy="2834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80310">
                  <a:extLst>
                    <a:ext uri="{9D8B030D-6E8A-4147-A177-3AD203B41FA5}">
                      <a16:colId xmlns:a16="http://schemas.microsoft.com/office/drawing/2014/main" val="3522966381"/>
                    </a:ext>
                  </a:extLst>
                </a:gridCol>
                <a:gridCol w="3180310">
                  <a:extLst>
                    <a:ext uri="{9D8B030D-6E8A-4147-A177-3AD203B41FA5}">
                      <a16:colId xmlns:a16="http://schemas.microsoft.com/office/drawing/2014/main" val="980391798"/>
                    </a:ext>
                  </a:extLst>
                </a:gridCol>
                <a:gridCol w="2219690">
                  <a:extLst>
                    <a:ext uri="{9D8B030D-6E8A-4147-A177-3AD203B41FA5}">
                      <a16:colId xmlns:a16="http://schemas.microsoft.com/office/drawing/2014/main" val="3639810535"/>
                    </a:ext>
                  </a:extLst>
                </a:gridCol>
                <a:gridCol w="2219690">
                  <a:extLst>
                    <a:ext uri="{9D8B030D-6E8A-4147-A177-3AD203B41FA5}">
                      <a16:colId xmlns:a16="http://schemas.microsoft.com/office/drawing/2014/main" val="20112194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Cases (N=275)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Controls (N=1052)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85055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All reported deaths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Number of deaths, 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53307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ER per 100 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0.60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0.34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98741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RR (95% CI)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1.90 (1.18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–3.06)</a:t>
                      </a:r>
                      <a:endParaRPr lang="en-GB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639892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Gender, n (% of total deaths)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12 (39)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28 (41)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51716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51C2C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19 (61)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41 (59)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85609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Age, n (% of total deaths)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0–10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5063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11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–17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75047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18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–59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14 (45)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13 (19)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91560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≥60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17 (55)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56 (81)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5155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9771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4987</TotalTime>
  <Words>1249</Words>
  <Application>Microsoft Office PowerPoint</Application>
  <PresentationFormat>Widescreen</PresentationFormat>
  <Paragraphs>147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Narrow</vt:lpstr>
      <vt:lpstr>Calibri</vt:lpstr>
      <vt:lpstr>1_Office Theme</vt:lpstr>
      <vt:lpstr>Higher Rates of Non‑Skeletal Complications and Greater Healthcare Needs in Achondroplasia Compared to the General UK Population: A Matched Cohort Study Using the CPRD Database</vt:lpstr>
      <vt:lpstr>Background</vt:lpstr>
      <vt:lpstr>Methods</vt:lpstr>
      <vt:lpstr>Baseline Characteristics of Individuals With ACH and Controls</vt:lpstr>
      <vt:lpstr>Rates of Skeletal Complications Among  ACH Cases Versus Controls (CPRD Cohort)</vt:lpstr>
      <vt:lpstr>Rates of Non-Skeletal Complications Among  ACH Cases Versus Controls (CPRD Cohort)</vt:lpstr>
      <vt:lpstr>Rates of Non-Skeletal Complications By Age  Among ACH Cases Versus Controls (CPRD Cohort) </vt:lpstr>
      <vt:lpstr>Healthcare Visits (CPRD HES‑Linked Cohort)</vt:lpstr>
      <vt:lpstr>Mortality by Gender and Age Among ACH Cases  Versus Controls (CPRD HES-Linked Cohort)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ACH_Pimenta</dc:title>
  <dc:creator>Tim Venables</dc:creator>
  <cp:lastModifiedBy>Praveen Abraham</cp:lastModifiedBy>
  <cp:revision>226</cp:revision>
  <dcterms:created xsi:type="dcterms:W3CDTF">2021-09-21T16:24:04Z</dcterms:created>
  <dcterms:modified xsi:type="dcterms:W3CDTF">2023-11-02T15:40:32Z</dcterms:modified>
</cp:coreProperties>
</file>