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1" autoAdjust="0"/>
    <p:restoredTop sz="94660"/>
  </p:normalViewPr>
  <p:slideViewPr>
    <p:cSldViewPr snapToGrid="0">
      <p:cViewPr>
        <p:scale>
          <a:sx n="100" d="100"/>
          <a:sy n="100" d="100"/>
        </p:scale>
        <p:origin x="1074" y="264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Qualitative Study of The Impacts of Having an Infant </a:t>
            </a:r>
            <a:br>
              <a:rPr lang="en-GB" dirty="0"/>
            </a:br>
            <a:r>
              <a:rPr lang="en-GB" dirty="0"/>
              <a:t>or Young Child With Achondroplasia on Parent Well‑Being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Adapted from: Pfeiffer </a:t>
            </a:r>
            <a:r>
              <a:rPr lang="en-GB" dirty="0"/>
              <a:t>KM, </a:t>
            </a:r>
            <a:r>
              <a:rPr lang="en-GB" dirty="0" err="1"/>
              <a:t>Brod</a:t>
            </a:r>
            <a:r>
              <a:rPr lang="en-GB" dirty="0"/>
              <a:t> M, Smith A, </a:t>
            </a:r>
            <a:r>
              <a:rPr lang="en-GB" dirty="0" err="1"/>
              <a:t>Viuff</a:t>
            </a:r>
            <a:r>
              <a:rPr lang="en-GB" dirty="0"/>
              <a:t> D, Ota S, Charlton RW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2021;16:351</a:t>
            </a:r>
            <a:br>
              <a:rPr lang="en-GB" dirty="0"/>
            </a:br>
            <a:r>
              <a:rPr lang="en-GB" dirty="0"/>
              <a:t>doi.org/10.1186/s13023-021-01978-z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80A60F-BD51-452F-84F1-5892A62C9EAB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F3FBB9-92EE-4447-A519-FB5BF4F2A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F44F01-6FA8-48C9-8682-DDC20DA8E7EC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EU-ACH-00350 12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B239-1F50-4933-9576-70B88A101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the first study of the broad impacts of having a child &lt;2 years diagnosed with achondroplasia on parents’ day-to-day lives and well-being</a:t>
            </a:r>
          </a:p>
          <a:p>
            <a:r>
              <a:rPr lang="en-GB" dirty="0"/>
              <a:t>This study sheds light on the range of impacts that parents of young children with achondroplasia may experience</a:t>
            </a:r>
          </a:p>
          <a:p>
            <a:r>
              <a:rPr lang="en-GB" dirty="0"/>
              <a:t>Key areas identified include caretaking responsibilities, impacts on emotional well-being, worries/concerns regarding their child, and impacts on daily well-being, social life and work</a:t>
            </a:r>
          </a:p>
          <a:p>
            <a:r>
              <a:rPr lang="en-GB" dirty="0"/>
              <a:t>This theoretical model of parent experiences may provide a helpful framework for informing future research and clinical practice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9148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Background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2CB3C-C6D2-46B3-BEDB-E0EE758D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Although the medical impacts of achondroplasia are well documented, there is more limited knowledge of nonmedical impacts, including daily functioning and general well-being</a:t>
            </a:r>
          </a:p>
          <a:p>
            <a:r>
              <a:rPr lang="en-GB" dirty="0"/>
              <a:t>Research has shown that parents of children with complex medical needs have greater caregiving burdens</a:t>
            </a:r>
          </a:p>
          <a:p>
            <a:r>
              <a:rPr lang="en-GB" dirty="0"/>
              <a:t>Parents of a child with a rare condition face additional challenges, including lack of information, lack of support, and the limited experience of healthcare providers</a:t>
            </a:r>
          </a:p>
          <a:p>
            <a:r>
              <a:rPr lang="en-GB" dirty="0"/>
              <a:t>There is currently limited knowledge of how having an infant or young child with achondroplasia impacts parents’ day-to-day lives and quality of life</a:t>
            </a:r>
          </a:p>
          <a:p>
            <a:r>
              <a:rPr lang="en-GB" dirty="0"/>
              <a:t>This study aimed to investigate the experiences of parents of children with achondroplasia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67248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Study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2CB3C-C6D2-46B3-BEDB-E0EE758D4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Interviews were conducted with 15 parents of children &lt;2 years of age with achondroplasia in the United States (n=9) and Spain (n=6)</a:t>
            </a:r>
          </a:p>
          <a:p>
            <a:r>
              <a:rPr lang="en-GB" dirty="0"/>
              <a:t>Using grounded theory methods modified for health outcomes research, a qualitative analysis of interview transcripts was conducted</a:t>
            </a:r>
          </a:p>
          <a:p>
            <a:r>
              <a:rPr lang="en-GB" dirty="0"/>
              <a:t>The qualitative analysis identified 4 key parent impact domains:</a:t>
            </a:r>
          </a:p>
          <a:p>
            <a:pPr lvl="1"/>
            <a:r>
              <a:rPr lang="en-GB" dirty="0"/>
              <a:t>Caretaking responsibilities</a:t>
            </a:r>
          </a:p>
          <a:p>
            <a:pPr lvl="1"/>
            <a:r>
              <a:rPr lang="en-GB" dirty="0"/>
              <a:t>Impact on emotional well-being</a:t>
            </a:r>
          </a:p>
          <a:p>
            <a:pPr lvl="1"/>
            <a:r>
              <a:rPr lang="en-GB" dirty="0"/>
              <a:t>Worries and concerns about the child</a:t>
            </a:r>
          </a:p>
          <a:p>
            <a:pPr lvl="1"/>
            <a:r>
              <a:rPr lang="en-GB" dirty="0"/>
              <a:t>Impact on daily well-being</a:t>
            </a:r>
          </a:p>
          <a:p>
            <a:r>
              <a:rPr lang="en-GB" dirty="0"/>
              <a:t>Based on this, a preliminary theoretical model of the experiences of parents of infants and young children with achondroplasia was developed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</p:spTree>
    <p:extLst>
      <p:ext uri="{BB962C8B-B14F-4D97-AF65-F5344CB8AC3E}">
        <p14:creationId xmlns:p14="http://schemas.microsoft.com/office/powerpoint/2010/main" val="242828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Participant Demographics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915BA1-B34D-4F08-8B1E-6BFB33BD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>
            <a:normAutofit/>
          </a:bodyPr>
          <a:lstStyle/>
          <a:p>
            <a:r>
              <a:rPr lang="en-GB" dirty="0"/>
              <a:t>15 parents from different families participated in interviews from 2018 to 2019 in the </a:t>
            </a:r>
            <a:br>
              <a:rPr lang="en-GB" dirty="0"/>
            </a:br>
            <a:r>
              <a:rPr lang="en-GB" dirty="0"/>
              <a:t>US (n=9) and Spain (n=6)</a:t>
            </a:r>
          </a:p>
          <a:p>
            <a:pPr lvl="1"/>
            <a:r>
              <a:rPr lang="en-GB" dirty="0"/>
              <a:t>Participants included 14 mothers and 1 father </a:t>
            </a:r>
          </a:p>
          <a:p>
            <a:r>
              <a:rPr lang="en-GB" dirty="0"/>
              <a:t>Parents were diverse in terms of their demographic and background characteristics </a:t>
            </a:r>
          </a:p>
          <a:p>
            <a:r>
              <a:rPr lang="en-GB" dirty="0"/>
              <a:t>3 parent participants (20%) were also diagnosed with achondroplasia</a:t>
            </a:r>
          </a:p>
          <a:p>
            <a:r>
              <a:rPr lang="en-GB" dirty="0"/>
              <a:t>The demographic and health background of the infants/young children was also varied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600"/>
            <a:ext cx="12192000" cy="642938"/>
          </a:xfrm>
        </p:spPr>
        <p:txBody>
          <a:bodyPr>
            <a:normAutofit/>
          </a:bodyPr>
          <a:lstStyle/>
          <a:p>
            <a:r>
              <a:rPr lang="en-GB" sz="2400" dirty="0"/>
              <a:t>Participants had diverse demographic and background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5294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Autofit/>
          </a:bodyPr>
          <a:lstStyle/>
          <a:p>
            <a:r>
              <a:rPr lang="en-GB" dirty="0"/>
              <a:t>Parent Caretaking Responsibilities </a:t>
            </a:r>
            <a:br>
              <a:rPr lang="en-GB" dirty="0"/>
            </a:br>
            <a:r>
              <a:rPr lang="en-GB" dirty="0"/>
              <a:t>Associated With Achondroplasia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C0E713E-0C6C-489C-9513-8324C08FA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107520"/>
              </p:ext>
            </p:extLst>
          </p:nvPr>
        </p:nvGraphicFramePr>
        <p:xfrm>
          <a:off x="695325" y="1449388"/>
          <a:ext cx="10801354" cy="331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66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072948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Managing child’s medical care/treatment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14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93%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Obtaining adaptations or appropriate items for child</a:t>
                      </a:r>
                    </a:p>
                    <a:p>
                      <a:r>
                        <a:rPr lang="en-GB" sz="1200" dirty="0"/>
                        <a:t>(e.g., buying or adapting clothing, toys, car seat)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 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Monitoring child to avoid complications from achondroplasia </a:t>
                      </a:r>
                    </a:p>
                    <a:p>
                      <a:r>
                        <a:rPr lang="en-GB" sz="1200" dirty="0"/>
                        <a:t>(e.g., body positioning, head/neck/back support, breathing)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67%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Extra time caring for child because of achondroplasia </a:t>
                      </a:r>
                    </a:p>
                    <a:p>
                      <a:r>
                        <a:rPr lang="en-GB" sz="1200" dirty="0"/>
                        <a:t>(e.g., feeding, carrying)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60%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Advocating for child/educating others about achondroplasia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Finding childcare/babysitting that meets child’s needs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/>
              <a:t>Pfeiffer KM, et al. Orphanet J Rare Dis 2021;16:351.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Overall, managing medical treatment was the most common </a:t>
            </a:r>
            <a:br>
              <a:rPr lang="en-GB" sz="2000" dirty="0"/>
            </a:br>
            <a:r>
              <a:rPr lang="en-GB" sz="2000" dirty="0"/>
              <a:t>caretaking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41041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Impact on Parent Emotional Well-Being</a:t>
            </a:r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7615E098-2CFA-41D9-935C-6C7BC0A45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859882"/>
              </p:ext>
            </p:extLst>
          </p:nvPr>
        </p:nvGraphicFramePr>
        <p:xfrm>
          <a:off x="695325" y="1449388"/>
          <a:ext cx="10800674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51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249693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191849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191849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stressed/overwhelmed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7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70%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10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67%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Initial period of shock/grief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80%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9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depressed/sad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6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anxious/nervous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40%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33%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grateful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Increased knowledge of achondroplasia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Focus on the positive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88343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Acceptance of child’s condition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96445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guilty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81199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r>
                        <a:rPr lang="en-GB" sz="1050" dirty="0"/>
                        <a:t>Feel happy/experience joy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588057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Put things in perspective 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2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09439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Increased empathy/understanding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920110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Normalize/achondroplasia is “part of life”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333776"/>
                  </a:ext>
                </a:extLst>
              </a:tr>
              <a:tr h="181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Desensitize (e.g., to hurtful comments of others)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0462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Autofit/>
          </a:bodyPr>
          <a:lstStyle/>
          <a:p>
            <a:r>
              <a:rPr lang="en-GB" sz="1800" dirty="0"/>
              <a:t>The most common emotional impacts on parents were feeling stressed/overwhelmed, an initial period of shock or grief after their child’s diagnosis, and feeling depressed or anxious</a:t>
            </a:r>
          </a:p>
        </p:txBody>
      </p:sp>
    </p:spTree>
    <p:extLst>
      <p:ext uri="{BB962C8B-B14F-4D97-AF65-F5344CB8AC3E}">
        <p14:creationId xmlns:p14="http://schemas.microsoft.com/office/powerpoint/2010/main" val="237715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82DAEE0-F680-4E93-A5DE-3F6F79377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Parent Worries and Concerns for Children With Achondroplasia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4B1A59F-D2C8-4229-AAC7-B806B75483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872907"/>
              </p:ext>
            </p:extLst>
          </p:nvPr>
        </p:nvGraphicFramePr>
        <p:xfrm>
          <a:off x="695325" y="1449388"/>
          <a:ext cx="10801353" cy="346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625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247288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417340">
                <a:tc rowSpan="2"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417340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Worried/concerned about child’s: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Future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15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Physical health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13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Social well-being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80%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Emotional well-being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90%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73%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223008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r>
                        <a:rPr lang="en-GB" sz="1200" dirty="0"/>
                        <a:t>Ability to function independently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 7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70%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10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67%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36656"/>
                  </a:ext>
                </a:extLst>
              </a:tr>
              <a:tr h="3756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Safety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4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27%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8834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26F91-CC03-4A0A-90F7-8BF8FC66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DB60-23C2-48FA-A58B-8FEBEF82E5F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600"/>
            <a:ext cx="12192000" cy="642938"/>
          </a:xfrm>
        </p:spPr>
        <p:txBody>
          <a:bodyPr>
            <a:normAutofit/>
          </a:bodyPr>
          <a:lstStyle/>
          <a:p>
            <a:r>
              <a:rPr lang="en-GB" sz="2000" dirty="0"/>
              <a:t>All parents mentioned having worries or concerns for their child with achondroplasia</a:t>
            </a:r>
          </a:p>
        </p:txBody>
      </p:sp>
    </p:spTree>
    <p:extLst>
      <p:ext uri="{BB962C8B-B14F-4D97-AF65-F5344CB8AC3E}">
        <p14:creationId xmlns:p14="http://schemas.microsoft.com/office/powerpoint/2010/main" val="154528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9CCDD-0CF1-4D30-8CE9-89232596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Impact on Parent Daily Well-Being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AA0338E-B7A9-491E-B892-DFA01E02CC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837192"/>
              </p:ext>
            </p:extLst>
          </p:nvPr>
        </p:nvGraphicFramePr>
        <p:xfrm>
          <a:off x="695324" y="1449388"/>
          <a:ext cx="1080134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826">
                  <a:extLst>
                    <a:ext uri="{9D8B030D-6E8A-4147-A177-3AD203B41FA5}">
                      <a16:colId xmlns:a16="http://schemas.microsoft.com/office/drawing/2014/main" val="3868983417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018952792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3242649768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1557177003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511933412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2396053957"/>
                    </a:ext>
                  </a:extLst>
                </a:gridCol>
                <a:gridCol w="1144587">
                  <a:extLst>
                    <a:ext uri="{9D8B030D-6E8A-4147-A177-3AD203B41FA5}">
                      <a16:colId xmlns:a16="http://schemas.microsoft.com/office/drawing/2014/main" val="947358395"/>
                    </a:ext>
                  </a:extLst>
                </a:gridCol>
              </a:tblGrid>
              <a:tr h="243083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 anchor="b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68BAB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2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Parent reports by child age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856368"/>
                  </a:ext>
                </a:extLst>
              </a:tr>
              <a:tr h="254539">
                <a:tc vMerge="1"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n, % reporting impact/issue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&lt; 12 months (n = 5)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&lt; 12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12 to &lt; 24 months (n = 10)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12 to &lt; 24 months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10)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Total (n = 15)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8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(n = 15)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87518"/>
                  </a:ext>
                </a:extLst>
              </a:tr>
              <a:tr h="455780">
                <a:tc>
                  <a:txBody>
                    <a:bodyPr/>
                    <a:lstStyle/>
                    <a:p>
                      <a:r>
                        <a:rPr lang="en-GB" sz="1000" dirty="0"/>
                        <a:t>Impacts on physical health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Tired/exhausted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General health issues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33%</a:t>
                      </a:r>
                    </a:p>
                    <a:p>
                      <a:pPr algn="ctr"/>
                      <a:r>
                        <a:rPr lang="en-GB" sz="1000" dirty="0"/>
                        <a:t>13%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015028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r>
                        <a:rPr lang="en-GB" sz="1000" dirty="0"/>
                        <a:t>Work/productivity issues</a:t>
                      </a:r>
                    </a:p>
                    <a:p>
                      <a:pPr lvl="1"/>
                      <a:r>
                        <a:rPr lang="en-GB" sz="1000" dirty="0"/>
                        <a:t>Missed work time </a:t>
                      </a:r>
                    </a:p>
                    <a:p>
                      <a:pPr lvl="1"/>
                      <a:r>
                        <a:rPr lang="en-GB" sz="1000" dirty="0"/>
                        <a:t>Changed work schedule</a:t>
                      </a:r>
                    </a:p>
                    <a:p>
                      <a:pPr lvl="1"/>
                      <a:r>
                        <a:rPr lang="en-GB" sz="1000" dirty="0"/>
                        <a:t>Stopped work </a:t>
                      </a:r>
                    </a:p>
                    <a:p>
                      <a:pPr lvl="1"/>
                      <a:r>
                        <a:rPr lang="en-GB" sz="1000" dirty="0"/>
                        <a:t>Reduced work hours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27%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algn="ctr"/>
                      <a:r>
                        <a:rPr lang="en-GB" sz="1000" dirty="0"/>
                        <a:t>13%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87733"/>
                  </a:ext>
                </a:extLst>
              </a:tr>
              <a:tr h="9662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Social/other impacts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Friendships/social connections through a community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of people with dwarfism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Support from family/friends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Limit social life/activities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Stigma/ignorance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Strained relationships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 0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0%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algn="ctr"/>
                      <a:r>
                        <a:rPr lang="en-GB" sz="1000" dirty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33%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27%</a:t>
                      </a:r>
                    </a:p>
                    <a:p>
                      <a:pPr algn="ctr"/>
                      <a:r>
                        <a:rPr lang="en-GB" sz="1000" dirty="0"/>
                        <a:t>7%</a:t>
                      </a:r>
                    </a:p>
                  </a:txBody>
                  <a:tcPr anchor="ctr"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98767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r>
                        <a:rPr lang="en-GB" sz="1000" dirty="0"/>
                        <a:t>Impacts on families</a:t>
                      </a:r>
                    </a:p>
                    <a:p>
                      <a:pPr lvl="1"/>
                      <a:r>
                        <a:rPr lang="en-GB" sz="1000" dirty="0"/>
                        <a:t>Strain in the family </a:t>
                      </a:r>
                    </a:p>
                    <a:p>
                      <a:pPr lvl="1"/>
                      <a:r>
                        <a:rPr lang="en-GB" sz="1000" dirty="0"/>
                        <a:t>Increased family closeness </a:t>
                      </a:r>
                    </a:p>
                    <a:p>
                      <a:pPr lvl="1"/>
                      <a:r>
                        <a:rPr lang="en-GB" sz="1000" dirty="0"/>
                        <a:t>Family travel or vacations</a:t>
                      </a:r>
                    </a:p>
                    <a:p>
                      <a:pPr lvl="1"/>
                      <a:r>
                        <a:rPr lang="en-GB" sz="1000" dirty="0"/>
                        <a:t>Limit/adapt family activities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80%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20%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30%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60%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47%</a:t>
                      </a:r>
                    </a:p>
                    <a:p>
                      <a:pPr algn="ctr"/>
                      <a:r>
                        <a:rPr lang="en-GB" sz="1000" dirty="0"/>
                        <a:t>33%</a:t>
                      </a:r>
                    </a:p>
                    <a:p>
                      <a:pPr algn="ctr"/>
                      <a:r>
                        <a:rPr lang="en-GB" sz="1000" dirty="0"/>
                        <a:t>27%</a:t>
                      </a:r>
                    </a:p>
                  </a:txBody>
                  <a:tcPr anchor="ctr">
                    <a:solidFill>
                      <a:srgbClr val="CEDA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2041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2A3AA-140C-429B-A260-580CA409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60E068-87CB-4425-99CC-60F09E5F5D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Parental physical health, work, social wellbeing, and family life are affected </a:t>
            </a:r>
            <a:br>
              <a:rPr lang="en-GB" sz="2000" dirty="0"/>
            </a:br>
            <a:r>
              <a:rPr lang="en-GB" sz="2000" dirty="0"/>
              <a:t>by having a young child with achondroplasia</a:t>
            </a:r>
          </a:p>
        </p:txBody>
      </p:sp>
    </p:spTree>
    <p:extLst>
      <p:ext uri="{BB962C8B-B14F-4D97-AF65-F5344CB8AC3E}">
        <p14:creationId xmlns:p14="http://schemas.microsoft.com/office/powerpoint/2010/main" val="3766822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581F9-FFB7-4714-BA03-ECD13693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Preliminary Theoretical Model for Parent Experiences of </a:t>
            </a:r>
            <a:br>
              <a:rPr lang="en-GB" dirty="0"/>
            </a:br>
            <a:r>
              <a:rPr lang="en-GB" dirty="0"/>
              <a:t>Having an Infant or Young Child With Achondroplasia (Age &lt;2)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17922-907B-4DE0-B49E-44446D1A5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Pfeiffer KM, et al. </a:t>
            </a:r>
            <a:r>
              <a:rPr lang="en-GB" dirty="0" err="1"/>
              <a:t>Orphanet</a:t>
            </a:r>
            <a:r>
              <a:rPr lang="en-GB" dirty="0"/>
              <a:t> J Rare Dis 2021;16:351.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5440ED-B19A-4AE2-A310-B91C60EE5D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/>
              <a:t>The model illustrated common symptoms of achondroplasia in infants and young children, and the major and minor impact on their parents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669660F-913C-4638-9C3B-2A367C97BA8C}"/>
              </a:ext>
            </a:extLst>
          </p:cNvPr>
          <p:cNvGrpSpPr/>
          <p:nvPr/>
        </p:nvGrpSpPr>
        <p:grpSpPr>
          <a:xfrm>
            <a:off x="1527300" y="1386910"/>
            <a:ext cx="9799585" cy="4206729"/>
            <a:chOff x="1527300" y="1386910"/>
            <a:chExt cx="9799585" cy="4206729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0D47C1D-4D44-4E02-8A22-DED95684C56F}"/>
                </a:ext>
              </a:extLst>
            </p:cNvPr>
            <p:cNvGrpSpPr/>
            <p:nvPr/>
          </p:nvGrpSpPr>
          <p:grpSpPr>
            <a:xfrm>
              <a:off x="1527300" y="1386910"/>
              <a:ext cx="7856397" cy="4206729"/>
              <a:chOff x="1527300" y="1386910"/>
              <a:chExt cx="7856397" cy="4206729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4B2A90AD-05F6-4ED4-AFD4-FFFE66F15AA7}"/>
                  </a:ext>
                </a:extLst>
              </p:cNvPr>
              <p:cNvGrpSpPr/>
              <p:nvPr/>
            </p:nvGrpSpPr>
            <p:grpSpPr>
              <a:xfrm>
                <a:off x="1527300" y="1386910"/>
                <a:ext cx="7856397" cy="4206729"/>
                <a:chOff x="2255520" y="1394530"/>
                <a:chExt cx="7856397" cy="4206729"/>
              </a:xfrm>
            </p:grpSpPr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37590097-808A-4397-9F06-7F603B7CD5C4}"/>
                    </a:ext>
                  </a:extLst>
                </p:cNvPr>
                <p:cNvSpPr/>
                <p:nvPr/>
              </p:nvSpPr>
              <p:spPr>
                <a:xfrm>
                  <a:off x="2724645" y="1394530"/>
                  <a:ext cx="7387271" cy="231381"/>
                </a:xfrm>
                <a:prstGeom prst="rect">
                  <a:avLst/>
                </a:prstGeom>
                <a:solidFill>
                  <a:srgbClr val="9DC3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b="1" dirty="0">
                      <a:solidFill>
                        <a:schemeClr val="tx1"/>
                      </a:solidFill>
                    </a:rPr>
                    <a:t>Domains</a:t>
                  </a:r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29EF2FF6-F5B1-4B70-A753-B66170113510}"/>
                    </a:ext>
                  </a:extLst>
                </p:cNvPr>
                <p:cNvGrpSpPr/>
                <p:nvPr/>
              </p:nvGrpSpPr>
              <p:grpSpPr>
                <a:xfrm>
                  <a:off x="2255520" y="1404997"/>
                  <a:ext cx="7856397" cy="4196262"/>
                  <a:chOff x="2255520" y="1404997"/>
                  <a:chExt cx="7856397" cy="4196262"/>
                </a:xfrm>
              </p:grpSpPr>
              <p:grpSp>
                <p:nvGrpSpPr>
                  <p:cNvPr id="40" name="Group 39">
                    <a:extLst>
                      <a:ext uri="{FF2B5EF4-FFF2-40B4-BE49-F238E27FC236}">
                        <a16:creationId xmlns:a16="http://schemas.microsoft.com/office/drawing/2014/main" id="{34C862DF-5367-4649-9606-A68B34C8071F}"/>
                      </a:ext>
                    </a:extLst>
                  </p:cNvPr>
                  <p:cNvGrpSpPr/>
                  <p:nvPr/>
                </p:nvGrpSpPr>
                <p:grpSpPr>
                  <a:xfrm>
                    <a:off x="2255520" y="1404997"/>
                    <a:ext cx="7791945" cy="3548003"/>
                    <a:chOff x="2255520" y="1449387"/>
                    <a:chExt cx="7791945" cy="3548003"/>
                  </a:xfrm>
                </p:grpSpPr>
                <p:grpSp>
                  <p:nvGrpSpPr>
                    <p:cNvPr id="36" name="Group 35">
                      <a:extLst>
                        <a:ext uri="{FF2B5EF4-FFF2-40B4-BE49-F238E27FC236}">
                          <a16:creationId xmlns:a16="http://schemas.microsoft.com/office/drawing/2014/main" id="{7320E0FF-5DCC-410A-A3C5-9B4B2C05A7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255520" y="1449387"/>
                      <a:ext cx="2520022" cy="3481037"/>
                      <a:chOff x="2255520" y="1449387"/>
                      <a:chExt cx="2520022" cy="3481037"/>
                    </a:xfrm>
                  </p:grpSpPr>
                  <p:sp>
                    <p:nvSpPr>
                      <p:cNvPr id="3" name="Rectangle 2">
                        <a:extLst>
                          <a:ext uri="{FF2B5EF4-FFF2-40B4-BE49-F238E27FC236}">
                            <a16:creationId xmlns:a16="http://schemas.microsoft.com/office/drawing/2014/main" id="{E40B343B-059B-407A-8A12-3F29AE69490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255520" y="1449387"/>
                        <a:ext cx="342900" cy="3465202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vert="vert270" rtlCol="0" anchor="ctr"/>
                      <a:lstStyle/>
                      <a:p>
                        <a:pPr algn="ctr"/>
                        <a:r>
                          <a:rPr lang="en-GB" sz="1400" dirty="0"/>
                          <a:t>Parent Experience – Achondroplasia</a:t>
                        </a:r>
                      </a:p>
                    </p:txBody>
                  </p:sp>
                  <p:sp>
                    <p:nvSpPr>
                      <p:cNvPr id="15" name="Arrow: Right 14">
                        <a:extLst>
                          <a:ext uri="{FF2B5EF4-FFF2-40B4-BE49-F238E27FC236}">
                            <a16:creationId xmlns:a16="http://schemas.microsoft.com/office/drawing/2014/main" id="{9183806B-A2C6-4A93-886C-30B65973123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98420" y="3017975"/>
                        <a:ext cx="256882" cy="296173"/>
                      </a:xfrm>
                      <a:prstGeom prst="rightArrow">
                        <a:avLst>
                          <a:gd name="adj1" fmla="val 39709"/>
                          <a:gd name="adj2" fmla="val 50000"/>
                        </a:avLst>
                      </a:prstGeom>
                      <a:solidFill>
                        <a:srgbClr val="002060"/>
                      </a:solidFill>
                      <a:ln>
                        <a:solidFill>
                          <a:srgbClr val="2E75B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grpSp>
                    <p:nvGrpSpPr>
                      <p:cNvPr id="20" name="Group 19">
                        <a:extLst>
                          <a:ext uri="{FF2B5EF4-FFF2-40B4-BE49-F238E27FC236}">
                            <a16:creationId xmlns:a16="http://schemas.microsoft.com/office/drawing/2014/main" id="{CD1B09C0-BD34-485A-A041-EE4755F04A2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852921" y="1667992"/>
                        <a:ext cx="1922621" cy="3262432"/>
                        <a:chOff x="2852921" y="1667992"/>
                        <a:chExt cx="1922621" cy="3262432"/>
                      </a:xfrm>
                    </p:grpSpPr>
                    <p:grpSp>
                      <p:nvGrpSpPr>
                        <p:cNvPr id="18" name="Group 17">
                          <a:extLst>
                            <a:ext uri="{FF2B5EF4-FFF2-40B4-BE49-F238E27FC236}">
                              <a16:creationId xmlns:a16="http://schemas.microsoft.com/office/drawing/2014/main" id="{0CECF5D0-AE73-4F25-AA0C-8116928903D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852921" y="1667992"/>
                          <a:ext cx="1559059" cy="3262432"/>
                          <a:chOff x="2852921" y="1667992"/>
                          <a:chExt cx="1559059" cy="3262432"/>
                        </a:xfrm>
                      </p:grpSpPr>
                      <p:sp>
                        <p:nvSpPr>
                          <p:cNvPr id="10" name="TextBox 9">
                            <a:extLst>
                              <a:ext uri="{FF2B5EF4-FFF2-40B4-BE49-F238E27FC236}">
                                <a16:creationId xmlns:a16="http://schemas.microsoft.com/office/drawing/2014/main" id="{5633314F-59C1-416B-B1D8-AEBFEC4DD3B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855302" y="1667992"/>
                            <a:ext cx="1556678" cy="3262432"/>
                          </a:xfrm>
                          <a:prstGeom prst="rect">
                            <a:avLst/>
                          </a:prstGeom>
                          <a:noFill/>
                          <a:ln>
                            <a:solidFill>
                              <a:schemeClr val="tx1"/>
                            </a:solidFill>
                          </a:ln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endParaRPr lang="en-GB" sz="1100" dirty="0"/>
                          </a:p>
                          <a:p>
                            <a:endParaRPr lang="en-GB" sz="400" dirty="0"/>
                          </a:p>
                          <a:p>
                            <a:pPr algn="ctr"/>
                            <a:r>
                              <a:rPr lang="en-GB" sz="900" b="1" i="1" dirty="0"/>
                              <a:t>Major</a:t>
                            </a:r>
                            <a:endParaRPr lang="en-GB" sz="1050" b="1" i="1" dirty="0"/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Sleep problems (e.g., sleep apnea, snoring)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Ear problems (e.g., ear infections, fluid in ears)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Trouble breathing while awake</a:t>
                            </a:r>
                          </a:p>
                          <a:p>
                            <a:pPr algn="ctr"/>
                            <a:r>
                              <a:rPr lang="en-GB" sz="900" b="1" i="1" dirty="0"/>
                              <a:t>Minor</a:t>
                            </a:r>
                            <a:endParaRPr lang="en-GB" sz="1000" b="1" i="1" dirty="0"/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Speech issues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Low stamina/tiring easily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Sinus issues/ congestion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Acid reflux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Balance issues/falls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Underweight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Pain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Sweating/hot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Difficulty swallowing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Spinal issues/stenosis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Hydrocephalus</a:t>
                            </a:r>
                          </a:p>
                          <a:p>
                            <a:pPr marL="92075" indent="-92075">
                              <a:buFont typeface="Arial" panose="020B0604020202020204" pitchFamily="34" charset="0"/>
                              <a:buChar char="•"/>
                            </a:pPr>
                            <a:r>
                              <a:rPr lang="en-GB" sz="800" dirty="0"/>
                              <a:t>Foramen magnum compression</a:t>
                            </a:r>
                          </a:p>
                          <a:p>
                            <a:endParaRPr lang="en-GB" sz="700" dirty="0"/>
                          </a:p>
                          <a:p>
                            <a:endParaRPr lang="en-GB" sz="700" dirty="0"/>
                          </a:p>
                          <a:p>
                            <a:endParaRPr lang="en-GB" sz="700" dirty="0"/>
                          </a:p>
                        </p:txBody>
                      </p:sp>
                      <p:sp>
                        <p:nvSpPr>
                          <p:cNvPr id="7" name="Rectangle 6">
                            <a:extLst>
                              <a:ext uri="{FF2B5EF4-FFF2-40B4-BE49-F238E27FC236}">
                                <a16:creationId xmlns:a16="http://schemas.microsoft.com/office/drawing/2014/main" id="{C21D0432-9B24-48A9-A9C5-68E891F3C87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852921" y="1671731"/>
                            <a:ext cx="1559059" cy="252051"/>
                          </a:xfrm>
                          <a:prstGeom prst="rect">
                            <a:avLst/>
                          </a:prstGeom>
                          <a:solidFill>
                            <a:srgbClr val="2E75B6"/>
                          </a:solidFill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800" b="1" dirty="0"/>
                              <a:t>CHILD SIGNS/</a:t>
                            </a:r>
                            <a:br>
                              <a:rPr lang="en-GB" sz="800" b="1" dirty="0"/>
                            </a:br>
                            <a:r>
                              <a:rPr lang="en-GB" sz="800" b="1" dirty="0"/>
                              <a:t>SYMPTOMS</a:t>
                            </a:r>
                          </a:p>
                        </p:txBody>
                      </p:sp>
                    </p:grpSp>
                    <p:sp>
                      <p:nvSpPr>
                        <p:cNvPr id="19" name="Arrow: Left-Right 18">
                          <a:extLst>
                            <a:ext uri="{FF2B5EF4-FFF2-40B4-BE49-F238E27FC236}">
                              <a16:creationId xmlns:a16="http://schemas.microsoft.com/office/drawing/2014/main" id="{8D33433C-9695-4BAE-A366-A72BDE22AE7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290060" y="3065084"/>
                          <a:ext cx="485482" cy="296174"/>
                        </a:xfrm>
                        <a:prstGeom prst="leftRightArrow">
                          <a:avLst>
                            <a:gd name="adj1" fmla="val 30108"/>
                            <a:gd name="adj2" fmla="val 50000"/>
                          </a:avLst>
                        </a:prstGeom>
                        <a:solidFill>
                          <a:srgbClr val="002060"/>
                        </a:solidFill>
                        <a:ln>
                          <a:solidFill>
                            <a:srgbClr val="2E75B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</p:grpSp>
                <p:grpSp>
                  <p:nvGrpSpPr>
                    <p:cNvPr id="39" name="Group 38">
                      <a:extLst>
                        <a:ext uri="{FF2B5EF4-FFF2-40B4-BE49-F238E27FC236}">
                          <a16:creationId xmlns:a16="http://schemas.microsoft.com/office/drawing/2014/main" id="{269AE4A6-9815-4C90-A516-D08C5AD943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53623" y="1667988"/>
                      <a:ext cx="5393842" cy="3329402"/>
                      <a:chOff x="4653623" y="1667988"/>
                      <a:chExt cx="5393842" cy="3329402"/>
                    </a:xfrm>
                  </p:grpSpPr>
                  <p:grpSp>
                    <p:nvGrpSpPr>
                      <p:cNvPr id="37" name="Group 36">
                        <a:extLst>
                          <a:ext uri="{FF2B5EF4-FFF2-40B4-BE49-F238E27FC236}">
                            <a16:creationId xmlns:a16="http://schemas.microsoft.com/office/drawing/2014/main" id="{B7B4684C-B34E-47A0-B6C0-07D09AD82B5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653623" y="1667988"/>
                        <a:ext cx="5296594" cy="3329402"/>
                        <a:chOff x="4653623" y="1667988"/>
                        <a:chExt cx="5296594" cy="3329402"/>
                      </a:xfrm>
                    </p:grpSpPr>
                    <p:sp>
                      <p:nvSpPr>
                        <p:cNvPr id="21" name="TextBox 20">
                          <a:extLst>
                            <a:ext uri="{FF2B5EF4-FFF2-40B4-BE49-F238E27FC236}">
                              <a16:creationId xmlns:a16="http://schemas.microsoft.com/office/drawing/2014/main" id="{7CAEC0A2-B4FD-4DE7-8933-C1EB39042FD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6780" y="1922780"/>
                          <a:ext cx="2778000" cy="95410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r>
                            <a:rPr lang="en-GB" sz="600" dirty="0"/>
                            <a:t>Effort spent to: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Manage child’s medical care (e.g., arrange/ go to appts.)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Monitor child to avoid complications of achondroplasia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Educate others about achondroplasia/ advocate for child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Find achondroplasia appropriate items (e.g., buying or adapting clothing, toys, car seat)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Find childcare/babysitting that meets child’s needs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Do extra care for child because of achondroplasia (e.g., carrying, feeding)</a:t>
                          </a:r>
                        </a:p>
                      </p:txBody>
                    </p:sp>
                    <p:grpSp>
                      <p:nvGrpSpPr>
                        <p:cNvPr id="23" name="Group 22">
                          <a:extLst>
                            <a:ext uri="{FF2B5EF4-FFF2-40B4-BE49-F238E27FC236}">
                              <a16:creationId xmlns:a16="http://schemas.microsoft.com/office/drawing/2014/main" id="{B3697D8B-FB3A-4047-8BA3-C9C8BDFC8E0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653623" y="1667988"/>
                          <a:ext cx="5296594" cy="3329402"/>
                          <a:chOff x="4653623" y="1667988"/>
                          <a:chExt cx="5296594" cy="3329402"/>
                        </a:xfrm>
                      </p:grpSpPr>
                      <p:grpSp>
                        <p:nvGrpSpPr>
                          <p:cNvPr id="17" name="Group 16">
                            <a:extLst>
                              <a:ext uri="{FF2B5EF4-FFF2-40B4-BE49-F238E27FC236}">
                                <a16:creationId xmlns:a16="http://schemas.microsoft.com/office/drawing/2014/main" id="{36E11024-7562-4C5B-87FE-C8C3821DBD2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4653623" y="1667988"/>
                            <a:ext cx="5296594" cy="3329402"/>
                            <a:chOff x="4653623" y="1667988"/>
                            <a:chExt cx="5296594" cy="3329402"/>
                          </a:xfrm>
                        </p:grpSpPr>
                        <p:sp>
                          <p:nvSpPr>
                            <p:cNvPr id="11" name="Rectangle 10">
                              <a:extLst>
                                <a:ext uri="{FF2B5EF4-FFF2-40B4-BE49-F238E27FC236}">
                                  <a16:creationId xmlns:a16="http://schemas.microsoft.com/office/drawing/2014/main" id="{EAC1ED39-040E-4F02-8CF1-6C151B54766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653633" y="1667992"/>
                              <a:ext cx="5296584" cy="182134"/>
                            </a:xfrm>
                            <a:prstGeom prst="rect">
                              <a:avLst/>
                            </a:prstGeom>
                            <a:solidFill>
                              <a:srgbClr val="2E75B6"/>
                            </a:solidFill>
                            <a:ln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GB" sz="800" b="1" dirty="0"/>
                                <a:t>IMPACTS (PROXIMAL)</a:t>
                              </a:r>
                            </a:p>
                          </p:txBody>
                        </p:sp>
                        <p:sp>
                          <p:nvSpPr>
                            <p:cNvPr id="16" name="Rectangle 15">
                              <a:extLst>
                                <a:ext uri="{FF2B5EF4-FFF2-40B4-BE49-F238E27FC236}">
                                  <a16:creationId xmlns:a16="http://schemas.microsoft.com/office/drawing/2014/main" id="{370C3D00-C8FD-468F-8BF1-5176DD172591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653623" y="1667988"/>
                              <a:ext cx="5296594" cy="3329402"/>
                            </a:xfrm>
                            <a:prstGeom prst="rect">
                              <a:avLst/>
                            </a:prstGeom>
                            <a:noFill/>
                            <a:ln w="952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22" name="Rectangle 21">
                            <a:extLst>
                              <a:ext uri="{FF2B5EF4-FFF2-40B4-BE49-F238E27FC236}">
                                <a16:creationId xmlns:a16="http://schemas.microsoft.com/office/drawing/2014/main" id="{6A5FBC09-8F24-49DF-82FE-DA6C1FC78C38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4662511" y="1844338"/>
                            <a:ext cx="5287706" cy="13851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GB" sz="800" b="1" dirty="0">
                                <a:solidFill>
                                  <a:srgbClr val="2E75B6"/>
                                </a:solidFill>
                              </a:rPr>
                              <a:t>Caretaking Responsibilities</a:t>
                            </a:r>
                          </a:p>
                        </p:txBody>
                      </p:sp>
                    </p:grpSp>
                    <p:sp>
                      <p:nvSpPr>
                        <p:cNvPr id="24" name="TextBox 23">
                          <a:extLst>
                            <a:ext uri="{FF2B5EF4-FFF2-40B4-BE49-F238E27FC236}">
                              <a16:creationId xmlns:a16="http://schemas.microsoft.com/office/drawing/2014/main" id="{83592C1F-6135-4665-8DE3-CEC9FA7B939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20" y="1918335"/>
                          <a:ext cx="2276488" cy="30777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None</a:t>
                          </a:r>
                        </a:p>
                      </p:txBody>
                    </p:sp>
                  </p:grpSp>
                  <p:grpSp>
                    <p:nvGrpSpPr>
                      <p:cNvPr id="38" name="Group 37">
                        <a:extLst>
                          <a:ext uri="{FF2B5EF4-FFF2-40B4-BE49-F238E27FC236}">
                            <a16:creationId xmlns:a16="http://schemas.microsoft.com/office/drawing/2014/main" id="{9741FD4E-FD57-463A-A239-023FBF6B3FA3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4665043" y="2825922"/>
                        <a:ext cx="5382422" cy="2075189"/>
                        <a:chOff x="4665043" y="2825922"/>
                        <a:chExt cx="5382422" cy="2075189"/>
                      </a:xfrm>
                    </p:grpSpPr>
                    <p:sp>
                      <p:nvSpPr>
                        <p:cNvPr id="25" name="Rectangle 24">
                          <a:extLst>
                            <a:ext uri="{FF2B5EF4-FFF2-40B4-BE49-F238E27FC236}">
                              <a16:creationId xmlns:a16="http://schemas.microsoft.com/office/drawing/2014/main" id="{8FD1DD83-5BCD-4AF0-9B4A-06D314C4591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51" y="2825922"/>
                          <a:ext cx="5285165" cy="1564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Emotional Well-being</a:t>
                          </a:r>
                        </a:p>
                      </p:txBody>
                    </p:sp>
                    <p:sp>
                      <p:nvSpPr>
                        <p:cNvPr id="26" name="TextBox 25">
                          <a:extLst>
                            <a:ext uri="{FF2B5EF4-FFF2-40B4-BE49-F238E27FC236}">
                              <a16:creationId xmlns:a16="http://schemas.microsoft.com/office/drawing/2014/main" id="{331D86E0-AEC3-4671-A1C4-EC0074F32F6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62" y="2881826"/>
                          <a:ext cx="2512218" cy="49244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stressed/overwhelmed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depressed/sad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anxious/nervous</a:t>
                          </a:r>
                        </a:p>
                      </p:txBody>
                    </p:sp>
                    <p:sp>
                      <p:nvSpPr>
                        <p:cNvPr id="27" name="TextBox 26">
                          <a:extLst>
                            <a:ext uri="{FF2B5EF4-FFF2-40B4-BE49-F238E27FC236}">
                              <a16:creationId xmlns:a16="http://schemas.microsoft.com/office/drawing/2014/main" id="{EA3F1943-CF3B-45F1-AE13-5E59BB7CD3E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9" y="2882294"/>
                          <a:ext cx="2265805" cy="58477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guilty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grateful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Feel happy/experience joy</a:t>
                          </a:r>
                        </a:p>
                        <a:p>
                          <a:pPr marL="88900" indent="-88900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Increased empathy</a:t>
                          </a:r>
                        </a:p>
                      </p:txBody>
                    </p:sp>
                    <p:sp>
                      <p:nvSpPr>
                        <p:cNvPr id="28" name="Rectangle 27">
                          <a:extLst>
                            <a:ext uri="{FF2B5EF4-FFF2-40B4-BE49-F238E27FC236}">
                              <a16:creationId xmlns:a16="http://schemas.microsoft.com/office/drawing/2014/main" id="{EC34ED3F-C1D2-42CE-8FCC-01C9212C611D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45" y="3396767"/>
                          <a:ext cx="5285165" cy="146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Worries and Concerns</a:t>
                          </a:r>
                        </a:p>
                      </p:txBody>
                    </p:sp>
                    <p:sp>
                      <p:nvSpPr>
                        <p:cNvPr id="29" name="TextBox 28">
                          <a:extLst>
                            <a:ext uri="{FF2B5EF4-FFF2-40B4-BE49-F238E27FC236}">
                              <a16:creationId xmlns:a16="http://schemas.microsoft.com/office/drawing/2014/main" id="{8C571742-952A-47D2-ABD1-5FCDD296D0B0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55" y="3461562"/>
                          <a:ext cx="2512225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r>
                            <a:rPr lang="en-GB" sz="600" dirty="0"/>
                            <a:t>Worry/concern about child’s: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Physical health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Emotional health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Relationships with other children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Ability to function independently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Future</a:t>
                          </a:r>
                        </a:p>
                      </p:txBody>
                    </p:sp>
                    <p:sp>
                      <p:nvSpPr>
                        <p:cNvPr id="30" name="TextBox 29">
                          <a:extLst>
                            <a:ext uri="{FF2B5EF4-FFF2-40B4-BE49-F238E27FC236}">
                              <a16:creationId xmlns:a16="http://schemas.microsoft.com/office/drawing/2014/main" id="{E96875BD-2B2E-481F-B0CA-2A493ED8F88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8" y="3462030"/>
                          <a:ext cx="2265805" cy="4001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r>
                            <a:rPr lang="en-GB" sz="600" dirty="0"/>
                            <a:t>Worry/concern about child’s: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Safety</a:t>
                          </a:r>
                        </a:p>
                      </p:txBody>
                    </p:sp>
                    <p:sp>
                      <p:nvSpPr>
                        <p:cNvPr id="33" name="Rectangle 32">
                          <a:extLst>
                            <a:ext uri="{FF2B5EF4-FFF2-40B4-BE49-F238E27FC236}">
                              <a16:creationId xmlns:a16="http://schemas.microsoft.com/office/drawing/2014/main" id="{405F5272-F51D-441E-906F-E9C8F07E93A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4665043" y="4076591"/>
                          <a:ext cx="5285165" cy="1450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GB" sz="800" b="1" dirty="0">
                              <a:solidFill>
                                <a:srgbClr val="2E75B6"/>
                              </a:solidFill>
                            </a:rPr>
                            <a:t>Daily Well-being</a:t>
                          </a:r>
                        </a:p>
                      </p:txBody>
                    </p:sp>
                    <p:sp>
                      <p:nvSpPr>
                        <p:cNvPr id="34" name="TextBox 33">
                          <a:extLst>
                            <a:ext uri="{FF2B5EF4-FFF2-40B4-BE49-F238E27FC236}">
                              <a16:creationId xmlns:a16="http://schemas.microsoft.com/office/drawing/2014/main" id="{2E59A69C-9461-4528-B5EA-7CD1EEFC179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4719653" y="4131202"/>
                          <a:ext cx="2500807" cy="67710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Major</a:t>
                          </a:r>
                          <a:endParaRPr lang="en-GB" sz="600" b="1" i="1" dirty="0"/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Miss or limit social activities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Experience strain in family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Missed work time (e.g., arrive late, leave early, or miss full day)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Increased family closeness</a:t>
                          </a:r>
                        </a:p>
                        <a:p>
                          <a:pPr marL="92075" indent="-92075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Friendships/social connections through dwarfism community</a:t>
                          </a:r>
                        </a:p>
                      </p:txBody>
                    </p:sp>
                    <p:sp>
                      <p:nvSpPr>
                        <p:cNvPr id="35" name="TextBox 34">
                          <a:extLst>
                            <a:ext uri="{FF2B5EF4-FFF2-40B4-BE49-F238E27FC236}">
                              <a16:creationId xmlns:a16="http://schemas.microsoft.com/office/drawing/2014/main" id="{520BDDE6-0C01-4424-882D-7BAAE56076C9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471919" y="4131670"/>
                          <a:ext cx="2575546" cy="76944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GB" sz="800" b="1" i="1" dirty="0"/>
                            <a:t>                Minor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Experience stigma/ignorance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Strained relationships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Limit or adapt family activities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Being tired/exhausted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Change work schedule, reduce work hours, or discontinue working</a:t>
                          </a:r>
                        </a:p>
                        <a:p>
                          <a:pPr marL="90488" indent="-90488">
                            <a:buFont typeface="Arial" panose="020B0604020202020204" pitchFamily="34" charset="0"/>
                            <a:buChar char="•"/>
                          </a:pPr>
                          <a:r>
                            <a:rPr lang="en-GB" sz="600" dirty="0"/>
                            <a:t>General physical health</a:t>
                          </a:r>
                        </a:p>
                      </p:txBody>
                    </p:sp>
                  </p:grpSp>
                </p:grpSp>
              </p:grpSp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BDE1EA5C-DD33-4FB7-926D-2DD244E29123}"/>
                      </a:ext>
                    </a:extLst>
                  </p:cNvPr>
                  <p:cNvGrpSpPr/>
                  <p:nvPr/>
                </p:nvGrpSpPr>
                <p:grpSpPr>
                  <a:xfrm>
                    <a:off x="2647190" y="4843564"/>
                    <a:ext cx="7464727" cy="757695"/>
                    <a:chOff x="2647190" y="4843564"/>
                    <a:chExt cx="7464727" cy="757695"/>
                  </a:xfrm>
                </p:grpSpPr>
                <p:sp>
                  <p:nvSpPr>
                    <p:cNvPr id="41" name="TextBox 40">
                      <a:extLst>
                        <a:ext uri="{FF2B5EF4-FFF2-40B4-BE49-F238E27FC236}">
                          <a16:creationId xmlns:a16="http://schemas.microsoft.com/office/drawing/2014/main" id="{BF772163-0A61-4A22-A8E3-88DD9BABA50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724646" y="4843564"/>
                      <a:ext cx="7387271" cy="230832"/>
                    </a:xfrm>
                    <a:prstGeom prst="rect">
                      <a:avLst/>
                    </a:prstGeom>
                    <a:solidFill>
                      <a:srgbClr val="9DC3E6"/>
                    </a:solidFill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900" b="1" dirty="0"/>
                        <a:t>POTENTIAL MODIFIER</a:t>
                      </a:r>
                    </a:p>
                  </p:txBody>
                </p:sp>
                <p:grpSp>
                  <p:nvGrpSpPr>
                    <p:cNvPr id="12" name="Group 11">
                      <a:extLst>
                        <a:ext uri="{FF2B5EF4-FFF2-40B4-BE49-F238E27FC236}">
                          <a16:creationId xmlns:a16="http://schemas.microsoft.com/office/drawing/2014/main" id="{99C4F0D6-D7A9-4ED6-BD44-50D40C7E97A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47190" y="5044439"/>
                      <a:ext cx="7464726" cy="556820"/>
                      <a:chOff x="2647190" y="5044439"/>
                      <a:chExt cx="7464726" cy="556820"/>
                    </a:xfrm>
                  </p:grpSpPr>
                  <p:sp>
                    <p:nvSpPr>
                      <p:cNvPr id="8" name="TextBox 7">
                        <a:extLst>
                          <a:ext uri="{FF2B5EF4-FFF2-40B4-BE49-F238E27FC236}">
                            <a16:creationId xmlns:a16="http://schemas.microsoft.com/office/drawing/2014/main" id="{42B97129-C01F-42DE-8637-1A55269D59F7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647190" y="5045246"/>
                        <a:ext cx="1680969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Child’s age / gender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Parent/sibling achondroplasia status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Socio-economic status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Country of residence/culture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Insurance coverage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2" name="TextBox 41">
                        <a:extLst>
                          <a:ext uri="{FF2B5EF4-FFF2-40B4-BE49-F238E27FC236}">
                            <a16:creationId xmlns:a16="http://schemas.microsoft.com/office/drawing/2014/main" id="{C5E7FD8E-2698-4293-9B8D-0A13A4A6F190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083986" y="5045246"/>
                        <a:ext cx="2127500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Health care system/structure - accessibility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Number of related medical appts.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HCP understanding/knowledge about achondroplasia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Severity of achondroplasia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dirty="0"/>
                          <a:t>T</a:t>
                        </a:r>
                        <a:r>
                          <a:rPr lang="en-GB" sz="600" b="0" i="0" u="none" strike="noStrike" baseline="0" dirty="0"/>
                          <a:t>reatment history and Surgical interventions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3" name="TextBox 42">
                        <a:extLst>
                          <a:ext uri="{FF2B5EF4-FFF2-40B4-BE49-F238E27FC236}">
                            <a16:creationId xmlns:a16="http://schemas.microsoft.com/office/drawing/2014/main" id="{457B5EB4-C930-45C7-8A2F-A9996B713D7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093090" y="5044439"/>
                        <a:ext cx="2127500" cy="46166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Number and/or severity of child’s co-morbidities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Child’s siblings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Degree of social and family support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Level of social acceptance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45" name="TextBox 44">
                        <a:extLst>
                          <a:ext uri="{FF2B5EF4-FFF2-40B4-BE49-F238E27FC236}">
                            <a16:creationId xmlns:a16="http://schemas.microsoft.com/office/drawing/2014/main" id="{2E475DD7-081F-46A1-84A6-D43B8F8C542B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888311" y="5047261"/>
                        <a:ext cx="2211581" cy="5539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access to resources/education about condition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Degree of work support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type of employment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Coping strategies</a:t>
                        </a:r>
                      </a:p>
                      <a:p>
                        <a:pPr marL="88900" indent="-88900" algn="l">
                          <a:buFont typeface="Arial" panose="020B0604020202020204" pitchFamily="34" charset="0"/>
                          <a:buChar char="•"/>
                        </a:pPr>
                        <a:r>
                          <a:rPr lang="en-GB" sz="600" b="0" i="0" u="none" strike="noStrike" baseline="0" dirty="0"/>
                          <a:t>Parent’s mental health status</a:t>
                        </a:r>
                        <a:endParaRPr lang="en-GB" sz="600" dirty="0"/>
                      </a:p>
                    </p:txBody>
                  </p:sp>
                  <p:sp>
                    <p:nvSpPr>
                      <p:cNvPr id="9" name="Rectangle 8">
                        <a:extLst>
                          <a:ext uri="{FF2B5EF4-FFF2-40B4-BE49-F238E27FC236}">
                            <a16:creationId xmlns:a16="http://schemas.microsoft.com/office/drawing/2014/main" id="{1A364D9B-52F4-444B-A7F6-E45A085D250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17027" y="5065518"/>
                        <a:ext cx="7394889" cy="50824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</p:grpSp>
          </p:grpSp>
          <p:sp>
            <p:nvSpPr>
              <p:cNvPr id="46" name="Arrow: Right 45">
                <a:extLst>
                  <a:ext uri="{FF2B5EF4-FFF2-40B4-BE49-F238E27FC236}">
                    <a16:creationId xmlns:a16="http://schemas.microsoft.com/office/drawing/2014/main" id="{721D6C60-0FB3-40ED-82B1-61586039C3D1}"/>
                  </a:ext>
                </a:extLst>
              </p:cNvPr>
              <p:cNvSpPr/>
              <p:nvPr/>
            </p:nvSpPr>
            <p:spPr>
              <a:xfrm rot="16200000">
                <a:off x="2662714" y="4781370"/>
                <a:ext cx="256882" cy="296173"/>
              </a:xfrm>
              <a:prstGeom prst="rightArrow">
                <a:avLst>
                  <a:gd name="adj1" fmla="val 39709"/>
                  <a:gd name="adj2" fmla="val 50000"/>
                </a:avLst>
              </a:prstGeom>
              <a:solidFill>
                <a:srgbClr val="002060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Arrow: Right 46">
                <a:extLst>
                  <a:ext uri="{FF2B5EF4-FFF2-40B4-BE49-F238E27FC236}">
                    <a16:creationId xmlns:a16="http://schemas.microsoft.com/office/drawing/2014/main" id="{32F3FA0C-4C75-41B0-9574-3EB299885D62}"/>
                  </a:ext>
                </a:extLst>
              </p:cNvPr>
              <p:cNvSpPr/>
              <p:nvPr/>
            </p:nvSpPr>
            <p:spPr>
              <a:xfrm rot="16200000">
                <a:off x="7943374" y="4788535"/>
                <a:ext cx="256882" cy="296173"/>
              </a:xfrm>
              <a:prstGeom prst="rightArrow">
                <a:avLst>
                  <a:gd name="adj1" fmla="val 39709"/>
                  <a:gd name="adj2" fmla="val 50000"/>
                </a:avLst>
              </a:prstGeom>
              <a:solidFill>
                <a:srgbClr val="002060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CDB08D2-AC85-47B8-80BA-3862E93622E8}"/>
                </a:ext>
              </a:extLst>
            </p:cNvPr>
            <p:cNvGrpSpPr/>
            <p:nvPr/>
          </p:nvGrpSpPr>
          <p:grpSpPr>
            <a:xfrm>
              <a:off x="9543823" y="1850183"/>
              <a:ext cx="1783062" cy="2651511"/>
              <a:chOff x="9587285" y="1851512"/>
              <a:chExt cx="1783062" cy="2651511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CE1CEFB7-4801-4CC8-B8AF-8194EE009D0A}"/>
                  </a:ext>
                </a:extLst>
              </p:cNvPr>
              <p:cNvSpPr txBox="1"/>
              <p:nvPr/>
            </p:nvSpPr>
            <p:spPr>
              <a:xfrm>
                <a:off x="9589666" y="2194699"/>
                <a:ext cx="1780681" cy="23083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Less overall free-time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Long-term mental health issues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Long-term general health impacted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Disrupted sleep patterns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Reduced economic/financial status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Employment status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Impact on family/sibling relationships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Altered social life</a:t>
                </a:r>
              </a:p>
              <a:p>
                <a:endParaRPr lang="en-GB" sz="800" dirty="0"/>
              </a:p>
              <a:p>
                <a:r>
                  <a:rPr lang="en-GB" sz="800" dirty="0"/>
                  <a:t>Marital strain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A6B0507-194D-40A3-8AFB-D9587DDBC1E7}"/>
                  </a:ext>
                </a:extLst>
              </p:cNvPr>
              <p:cNvSpPr/>
              <p:nvPr/>
            </p:nvSpPr>
            <p:spPr>
              <a:xfrm>
                <a:off x="9587285" y="1851512"/>
                <a:ext cx="1780681" cy="349171"/>
              </a:xfrm>
              <a:prstGeom prst="rect">
                <a:avLst/>
              </a:prstGeom>
              <a:solidFill>
                <a:srgbClr val="2E75B6"/>
              </a:solidFill>
              <a:ln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800" b="1" dirty="0"/>
                  <a:t>Examples of </a:t>
                </a:r>
                <a:br>
                  <a:rPr lang="en-GB" sz="800" b="1" dirty="0"/>
                </a:br>
                <a:r>
                  <a:rPr lang="en-GB" sz="800" b="1" dirty="0"/>
                  <a:t>DISTAL IMPACTS</a:t>
                </a:r>
              </a:p>
            </p:txBody>
          </p:sp>
        </p:grpSp>
        <p:sp>
          <p:nvSpPr>
            <p:cNvPr id="51" name="Arrow: Right 50">
              <a:extLst>
                <a:ext uri="{FF2B5EF4-FFF2-40B4-BE49-F238E27FC236}">
                  <a16:creationId xmlns:a16="http://schemas.microsoft.com/office/drawing/2014/main" id="{49B8EE01-B2BC-4F2C-8EEB-40818FBF68C6}"/>
                </a:ext>
              </a:extLst>
            </p:cNvPr>
            <p:cNvSpPr/>
            <p:nvPr/>
          </p:nvSpPr>
          <p:spPr>
            <a:xfrm>
              <a:off x="9224378" y="2965964"/>
              <a:ext cx="320898" cy="296173"/>
            </a:xfrm>
            <a:prstGeom prst="rightArrow">
              <a:avLst>
                <a:gd name="adj1" fmla="val 39709"/>
                <a:gd name="adj2" fmla="val 50000"/>
              </a:avLst>
            </a:prstGeom>
            <a:solidFill>
              <a:srgbClr val="002060"/>
            </a:solidFill>
            <a:ln>
              <a:solidFill>
                <a:srgbClr val="2E75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594021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1929</Words>
  <Application>Microsoft Office PowerPoint</Application>
  <PresentationFormat>Widescreen</PresentationFormat>
  <Paragraphs>508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Narrow</vt:lpstr>
      <vt:lpstr>1_Office Theme</vt:lpstr>
      <vt:lpstr>A Qualitative Study of The Impacts of Having an Infant  or Young Child With Achondroplasia on Parent Well‑Being</vt:lpstr>
      <vt:lpstr>Background</vt:lpstr>
      <vt:lpstr>Study Design</vt:lpstr>
      <vt:lpstr>Participant Demographics</vt:lpstr>
      <vt:lpstr>Parent Caretaking Responsibilities  Associated With Achondroplasia</vt:lpstr>
      <vt:lpstr>Impact on Parent Emotional Well-Being</vt:lpstr>
      <vt:lpstr>Parent Worries and Concerns for Children With Achondroplasia</vt:lpstr>
      <vt:lpstr>Impact on Parent Daily Well-Being</vt:lpstr>
      <vt:lpstr>Preliminary Theoretical Model for Parent Experiences of  Having an Infant or Young Child With Achondroplasia (Age &lt;2)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Praveen Abraham</cp:lastModifiedBy>
  <cp:revision>201</cp:revision>
  <dcterms:created xsi:type="dcterms:W3CDTF">2021-09-21T16:24:04Z</dcterms:created>
  <dcterms:modified xsi:type="dcterms:W3CDTF">2021-12-21T14:42:11Z</dcterms:modified>
</cp:coreProperties>
</file>