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6" r:id="rId5"/>
    <p:sldId id="273" r:id="rId6"/>
    <p:sldId id="274" r:id="rId7"/>
    <p:sldId id="275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1323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0F2"/>
    <a:srgbClr val="CCCCCD"/>
    <a:srgbClr val="E7E7E8"/>
    <a:srgbClr val="2E75B6"/>
    <a:srgbClr val="9DC3E6"/>
    <a:srgbClr val="002060"/>
    <a:srgbClr val="FFFFFF"/>
    <a:srgbClr val="7F8FAF"/>
    <a:srgbClr val="E8EEF1"/>
    <a:srgbClr val="CED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4" y="64"/>
      </p:cViewPr>
      <p:guideLst>
        <p:guide orient="horz" pos="3906"/>
        <p:guide pos="1323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Assessment of Body Fat Mass, Anthropometric Measurement and Cardiometabolic Risk in Children and Adolescents With Achondroplasia and Hypochondroplasia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/>
              <a:t>Adapted from: Nakano </a:t>
            </a:r>
            <a:r>
              <a:rPr lang="en-GB" dirty="0"/>
              <a:t>Y, Kubota T, Ohata Y, </a:t>
            </a:r>
            <a:r>
              <a:rPr lang="en-GB" dirty="0" err="1"/>
              <a:t>Takeyari</a:t>
            </a:r>
            <a:r>
              <a:rPr lang="en-GB" dirty="0"/>
              <a:t> S, </a:t>
            </a:r>
            <a:r>
              <a:rPr lang="en-GB" dirty="0" err="1"/>
              <a:t>Kitaoka</a:t>
            </a:r>
            <a:r>
              <a:rPr lang="en-GB" dirty="0"/>
              <a:t> T, Miyoshi Y, </a:t>
            </a:r>
            <a:r>
              <a:rPr lang="en-GB" dirty="0" err="1"/>
              <a:t>Ozono</a:t>
            </a:r>
            <a:r>
              <a:rPr lang="en-GB" dirty="0"/>
              <a:t> K</a:t>
            </a:r>
          </a:p>
          <a:p>
            <a:r>
              <a:rPr lang="en-GB" dirty="0" err="1"/>
              <a:t>Endrocr</a:t>
            </a:r>
            <a:r>
              <a:rPr lang="en-GB" dirty="0"/>
              <a:t> J 2023;</a:t>
            </a:r>
            <a:br>
              <a:rPr lang="en-GB" dirty="0"/>
            </a:br>
            <a:r>
              <a:rPr lang="en-GB" dirty="0"/>
              <a:t>DOI: 10.1507/endocrj.EJ22-0477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3CFADB-054A-A3DB-161C-25C5BB70E66F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EU-ACH-00777 04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235383-E595-F7D2-25DD-C8CDE82C9F09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FD128F-0B5B-AE0F-3AA7-A0A1D77265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3BA5C-7E6D-7240-7D2D-B39BE2BB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149989-D964-2E06-7890-557F3B876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ACH is a rare skeletal dysplasia characterized by </a:t>
            </a:r>
            <a:r>
              <a:rPr lang="en-GB" dirty="0" err="1"/>
              <a:t>rhizomelic</a:t>
            </a:r>
            <a:r>
              <a:rPr lang="en-GB" dirty="0"/>
              <a:t> short stature, </a:t>
            </a:r>
            <a:br>
              <a:rPr lang="en-GB" dirty="0"/>
            </a:br>
            <a:r>
              <a:rPr lang="en-GB" dirty="0"/>
              <a:t>with prevalence ~1 per 25,000 births</a:t>
            </a:r>
          </a:p>
          <a:p>
            <a:r>
              <a:rPr lang="en-GB" dirty="0"/>
              <a:t>HCH is an allelic disease of ACH, but it is unclear whether these patients are susceptible </a:t>
            </a:r>
            <a:br>
              <a:rPr lang="en-GB" dirty="0"/>
            </a:br>
            <a:r>
              <a:rPr lang="en-GB" dirty="0"/>
              <a:t>to obesity</a:t>
            </a:r>
          </a:p>
          <a:p>
            <a:r>
              <a:rPr lang="en-GB" dirty="0"/>
              <a:t>For some patients, excess body weight is a major concern due to impaired linear growth</a:t>
            </a:r>
          </a:p>
          <a:p>
            <a:r>
              <a:rPr lang="en-GB" dirty="0"/>
              <a:t>Epidemiological studies reveal premature onset of CV or cerebrovascular events in ACH</a:t>
            </a:r>
          </a:p>
          <a:p>
            <a:r>
              <a:rPr lang="en-GB" dirty="0"/>
              <a:t>An association between obesity and cardiometabolic risk factors related to CV events remains unknown in patients with ACH or HCH</a:t>
            </a:r>
          </a:p>
          <a:p>
            <a:r>
              <a:rPr lang="en-GB" dirty="0"/>
              <a:t>This cross-sectional study investigated anthropometric measurements, body compositions, and cardiometabolic risk factors in paediatric patients with these conditions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B993-48E9-2490-1A78-079747D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CV, cardiovascular; HCH, hypochondroplasia.</a:t>
            </a:r>
          </a:p>
          <a:p>
            <a:r>
              <a:rPr lang="en-GB" dirty="0"/>
              <a:t>Nakano Y, et al. </a:t>
            </a:r>
            <a:r>
              <a:rPr lang="en-GB" dirty="0" err="1"/>
              <a:t>Endrocr</a:t>
            </a:r>
            <a:r>
              <a:rPr lang="en-GB" dirty="0"/>
              <a:t> J 2023; DOI: 10.1507/endocrj.EJ22-0477.</a:t>
            </a:r>
          </a:p>
        </p:txBody>
      </p:sp>
    </p:spTree>
    <p:extLst>
      <p:ext uri="{BB962C8B-B14F-4D97-AF65-F5344CB8AC3E}">
        <p14:creationId xmlns:p14="http://schemas.microsoft.com/office/powerpoint/2010/main" val="121497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3BA5C-7E6D-7240-7D2D-B39BE2BB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13EEAB-FF91-016B-44F2-F19C7930C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Retrospective, cross-sectional study </a:t>
            </a:r>
          </a:p>
          <a:p>
            <a:r>
              <a:rPr lang="en-GB" dirty="0"/>
              <a:t>Patients with ACH/HCH younger than 20 years of age who visited one outpatient clinic in Japan between August 2017 and June 2020</a:t>
            </a:r>
          </a:p>
          <a:p>
            <a:pPr lvl="1"/>
            <a:r>
              <a:rPr lang="en-GB" dirty="0"/>
              <a:t>32 patients with ACH and 10 with HCH were enrolled</a:t>
            </a:r>
          </a:p>
          <a:p>
            <a:pPr lvl="1"/>
            <a:r>
              <a:rPr lang="en-GB" dirty="0"/>
              <a:t>Aged between 1.9 and 18.7 years</a:t>
            </a:r>
          </a:p>
          <a:p>
            <a:pPr lvl="1"/>
            <a:r>
              <a:rPr lang="en-GB" dirty="0"/>
              <a:t>Excluded patients who were undergoing limb lengthening during the investigation period, </a:t>
            </a:r>
            <a:br>
              <a:rPr lang="en-GB" dirty="0"/>
            </a:br>
            <a:r>
              <a:rPr lang="en-GB" dirty="0"/>
              <a:t>and those with missing data on body fat</a:t>
            </a:r>
          </a:p>
          <a:p>
            <a:r>
              <a:rPr lang="en-GB" dirty="0"/>
              <a:t>Anthropometric measurements, including height, weight, waist and hip circumference </a:t>
            </a:r>
            <a:br>
              <a:rPr lang="en-GB" dirty="0"/>
            </a:br>
            <a:r>
              <a:rPr lang="en-GB" dirty="0"/>
              <a:t>were collected from medical records</a:t>
            </a:r>
          </a:p>
          <a:p>
            <a:r>
              <a:rPr lang="en-GB" dirty="0"/>
              <a:t>Whole body fat, fat mass, and lean body mass were measured based on DXA scans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B993-48E9-2490-1A78-079747D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DXA, Dual energy X-ray absorptiometry; HCH, hypochondroplasia. </a:t>
            </a:r>
          </a:p>
          <a:p>
            <a:r>
              <a:rPr lang="en-GB" dirty="0"/>
              <a:t>Nakano Y, et al. </a:t>
            </a:r>
            <a:r>
              <a:rPr lang="en-GB" dirty="0" err="1"/>
              <a:t>Endrocr</a:t>
            </a:r>
            <a:r>
              <a:rPr lang="en-GB" dirty="0"/>
              <a:t> J 2023; DOI: 10.1507/endocrj.EJ22-0477.</a:t>
            </a:r>
          </a:p>
        </p:txBody>
      </p:sp>
    </p:spTree>
    <p:extLst>
      <p:ext uri="{BB962C8B-B14F-4D97-AF65-F5344CB8AC3E}">
        <p14:creationId xmlns:p14="http://schemas.microsoft.com/office/powerpoint/2010/main" val="257895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9E75AB-8ABE-A996-A712-E52241B5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Demographics at Baseline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358CC1-83B6-4CD2-4843-6A5BB1642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7493" y="1435735"/>
            <a:ext cx="4748107" cy="4320000"/>
          </a:xfrm>
        </p:spPr>
        <p:txBody>
          <a:bodyPr>
            <a:normAutofit/>
          </a:bodyPr>
          <a:lstStyle/>
          <a:p>
            <a:endParaRPr lang="en-GB" sz="1800" dirty="0"/>
          </a:p>
          <a:p>
            <a:r>
              <a:rPr lang="en-GB" sz="1800" dirty="0"/>
              <a:t>Forty-two subjects were examined with either ACH or HCH</a:t>
            </a:r>
          </a:p>
          <a:p>
            <a:r>
              <a:rPr lang="en-GB" sz="1800" dirty="0"/>
              <a:t>73.8% received GH therapy* at </a:t>
            </a:r>
            <a:br>
              <a:rPr lang="en-GB" sz="1800" dirty="0"/>
            </a:br>
            <a:r>
              <a:rPr lang="en-GB" sz="1800" dirty="0"/>
              <a:t>time of evaluation</a:t>
            </a:r>
          </a:p>
          <a:p>
            <a:pPr lvl="1"/>
            <a:r>
              <a:rPr lang="en-GB" sz="1600" dirty="0"/>
              <a:t>Time from discontinuation to investigation: 2.9 years </a:t>
            </a:r>
          </a:p>
          <a:p>
            <a:r>
              <a:rPr lang="en-GB" sz="1800" dirty="0"/>
              <a:t>Participants with BMI-SDS beyond 2SD: </a:t>
            </a:r>
          </a:p>
          <a:p>
            <a:pPr lvl="1"/>
            <a:r>
              <a:rPr lang="en-GB" sz="1600" dirty="0"/>
              <a:t>30.4% in males and 22.2% in females, </a:t>
            </a:r>
          </a:p>
          <a:p>
            <a:r>
              <a:rPr lang="en-GB" sz="1800" dirty="0"/>
              <a:t>Ratio of participants with BMI above the 95th percentile: </a:t>
            </a:r>
          </a:p>
          <a:p>
            <a:pPr lvl="1"/>
            <a:r>
              <a:rPr lang="en-GB" sz="1600" dirty="0"/>
              <a:t>43.5% in males and 27.8% in females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B993-48E9-2490-1A78-079747D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5823470"/>
            <a:ext cx="9119988" cy="890026"/>
          </a:xfrm>
        </p:spPr>
        <p:txBody>
          <a:bodyPr/>
          <a:lstStyle/>
          <a:p>
            <a:r>
              <a:rPr lang="en-GB" dirty="0"/>
              <a:t>*0.35 mg/kg/week. Significant values are in </a:t>
            </a:r>
            <a:r>
              <a:rPr lang="en-GB" b="1" dirty="0">
                <a:highlight>
                  <a:srgbClr val="CEE0F2"/>
                </a:highlight>
              </a:rPr>
              <a:t>bold</a:t>
            </a:r>
            <a:r>
              <a:rPr lang="en-GB" b="1" dirty="0"/>
              <a:t>.</a:t>
            </a:r>
            <a:r>
              <a:rPr lang="en-GB" dirty="0"/>
              <a:t> </a:t>
            </a:r>
          </a:p>
          <a:p>
            <a:r>
              <a:rPr lang="en-GB" dirty="0"/>
              <a:t>%BF, percent of body fat; %trunk FM, percent of fat mass; %trunk LBM, percent of lean body mass; BMI-SDS, body mass index-standard deviation score; </a:t>
            </a:r>
            <a:br>
              <a:rPr lang="en-GB" dirty="0"/>
            </a:br>
            <a:r>
              <a:rPr lang="en-GB" dirty="0"/>
              <a:t>DBP, diastolic blood pressure; FPG, fasting plasma glucose; GH, growth hormone; HCH, hypochondroplasia; HDL, high density lipoprotein; </a:t>
            </a:r>
            <a:br>
              <a:rPr lang="en-GB" dirty="0"/>
            </a:br>
            <a:r>
              <a:rPr lang="en-GB" dirty="0"/>
              <a:t>HOMA-IR, homeostasis model assessment of insulin resistance; LDL, low density lipoprotein; PEW, percentage of excess weight; </a:t>
            </a:r>
            <a:br>
              <a:rPr lang="en-GB" dirty="0"/>
            </a:br>
            <a:r>
              <a:rPr lang="en-GB" dirty="0"/>
              <a:t>SBP, systolic blood pressure; TG, triglyceride. </a:t>
            </a:r>
          </a:p>
          <a:p>
            <a:r>
              <a:rPr lang="en-GB" dirty="0"/>
              <a:t>Nakano Y, et al. </a:t>
            </a:r>
            <a:r>
              <a:rPr lang="en-GB" dirty="0" err="1"/>
              <a:t>Endrocr</a:t>
            </a:r>
            <a:r>
              <a:rPr lang="en-GB" dirty="0"/>
              <a:t> J 2023; DOI: 10.1507/endocrj.EJ22-0477.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680E658-8E6A-CFDF-2372-5BCE617A4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50296"/>
              </p:ext>
            </p:extLst>
          </p:nvPr>
        </p:nvGraphicFramePr>
        <p:xfrm>
          <a:off x="704496" y="1435735"/>
          <a:ext cx="6264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105129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88753532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56061524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84924588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47158754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95217198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277432940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lang="en-GB" sz="1000" b="0" i="1" dirty="0">
                          <a:solidFill>
                            <a:schemeClr val="tx1"/>
                          </a:solidFill>
                        </a:rPr>
                        <a:t>Data are medians</a:t>
                      </a:r>
                    </a:p>
                  </a:txBody>
                  <a:tcPr marL="72000" marR="72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ACH ♂</a:t>
                      </a:r>
                      <a:endParaRPr lang="en-GB" sz="10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HCH ♂</a:t>
                      </a:r>
                      <a:endParaRPr lang="en-GB" sz="10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1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en-GB" sz="10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ACH ♀</a:t>
                      </a:r>
                      <a:endParaRPr lang="en-GB" sz="1000" dirty="0"/>
                    </a:p>
                  </a:txBody>
                  <a:tcPr marL="72000" marR="72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HCH ♀</a:t>
                      </a:r>
                      <a:endParaRPr lang="en-GB" sz="1000" dirty="0"/>
                    </a:p>
                  </a:txBody>
                  <a:tcPr marL="72000" marR="72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1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en-GB" sz="1000" dirty="0"/>
                    </a:p>
                  </a:txBody>
                  <a:tcPr marL="72000" marR="72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426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dirty="0"/>
                        <a:t>Age, years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9.5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11.4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0.17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12.0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11.5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0.46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76286958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dirty="0"/>
                        <a:t>GH duration, years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8.3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4.7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&gt;0.99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10.6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10.3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0.81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92322178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dirty="0"/>
                        <a:t>%whole BF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23.0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17.0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0.03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25.7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27.6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0.73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59237324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dirty="0"/>
                        <a:t>%whole LBM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75.0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79.0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highlight>
                            <a:srgbClr val="CEE0F2"/>
                          </a:highlight>
                        </a:rPr>
                        <a:t>0.04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72.0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70.0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0.69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84267836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dirty="0"/>
                        <a:t>%trunk FM / LBM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42.8 / 60.9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38.6 / 54.6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0.27 / </a:t>
                      </a:r>
                      <a:r>
                        <a:rPr lang="en-GB" sz="1000" b="1" dirty="0">
                          <a:highlight>
                            <a:srgbClr val="CEE0F2"/>
                          </a:highlight>
                        </a:rPr>
                        <a:t>0.002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41.5 / 60.4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37.0 / 56.8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highlight>
                            <a:srgbClr val="CEE0F2"/>
                          </a:highlight>
                        </a:rPr>
                        <a:t>0.02 / 0.03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10166084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%limb FM / LBM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57.2 / 39.2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61.4 / 45.5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0.27 / </a:t>
                      </a:r>
                      <a:r>
                        <a:rPr lang="en-GB" sz="1000" b="1" dirty="0">
                          <a:highlight>
                            <a:srgbClr val="CEE0F2"/>
                          </a:highlight>
                        </a:rPr>
                        <a:t>0.002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58.5/ 39.6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62.2 / 43.2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0.30 / </a:t>
                      </a:r>
                      <a:r>
                        <a:rPr lang="en-GB" sz="1000" b="1" dirty="0">
                          <a:highlight>
                            <a:srgbClr val="CEE0F2"/>
                          </a:highlight>
                        </a:rPr>
                        <a:t>0.03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45432353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BMI-SDS (SD)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1.63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0.52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0.23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1.61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1.44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0.35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16205889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BMI percentile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94.8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70.0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0.23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94.6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92.5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0.35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408194635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Waist/height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0.51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0.45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0.12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0.52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0.50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0.07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72404464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Waist/hip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0.77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0.31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0.26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88064153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Hip/height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0.66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0.58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highlight>
                            <a:srgbClr val="CEE0F2"/>
                          </a:highlight>
                        </a:rPr>
                        <a:t>0.002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0.66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0.66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0.73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3382027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PEW (%)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72.2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24.8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highlight>
                            <a:srgbClr val="CEE0F2"/>
                          </a:highlight>
                          <a:latin typeface="+mn-lt"/>
                          <a:ea typeface="+mn-ea"/>
                          <a:cs typeface="+mn-cs"/>
                        </a:rPr>
                        <a:t>0.004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59.6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34.3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0.12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5348556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FPG (mmol/L)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5.1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0.29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5.1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5.1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0.52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44132463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HbA1c (mmol/mol)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35.5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34.4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35.5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35.5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0.74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5758809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Insulin (</a:t>
                      </a:r>
                      <a:r>
                        <a:rPr lang="en-GB" sz="1000" b="0" dirty="0" err="1"/>
                        <a:t>pmol</a:t>
                      </a:r>
                      <a:r>
                        <a:rPr lang="en-GB" sz="1000" b="0" dirty="0"/>
                        <a:t>/L)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37.3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56.0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0.11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50.6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43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0.11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58363715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HOMA-IR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1.08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1.84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0.08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1.69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1.35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0.17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4266996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HDL / LDL (mmol/mol)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1.51 / 2.48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1.52 / 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0.41 / 0,66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1.51 / 2.73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1.37 / 3.1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0.37 / 0.75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3405985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TG (mmol/mol)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0.47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0.77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0.05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0.82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0.79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0.63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22527722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en-GB" sz="1000" b="0" dirty="0"/>
                        <a:t>SBP / DBP (mmHg)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110 / 64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96 /54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highlight>
                            <a:srgbClr val="CEE0F2"/>
                          </a:highlight>
                          <a:latin typeface="+mn-lt"/>
                          <a:ea typeface="+mn-ea"/>
                          <a:cs typeface="+mn-cs"/>
                        </a:rPr>
                        <a:t>0.027 /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114 / 67.5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105 / 66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0.27 / 0.83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3300492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7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9E75AB-8ABE-A996-A712-E52241B5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Correlation Between %whole BF and Indexes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358CC1-83B6-4CD2-4843-6A5BB16424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%whole BF significant correlations in </a:t>
            </a:r>
            <a:br>
              <a:rPr lang="en-GB" sz="1800" dirty="0"/>
            </a:br>
            <a:r>
              <a:rPr lang="en-GB" sz="1800" b="1" dirty="0"/>
              <a:t>males </a:t>
            </a:r>
            <a:r>
              <a:rPr lang="en-GB" sz="1800" dirty="0"/>
              <a:t>with ACH or HCH:</a:t>
            </a:r>
          </a:p>
          <a:p>
            <a:pPr lvl="1"/>
            <a:r>
              <a:rPr lang="en-GB" sz="1600" dirty="0"/>
              <a:t>BMI-SDS (r=0.429; p=0.041)</a:t>
            </a:r>
          </a:p>
          <a:p>
            <a:pPr lvl="1"/>
            <a:r>
              <a:rPr lang="en-GB" sz="1600" dirty="0"/>
              <a:t>Waist/height (r=0.728; p&lt;0.0001)</a:t>
            </a:r>
          </a:p>
          <a:p>
            <a:pPr lvl="1"/>
            <a:r>
              <a:rPr lang="en-GB" sz="1600" dirty="0"/>
              <a:t>Hip/height (r=0.886; p&lt;0.0001)</a:t>
            </a:r>
          </a:p>
          <a:p>
            <a:pPr lvl="1"/>
            <a:r>
              <a:rPr lang="en-GB" sz="1600" dirty="0"/>
              <a:t>PEW (r=0.469; p=0.043)</a:t>
            </a:r>
            <a:br>
              <a:rPr lang="en-GB" sz="1600" dirty="0"/>
            </a:br>
            <a:endParaRPr lang="en-GB" sz="1600" dirty="0"/>
          </a:p>
          <a:p>
            <a:r>
              <a:rPr lang="en-GB" sz="1800" dirty="0"/>
              <a:t>%whole BF significant correlations in </a:t>
            </a:r>
            <a:br>
              <a:rPr lang="en-GB" sz="1800" dirty="0"/>
            </a:br>
            <a:r>
              <a:rPr lang="en-GB" sz="1800" b="1" dirty="0"/>
              <a:t>females </a:t>
            </a:r>
            <a:r>
              <a:rPr lang="en-GB" sz="1800" dirty="0"/>
              <a:t>with ACH or HCH:</a:t>
            </a:r>
          </a:p>
          <a:p>
            <a:pPr lvl="1"/>
            <a:r>
              <a:rPr lang="en-GB" sz="1600" dirty="0"/>
              <a:t>BMI-SDS (r=0.632; p=0.005)</a:t>
            </a:r>
          </a:p>
          <a:p>
            <a:pPr lvl="1"/>
            <a:r>
              <a:rPr lang="en-GB" sz="1600" dirty="0"/>
              <a:t>Hip/height (r=0.777; p&lt;0.0001)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B993-48E9-2490-1A78-079747D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%whole BF, whole-body fat percent; BMI-SDS, body mass index-standard deviation score; PEW, percent excess weight.</a:t>
            </a:r>
          </a:p>
          <a:p>
            <a:r>
              <a:rPr lang="en-GB" dirty="0"/>
              <a:t>Nakano Y, et al. </a:t>
            </a:r>
            <a:r>
              <a:rPr lang="en-GB" dirty="0" err="1"/>
              <a:t>Endrocr</a:t>
            </a:r>
            <a:r>
              <a:rPr lang="en-GB" dirty="0"/>
              <a:t> J 2023; DOI: 10.1507/endocrj.EJ22-0477.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B01A-17E3-3F60-FB6C-E5D9156B6C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%whole BF correlated with BMI-SDS in both males and females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FF959E5-C6A4-7D4D-6821-670546279583}"/>
              </a:ext>
            </a:extLst>
          </p:cNvPr>
          <p:cNvGrpSpPr/>
          <p:nvPr/>
        </p:nvGrpSpPr>
        <p:grpSpPr>
          <a:xfrm>
            <a:off x="5272718" y="1427292"/>
            <a:ext cx="6219300" cy="4135307"/>
            <a:chOff x="5491793" y="1427292"/>
            <a:chExt cx="6219300" cy="4135307"/>
          </a:xfrm>
        </p:grpSpPr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1F4CFF16-AE84-D45E-0DC2-570A6CC13C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975151" y="1564504"/>
              <a:ext cx="4735942" cy="3998095"/>
            </a:xfrm>
            <a:prstGeom prst="rect">
              <a:avLst/>
            </a:prstGeom>
          </p:spPr>
        </p:pic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17007E70-A6DF-6072-421F-7838C43C49E1}"/>
                </a:ext>
              </a:extLst>
            </p:cNvPr>
            <p:cNvSpPr/>
            <p:nvPr/>
          </p:nvSpPr>
          <p:spPr>
            <a:xfrm>
              <a:off x="5491793" y="2309706"/>
              <a:ext cx="1476586" cy="51477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BMI-SDS: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75A0C675-0A11-E836-35A3-23CE94C8ED11}"/>
                </a:ext>
              </a:extLst>
            </p:cNvPr>
            <p:cNvSpPr/>
            <p:nvPr/>
          </p:nvSpPr>
          <p:spPr>
            <a:xfrm>
              <a:off x="5491793" y="3936152"/>
              <a:ext cx="1476586" cy="51477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Hip/height: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DA748779-8005-7337-143D-39C552C8D3B1}"/>
                </a:ext>
              </a:extLst>
            </p:cNvPr>
            <p:cNvSpPr/>
            <p:nvPr/>
          </p:nvSpPr>
          <p:spPr>
            <a:xfrm>
              <a:off x="7533953" y="1449388"/>
              <a:ext cx="1476586" cy="389464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Males: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A68E5158-7F2D-8CE6-5F4A-784414F7D581}"/>
                </a:ext>
              </a:extLst>
            </p:cNvPr>
            <p:cNvSpPr/>
            <p:nvPr/>
          </p:nvSpPr>
          <p:spPr>
            <a:xfrm>
              <a:off x="10016375" y="1427292"/>
              <a:ext cx="1476586" cy="389464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Females: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7FC91297-602E-830E-B9AB-DC9A85D2BAFE}"/>
                </a:ext>
              </a:extLst>
            </p:cNvPr>
            <p:cNvSpPr/>
            <p:nvPr/>
          </p:nvSpPr>
          <p:spPr>
            <a:xfrm>
              <a:off x="7802880" y="3429000"/>
              <a:ext cx="3495040" cy="1947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AC966C8-AD20-10E7-1AB6-36CE078AA889}"/>
                </a:ext>
              </a:extLst>
            </p:cNvPr>
            <p:cNvSpPr/>
            <p:nvPr/>
          </p:nvSpPr>
          <p:spPr>
            <a:xfrm>
              <a:off x="7752080" y="5263765"/>
              <a:ext cx="3625738" cy="1947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B80E45-5B04-1333-F001-9C3A55E9EB6B}"/>
                </a:ext>
              </a:extLst>
            </p:cNvPr>
            <p:cNvSpPr/>
            <p:nvPr/>
          </p:nvSpPr>
          <p:spPr>
            <a:xfrm>
              <a:off x="7738534" y="3893858"/>
              <a:ext cx="721360" cy="3794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200EFD16-E03F-2B27-9A6F-34660D70A690}"/>
                </a:ext>
              </a:extLst>
            </p:cNvPr>
            <p:cNvSpPr/>
            <p:nvPr/>
          </p:nvSpPr>
          <p:spPr>
            <a:xfrm>
              <a:off x="7733765" y="1936069"/>
              <a:ext cx="721361" cy="3794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978BC6B-60B0-F6BD-CCCB-6A12D6354233}"/>
                </a:ext>
              </a:extLst>
            </p:cNvPr>
            <p:cNvSpPr/>
            <p:nvPr/>
          </p:nvSpPr>
          <p:spPr>
            <a:xfrm>
              <a:off x="10532808" y="2176821"/>
              <a:ext cx="221516" cy="2270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2C957395-9B20-0BC4-E200-278B318656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72524" t="19787" b="64134"/>
            <a:stretch/>
          </p:blipFill>
          <p:spPr>
            <a:xfrm>
              <a:off x="10409855" y="2358410"/>
              <a:ext cx="1301238" cy="642849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88C5FA9A-C623-D879-868F-499D3D2A2D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 l="72524" t="59689" b="16852"/>
            <a:stretch/>
          </p:blipFill>
          <p:spPr>
            <a:xfrm>
              <a:off x="10409855" y="3962437"/>
              <a:ext cx="1301238" cy="937916"/>
            </a:xfrm>
            <a:prstGeom prst="rect">
              <a:avLst/>
            </a:prstGeom>
          </p:spPr>
        </p:pic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9569084A-20FB-7BE7-EA32-F404B1B3392F}"/>
                </a:ext>
              </a:extLst>
            </p:cNvPr>
            <p:cNvSpPr/>
            <p:nvPr/>
          </p:nvSpPr>
          <p:spPr>
            <a:xfrm>
              <a:off x="10322559" y="3814042"/>
              <a:ext cx="806027" cy="3794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721A164-736B-A9D2-5632-629363C00AB5}"/>
                </a:ext>
              </a:extLst>
            </p:cNvPr>
            <p:cNvSpPr/>
            <p:nvPr/>
          </p:nvSpPr>
          <p:spPr>
            <a:xfrm>
              <a:off x="10571791" y="1979144"/>
              <a:ext cx="806027" cy="3794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50240B1-73BC-040E-1185-041C7024F358}"/>
                </a:ext>
              </a:extLst>
            </p:cNvPr>
            <p:cNvSpPr/>
            <p:nvPr/>
          </p:nvSpPr>
          <p:spPr>
            <a:xfrm>
              <a:off x="10375017" y="2039739"/>
              <a:ext cx="455544" cy="3794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002A288-89D6-FA57-1A64-93C936B0EEF9}"/>
              </a:ext>
            </a:extLst>
          </p:cNvPr>
          <p:cNvSpPr txBox="1"/>
          <p:nvPr/>
        </p:nvSpPr>
        <p:spPr>
          <a:xfrm>
            <a:off x="7470341" y="3426309"/>
            <a:ext cx="1158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BMI-SDS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C80B11-EF27-8847-F7FA-563E69E841DB}"/>
              </a:ext>
            </a:extLst>
          </p:cNvPr>
          <p:cNvSpPr txBox="1"/>
          <p:nvPr/>
        </p:nvSpPr>
        <p:spPr>
          <a:xfrm>
            <a:off x="10032366" y="3416163"/>
            <a:ext cx="1158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BMI-SDS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5AFB5A-7F00-0321-43EC-18B686B0E1F2}"/>
              </a:ext>
            </a:extLst>
          </p:cNvPr>
          <p:cNvSpPr txBox="1"/>
          <p:nvPr/>
        </p:nvSpPr>
        <p:spPr>
          <a:xfrm>
            <a:off x="7470341" y="5181697"/>
            <a:ext cx="1158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Hip/Height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42B67-71B2-71E8-DEB9-950C8B17D86B}"/>
              </a:ext>
            </a:extLst>
          </p:cNvPr>
          <p:cNvSpPr txBox="1"/>
          <p:nvPr/>
        </p:nvSpPr>
        <p:spPr>
          <a:xfrm>
            <a:off x="10147594" y="5217458"/>
            <a:ext cx="1158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Hip/Height</a:t>
            </a:r>
          </a:p>
        </p:txBody>
      </p:sp>
    </p:spTree>
    <p:extLst>
      <p:ext uri="{BB962C8B-B14F-4D97-AF65-F5344CB8AC3E}">
        <p14:creationId xmlns:p14="http://schemas.microsoft.com/office/powerpoint/2010/main" val="5833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9E75AB-8ABE-A996-A712-E52241B5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Cardiometabolic Abnormalities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B993-48E9-2490-1A78-079747D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DBP, diastolic blood pressure; FPG, fasting plasma glucose; HCH, hypochondroplasia; HOMA-IR, homeostasis model assessment of insulin resistance; </a:t>
            </a:r>
            <a:br>
              <a:rPr lang="en-GB" dirty="0"/>
            </a:br>
            <a:r>
              <a:rPr lang="en-GB" dirty="0"/>
              <a:t>LDL, low density lipoprotein; N/A, not applicable; ND, not datamined; SBP, systolic blood pressure; TG, triglyceride.</a:t>
            </a:r>
          </a:p>
          <a:p>
            <a:r>
              <a:rPr lang="en-GB" dirty="0"/>
              <a:t>Nakano Y, et al. </a:t>
            </a:r>
            <a:r>
              <a:rPr lang="en-GB" dirty="0" err="1"/>
              <a:t>Endrocr</a:t>
            </a:r>
            <a:r>
              <a:rPr lang="en-GB" dirty="0"/>
              <a:t> J 2023; DOI: 10.1507/endocrj.EJ22-0477.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FB8E2E-FC9D-5B1B-3CAA-340DEEE1DA3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The prevalence of patients with cardiometabolic abnormalities was significantly higher in female patients with ACH than HCH, but not males</a:t>
            </a:r>
          </a:p>
        </p:txBody>
      </p:sp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1DD02CB1-FB8B-5FB4-406A-8D2BFB2DF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7238"/>
              </p:ext>
            </p:extLst>
          </p:nvPr>
        </p:nvGraphicFramePr>
        <p:xfrm>
          <a:off x="527245" y="1449388"/>
          <a:ext cx="11137511" cy="3664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1051296"/>
                    </a:ext>
                  </a:extLst>
                </a:gridCol>
                <a:gridCol w="788478">
                  <a:extLst>
                    <a:ext uri="{9D8B030D-6E8A-4147-A177-3AD203B41FA5}">
                      <a16:colId xmlns:a16="http://schemas.microsoft.com/office/drawing/2014/main" val="2887535324"/>
                    </a:ext>
                  </a:extLst>
                </a:gridCol>
                <a:gridCol w="788478">
                  <a:extLst>
                    <a:ext uri="{9D8B030D-6E8A-4147-A177-3AD203B41FA5}">
                      <a16:colId xmlns:a16="http://schemas.microsoft.com/office/drawing/2014/main" val="1510303751"/>
                    </a:ext>
                  </a:extLst>
                </a:gridCol>
                <a:gridCol w="788478">
                  <a:extLst>
                    <a:ext uri="{9D8B030D-6E8A-4147-A177-3AD203B41FA5}">
                      <a16:colId xmlns:a16="http://schemas.microsoft.com/office/drawing/2014/main" val="1676357593"/>
                    </a:ext>
                  </a:extLst>
                </a:gridCol>
                <a:gridCol w="673635">
                  <a:extLst>
                    <a:ext uri="{9D8B030D-6E8A-4147-A177-3AD203B41FA5}">
                      <a16:colId xmlns:a16="http://schemas.microsoft.com/office/drawing/2014/main" val="560615240"/>
                    </a:ext>
                  </a:extLst>
                </a:gridCol>
                <a:gridCol w="673635">
                  <a:extLst>
                    <a:ext uri="{9D8B030D-6E8A-4147-A177-3AD203B41FA5}">
                      <a16:colId xmlns:a16="http://schemas.microsoft.com/office/drawing/2014/main" val="2989957223"/>
                    </a:ext>
                  </a:extLst>
                </a:gridCol>
                <a:gridCol w="673635">
                  <a:extLst>
                    <a:ext uri="{9D8B030D-6E8A-4147-A177-3AD203B41FA5}">
                      <a16:colId xmlns:a16="http://schemas.microsoft.com/office/drawing/2014/main" val="191895245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9716936"/>
                    </a:ext>
                  </a:extLst>
                </a:gridCol>
                <a:gridCol w="776588">
                  <a:extLst>
                    <a:ext uri="{9D8B030D-6E8A-4147-A177-3AD203B41FA5}">
                      <a16:colId xmlns:a16="http://schemas.microsoft.com/office/drawing/2014/main" val="3471587543"/>
                    </a:ext>
                  </a:extLst>
                </a:gridCol>
                <a:gridCol w="776588">
                  <a:extLst>
                    <a:ext uri="{9D8B030D-6E8A-4147-A177-3AD203B41FA5}">
                      <a16:colId xmlns:a16="http://schemas.microsoft.com/office/drawing/2014/main" val="2863766246"/>
                    </a:ext>
                  </a:extLst>
                </a:gridCol>
                <a:gridCol w="776588">
                  <a:extLst>
                    <a:ext uri="{9D8B030D-6E8A-4147-A177-3AD203B41FA5}">
                      <a16:colId xmlns:a16="http://schemas.microsoft.com/office/drawing/2014/main" val="652807192"/>
                    </a:ext>
                  </a:extLst>
                </a:gridCol>
                <a:gridCol w="724148">
                  <a:extLst>
                    <a:ext uri="{9D8B030D-6E8A-4147-A177-3AD203B41FA5}">
                      <a16:colId xmlns:a16="http://schemas.microsoft.com/office/drawing/2014/main" val="1952171980"/>
                    </a:ext>
                  </a:extLst>
                </a:gridCol>
                <a:gridCol w="724148">
                  <a:extLst>
                    <a:ext uri="{9D8B030D-6E8A-4147-A177-3AD203B41FA5}">
                      <a16:colId xmlns:a16="http://schemas.microsoft.com/office/drawing/2014/main" val="1444925057"/>
                    </a:ext>
                  </a:extLst>
                </a:gridCol>
                <a:gridCol w="633112">
                  <a:extLst>
                    <a:ext uri="{9D8B030D-6E8A-4147-A177-3AD203B41FA5}">
                      <a16:colId xmlns:a16="http://schemas.microsoft.com/office/drawing/2014/main" val="78478988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2774329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sz="105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ACH ♂</a:t>
                      </a:r>
                      <a:endParaRPr lang="en-GB" sz="105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 marL="72000" marR="72000" marT="72000" marB="720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 marL="72000" marR="72000" marT="72000" marB="7200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HCH ♂</a:t>
                      </a:r>
                      <a:endParaRPr lang="en-GB" sz="105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 marL="72000" marR="72000" marT="72000" marB="720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 marL="72000" marR="72000" marT="72000" marB="7200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i="1" dirty="0"/>
                        <a:t>p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5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ACH ♀</a:t>
                      </a:r>
                      <a:endParaRPr lang="en-GB" sz="105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72000" marR="72000" marT="72000" marB="7200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72000" marR="72000" marT="72000" marB="72000" anchor="ctr">
                    <a:solidFill>
                      <a:schemeClr val="accent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5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HCH ♀</a:t>
                      </a:r>
                      <a:endParaRPr lang="en-GB" sz="105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72000" marR="72000" marT="72000" marB="7200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72000" marR="72000" marT="72000" marB="72000" anchor="ctr"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050" b="0" i="1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en-GB" sz="105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42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Age &lt;7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7–12 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&gt;12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Age &lt;7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7–12 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&gt;12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72000" marB="7200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Age &lt;7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7–12 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&gt;12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Age &lt;7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7–12 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&gt;12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72000" marB="7200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869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1" dirty="0"/>
                        <a:t>Cardiometabolic abnormality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100% (6/6)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30% (3/10)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33.3% (1/3)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N/A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50% (1/2)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50% (1/2)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&gt;0.99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66.7% (2/3)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50% (2/4)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66.7% (4/6)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highlight>
                            <a:srgbClr val="CEE0F2"/>
                          </a:highlight>
                        </a:rPr>
                        <a:t>0.036</a:t>
                      </a:r>
                      <a:endParaRPr lang="en-GB" sz="1000" b="1" dirty="0">
                        <a:highlight>
                          <a:srgbClr val="CEE0F2"/>
                        </a:highlight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221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050" b="1" dirty="0"/>
                        <a:t>FPG &gt;100 mg/dL</a:t>
                      </a:r>
                      <a:endParaRPr lang="en-GB" sz="1050" b="1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25% (1/4)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(0/10)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50% (1/2)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0.41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50% (1/2)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(0/6)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&gt;0.99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373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050" b="1" dirty="0"/>
                        <a:t>Insulin &gt;15 μIU/mL</a:t>
                      </a:r>
                      <a:endParaRPr lang="en-GB" sz="1050" b="1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10% (1/10)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50% (1/2)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0.41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20% (1/5)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&gt;0.99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678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050" b="1" dirty="0"/>
                        <a:t>HOMA-IR &gt;2.5</a:t>
                      </a:r>
                      <a:endParaRPr lang="en-GB" sz="1050" b="1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20% (2/10)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50% (1/2)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&gt;0.99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16.7% (1/6)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&gt;0.99</a:t>
                      </a:r>
                      <a:endParaRPr lang="en-GB" sz="1000" b="1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660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50" b="1" dirty="0"/>
                        <a:t>High SBP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100% (6/6)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20% (2/10)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33.3% (1/3)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N/A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0% (0/2)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0% (0/2)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0.36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50% (1/2)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50% (2/4)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50% (3/6)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N/A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(0/3)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0% (0/2)</a:t>
                      </a:r>
                      <a:endParaRPr lang="en-GB" sz="100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38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High DBP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16.7% (1/6) 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0% (0/10) 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0% (0/3) 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N/A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0.38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(0/4)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33.3% (2/6) 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N/A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(0/3)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000" b="0" dirty="0"/>
                        <a:t>&gt;0.99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323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1050" b="1" dirty="0"/>
                        <a:t>LDL &gt;140 mg/dL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(0/3)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(0/9)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(0/3)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N/A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ND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50% (1/2)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(0/4)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33.3% (2/6)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N/A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(0/3)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000" b="0" dirty="0"/>
                        <a:t>0.52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4957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1" dirty="0"/>
                        <a:t>TG &gt;120 mg/dL</a:t>
                      </a:r>
                      <a:endParaRPr lang="en-GB" sz="1050" b="1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(0/4)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10% (1/10)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(0/3)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N/A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50% (1/2)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/>
                        <a:t>0.41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/>
                        <a:t>0% (0/2)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/>
                        <a:t>0% (0/4)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/>
                        <a:t>16.7% (1/6)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/>
                        <a:t>N/A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0% (0/3)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/>
                        <a:t>N/A</a:t>
                      </a: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000" b="0" dirty="0"/>
                        <a:t>&gt;0.99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058893"/>
                  </a:ext>
                </a:extLst>
              </a:tr>
              <a:tr h="0">
                <a:tc gridSpan="1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/>
                        <a:t>Numbers in parenthesis indicate the number of subjects with abnormal values out of total subjects measured.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/>
                        <a:t>SBP and DBP indicate ones whose blood pressure was higher than or equal to the 95th percentile of standardised BP by sex and age. </a:t>
                      </a: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720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812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46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9E75AB-8ABE-A996-A712-E52241B5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Examination of Cardiometabolic Risk Factors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358CC1-83B6-4CD2-4843-6A5BB1642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 the ACH group, SBP was elevated in all age groups, and was the most common abnormality</a:t>
            </a:r>
          </a:p>
          <a:p>
            <a:pPr lvl="1"/>
            <a:r>
              <a:rPr lang="en-GB" dirty="0"/>
              <a:t>41.7% of males and 35.3% of females met the criteria of hypertension adjusted for age and sex</a:t>
            </a:r>
          </a:p>
          <a:p>
            <a:r>
              <a:rPr lang="en-GB" dirty="0"/>
              <a:t>No patients showed abnormalities in HbA1c or HDL levels</a:t>
            </a:r>
          </a:p>
          <a:p>
            <a:r>
              <a:rPr lang="en-GB" dirty="0"/>
              <a:t>None of the patients fulfilled the criteria of either MS or T2D</a:t>
            </a:r>
          </a:p>
          <a:p>
            <a:r>
              <a:rPr lang="en-GB" dirty="0"/>
              <a:t>However, although FPG, insulin, and HOMA-IR were within normal range, 7/42 participants presented some abnormalities in one of these measures</a:t>
            </a:r>
          </a:p>
          <a:p>
            <a:r>
              <a:rPr lang="en-GB" dirty="0"/>
              <a:t>GH therapy appeared to have no impact on metabolic status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B993-48E9-2490-1A78-079747D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FPG, fasting plasma glucose; GH, growth hormone; HCH, hypochondroplasia; HDL, high density lipoprotein; HOMA-IR, homeostasis model assessment of insulin resistance; MS, metabolic syndrome; SBP, systolic blood pressure; T2D, type 2 diabetes. </a:t>
            </a:r>
          </a:p>
          <a:p>
            <a:r>
              <a:rPr lang="en-GB" dirty="0"/>
              <a:t>Nakano Y, et al. </a:t>
            </a:r>
            <a:r>
              <a:rPr lang="en-GB" dirty="0" err="1"/>
              <a:t>Endrocr</a:t>
            </a:r>
            <a:r>
              <a:rPr lang="en-GB" dirty="0"/>
              <a:t> J 2023; DOI: 10.1507/endocrj.EJ22-0477.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3DAC6F6-719F-4A10-0746-A75BD7282F2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Whether patients with ACH and HCH are predisposed to hyperglycaemia or hyperinsulinemia in childhood remains unknown</a:t>
            </a:r>
          </a:p>
        </p:txBody>
      </p:sp>
    </p:spTree>
    <p:extLst>
      <p:ext uri="{BB962C8B-B14F-4D97-AF65-F5344CB8AC3E}">
        <p14:creationId xmlns:p14="http://schemas.microsoft.com/office/powerpoint/2010/main" val="415918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DB98E5A-2176-F70D-2209-4576A3B75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5E1ABB5-4A35-36B5-1AE0-3C367100A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Half of the children in this study presented at least one cardiometabolic abnormality, with the most common being elevated SBP</a:t>
            </a:r>
          </a:p>
          <a:p>
            <a:r>
              <a:rPr lang="en-GB" dirty="0"/>
              <a:t>None of the participants developed metabolic syndrome or type 2 diabetes mellitus</a:t>
            </a:r>
          </a:p>
          <a:p>
            <a:r>
              <a:rPr lang="en-GB" dirty="0"/>
              <a:t>BMI-SDS and hip/height ratio were strongly correlated with percent body fat assessed by dual energy X-ray absorptiometry </a:t>
            </a:r>
          </a:p>
          <a:p>
            <a:pPr lvl="1"/>
            <a:r>
              <a:rPr lang="en-GB" dirty="0"/>
              <a:t>Although no significant association was found between anthropometric measurements or body fat mass and any cardiometabolic risk factors</a:t>
            </a:r>
          </a:p>
          <a:p>
            <a:r>
              <a:rPr lang="en-GB" dirty="0"/>
              <a:t>No significant difference in body fat mass, BMI-SDS, or hip/height was found between </a:t>
            </a:r>
            <a:r>
              <a:rPr lang="en-GB" dirty="0" err="1"/>
              <a:t>cardiometabolically</a:t>
            </a:r>
            <a:r>
              <a:rPr lang="en-GB" dirty="0"/>
              <a:t> normal group and abnormal groups</a:t>
            </a:r>
          </a:p>
          <a:p>
            <a:r>
              <a:rPr lang="en-GB" dirty="0"/>
              <a:t>These results suggest individual cardiometabolic risk factors should be evaluated in addition to weight gain and hip/height changes </a:t>
            </a:r>
          </a:p>
          <a:p>
            <a:r>
              <a:rPr lang="en-GB" dirty="0"/>
              <a:t>This will help avoid cardiometabolic events in the healthcare management of paediatric patients with ACH or HCH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BB993-48E9-2490-1A78-079747D9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BMI-SDS, body mass index-standard deviation score; HCH, hypochondroplasia; SBP, systolic blood pressure.</a:t>
            </a:r>
          </a:p>
          <a:p>
            <a:r>
              <a:rPr lang="en-GB" dirty="0"/>
              <a:t>Nakano Y, et al. </a:t>
            </a:r>
            <a:r>
              <a:rPr lang="en-GB" dirty="0" err="1"/>
              <a:t>Endrocr</a:t>
            </a:r>
            <a:r>
              <a:rPr lang="en-GB" dirty="0"/>
              <a:t> J 2023; DOI: 10.1507/endocrj.EJ22-0477.</a:t>
            </a:r>
          </a:p>
        </p:txBody>
      </p:sp>
    </p:spTree>
    <p:extLst>
      <p:ext uri="{BB962C8B-B14F-4D97-AF65-F5344CB8AC3E}">
        <p14:creationId xmlns:p14="http://schemas.microsoft.com/office/powerpoint/2010/main" val="28629472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5905</TotalTime>
  <Words>2004</Words>
  <Application>Microsoft Office PowerPoint</Application>
  <PresentationFormat>Widescreen</PresentationFormat>
  <Paragraphs>360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Arial Narrow</vt:lpstr>
      <vt:lpstr>1_Office Theme</vt:lpstr>
      <vt:lpstr>Assessment of Body Fat Mass, Anthropometric Measurement and Cardiometabolic Risk in Children and Adolescents With Achondroplasia and Hypochondroplasia</vt:lpstr>
      <vt:lpstr>Background</vt:lpstr>
      <vt:lpstr>Study Design</vt:lpstr>
      <vt:lpstr>Patient Demographics at Baseline</vt:lpstr>
      <vt:lpstr>Correlation Between %whole BF and Indexes</vt:lpstr>
      <vt:lpstr>Prevalence of Cardiometabolic Abnormalities</vt:lpstr>
      <vt:lpstr>Examination of Cardiometabolic Risk Factors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Emily Corns</cp:lastModifiedBy>
  <cp:revision>293</cp:revision>
  <dcterms:created xsi:type="dcterms:W3CDTF">2021-09-21T16:24:04Z</dcterms:created>
  <dcterms:modified xsi:type="dcterms:W3CDTF">2023-04-04T11:58:06Z</dcterms:modified>
</cp:coreProperties>
</file>