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7" r:id="rId3"/>
    <p:sldId id="288" r:id="rId4"/>
    <p:sldId id="291" r:id="rId5"/>
    <p:sldId id="289" r:id="rId6"/>
    <p:sldId id="292" r:id="rId7"/>
    <p:sldId id="293" r:id="rId8"/>
    <p:sldId id="290" r:id="rId9"/>
    <p:sldId id="294" r:id="rId10"/>
    <p:sldId id="295" r:id="rId11"/>
    <p:sldId id="29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6836E50-B2BF-4A56-81E4-40B44ED45FE3}">
          <p14:sldIdLst>
            <p14:sldId id="256"/>
          </p14:sldIdLst>
        </p14:section>
        <p14:section name="Background" id="{7E3FBFAE-7320-4BD0-9708-38920DD5CAD3}">
          <p14:sldIdLst>
            <p14:sldId id="287"/>
          </p14:sldIdLst>
        </p14:section>
        <p14:section name="Method" id="{C093C910-6AC7-45D6-8813-8913E1535495}">
          <p14:sldIdLst>
            <p14:sldId id="288"/>
          </p14:sldIdLst>
        </p14:section>
        <p14:section name="Results" id="{8D0021FD-112C-4EE5-9903-A746682F7C33}">
          <p14:sldIdLst>
            <p14:sldId id="291"/>
            <p14:sldId id="289"/>
            <p14:sldId id="292"/>
            <p14:sldId id="293"/>
            <p14:sldId id="290"/>
            <p14:sldId id="294"/>
            <p14:sldId id="295"/>
          </p14:sldIdLst>
        </p14:section>
        <p14:section name="Conclusion" id="{DAC02080-257A-418B-BE10-1C7941A6598F}">
          <p14:sldIdLst>
            <p14:sldId id="29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906" userDrawn="1">
          <p15:clr>
            <a:srgbClr val="A4A3A4"/>
          </p15:clr>
        </p15:guide>
        <p15:guide id="2" pos="5496" userDrawn="1">
          <p15:clr>
            <a:srgbClr val="A4A3A4"/>
          </p15:clr>
        </p15:guide>
        <p15:guide id="3" orient="horz" pos="1049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029413A-4934-0280-200B-1D7D329410DA}" name="Praveen Abraham" initials="PA" userId="S::Praveen.Abraham@elmgroupltd.com::ec62dcbb-7d88-417f-a160-6b5909159534" providerId="AD"/>
  <p188:author id="{4EE41886-2B80-BDDB-D5E7-536828E472A2}" name="Medical writer" initials="PK" userId="Medical writer" providerId="None"/>
  <p188:author id="{3CCFB29E-2070-7790-00A7-E11B2D7CE010}" name="Marie Farrow" initials="MF" userId="395651ff28d4452c" providerId="Windows Live"/>
  <p188:author id="{1A7AAEB6-2008-AB21-7417-D5867E946D39}" name="ss13102023@outlook.com" initials="s" userId="cf98f6e9d992c565" providerId="Windows Live"/>
  <p188:author id="{D49824B8-C00F-5861-E6C6-EDE78474F7F9}" name="Alex Hutchings" initials="AH" userId="S::alex.hutchings@elmgroupltd.com::874b0824-c527-4ba1-95a2-1b05436ce1ef" providerId="AD"/>
  <p188:author id="{2C6881F9-48E8-FFB9-2D5F-1A973C795183}" name="Martin Lennon" initials="ML" userId="Martin Lennon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im Venables" initials="TV" lastIdx="10" clrIdx="0">
    <p:extLst>
      <p:ext uri="{19B8F6BF-5375-455C-9EA6-DF929625EA0E}">
        <p15:presenceInfo xmlns:p15="http://schemas.microsoft.com/office/powerpoint/2012/main" userId="S::Tim.Venables@elmgroupltd.com::4da54266-e6ed-48f9-86fc-5a09902e13e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7088"/>
    <a:srgbClr val="487F9A"/>
    <a:srgbClr val="368BAB"/>
    <a:srgbClr val="E7E7E8"/>
    <a:srgbClr val="CCCCCD"/>
    <a:srgbClr val="F2F2F2"/>
    <a:srgbClr val="FFFFFF"/>
    <a:srgbClr val="2E75B6"/>
    <a:srgbClr val="9DC3E6"/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21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98" y="102"/>
      </p:cViewPr>
      <p:guideLst>
        <p:guide orient="horz" pos="3906"/>
        <p:guide pos="5496"/>
        <p:guide orient="horz" pos="1049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426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Top Corners Rounded 11">
            <a:extLst>
              <a:ext uri="{FF2B5EF4-FFF2-40B4-BE49-F238E27FC236}">
                <a16:creationId xmlns:a16="http://schemas.microsoft.com/office/drawing/2014/main" id="{3089AC84-D67B-4931-A905-51D5C798DADE}"/>
              </a:ext>
            </a:extLst>
          </p:cNvPr>
          <p:cNvSpPr/>
          <p:nvPr userDrawn="1"/>
        </p:nvSpPr>
        <p:spPr>
          <a:xfrm rot="16200000">
            <a:off x="5240156" y="-271645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7DC2C8-5923-4145-B7BF-377502DCE64D}"/>
              </a:ext>
            </a:extLst>
          </p:cNvPr>
          <p:cNvSpPr/>
          <p:nvPr userDrawn="1"/>
        </p:nvSpPr>
        <p:spPr>
          <a:xfrm>
            <a:off x="0" y="873125"/>
            <a:ext cx="11496675" cy="4669642"/>
          </a:xfrm>
          <a:prstGeom prst="rect">
            <a:avLst/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5325" y="1122363"/>
            <a:ext cx="10801350" cy="158093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ctr">
              <a:buFont typeface="Arial" panose="020B0604020202020204" pitchFamily="34" charset="0"/>
              <a:buNone/>
              <a:defRPr lang="en-GB" sz="3600" b="1" dirty="0">
                <a:solidFill>
                  <a:schemeClr val="accent6">
                    <a:lumMod val="60000"/>
                    <a:lumOff val="40000"/>
                  </a:schemeClr>
                </a:solidFill>
                <a:ea typeface="MS PGothic" panose="020B0600070205080204" pitchFamily="34" charset="-128"/>
                <a:cs typeface="MS PGothic" charset="0"/>
              </a:defRPr>
            </a:lvl1pPr>
          </a:lstStyle>
          <a:p>
            <a:pPr lvl="0" algn="ctr" fontAlgn="base">
              <a:spcAft>
                <a:spcPct val="0"/>
              </a:spcAft>
            </a:pPr>
            <a:r>
              <a:rPr lang="en-US" noProof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5325" y="2956142"/>
            <a:ext cx="10801350" cy="230165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None/>
              <a:defRPr lang="en-GB" sz="2400" b="0" dirty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marL="228600" lvl="0" indent="-228600" algn="ctr" fontAlgn="base">
              <a:spcBef>
                <a:spcPts val="300"/>
              </a:spcBef>
              <a:spcAft>
                <a:spcPct val="0"/>
              </a:spcAft>
            </a:pPr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908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7: Two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9"/>
            <a:ext cx="5315303" cy="407659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49388"/>
            <a:ext cx="5315303" cy="4076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8527B6A1-FF86-4E52-A2CB-F853530A52B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06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06" userDrawn="1">
          <p15:clr>
            <a:srgbClr val="FBAE40"/>
          </p15:clr>
        </p15:guide>
        <p15:guide id="2" orient="horz" pos="3498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8: Two content unequal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8100000" cy="453548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5270" y="1449388"/>
            <a:ext cx="2520000" cy="4535487"/>
          </a:xfrm>
        </p:spPr>
        <p:txBody>
          <a:bodyPr/>
          <a:lstStyle>
            <a:lvl3pPr>
              <a:defRPr/>
            </a:lvl3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706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9: Two content unequal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252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97703" y="1449388"/>
            <a:ext cx="810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7419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: Two content sub 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75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00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975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975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67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0: Two content sub heads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75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00" y="2104373"/>
            <a:ext cx="5220000" cy="3421611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975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975" y="2104373"/>
            <a:ext cx="5220000" cy="3421611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E61F773C-490F-4518-92C7-8A13F0BD74C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562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06" userDrawn="1">
          <p15:clr>
            <a:srgbClr val="FBAE40"/>
          </p15:clr>
        </p15:guide>
        <p15:guide id="2" orient="horz" pos="3498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1: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2947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2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2786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3: Side 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118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: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0"/>
            <a:ext cx="10800000" cy="4535486"/>
          </a:xfrm>
        </p:spPr>
        <p:txBody>
          <a:bodyPr/>
          <a:lstStyle>
            <a:lvl2pPr marL="893763" indent="-436563">
              <a:defRPr/>
            </a:lvl2pPr>
            <a:lvl3pPr marL="1252538" indent="-358775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378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1"/>
            <a:ext cx="10800000" cy="3911741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497" y="6205448"/>
            <a:ext cx="9031665" cy="50804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1686E064-BC66-40F5-BFC0-A711EFDB1A24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1980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242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821973"/>
            <a:ext cx="5316493" cy="1387082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81B4FB4-B67D-40B7-8D61-AB50131823E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110614" y="1821972"/>
            <a:ext cx="5316493" cy="3457749"/>
          </a:xfrm>
        </p:spPr>
        <p:txBody>
          <a:bodyPr>
            <a:normAutofit/>
          </a:bodyPr>
          <a:lstStyle>
            <a:lvl1pPr marL="269875" indent="-269875">
              <a:defRPr sz="1600"/>
            </a:lvl1pPr>
            <a:lvl2pPr marL="627063" indent="-269875">
              <a:defRPr sz="1400"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5680B48-64C1-4C7A-BDD3-20741909094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96000" y="3648946"/>
            <a:ext cx="5316493" cy="1630775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ADF789-4EE2-4853-8391-3328294626B7}"/>
              </a:ext>
            </a:extLst>
          </p:cNvPr>
          <p:cNvSpPr txBox="1"/>
          <p:nvPr userDrawn="1"/>
        </p:nvSpPr>
        <p:spPr>
          <a:xfrm>
            <a:off x="704497" y="1452641"/>
            <a:ext cx="128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Background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C38A1F-A2C9-4AFE-9A41-3328FC2CD48E}"/>
              </a:ext>
            </a:extLst>
          </p:cNvPr>
          <p:cNvSpPr txBox="1"/>
          <p:nvPr userDrawn="1"/>
        </p:nvSpPr>
        <p:spPr>
          <a:xfrm>
            <a:off x="704497" y="3292368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Methods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9720B6-AE97-4A3D-9CAC-4142DA93FA58}"/>
              </a:ext>
            </a:extLst>
          </p:cNvPr>
          <p:cNvSpPr txBox="1"/>
          <p:nvPr userDrawn="1"/>
        </p:nvSpPr>
        <p:spPr>
          <a:xfrm>
            <a:off x="6129403" y="1444834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Results</a:t>
            </a:r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8D5A0B99-CE00-4F55-A1AE-1FCD7C7FF5CF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52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: Visual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497" y="6205448"/>
            <a:ext cx="9031665" cy="50804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874F5665-D5C0-461A-BFF4-A163280A6A4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196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: Offset content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5711" y="1449388"/>
            <a:ext cx="8100000" cy="4535487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8004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: Offset content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800" y="1449388"/>
            <a:ext cx="8100000" cy="4535487"/>
          </a:xfrm>
        </p:spPr>
        <p:txBody>
          <a:bodyPr/>
          <a:lstStyle>
            <a:lvl1pPr marL="357188" indent="-357188">
              <a:buClr>
                <a:schemeClr val="accent3"/>
              </a:buClr>
              <a:buFont typeface="Arial" panose="020B0604020202020204" pitchFamily="34" charset="0"/>
              <a:buChar char="►"/>
              <a:defRPr/>
            </a:lvl1pPr>
            <a:lvl2pPr marL="893763" indent="-43656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2pPr>
            <a:lvl3pPr marL="1252538" indent="-338138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3pPr>
            <a:lvl4pPr marL="1789113" indent="-4175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4pPr>
            <a:lvl5pPr marL="2157413" indent="-3286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849" y="6311901"/>
            <a:ext cx="8522617" cy="352850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83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6: Chapte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6156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7: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5315303" cy="45354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49388"/>
            <a:ext cx="5315303" cy="4535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783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8A203C68-0475-491F-B992-E8F4B142ACA1}"/>
              </a:ext>
            </a:extLst>
          </p:cNvPr>
          <p:cNvSpPr/>
          <p:nvPr userDrawn="1"/>
        </p:nvSpPr>
        <p:spPr>
          <a:xfrm rot="16200000">
            <a:off x="5240156" y="-4880156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 fontAlgn="base">
              <a:spcAft>
                <a:spcPct val="0"/>
              </a:spcAft>
            </a:pPr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49389"/>
            <a:ext cx="10800000" cy="4535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4497" y="6131861"/>
            <a:ext cx="9031665" cy="5816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125D1A-1993-403F-9F42-9CE20DB5C8B0}"/>
              </a:ext>
            </a:extLst>
          </p:cNvPr>
          <p:cNvSpPr/>
          <p:nvPr userDrawn="1"/>
        </p:nvSpPr>
        <p:spPr>
          <a:xfrm>
            <a:off x="-1" y="243741"/>
            <a:ext cx="10352763" cy="12404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0CEBB8A9-47B4-425D-81D2-94A32DD652F0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162" y="6262255"/>
            <a:ext cx="1759838" cy="451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498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6" r:id="rId10"/>
    <p:sldLayoutId id="2147483670" r:id="rId11"/>
    <p:sldLayoutId id="2147483671" r:id="rId12"/>
    <p:sldLayoutId id="2147483672" r:id="rId13"/>
    <p:sldLayoutId id="2147483677" r:id="rId14"/>
    <p:sldLayoutId id="2147483673" r:id="rId15"/>
    <p:sldLayoutId id="2147483674" r:id="rId16"/>
    <p:sldLayoutId id="2147483675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GB" sz="3600" b="1" kern="1200" dirty="0">
          <a:solidFill>
            <a:schemeClr val="bg2"/>
          </a:solidFill>
          <a:latin typeface="+mj-lt"/>
          <a:ea typeface="MS PGothic" panose="020B0600070205080204" pitchFamily="34" charset="-128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100000"/>
        </a:lnSpc>
        <a:spcBef>
          <a:spcPts val="1000"/>
        </a:spcBef>
        <a:buClr>
          <a:schemeClr val="accent3"/>
        </a:buClr>
        <a:buFont typeface="Arial" panose="020B0604020202020204" pitchFamily="34" charset="0"/>
        <a:buChar char="►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893763" indent="-43656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252538" indent="-33813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9725" indent="-35718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157413" indent="-32861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78">
          <p15:clr>
            <a:srgbClr val="F26B43"/>
          </p15:clr>
        </p15:guide>
        <p15:guide id="2" pos="3840">
          <p15:clr>
            <a:srgbClr val="F26B43"/>
          </p15:clr>
        </p15:guide>
        <p15:guide id="3" pos="438">
          <p15:clr>
            <a:srgbClr val="F26B43"/>
          </p15:clr>
        </p15:guide>
        <p15:guide id="4" pos="7242">
          <p15:clr>
            <a:srgbClr val="F26B43"/>
          </p15:clr>
        </p15:guide>
        <p15:guide id="5" orient="horz" pos="913">
          <p15:clr>
            <a:srgbClr val="F26B43"/>
          </p15:clr>
        </p15:guide>
        <p15:guide id="6" orient="horz" pos="232">
          <p15:clr>
            <a:srgbClr val="F26B43"/>
          </p15:clr>
        </p15:guide>
        <p15:guide id="7" orient="horz" pos="3770">
          <p15:clr>
            <a:srgbClr val="F26B43"/>
          </p15:clr>
        </p15:guide>
        <p15:guide id="8" orient="horz" pos="86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sv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6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9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B65E5-9D3D-45A1-A7DF-644CC28723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Craniofacial growth and function in achondroplasia: </a:t>
            </a:r>
            <a:br>
              <a:rPr lang="en-US" dirty="0"/>
            </a:br>
            <a:r>
              <a:rPr lang="en-US" dirty="0"/>
              <a:t>a multimodal 3D study on 15 patients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958E0A-BFCC-409A-BD11-1BD268BB0C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Adapted from: </a:t>
            </a:r>
            <a:r>
              <a:rPr lang="en-GB" dirty="0" err="1"/>
              <a:t>Morice</a:t>
            </a:r>
            <a:r>
              <a:rPr lang="en-GB" dirty="0"/>
              <a:t> A, </a:t>
            </a:r>
            <a:r>
              <a:rPr lang="en-GB" dirty="0" err="1"/>
              <a:t>Taverne</a:t>
            </a:r>
            <a:r>
              <a:rPr lang="en-GB" dirty="0"/>
              <a:t> M, </a:t>
            </a:r>
            <a:r>
              <a:rPr lang="en-GB" dirty="0" err="1"/>
              <a:t>Eché</a:t>
            </a:r>
            <a:r>
              <a:rPr lang="en-GB" dirty="0"/>
              <a:t> S, Griffon L, </a:t>
            </a:r>
            <a:r>
              <a:rPr lang="en-GB" dirty="0" err="1"/>
              <a:t>Fauroux</a:t>
            </a:r>
            <a:r>
              <a:rPr lang="en-GB" dirty="0"/>
              <a:t> B, </a:t>
            </a:r>
            <a:r>
              <a:rPr lang="en-GB" dirty="0" err="1"/>
              <a:t>Leboulanger</a:t>
            </a:r>
            <a:r>
              <a:rPr lang="en-GB" dirty="0"/>
              <a:t> N, </a:t>
            </a:r>
            <a:r>
              <a:rPr lang="en-GB" dirty="0" err="1"/>
              <a:t>Couloigner</a:t>
            </a:r>
            <a:r>
              <a:rPr lang="en-GB" dirty="0"/>
              <a:t> V, </a:t>
            </a:r>
            <a:r>
              <a:rPr lang="en-GB" dirty="0" err="1"/>
              <a:t>Baujat</a:t>
            </a:r>
            <a:r>
              <a:rPr lang="en-GB" dirty="0"/>
              <a:t> G, Cormier-</a:t>
            </a:r>
            <a:r>
              <a:rPr lang="en-GB" dirty="0" err="1"/>
              <a:t>Daire</a:t>
            </a:r>
            <a:r>
              <a:rPr lang="en-GB" dirty="0"/>
              <a:t> V, Picard A, </a:t>
            </a:r>
            <a:r>
              <a:rPr lang="en-GB" dirty="0" err="1"/>
              <a:t>Legeai</a:t>
            </a:r>
            <a:r>
              <a:rPr lang="en-GB" dirty="0"/>
              <a:t>-Mallet L, </a:t>
            </a:r>
            <a:r>
              <a:rPr lang="en-GB" dirty="0" err="1"/>
              <a:t>Kadlub</a:t>
            </a:r>
            <a:r>
              <a:rPr lang="en-GB" dirty="0"/>
              <a:t> N, </a:t>
            </a:r>
            <a:r>
              <a:rPr lang="en-GB" dirty="0" err="1"/>
              <a:t>Khonsari</a:t>
            </a:r>
            <a:r>
              <a:rPr lang="en-GB" dirty="0"/>
              <a:t> RH</a:t>
            </a:r>
          </a:p>
          <a:p>
            <a:r>
              <a:rPr lang="en-GB" dirty="0" err="1"/>
              <a:t>Orphanet</a:t>
            </a:r>
            <a:r>
              <a:rPr lang="en-GB" dirty="0"/>
              <a:t> J Rare Dis. 2023;18(1):88</a:t>
            </a:r>
          </a:p>
          <a:p>
            <a:r>
              <a:rPr lang="en-GB" dirty="0" err="1"/>
              <a:t>doi</a:t>
            </a:r>
            <a:r>
              <a:rPr lang="en-GB" dirty="0"/>
              <a:t>: 10.1186/s13023-023-02664-y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95FAA1-1761-BA3E-5616-ED1B0C15FB32}"/>
              </a:ext>
            </a:extLst>
          </p:cNvPr>
          <p:cNvSpPr txBox="1"/>
          <p:nvPr/>
        </p:nvSpPr>
        <p:spPr>
          <a:xfrm>
            <a:off x="5537188" y="6145953"/>
            <a:ext cx="41276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Healthcare Professionals Only</a:t>
            </a:r>
            <a:b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2023 BioMarin International Ltd.</a:t>
            </a:r>
            <a:b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 Rights Reserved. EU-ACH-00807 07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/23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274554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AE30C5-A5CC-536B-53AE-9A445C64A30E}"/>
              </a:ext>
            </a:extLst>
          </p:cNvPr>
          <p:cNvSpPr txBox="1"/>
          <p:nvPr/>
        </p:nvSpPr>
        <p:spPr>
          <a:xfrm>
            <a:off x="2527143" y="6134044"/>
            <a:ext cx="41276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30303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Achondroplasia.expert is organised and funded by BioMarin. This material has been developed in conjunction with the Achondroplasia.expert Editorial Committee.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274554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0FFF194-6522-73EB-E0C5-91D56D7016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25" y="6312114"/>
            <a:ext cx="1669349" cy="244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3907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34495-CA78-A8BD-05F2-F0A96AE6E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Results: Functional 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1FE1B-7460-3B5A-6313-0A29F2BA52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 err="1"/>
              <a:t>Polygraphic</a:t>
            </a:r>
            <a:r>
              <a:rPr lang="en-GB" sz="1800" dirty="0"/>
              <a:t> results and upper airway surgery</a:t>
            </a:r>
          </a:p>
          <a:p>
            <a:pPr lvl="1"/>
            <a:r>
              <a:rPr lang="en-GB" sz="1600" dirty="0"/>
              <a:t>Sleep anomalies affected 80% of patients, with 33% patients having severe obstructive sleep apnoea syndrome (AHI &gt;=10 events/hour)</a:t>
            </a:r>
          </a:p>
          <a:p>
            <a:pPr lvl="1"/>
            <a:r>
              <a:rPr lang="en-GB" sz="1600" dirty="0"/>
              <a:t>Abnormal desaturations were observed in 13/15 patients</a:t>
            </a:r>
          </a:p>
          <a:p>
            <a:pPr lvl="1"/>
            <a:r>
              <a:rPr lang="en-GB" sz="1600" dirty="0" err="1"/>
              <a:t>Apnoeas</a:t>
            </a:r>
            <a:r>
              <a:rPr lang="en-GB" sz="1600" dirty="0"/>
              <a:t> were mostly obstructive</a:t>
            </a:r>
          </a:p>
          <a:p>
            <a:r>
              <a:rPr lang="en-GB" sz="1800" dirty="0"/>
              <a:t>Craniofacial phenotype and sleep disorders: </a:t>
            </a:r>
            <a:r>
              <a:rPr lang="en-GB" sz="1800" dirty="0" err="1"/>
              <a:t>anatomo</a:t>
            </a:r>
            <a:r>
              <a:rPr lang="en-GB" sz="1800" dirty="0"/>
              <a:t>-functional correlation</a:t>
            </a:r>
          </a:p>
          <a:p>
            <a:pPr lvl="1"/>
            <a:r>
              <a:rPr lang="en-GB" sz="1600" dirty="0"/>
              <a:t>Greater AHI and OAHI values were both associated with more pronounced maxillary retrusion and retrognathism, and with smaller C1-C2 values</a:t>
            </a:r>
          </a:p>
          <a:p>
            <a:pPr lvl="1"/>
            <a:r>
              <a:rPr lang="en-GB" sz="1600" dirty="0"/>
              <a:t>When maxillary and mandibular retrusion increased, SpO</a:t>
            </a:r>
            <a:r>
              <a:rPr lang="en-GB" sz="1600" baseline="-25000" dirty="0"/>
              <a:t>2</a:t>
            </a:r>
            <a:r>
              <a:rPr lang="en-GB" sz="1600" dirty="0"/>
              <a:t> min decreased</a:t>
            </a:r>
          </a:p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A0CCA4-FA76-3092-D286-51A882BEB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AHI, </a:t>
            </a:r>
            <a:r>
              <a:rPr lang="en-GB" dirty="0" err="1"/>
              <a:t>Apnea</a:t>
            </a:r>
            <a:r>
              <a:rPr lang="en-GB" dirty="0"/>
              <a:t> Hypopnea Index; OAHI, Obstructive </a:t>
            </a:r>
            <a:r>
              <a:rPr lang="en-GB" dirty="0" err="1"/>
              <a:t>Apnea</a:t>
            </a:r>
            <a:r>
              <a:rPr lang="en-GB" dirty="0"/>
              <a:t> Hypopnea Index.</a:t>
            </a:r>
          </a:p>
          <a:p>
            <a:r>
              <a:rPr lang="en-GB" dirty="0" err="1"/>
              <a:t>Morice</a:t>
            </a:r>
            <a:r>
              <a:rPr lang="en-GB" dirty="0"/>
              <a:t> A, et al. </a:t>
            </a:r>
            <a:r>
              <a:rPr lang="en-GB" dirty="0" err="1"/>
              <a:t>Orphanet</a:t>
            </a:r>
            <a:r>
              <a:rPr lang="en-GB" dirty="0"/>
              <a:t> J Rare Dis. 2023;18(1):88. 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BC51C31-B707-CE16-BFED-02520E6D1A7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GB" sz="1600" dirty="0"/>
              <a:t>There was a significant correlation between the severity of maxillo-mandibular retrusion and </a:t>
            </a:r>
          </a:p>
          <a:p>
            <a:pPr>
              <a:spcBef>
                <a:spcPts val="0"/>
              </a:spcBef>
            </a:pPr>
            <a:r>
              <a:rPr lang="en-GB" sz="1600" dirty="0"/>
              <a:t>obstructive sleep apnoea syndrome (</a:t>
            </a:r>
            <a:r>
              <a:rPr lang="en-GB" sz="1600" i="1" dirty="0"/>
              <a:t>p</a:t>
            </a:r>
            <a:r>
              <a:rPr lang="en-GB" sz="1600" dirty="0"/>
              <a:t>&lt;0.01)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C0DB535-F316-2CAA-833B-55222BC9E19D}"/>
              </a:ext>
            </a:extLst>
          </p:cNvPr>
          <p:cNvSpPr/>
          <p:nvPr/>
        </p:nvSpPr>
        <p:spPr>
          <a:xfrm>
            <a:off x="10489321" y="360000"/>
            <a:ext cx="1008000" cy="1007999"/>
          </a:xfrm>
          <a:prstGeom prst="ellipse">
            <a:avLst/>
          </a:prstGeom>
          <a:solidFill>
            <a:schemeClr val="accent4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Graphic 7" descr="Sleep with solid fill">
            <a:extLst>
              <a:ext uri="{FF2B5EF4-FFF2-40B4-BE49-F238E27FC236}">
                <a16:creationId xmlns:a16="http://schemas.microsoft.com/office/drawing/2014/main" id="{FDE4FCF2-067C-51CF-31C7-8DC18E5501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97321" y="434023"/>
            <a:ext cx="792000" cy="7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1274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1F7F0-D557-51AC-4FD4-9D4AA0948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BC145-2C55-90ED-358E-13A152A5B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ACH leads to different degrees of craniofacial morphological and functional severity</a:t>
            </a:r>
          </a:p>
          <a:p>
            <a:r>
              <a:rPr lang="en-GB" dirty="0"/>
              <a:t>It shows, for the first time, that more severe craniofacial phenotypes occur in older patients than in younger ones</a:t>
            </a:r>
          </a:p>
          <a:p>
            <a:pPr lvl="1"/>
            <a:r>
              <a:rPr lang="en-GB" dirty="0"/>
              <a:t>Suggesting an aggravation of craniofacial phenotypes during growth</a:t>
            </a:r>
          </a:p>
          <a:p>
            <a:r>
              <a:rPr lang="en-GB" dirty="0"/>
              <a:t>It further demonstrates an </a:t>
            </a:r>
            <a:r>
              <a:rPr lang="en-GB" dirty="0" err="1"/>
              <a:t>anatomo</a:t>
            </a:r>
            <a:r>
              <a:rPr lang="en-GB" dirty="0"/>
              <a:t>-functional correlation between the severity of </a:t>
            </a:r>
            <a:br>
              <a:rPr lang="en-GB" dirty="0"/>
            </a:br>
            <a:r>
              <a:rPr lang="en-GB" dirty="0"/>
              <a:t>maxillo-mandibular retrusion and OSA</a:t>
            </a:r>
          </a:p>
          <a:p>
            <a:r>
              <a:rPr lang="en-GB" dirty="0"/>
              <a:t>FGFR-related conditions due to activating mutations may soon benefit from medical treatments that will hopefully reduce the need for invasive surgical procedures</a:t>
            </a:r>
          </a:p>
          <a:p>
            <a:r>
              <a:rPr lang="en-GB" dirty="0"/>
              <a:t>In this context, precise knowledge on the natural history of these conditions, including ACH, is crucial for adapting future treatment and assessing their efficiency, especially in resolving functional anomalies like OSA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21A86B-A29F-999B-9E49-A0DEB05C8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Morice</a:t>
            </a:r>
            <a:r>
              <a:rPr lang="en-GB" dirty="0"/>
              <a:t> A, et al. </a:t>
            </a:r>
            <a:r>
              <a:rPr lang="en-GB" dirty="0" err="1"/>
              <a:t>Orphanet</a:t>
            </a:r>
            <a:r>
              <a:rPr lang="en-GB" dirty="0"/>
              <a:t> J Rare Dis. 2023;18(1):88.  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9C8F1DC-8CB4-6418-068F-8BEB6D2FAFBA}"/>
              </a:ext>
            </a:extLst>
          </p:cNvPr>
          <p:cNvSpPr/>
          <p:nvPr/>
        </p:nvSpPr>
        <p:spPr>
          <a:xfrm>
            <a:off x="10489321" y="360000"/>
            <a:ext cx="1008000" cy="1007999"/>
          </a:xfrm>
          <a:prstGeom prst="ellipse">
            <a:avLst/>
          </a:prstGeom>
          <a:solidFill>
            <a:schemeClr val="accent4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Graphic 8" descr="Clipboard Checked with solid fill">
            <a:extLst>
              <a:ext uri="{FF2B5EF4-FFF2-40B4-BE49-F238E27FC236}">
                <a16:creationId xmlns:a16="http://schemas.microsoft.com/office/drawing/2014/main" id="{9F4E3AEA-868D-864D-A0FA-C6C37FFDE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97321" y="467999"/>
            <a:ext cx="792000" cy="7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380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6D9F440-9326-7434-F7E9-9A89452C2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AE10D2D-02F4-1A2A-D7D3-BFAFF1A1D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Achondroplasia (ACH) is the most frequent </a:t>
            </a:r>
            <a:r>
              <a:rPr lang="en-GB" i="1" dirty="0"/>
              <a:t>FGFR3</a:t>
            </a:r>
            <a:r>
              <a:rPr lang="en-GB" dirty="0"/>
              <a:t>-related chondrodysplasia, leading to:</a:t>
            </a:r>
          </a:p>
          <a:p>
            <a:pPr lvl="1"/>
            <a:r>
              <a:rPr lang="en-GB" dirty="0" err="1"/>
              <a:t>Rhizomelic</a:t>
            </a:r>
            <a:r>
              <a:rPr lang="en-GB" dirty="0"/>
              <a:t> dwarfism</a:t>
            </a:r>
          </a:p>
          <a:p>
            <a:pPr lvl="1"/>
            <a:r>
              <a:rPr lang="en-GB" dirty="0"/>
              <a:t>Craniofacial anomalies</a:t>
            </a:r>
          </a:p>
          <a:p>
            <a:pPr lvl="1"/>
            <a:r>
              <a:rPr lang="en-GB" dirty="0"/>
              <a:t>Stenosis of the foramen magnum</a:t>
            </a:r>
          </a:p>
          <a:p>
            <a:pPr lvl="1"/>
            <a:r>
              <a:rPr lang="en-GB" dirty="0"/>
              <a:t>Sleep apnoea</a:t>
            </a:r>
          </a:p>
          <a:p>
            <a:r>
              <a:rPr lang="en-GB" dirty="0"/>
              <a:t>Craniofacial growth and its correlation with obstructive sleep apnoea syndrome has not been assessed in achondroplasia</a:t>
            </a:r>
          </a:p>
          <a:p>
            <a:r>
              <a:rPr lang="en-GB" dirty="0"/>
              <a:t>This study aimed to better characterise and quantify the skeletal craniofacial phenotype in ACH patients</a:t>
            </a:r>
            <a:r>
              <a:rPr lang="en-GB" baseline="30000" dirty="0"/>
              <a:t>*</a:t>
            </a:r>
          </a:p>
          <a:p>
            <a:pPr lvl="1"/>
            <a:r>
              <a:rPr lang="en-GB" dirty="0"/>
              <a:t>The relationship between craniofacial shape and sleep study parameters was also investigated </a:t>
            </a:r>
          </a:p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14C165-F534-78AC-2779-BE63771EC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*Using clinical evaluation, 2D </a:t>
            </a:r>
            <a:r>
              <a:rPr lang="en-GB" dirty="0" err="1"/>
              <a:t>cephalometrics</a:t>
            </a:r>
            <a:r>
              <a:rPr lang="en-GB" dirty="0"/>
              <a:t> and 3D geometric morphometrics.</a:t>
            </a:r>
          </a:p>
          <a:p>
            <a:r>
              <a:rPr lang="en-GB" dirty="0"/>
              <a:t>FGFR3, fibroblast growth factor receptor 3.</a:t>
            </a:r>
          </a:p>
          <a:p>
            <a:r>
              <a:rPr lang="en-GB" dirty="0" err="1"/>
              <a:t>Morice</a:t>
            </a:r>
            <a:r>
              <a:rPr lang="en-GB" dirty="0"/>
              <a:t> A, et al. </a:t>
            </a:r>
            <a:r>
              <a:rPr lang="en-GB" dirty="0" err="1"/>
              <a:t>Orphanet</a:t>
            </a:r>
            <a:r>
              <a:rPr lang="en-GB" dirty="0"/>
              <a:t> J Rare Dis. 2023;18(1):88.  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41E4093C-AA58-13AC-D90D-EEFCEB0B9F37}"/>
              </a:ext>
            </a:extLst>
          </p:cNvPr>
          <p:cNvGrpSpPr/>
          <p:nvPr/>
        </p:nvGrpSpPr>
        <p:grpSpPr>
          <a:xfrm>
            <a:off x="10489321" y="360000"/>
            <a:ext cx="1008000" cy="1007999"/>
            <a:chOff x="10480932" y="360000"/>
            <a:chExt cx="1008000" cy="1007999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EE6F042-1A95-6776-8101-ACC8B3C73297}"/>
                </a:ext>
              </a:extLst>
            </p:cNvPr>
            <p:cNvSpPr/>
            <p:nvPr/>
          </p:nvSpPr>
          <p:spPr>
            <a:xfrm>
              <a:off x="10480932" y="360000"/>
              <a:ext cx="1008000" cy="1007999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2" name="Graphic 11" descr="Folder Search with solid fill">
              <a:extLst>
                <a:ext uri="{FF2B5EF4-FFF2-40B4-BE49-F238E27FC236}">
                  <a16:creationId xmlns:a16="http://schemas.microsoft.com/office/drawing/2014/main" id="{1DBA504F-EF8C-901A-02C1-6EB63DC94B2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624932" y="503999"/>
              <a:ext cx="720000" cy="72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11148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6B0A1-F71F-E33F-FBCE-9F8996FCC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Method: Study Design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D8D67-3E12-E913-DD70-0E6DB21D0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Retrospective, multimodal study based on a paediatric cohort of ACH participants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9C4800-9050-5B61-E1B0-FD0187906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4497" y="6131861"/>
            <a:ext cx="8917675" cy="581635"/>
          </a:xfrm>
        </p:spPr>
        <p:txBody>
          <a:bodyPr/>
          <a:lstStyle/>
          <a:p>
            <a:r>
              <a:rPr lang="en-GB" dirty="0"/>
              <a:t>Patients whose ages at respiratory </a:t>
            </a:r>
            <a:r>
              <a:rPr lang="en-GB" dirty="0" err="1"/>
              <a:t>polygraphic</a:t>
            </a:r>
            <a:r>
              <a:rPr lang="en-GB" dirty="0"/>
              <a:t> (PG) and at cephalograms were not similar (tolerance of 15 months maximum, i.e., 20% of age difference), were excluded from the study.</a:t>
            </a:r>
          </a:p>
          <a:p>
            <a:r>
              <a:rPr lang="en-GB" dirty="0" err="1"/>
              <a:t>Morice</a:t>
            </a:r>
            <a:r>
              <a:rPr lang="en-GB" dirty="0"/>
              <a:t> A, et al. </a:t>
            </a:r>
            <a:r>
              <a:rPr lang="en-GB" dirty="0" err="1"/>
              <a:t>Orphanet</a:t>
            </a:r>
            <a:r>
              <a:rPr lang="en-GB" dirty="0"/>
              <a:t> J Rare Dis. 2023;18(1):88. 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0965DFE-1A13-7CC5-58E7-7A1FDF5B4035}"/>
              </a:ext>
            </a:extLst>
          </p:cNvPr>
          <p:cNvSpPr/>
          <p:nvPr/>
        </p:nvSpPr>
        <p:spPr>
          <a:xfrm>
            <a:off x="738088" y="1963023"/>
            <a:ext cx="10715824" cy="4043493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0E630C51-3E37-2F6C-4531-81013B46FEE1}"/>
              </a:ext>
            </a:extLst>
          </p:cNvPr>
          <p:cNvGrpSpPr/>
          <p:nvPr/>
        </p:nvGrpSpPr>
        <p:grpSpPr>
          <a:xfrm>
            <a:off x="1008077" y="2126608"/>
            <a:ext cx="10175846" cy="3095537"/>
            <a:chOff x="1008077" y="2130804"/>
            <a:chExt cx="10175846" cy="3095537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63F9247-9B1C-1831-FEE0-CB1CDE434B77}"/>
                </a:ext>
              </a:extLst>
            </p:cNvPr>
            <p:cNvSpPr/>
            <p:nvPr/>
          </p:nvSpPr>
          <p:spPr>
            <a:xfrm>
              <a:off x="1008077" y="2130804"/>
              <a:ext cx="10175846" cy="68789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ACH patients with confirmed </a:t>
              </a:r>
              <a:r>
                <a:rPr lang="en-GB" i="1" dirty="0"/>
                <a:t>FGFR3</a:t>
              </a:r>
              <a:r>
                <a:rPr lang="en-GB" dirty="0"/>
                <a:t> gain-of-function mutations (N=15)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591059C7-8F51-0254-FA7F-BE6ACC36899D}"/>
                </a:ext>
              </a:extLst>
            </p:cNvPr>
            <p:cNvSpPr/>
            <p:nvPr/>
          </p:nvSpPr>
          <p:spPr>
            <a:xfrm>
              <a:off x="1008078" y="3952024"/>
              <a:ext cx="2372685" cy="127431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Clinical and orthodontics evaluation and photographs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435F335-4869-F056-4AE1-476CD751F4EF}"/>
                </a:ext>
              </a:extLst>
            </p:cNvPr>
            <p:cNvSpPr/>
            <p:nvPr/>
          </p:nvSpPr>
          <p:spPr>
            <a:xfrm>
              <a:off x="3609131" y="3952022"/>
              <a:ext cx="2372685" cy="127431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Respiratory</a:t>
              </a:r>
            </a:p>
            <a:p>
              <a:pPr algn="ctr"/>
              <a:r>
                <a:rPr lang="en-GB" dirty="0"/>
                <a:t>PG results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9BC3C87-8480-FA8C-2E31-476DEAE3A5BF}"/>
                </a:ext>
              </a:extLst>
            </p:cNvPr>
            <p:cNvSpPr/>
            <p:nvPr/>
          </p:nvSpPr>
          <p:spPr>
            <a:xfrm>
              <a:off x="6210184" y="3952021"/>
              <a:ext cx="2372685" cy="127431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Lateral cephalograms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D347B19-9CFA-A159-F15B-FEC4C12EA76B}"/>
                </a:ext>
              </a:extLst>
            </p:cNvPr>
            <p:cNvSpPr/>
            <p:nvPr/>
          </p:nvSpPr>
          <p:spPr>
            <a:xfrm>
              <a:off x="8811237" y="3952021"/>
              <a:ext cx="2372685" cy="127431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CT-scans</a:t>
              </a:r>
            </a:p>
          </p:txBody>
        </p:sp>
        <p:cxnSp>
          <p:nvCxnSpPr>
            <p:cNvPr id="13" name="Connector: Elbow 12">
              <a:extLst>
                <a:ext uri="{FF2B5EF4-FFF2-40B4-BE49-F238E27FC236}">
                  <a16:creationId xmlns:a16="http://schemas.microsoft.com/office/drawing/2014/main" id="{0BC511A2-F781-D4B1-2C84-8CFB9B839018}"/>
                </a:ext>
              </a:extLst>
            </p:cNvPr>
            <p:cNvCxnSpPr>
              <a:cxnSpLocks/>
              <a:stCxn id="6" idx="2"/>
              <a:endCxn id="7" idx="0"/>
            </p:cNvCxnSpPr>
            <p:nvPr/>
          </p:nvCxnSpPr>
          <p:spPr>
            <a:xfrm rot="5400000">
              <a:off x="3578550" y="1434574"/>
              <a:ext cx="1133322" cy="3901579"/>
            </a:xfrm>
            <a:prstGeom prst="bentConnector3">
              <a:avLst>
                <a:gd name="adj1" fmla="val 50000"/>
              </a:avLst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or: Elbow 17">
              <a:extLst>
                <a:ext uri="{FF2B5EF4-FFF2-40B4-BE49-F238E27FC236}">
                  <a16:creationId xmlns:a16="http://schemas.microsoft.com/office/drawing/2014/main" id="{E034A515-78EF-26F2-6A1E-B0FADFA65C44}"/>
                </a:ext>
              </a:extLst>
            </p:cNvPr>
            <p:cNvCxnSpPr>
              <a:stCxn id="6" idx="2"/>
              <a:endCxn id="8" idx="0"/>
            </p:cNvCxnSpPr>
            <p:nvPr/>
          </p:nvCxnSpPr>
          <p:spPr>
            <a:xfrm rot="5400000">
              <a:off x="4879077" y="2735099"/>
              <a:ext cx="1133320" cy="1300526"/>
            </a:xfrm>
            <a:prstGeom prst="bentConnector3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or: Elbow 19">
              <a:extLst>
                <a:ext uri="{FF2B5EF4-FFF2-40B4-BE49-F238E27FC236}">
                  <a16:creationId xmlns:a16="http://schemas.microsoft.com/office/drawing/2014/main" id="{0179F46D-826C-AFFD-D400-1FB83EA3072D}"/>
                </a:ext>
              </a:extLst>
            </p:cNvPr>
            <p:cNvCxnSpPr>
              <a:cxnSpLocks/>
              <a:stCxn id="6" idx="2"/>
              <a:endCxn id="10" idx="0"/>
            </p:cNvCxnSpPr>
            <p:nvPr/>
          </p:nvCxnSpPr>
          <p:spPr>
            <a:xfrm rot="16200000" flipH="1">
              <a:off x="7480131" y="1434571"/>
              <a:ext cx="1133319" cy="3901580"/>
            </a:xfrm>
            <a:prstGeom prst="bentConnector3">
              <a:avLst>
                <a:gd name="adj1" fmla="val 50000"/>
              </a:avLst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or: Elbow 22">
              <a:extLst>
                <a:ext uri="{FF2B5EF4-FFF2-40B4-BE49-F238E27FC236}">
                  <a16:creationId xmlns:a16="http://schemas.microsoft.com/office/drawing/2014/main" id="{E6DD127E-2029-D42B-719B-A17FEBE80266}"/>
                </a:ext>
              </a:extLst>
            </p:cNvPr>
            <p:cNvCxnSpPr>
              <a:stCxn id="6" idx="2"/>
              <a:endCxn id="9" idx="0"/>
            </p:cNvCxnSpPr>
            <p:nvPr/>
          </p:nvCxnSpPr>
          <p:spPr>
            <a:xfrm rot="16200000" flipH="1">
              <a:off x="6179604" y="2735097"/>
              <a:ext cx="1133319" cy="1300527"/>
            </a:xfrm>
            <a:prstGeom prst="bentConnector3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DAAE749-2299-85F0-EDCC-FC48B03D5DA2}"/>
                </a:ext>
              </a:extLst>
            </p:cNvPr>
            <p:cNvSpPr/>
            <p:nvPr/>
          </p:nvSpPr>
          <p:spPr>
            <a:xfrm>
              <a:off x="1008077" y="3029722"/>
              <a:ext cx="10175846" cy="687898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  <a:ln w="38100">
              <a:solidFill>
                <a:schemeClr val="bg2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chemeClr val="tx2"/>
                  </a:solidFill>
                </a:rPr>
                <a:t>Analyses performed before any skeletal craniofacial procedure, including orthodontic treatments</a:t>
              </a:r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14128805-57F7-93E8-B267-80463C0344C8}"/>
              </a:ext>
            </a:extLst>
          </p:cNvPr>
          <p:cNvSpPr/>
          <p:nvPr/>
        </p:nvSpPr>
        <p:spPr>
          <a:xfrm>
            <a:off x="1008077" y="5295295"/>
            <a:ext cx="10186100" cy="6333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Controls (n=11) were selected among age and gender matched patients without any reported craniofacial anomalies. These patients underwent </a:t>
            </a:r>
            <a:br>
              <a:rPr lang="en-GB" sz="1200" dirty="0"/>
            </a:br>
            <a:r>
              <a:rPr lang="en-GB" sz="1200" dirty="0"/>
              <a:t>CT-scans performed within a short delay after benign trauma or infections that did not affect the studied regions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0D0CE45E-39C5-DEEB-E8FA-6B3F97ACD0D9}"/>
              </a:ext>
            </a:extLst>
          </p:cNvPr>
          <p:cNvGrpSpPr/>
          <p:nvPr/>
        </p:nvGrpSpPr>
        <p:grpSpPr>
          <a:xfrm>
            <a:off x="10489321" y="361949"/>
            <a:ext cx="1008000" cy="1007999"/>
            <a:chOff x="10480932" y="361949"/>
            <a:chExt cx="1008000" cy="1007999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590A8A6F-E292-67C1-1BAE-EB75BC68BEDB}"/>
                </a:ext>
              </a:extLst>
            </p:cNvPr>
            <p:cNvSpPr/>
            <p:nvPr/>
          </p:nvSpPr>
          <p:spPr>
            <a:xfrm>
              <a:off x="10480932" y="361949"/>
              <a:ext cx="1008000" cy="1007999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9" name="Graphic 28" descr="Hierarchy with solid fill">
              <a:extLst>
                <a:ext uri="{FF2B5EF4-FFF2-40B4-BE49-F238E27FC236}">
                  <a16:creationId xmlns:a16="http://schemas.microsoft.com/office/drawing/2014/main" id="{C5C99AE2-E667-ADD5-0315-66EBCB2E6E7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624932" y="497559"/>
              <a:ext cx="720000" cy="72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19035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8ECA54A-44EB-7F1D-0CC5-DA7B07A57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Results: Clinical Assessment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F74053-2FD0-11AE-5C7A-AFB243AD9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To account for facial characteristics and to screen for potential clinical predictive factors of OSA, three morphological features—maxillo-zygomatic retrusion, deep nasal root, prominent forehead—with three grades of severity were used. </a:t>
            </a:r>
          </a:p>
          <a:p>
            <a:r>
              <a:rPr lang="en-GB" dirty="0" err="1"/>
              <a:t>Morice</a:t>
            </a:r>
            <a:r>
              <a:rPr lang="en-GB" dirty="0"/>
              <a:t> A, et al. </a:t>
            </a:r>
            <a:r>
              <a:rPr lang="en-GB" dirty="0" err="1"/>
              <a:t>Orphanet</a:t>
            </a:r>
            <a:r>
              <a:rPr lang="en-GB" dirty="0"/>
              <a:t> J Rare Dis. 2023;18(1):88. 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537979-4893-184B-4C6A-8F5105D850C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1800" dirty="0"/>
              <a:t>Craniofacial phenotype was characterised by maxillo-zygomatic retrusion, deep nasal root,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1800" dirty="0"/>
              <a:t>and prominent forehead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A7F48AB-55B3-DC49-A459-8516F25B16A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30" t="8465" r="66370"/>
          <a:stretch/>
        </p:blipFill>
        <p:spPr>
          <a:xfrm>
            <a:off x="442216" y="2206074"/>
            <a:ext cx="3498476" cy="1918108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488248D0-D73F-749B-CEB1-1BB1AD807298}"/>
              </a:ext>
            </a:extLst>
          </p:cNvPr>
          <p:cNvSpPr/>
          <p:nvPr/>
        </p:nvSpPr>
        <p:spPr>
          <a:xfrm>
            <a:off x="442216" y="1480887"/>
            <a:ext cx="3490087" cy="6428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Mild </a:t>
            </a:r>
          </a:p>
          <a:p>
            <a:pPr algn="ctr"/>
            <a:r>
              <a:rPr lang="en-GB" sz="1600" dirty="0"/>
              <a:t>maxillo-zygomatic retrusion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C0DE574-FE31-DB40-723D-E7CE8B7925E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241" t="8465" r="32741"/>
          <a:stretch/>
        </p:blipFill>
        <p:spPr>
          <a:xfrm>
            <a:off x="4007804" y="2206074"/>
            <a:ext cx="3632433" cy="1918108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48A6272-1F1B-057D-8FB8-082BF72D7075}"/>
              </a:ext>
            </a:extLst>
          </p:cNvPr>
          <p:cNvSpPr/>
          <p:nvPr/>
        </p:nvSpPr>
        <p:spPr>
          <a:xfrm>
            <a:off x="4035770" y="1480887"/>
            <a:ext cx="3604467" cy="6428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Moderate</a:t>
            </a:r>
          </a:p>
          <a:p>
            <a:pPr algn="ctr"/>
            <a:r>
              <a:rPr lang="en-GB" sz="1600" dirty="0"/>
              <a:t>maxillo-zygomatic retrusion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4024C05-2284-4E95-B15E-CF1D5135D864}"/>
              </a:ext>
            </a:extLst>
          </p:cNvPr>
          <p:cNvSpPr/>
          <p:nvPr/>
        </p:nvSpPr>
        <p:spPr>
          <a:xfrm>
            <a:off x="7743705" y="1480887"/>
            <a:ext cx="3238152" cy="6428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Severe</a:t>
            </a:r>
          </a:p>
          <a:p>
            <a:pPr algn="ctr"/>
            <a:r>
              <a:rPr lang="en-GB" sz="1600" dirty="0"/>
              <a:t>maxillo-zygomatic retrusion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E693655-EB14-2143-31A2-C6389E0B575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7869" t="8465" r="2697"/>
          <a:stretch/>
        </p:blipFill>
        <p:spPr>
          <a:xfrm>
            <a:off x="7762615" y="2206074"/>
            <a:ext cx="3238151" cy="1918108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F4D9BF83-75AF-ABE1-E885-C4848EF98FD2}"/>
              </a:ext>
            </a:extLst>
          </p:cNvPr>
          <p:cNvSpPr/>
          <p:nvPr/>
        </p:nvSpPr>
        <p:spPr>
          <a:xfrm>
            <a:off x="436226" y="4245757"/>
            <a:ext cx="3490088" cy="11313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en-GB" sz="1600" dirty="0"/>
              <a:t>Normal nasal root</a:t>
            </a:r>
          </a:p>
          <a:p>
            <a:pPr algn="ctr">
              <a:spcBef>
                <a:spcPts val="600"/>
              </a:spcBef>
            </a:pPr>
            <a:r>
              <a:rPr lang="en-GB" sz="1600" dirty="0"/>
              <a:t>Forehead: flattened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885563F-9A6D-F74C-E3C3-92E8851CAC56}"/>
              </a:ext>
            </a:extLst>
          </p:cNvPr>
          <p:cNvSpPr/>
          <p:nvPr/>
        </p:nvSpPr>
        <p:spPr>
          <a:xfrm>
            <a:off x="4007805" y="4245757"/>
            <a:ext cx="3651342" cy="11313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en-GB" sz="1600" dirty="0"/>
              <a:t>Deep nasal root with moderate nasal bone hypoplasia</a:t>
            </a:r>
          </a:p>
          <a:p>
            <a:pPr algn="ctr">
              <a:spcBef>
                <a:spcPts val="600"/>
              </a:spcBef>
            </a:pPr>
            <a:r>
              <a:rPr lang="en-GB" sz="1600" dirty="0"/>
              <a:t>Forehead: moderate convexity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EFF28B0-3D4E-053C-EF43-ACFA28EE8900}"/>
              </a:ext>
            </a:extLst>
          </p:cNvPr>
          <p:cNvSpPr/>
          <p:nvPr/>
        </p:nvSpPr>
        <p:spPr>
          <a:xfrm>
            <a:off x="7762614" y="4245757"/>
            <a:ext cx="3238152" cy="11313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en-GB" sz="1600" dirty="0"/>
              <a:t>Totally flattened nasal root with severe nasal bone hypoplasia</a:t>
            </a:r>
          </a:p>
          <a:p>
            <a:pPr algn="ctr">
              <a:spcBef>
                <a:spcPts val="600"/>
              </a:spcBef>
            </a:pPr>
            <a:r>
              <a:rPr lang="en-GB" sz="1600" dirty="0"/>
              <a:t>Forehead: markedly prominent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04E491C-5597-CE71-1ECC-21BEB15138AD}"/>
              </a:ext>
            </a:extLst>
          </p:cNvPr>
          <p:cNvSpPr/>
          <p:nvPr/>
        </p:nvSpPr>
        <p:spPr>
          <a:xfrm>
            <a:off x="10489321" y="361949"/>
            <a:ext cx="1008000" cy="1007999"/>
          </a:xfrm>
          <a:prstGeom prst="ellipse">
            <a:avLst/>
          </a:prstGeom>
          <a:solidFill>
            <a:schemeClr val="accent4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2" name="Graphic 21" descr="Flowchart with solid fill">
            <a:extLst>
              <a:ext uri="{FF2B5EF4-FFF2-40B4-BE49-F238E27FC236}">
                <a16:creationId xmlns:a16="http://schemas.microsoft.com/office/drawing/2014/main" id="{86F3BE6C-47B9-C6C6-DDC4-899EAAFEC9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633321" y="505948"/>
            <a:ext cx="72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751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6D9F440-9326-7434-F7E9-9A89452C2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Results: Cephalometric analyses  </a:t>
            </a:r>
          </a:p>
        </p:txBody>
      </p:sp>
      <p:graphicFrame>
        <p:nvGraphicFramePr>
          <p:cNvPr id="14" name="Table 14">
            <a:extLst>
              <a:ext uri="{FF2B5EF4-FFF2-40B4-BE49-F238E27FC236}">
                <a16:creationId xmlns:a16="http://schemas.microsoft.com/office/drawing/2014/main" id="{A1274A3F-4688-3DF5-123C-C939E6D7A7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3484582"/>
              </p:ext>
            </p:extLst>
          </p:nvPr>
        </p:nvGraphicFramePr>
        <p:xfrm>
          <a:off x="695325" y="1449388"/>
          <a:ext cx="10801349" cy="38578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3846">
                  <a:extLst>
                    <a:ext uri="{9D8B030D-6E8A-4147-A177-3AD203B41FA5}">
                      <a16:colId xmlns:a16="http://schemas.microsoft.com/office/drawing/2014/main" val="2608112940"/>
                    </a:ext>
                  </a:extLst>
                </a:gridCol>
                <a:gridCol w="2231471">
                  <a:extLst>
                    <a:ext uri="{9D8B030D-6E8A-4147-A177-3AD203B41FA5}">
                      <a16:colId xmlns:a16="http://schemas.microsoft.com/office/drawing/2014/main" val="3231657575"/>
                    </a:ext>
                  </a:extLst>
                </a:gridCol>
                <a:gridCol w="4366032">
                  <a:extLst>
                    <a:ext uri="{9D8B030D-6E8A-4147-A177-3AD203B41FA5}">
                      <a16:colId xmlns:a16="http://schemas.microsoft.com/office/drawing/2014/main" val="2771564711"/>
                    </a:ext>
                  </a:extLst>
                </a:gridCol>
              </a:tblGrid>
              <a:tr h="235119"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/>
                        <a:t>Mean ± SD</a:t>
                      </a:r>
                      <a:endParaRPr lang="en-GB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/>
                        <a:t>Definition</a:t>
                      </a:r>
                      <a:endParaRPr lang="en-GB" sz="1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4512503"/>
                  </a:ext>
                </a:extLst>
              </a:tr>
              <a:tr h="235119">
                <a:tc>
                  <a:txBody>
                    <a:bodyPr/>
                    <a:lstStyle/>
                    <a:p>
                      <a:r>
                        <a:rPr lang="en-GB" sz="1100" dirty="0"/>
                        <a:t>Age (years)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/>
                        <a:t>7.9±3.2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8582110"/>
                  </a:ext>
                </a:extLst>
              </a:tr>
              <a:tr h="235119">
                <a:tc>
                  <a:txBody>
                    <a:bodyPr/>
                    <a:lstStyle/>
                    <a:p>
                      <a:r>
                        <a:rPr lang="en-GB" sz="1100" dirty="0"/>
                        <a:t>C1/F1 angle (degrees)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87.8± .3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408150"/>
                  </a:ext>
                </a:extLst>
              </a:tr>
              <a:tr h="235119">
                <a:tc gridSpan="3">
                  <a:txBody>
                    <a:bodyPr/>
                    <a:lstStyle/>
                    <a:p>
                      <a:r>
                        <a:rPr lang="en-GB" sz="1100" dirty="0"/>
                        <a:t>Maxillomandibular position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678917"/>
                  </a:ext>
                </a:extLst>
              </a:tr>
              <a:tr h="391865">
                <a:tc>
                  <a:txBody>
                    <a:bodyPr/>
                    <a:lstStyle/>
                    <a:p>
                      <a:pPr lvl="1"/>
                      <a:r>
                        <a:rPr lang="en-GB" sz="1100" dirty="0"/>
                        <a:t>Maxillary position C1/f1M angle (relative to F1)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−10.3±4.9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/>
                        <a:t>Maxillary retrusion (n=15)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228066"/>
                  </a:ext>
                </a:extLst>
              </a:tr>
              <a:tr h="391865">
                <a:tc>
                  <a:txBody>
                    <a:bodyPr/>
                    <a:lstStyle/>
                    <a:p>
                      <a:pPr lvl="1"/>
                      <a:r>
                        <a:rPr lang="en-GB" sz="1100" dirty="0"/>
                        <a:t>Mandibular position (C1/f1m angle) (relative to F1)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/>
                        <a:t>− 8±4.3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/>
                        <a:t>Retrognathism (n=15)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364812"/>
                  </a:ext>
                </a:extLst>
              </a:tr>
              <a:tr h="391865">
                <a:tc>
                  <a:txBody>
                    <a:bodyPr/>
                    <a:lstStyle/>
                    <a:p>
                      <a:pPr lvl="1"/>
                      <a:r>
                        <a:rPr lang="en-GB" sz="1100" dirty="0"/>
                        <a:t>Maxillomandibular discordance  (f1M/1m angle)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/>
                        <a:t>− 2.2±4.4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/>
                        <a:t>Angle class I/II/III (n=3/2/10)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4559529"/>
                  </a:ext>
                </a:extLst>
              </a:tr>
              <a:tr h="235119">
                <a:tc>
                  <a:txBody>
                    <a:bodyPr/>
                    <a:lstStyle/>
                    <a:p>
                      <a:r>
                        <a:rPr lang="en-GB" sz="1100" dirty="0"/>
                        <a:t>Gonial angle (degrees)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/>
                        <a:t>129.6±20.32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/>
                        <a:t>Open n=13, closed n=2 (relative to F3^F7 angle)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4852681"/>
                  </a:ext>
                </a:extLst>
              </a:tr>
              <a:tr h="235119">
                <a:tc>
                  <a:txBody>
                    <a:bodyPr/>
                    <a:lstStyle/>
                    <a:p>
                      <a:r>
                        <a:rPr lang="en-GB" sz="1100" dirty="0"/>
                        <a:t>Vertical excess of the lower third of the face (%)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+6±0.02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Lower facial excess (n=15)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623865"/>
                  </a:ext>
                </a:extLst>
              </a:tr>
              <a:tr h="235119">
                <a:tc gridSpan="3">
                  <a:txBody>
                    <a:bodyPr/>
                    <a:lstStyle/>
                    <a:p>
                      <a:r>
                        <a:rPr lang="en-GB" sz="1100" dirty="0"/>
                        <a:t>Cranial base angles (degrees)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663959"/>
                  </a:ext>
                </a:extLst>
              </a:tr>
              <a:tr h="391865">
                <a:tc>
                  <a:txBody>
                    <a:bodyPr/>
                    <a:lstStyle/>
                    <a:p>
                      <a:pPr lvl="1"/>
                      <a:r>
                        <a:rPr lang="en-GB" sz="1100" dirty="0"/>
                        <a:t>C1/C2 angle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/>
                        <a:t>23.8±4.53 (20–22)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/>
                        <a:t>Anterior angle of the cranial base </a:t>
                      </a:r>
                    </a:p>
                    <a:p>
                      <a:pPr algn="ctr"/>
                      <a:r>
                        <a:rPr lang="en-GB" sz="1100"/>
                        <a:t>(open n=8, closed n=5, normal n=1)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589546"/>
                  </a:ext>
                </a:extLst>
              </a:tr>
              <a:tr h="391865">
                <a:tc>
                  <a:txBody>
                    <a:bodyPr/>
                    <a:lstStyle/>
                    <a:p>
                      <a:pPr lvl="1"/>
                      <a:r>
                        <a:rPr lang="en-GB" sz="1100" dirty="0"/>
                        <a:t>C1/C4 angle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111.2±11.3 (115–120)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Posterior angle of the cranial base </a:t>
                      </a:r>
                    </a:p>
                    <a:p>
                      <a:pPr algn="ctr"/>
                      <a:r>
                        <a:rPr lang="en-GB" sz="1100" dirty="0"/>
                        <a:t>(open n=1, closed n=13, normal n=1)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3776532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14C165-F534-78AC-2779-BE63771EC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 err="1"/>
              <a:t>Morice</a:t>
            </a:r>
            <a:r>
              <a:rPr lang="en-GB" dirty="0"/>
              <a:t> A, et al. </a:t>
            </a:r>
            <a:r>
              <a:rPr lang="en-GB" dirty="0" err="1"/>
              <a:t>Orphanet</a:t>
            </a:r>
            <a:r>
              <a:rPr lang="en-GB" dirty="0"/>
              <a:t> J Rare Dis. 2023;18(1):88. 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A986321-1C66-E464-1967-834B8E681DA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Autofit/>
          </a:bodyPr>
          <a:lstStyle/>
          <a:p>
            <a:r>
              <a:rPr lang="en-GB" dirty="0"/>
              <a:t>2D cephalometric studies showed constant maxillo-mandibular retrusion, with excessive vertical dimensions of the lower third of the face, and modifications of cranial base angles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EE6F042-1A95-6776-8101-ACC8B3C73297}"/>
              </a:ext>
            </a:extLst>
          </p:cNvPr>
          <p:cNvSpPr/>
          <p:nvPr/>
        </p:nvSpPr>
        <p:spPr>
          <a:xfrm>
            <a:off x="10489321" y="360000"/>
            <a:ext cx="1008000" cy="1007999"/>
          </a:xfrm>
          <a:prstGeom prst="ellipse">
            <a:avLst/>
          </a:prstGeom>
          <a:solidFill>
            <a:schemeClr val="accent4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Content Placeholder 8" descr="Target Audience with solid fill">
            <a:extLst>
              <a:ext uri="{FF2B5EF4-FFF2-40B4-BE49-F238E27FC236}">
                <a16:creationId xmlns:a16="http://schemas.microsoft.com/office/drawing/2014/main" id="{9E5189F5-35C5-73AA-2C30-8F1C99E5D7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33321" y="503999"/>
            <a:ext cx="72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915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F8137-8DF3-A569-65D0-2AF1ABDD3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Results: 3D-CT assessment</a:t>
            </a:r>
            <a:br>
              <a:rPr lang="en-GB" dirty="0"/>
            </a:br>
            <a:r>
              <a:rPr lang="en-GB" dirty="0"/>
              <a:t>Cranial sutures and skull base synchondroses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AD108-EE34-543B-4FEE-608BC28F7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1800" dirty="0"/>
              <a:t>Craniofacial CT-scans were available for 11/15 patients (female/male ratio: 3/8), with a mean age of 4.9 ± 4.9 years (range 0.2–13.6)</a:t>
            </a:r>
          </a:p>
          <a:p>
            <a:r>
              <a:rPr lang="en-GB" sz="1800" dirty="0"/>
              <a:t>Premature fusion of the </a:t>
            </a:r>
            <a:r>
              <a:rPr lang="en-GB" sz="1800" dirty="0" err="1"/>
              <a:t>squamosphenoidal</a:t>
            </a:r>
            <a:r>
              <a:rPr lang="en-GB" sz="1800" dirty="0"/>
              <a:t> suture affected (n=8/11)</a:t>
            </a:r>
          </a:p>
          <a:p>
            <a:pPr lvl="1"/>
            <a:r>
              <a:rPr lang="en-GB" sz="1600" dirty="0"/>
              <a:t>Either in a partial or complete form (4 patients each) </a:t>
            </a:r>
          </a:p>
          <a:p>
            <a:r>
              <a:rPr lang="en-GB" sz="1800" dirty="0"/>
              <a:t>A large anterior fontanelle was observed in 5/11 patients (all aged under 2 years), and 2/11 patients presented a mild fontanelle closure delay (ages 2.6 and 2.8 years)</a:t>
            </a:r>
          </a:p>
          <a:p>
            <a:r>
              <a:rPr lang="en-GB" sz="1800" dirty="0"/>
              <a:t>All 11/15 patients presented with premature fusions: </a:t>
            </a:r>
          </a:p>
          <a:p>
            <a:pPr marL="879475" lvl="1" indent="-342900">
              <a:buFont typeface="+mj-lt"/>
              <a:buAutoNum type="arabicPeriod"/>
            </a:pPr>
            <a:r>
              <a:rPr lang="en-GB" sz="1600" dirty="0"/>
              <a:t>Of the ISS with 10/11 in a complete form (grade 3) and in 1/11 a partial form (grade 2)</a:t>
            </a:r>
          </a:p>
          <a:p>
            <a:pPr marL="879475" lvl="1" indent="-342900">
              <a:buFont typeface="+mj-lt"/>
              <a:buAutoNum type="arabicPeriod"/>
            </a:pPr>
            <a:r>
              <a:rPr lang="en-GB" sz="1600" dirty="0"/>
              <a:t>Of the SOS with 9/11 in a complete (grade 3) and 2/11 in a partial form (grade 2)</a:t>
            </a:r>
          </a:p>
          <a:p>
            <a:pPr marL="879475" lvl="1" indent="-342900">
              <a:buFont typeface="+mj-lt"/>
              <a:buAutoNum type="arabicPeriod"/>
            </a:pPr>
            <a:r>
              <a:rPr lang="en-GB" sz="1600" dirty="0"/>
              <a:t>Of the IOS bilaterally with 8/11 in a complete form (grade 3) and 3/11 in a partial form (grade 3)</a:t>
            </a:r>
          </a:p>
          <a:p>
            <a:r>
              <a:rPr lang="en-GB" sz="1800" dirty="0"/>
              <a:t>A complete fusion of the </a:t>
            </a:r>
            <a:r>
              <a:rPr lang="en-GB" sz="1800" dirty="0" err="1"/>
              <a:t>spheno</a:t>
            </a:r>
            <a:r>
              <a:rPr lang="en-GB" sz="1800" dirty="0"/>
              <a:t>-ethmoidal synchondrosis (grade 3) was observed in 7/11 patients</a:t>
            </a:r>
          </a:p>
          <a:p>
            <a:pPr lvl="1"/>
            <a:r>
              <a:rPr lang="en-GB" sz="1600" dirty="0"/>
              <a:t>Though it remained open (grade 1) in 4/11 patients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DD2991-ED87-ED15-23F6-234BA0659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IOS, intra-occipital synchondrosis; ISS, intra-sphenoidal synchondrosis; SOS, </a:t>
            </a:r>
            <a:r>
              <a:rPr lang="en-GB" dirty="0" err="1"/>
              <a:t>spheno</a:t>
            </a:r>
            <a:r>
              <a:rPr lang="en-GB" dirty="0"/>
              <a:t>-occipital synchondrosis.</a:t>
            </a:r>
          </a:p>
          <a:p>
            <a:r>
              <a:rPr lang="en-GB" dirty="0" err="1"/>
              <a:t>Morice</a:t>
            </a:r>
            <a:r>
              <a:rPr lang="en-GB" dirty="0"/>
              <a:t> A, et al. </a:t>
            </a:r>
            <a:r>
              <a:rPr lang="en-GB" dirty="0" err="1"/>
              <a:t>Orphanet</a:t>
            </a:r>
            <a:r>
              <a:rPr lang="en-GB" dirty="0"/>
              <a:t> J Rare Dis. 2023;18(1):88. 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05CDDA2-7BD6-B33A-13ED-BFFB18072C3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r>
              <a:rPr lang="en-GB" dirty="0"/>
              <a:t>All patients with available CT-scan had premature fusion of skull base synchondroses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2057A10-39F3-DF00-8227-20822DA39940}"/>
              </a:ext>
            </a:extLst>
          </p:cNvPr>
          <p:cNvGrpSpPr/>
          <p:nvPr/>
        </p:nvGrpSpPr>
        <p:grpSpPr>
          <a:xfrm>
            <a:off x="10489321" y="360000"/>
            <a:ext cx="1008000" cy="1007999"/>
            <a:chOff x="10489321" y="360000"/>
            <a:chExt cx="1008000" cy="1007999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67114D26-136C-0F94-19CE-0DCE137FB83D}"/>
                </a:ext>
              </a:extLst>
            </p:cNvPr>
            <p:cNvSpPr/>
            <p:nvPr/>
          </p:nvSpPr>
          <p:spPr>
            <a:xfrm>
              <a:off x="10489321" y="360000"/>
              <a:ext cx="1008000" cy="1007999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0" name="Graphic 9" descr="Head with gears with solid fill">
              <a:extLst>
                <a:ext uri="{FF2B5EF4-FFF2-40B4-BE49-F238E27FC236}">
                  <a16:creationId xmlns:a16="http://schemas.microsoft.com/office/drawing/2014/main" id="{A0F5AEB7-B2AF-78C0-0DCA-7E8DFA65E28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597321" y="467999"/>
              <a:ext cx="792000" cy="792000"/>
            </a:xfrm>
            <a:prstGeom prst="rect">
              <a:avLst/>
            </a:prstGeom>
          </p:spPr>
        </p:pic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7FE64466-5611-A225-1185-1BE71A8A8007}"/>
                </a:ext>
              </a:extLst>
            </p:cNvPr>
            <p:cNvSpPr/>
            <p:nvPr/>
          </p:nvSpPr>
          <p:spPr>
            <a:xfrm>
              <a:off x="10746298" y="562062"/>
              <a:ext cx="436228" cy="387671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828197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A6624-4413-509D-3C93-CB1A25220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Results: 3D morphometric analyses </a:t>
            </a:r>
            <a:br>
              <a:rPr lang="en-GB" dirty="0"/>
            </a:br>
            <a:r>
              <a:rPr lang="en-GB" dirty="0"/>
              <a:t>Growth trajectories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36ED5-07D3-E86A-9441-C4C5EFB92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000" y="1449391"/>
            <a:ext cx="5117571" cy="3911741"/>
          </a:xfrm>
        </p:spPr>
        <p:txBody>
          <a:bodyPr>
            <a:normAutofit fontScale="85000" lnSpcReduction="10000"/>
          </a:bodyPr>
          <a:lstStyle/>
          <a:p>
            <a:r>
              <a:rPr lang="en-GB" dirty="0"/>
              <a:t>Compared with controls, the growth of the skull in ACH was characterised by: </a:t>
            </a:r>
          </a:p>
          <a:p>
            <a:pPr lvl="1"/>
            <a:r>
              <a:rPr lang="en-GB" dirty="0"/>
              <a:t>An overall retrusion of the midface</a:t>
            </a:r>
          </a:p>
          <a:p>
            <a:pPr lvl="1"/>
            <a:r>
              <a:rPr lang="en-GB" dirty="0"/>
              <a:t>A forward tilting of the anterior aspect of the skull base</a:t>
            </a:r>
          </a:p>
          <a:p>
            <a:r>
              <a:rPr lang="en-GB" dirty="0"/>
              <a:t>Leading to a tightening of the space between skull base and the posterior part of the maxilla</a:t>
            </a:r>
          </a:p>
          <a:p>
            <a:r>
              <a:rPr lang="en-GB" dirty="0"/>
              <a:t>Facial shape in ACH was characterised by a deep nasal root and a maxillo-zygomatic retrusion</a:t>
            </a:r>
          </a:p>
          <a:p>
            <a:r>
              <a:rPr lang="en-GB" dirty="0"/>
              <a:t>The orbits were vertically more elongated than in the control group</a:t>
            </a:r>
          </a:p>
          <a:p>
            <a:r>
              <a:rPr lang="en-GB" dirty="0"/>
              <a:t>The skull vault was higher in the frontal region in older patients when compared with controls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E90034-21C4-757B-DBDE-93D7F8F92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Morice</a:t>
            </a:r>
            <a:r>
              <a:rPr lang="en-GB" dirty="0"/>
              <a:t> A, et al. </a:t>
            </a:r>
            <a:r>
              <a:rPr lang="en-GB" dirty="0" err="1"/>
              <a:t>Orphanet</a:t>
            </a:r>
            <a:r>
              <a:rPr lang="en-GB" dirty="0"/>
              <a:t> J Rare Dis. 2023;18(1):88. 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CD99D81-2CBC-872F-70D6-568B018CBD0C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442521"/>
            <a:ext cx="12192000" cy="762928"/>
          </a:xfrm>
        </p:spPr>
        <p:txBody>
          <a:bodyPr>
            <a:noAutofit/>
          </a:bodyPr>
          <a:lstStyle/>
          <a:p>
            <a:r>
              <a:rPr lang="en-GB" sz="1600" dirty="0"/>
              <a:t>More severe craniofacial phenotypes were associated with increasing patient age, predominantly regarding the midface with increased maxillary retrusion in older patients, and the skull base with closure of the </a:t>
            </a:r>
            <a:br>
              <a:rPr lang="en-GB" sz="1600" dirty="0"/>
            </a:br>
            <a:r>
              <a:rPr lang="en-GB" sz="1600" dirty="0" err="1"/>
              <a:t>spheno</a:t>
            </a:r>
            <a:r>
              <a:rPr lang="en-GB" sz="1600" dirty="0"/>
              <a:t>-occipital angle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49F4905-9BA8-7E58-F9CF-BE43DC0553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216"/>
          <a:stretch/>
        </p:blipFill>
        <p:spPr>
          <a:xfrm>
            <a:off x="6277763" y="1757832"/>
            <a:ext cx="4851633" cy="32948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31861062-53D2-A532-AD9B-EA9CA39EC22E}"/>
              </a:ext>
            </a:extLst>
          </p:cNvPr>
          <p:cNvSpPr/>
          <p:nvPr/>
        </p:nvSpPr>
        <p:spPr>
          <a:xfrm>
            <a:off x="10489321" y="360000"/>
            <a:ext cx="1008000" cy="1007999"/>
          </a:xfrm>
          <a:prstGeom prst="ellipse">
            <a:avLst/>
          </a:prstGeom>
          <a:solidFill>
            <a:schemeClr val="accent4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Graphic 12" descr="Skull with solid fill">
            <a:extLst>
              <a:ext uri="{FF2B5EF4-FFF2-40B4-BE49-F238E27FC236}">
                <a16:creationId xmlns:a16="http://schemas.microsoft.com/office/drawing/2014/main" id="{9FEBFB38-ED8C-ADDE-9FC1-CFB25F413C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597321" y="467999"/>
            <a:ext cx="792000" cy="7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287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6D9F440-9326-7434-F7E9-9A89452C2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Results: 3D morphometric analyses </a:t>
            </a:r>
            <a:br>
              <a:rPr lang="en-GB" dirty="0"/>
            </a:br>
            <a:r>
              <a:rPr lang="en-GB" dirty="0"/>
              <a:t>Phenotypic aggravation with age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15F461-B14E-2E30-5473-E9930FD3E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3119" y="1449391"/>
            <a:ext cx="6252881" cy="3911741"/>
          </a:xfrm>
        </p:spPr>
        <p:txBody>
          <a:bodyPr>
            <a:normAutofit/>
          </a:bodyPr>
          <a:lstStyle/>
          <a:p>
            <a:r>
              <a:rPr lang="en-GB" sz="1800" dirty="0"/>
              <a:t>Boas coordinates of the mandible and age showed that mandible growth in ACH was characterised by </a:t>
            </a:r>
          </a:p>
          <a:p>
            <a:pPr lvl="1"/>
            <a:r>
              <a:rPr lang="en-GB" sz="1600" dirty="0"/>
              <a:t>A backwards shift of the symphysis</a:t>
            </a:r>
          </a:p>
          <a:p>
            <a:pPr lvl="1"/>
            <a:r>
              <a:rPr lang="en-GB" sz="1600" dirty="0"/>
              <a:t>Greater symphysis height</a:t>
            </a:r>
          </a:p>
          <a:p>
            <a:r>
              <a:rPr lang="en-GB" sz="1800" dirty="0"/>
              <a:t>In older patients when compared with younger ones</a:t>
            </a:r>
          </a:p>
          <a:p>
            <a:pPr lvl="1"/>
            <a:r>
              <a:rPr lang="en-GB" sz="1600" dirty="0"/>
              <a:t>Mandibular ramus was narrower and more vertical overall</a:t>
            </a:r>
          </a:p>
          <a:p>
            <a:pPr lvl="1"/>
            <a:r>
              <a:rPr lang="en-GB" sz="1600" dirty="0"/>
              <a:t>The notch of the sigmoid was more profound</a:t>
            </a:r>
          </a:p>
          <a:p>
            <a:pPr lvl="1"/>
            <a:r>
              <a:rPr lang="en-GB" sz="1600" dirty="0"/>
              <a:t>The coronoid process and the condyle were more vertically positioned</a:t>
            </a:r>
          </a:p>
          <a:p>
            <a:pPr lvl="1"/>
            <a:r>
              <a:rPr lang="en-GB" sz="1600" dirty="0"/>
              <a:t>The segment between the retromolar region and the mandibular ramus was more concave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14C165-F534-78AC-2779-BE63771EC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 err="1"/>
              <a:t>Morice</a:t>
            </a:r>
            <a:r>
              <a:rPr lang="en-GB" dirty="0"/>
              <a:t> A, et al. </a:t>
            </a:r>
            <a:r>
              <a:rPr lang="en-GB" dirty="0" err="1"/>
              <a:t>Orphanet</a:t>
            </a:r>
            <a:r>
              <a:rPr lang="en-GB" dirty="0"/>
              <a:t> J Rare Dis. 2023;18(1):88.  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17CBA79-04BD-7C12-EC0E-5E2EBA19698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Growth anomalies also highlighted regressions by age, suggesting that they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corresponded to disease-specific phenomena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EE6F042-1A95-6776-8101-ACC8B3C73297}"/>
              </a:ext>
            </a:extLst>
          </p:cNvPr>
          <p:cNvSpPr/>
          <p:nvPr/>
        </p:nvSpPr>
        <p:spPr>
          <a:xfrm>
            <a:off x="10489321" y="360000"/>
            <a:ext cx="1008000" cy="1007999"/>
          </a:xfrm>
          <a:prstGeom prst="ellipse">
            <a:avLst/>
          </a:prstGeom>
          <a:solidFill>
            <a:schemeClr val="accent4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4F0744D-9087-84D0-B1BD-4F09C81E9AC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430"/>
          <a:stretch/>
        </p:blipFill>
        <p:spPr>
          <a:xfrm>
            <a:off x="704497" y="1758261"/>
            <a:ext cx="4538622" cy="329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Graphic 8" descr="Magnifying glass with solid fill">
            <a:extLst>
              <a:ext uri="{FF2B5EF4-FFF2-40B4-BE49-F238E27FC236}">
                <a16:creationId xmlns:a16="http://schemas.microsoft.com/office/drawing/2014/main" id="{8900BC4A-45D3-C92B-73BF-80182D719B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597321" y="467999"/>
            <a:ext cx="792000" cy="7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346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CE4E3-F1B7-1465-B10B-C9F5E4284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Results: 3D-CT assessment</a:t>
            </a:r>
            <a:br>
              <a:rPr lang="en-GB" dirty="0"/>
            </a:br>
            <a:r>
              <a:rPr lang="en-GB" dirty="0"/>
              <a:t>Phenotypic aggravation with 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E0EEC4-0024-2BCA-53BD-7F515C5E10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69476" y="1449391"/>
            <a:ext cx="4926524" cy="3911741"/>
          </a:xfrm>
        </p:spPr>
        <p:txBody>
          <a:bodyPr>
            <a:normAutofit fontScale="92500" lnSpcReduction="10000"/>
          </a:bodyPr>
          <a:lstStyle/>
          <a:p>
            <a:r>
              <a:rPr lang="en-GB" sz="1700" dirty="0"/>
              <a:t>Both the mandibular ramus and corpus showed comparable levels of phenotypic deformation between controls and patients</a:t>
            </a:r>
          </a:p>
          <a:p>
            <a:r>
              <a:rPr lang="en-GB" sz="1700" dirty="0"/>
              <a:t>The most pronounced levels of aggravation were in the mandibular corpus (+ 119% of phenotypic deformation)</a:t>
            </a:r>
          </a:p>
          <a:p>
            <a:r>
              <a:rPr lang="en-GB" sz="1700" dirty="0"/>
              <a:t>Overall, disparity in the levels of aggravation among landmarks was increased in older patients when compared with younger ones</a:t>
            </a:r>
          </a:p>
          <a:p>
            <a:r>
              <a:rPr lang="en-GB" sz="1700" dirty="0"/>
              <a:t>The areas experiencing the greatest deformation were:</a:t>
            </a:r>
          </a:p>
          <a:p>
            <a:pPr lvl="1"/>
            <a:r>
              <a:rPr lang="en-GB" sz="1500" dirty="0"/>
              <a:t>Within the coronoid process, the condyle and the gonion (mandibular ramus)</a:t>
            </a:r>
          </a:p>
          <a:p>
            <a:pPr lvl="1"/>
            <a:r>
              <a:rPr lang="en-GB" sz="1500" dirty="0"/>
              <a:t>Within the most inferior part of the chin (mandibular corpus)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F83292-8ED6-2E06-4A26-5B48B9BD1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Morice</a:t>
            </a:r>
            <a:r>
              <a:rPr lang="en-GB" dirty="0"/>
              <a:t> A, et al. </a:t>
            </a:r>
            <a:r>
              <a:rPr lang="en-GB" dirty="0" err="1"/>
              <a:t>Orphanet</a:t>
            </a:r>
            <a:r>
              <a:rPr lang="en-GB" dirty="0"/>
              <a:t> J Rare Dis. 2023;18(1):88. 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CB0239F-B334-CA34-76C0-8715ED50542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r>
              <a:rPr lang="en-GB" sz="1600" dirty="0"/>
              <a:t>At the mandibular level, both the corpus and ramus showed shape modifications with age, with shortened anteroposterior mandibular length, as well as ramus and condylar region lengths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0CCCB0C-6516-9D78-E3F0-95124F9825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497" y="1478217"/>
            <a:ext cx="5791661" cy="38540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76261226-711E-65EF-5AEB-8ECFC1B4EC64}"/>
              </a:ext>
            </a:extLst>
          </p:cNvPr>
          <p:cNvSpPr/>
          <p:nvPr/>
        </p:nvSpPr>
        <p:spPr>
          <a:xfrm>
            <a:off x="10489321" y="360000"/>
            <a:ext cx="1008000" cy="1007999"/>
          </a:xfrm>
          <a:prstGeom prst="ellipse">
            <a:avLst/>
          </a:prstGeom>
          <a:solidFill>
            <a:schemeClr val="accent4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Graphic 11" descr="Linear Graph with solid fill">
            <a:extLst>
              <a:ext uri="{FF2B5EF4-FFF2-40B4-BE49-F238E27FC236}">
                <a16:creationId xmlns:a16="http://schemas.microsoft.com/office/drawing/2014/main" id="{2E26E4B6-24D0-78CD-8F25-18D06E8B54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597321" y="455924"/>
            <a:ext cx="792000" cy="7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72515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Achondroplasia forum">
      <a:dk1>
        <a:srgbClr val="051C2C"/>
      </a:dk1>
      <a:lt1>
        <a:sysClr val="window" lastClr="FFFFFF"/>
      </a:lt1>
      <a:dk2>
        <a:srgbClr val="051C2C"/>
      </a:dk2>
      <a:lt2>
        <a:srgbClr val="FFFFFF"/>
      </a:lt2>
      <a:accent1>
        <a:srgbClr val="051C2C"/>
      </a:accent1>
      <a:accent2>
        <a:srgbClr val="274554"/>
      </a:accent2>
      <a:accent3>
        <a:srgbClr val="DFAA40"/>
      </a:accent3>
      <a:accent4>
        <a:srgbClr val="368BAB"/>
      </a:accent4>
      <a:accent5>
        <a:srgbClr val="AACDD8"/>
      </a:accent5>
      <a:accent6>
        <a:srgbClr val="FEDD00"/>
      </a:accent6>
      <a:hlink>
        <a:srgbClr val="051C2C"/>
      </a:hlink>
      <a:folHlink>
        <a:srgbClr val="051C2C"/>
      </a:folHlink>
    </a:clrScheme>
    <a:fontScheme name="Custom 4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GSL Template" id="{E707C889-FBD3-4C5E-8378-C29BDCD68AAB}" vid="{6E1DB9CE-A05A-435F-BD63-176DE3EF4DE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8102</TotalTime>
  <Words>1620</Words>
  <Application>Microsoft Office PowerPoint</Application>
  <PresentationFormat>Widescreen</PresentationFormat>
  <Paragraphs>148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Arial Narrow</vt:lpstr>
      <vt:lpstr>1_Office Theme</vt:lpstr>
      <vt:lpstr>Craniofacial growth and function in achondroplasia:  a multimodal 3D study on 15 patients</vt:lpstr>
      <vt:lpstr>Background </vt:lpstr>
      <vt:lpstr>Method: Study Design </vt:lpstr>
      <vt:lpstr>Results: Clinical Assessment</vt:lpstr>
      <vt:lpstr>Results: Cephalometric analyses  </vt:lpstr>
      <vt:lpstr>Results: 3D-CT assessment Cranial sutures and skull base synchondroses</vt:lpstr>
      <vt:lpstr>Results: 3D morphometric analyses  Growth trajectories</vt:lpstr>
      <vt:lpstr>Results: 3D morphometric analyses  Phenotypic aggravation with age</vt:lpstr>
      <vt:lpstr>Results: 3D-CT assessment Phenotypic aggravation with age</vt:lpstr>
      <vt:lpstr>Results: Functional assessment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Patient’s Perspective</dc:title>
  <dc:creator>Praveen Abraham</dc:creator>
  <cp:keywords>Craniofacial</cp:keywords>
  <cp:lastModifiedBy>Praveen Abraham</cp:lastModifiedBy>
  <cp:revision>374</cp:revision>
  <dcterms:created xsi:type="dcterms:W3CDTF">2021-09-21T16:24:04Z</dcterms:created>
  <dcterms:modified xsi:type="dcterms:W3CDTF">2023-07-10T09:37:43Z</dcterms:modified>
</cp:coreProperties>
</file>