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0" r:id="rId5"/>
    <p:sldId id="267" r:id="rId6"/>
    <p:sldId id="268" r:id="rId7"/>
    <p:sldId id="269" r:id="rId8"/>
    <p:sldId id="270" r:id="rId9"/>
    <p:sldId id="264" r:id="rId10"/>
    <p:sldId id="265" r:id="rId11"/>
    <p:sldId id="271" r:id="rId12"/>
    <p:sldId id="272" r:id="rId13"/>
    <p:sldId id="266" r:id="rId14"/>
    <p:sldId id="25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5496" userDrawn="1">
          <p15:clr>
            <a:srgbClr val="A4A3A4"/>
          </p15:clr>
        </p15:guide>
        <p15:guide id="3" orient="horz" pos="1049"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D49824B8-C00F-5861-E6C6-EDE78474F7F9}" name="Alex Hutchings" initials="AH" userId="S::alex.hutchings@elmgroupltd.com::874b0824-c527-4ba1-95a2-1b05436ce1ef" providerId="AD"/>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088"/>
    <a:srgbClr val="487F9A"/>
    <a:srgbClr val="368BAB"/>
    <a:srgbClr val="E7E7E8"/>
    <a:srgbClr val="CCCCCD"/>
    <a:srgbClr val="F2F2F2"/>
    <a:srgbClr val="FFFFFF"/>
    <a:srgbClr val="2E75B6"/>
    <a:srgbClr val="9DC3E6"/>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p:scale>
          <a:sx n="100" d="100"/>
          <a:sy n="100" d="100"/>
        </p:scale>
        <p:origin x="1074" y="264"/>
      </p:cViewPr>
      <p:guideLst>
        <p:guide orient="horz" pos="3906"/>
        <p:guide pos="5496"/>
        <p:guide orient="horz" pos="1049"/>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r>
              <a:rPr lang="en-US" sz="1600" dirty="0">
                <a:solidFill>
                  <a:schemeClr val="bg1"/>
                </a:solidFill>
              </a:rPr>
              <a:t>Age groups at enrolment (years)</a:t>
            </a:r>
          </a:p>
        </c:rich>
      </c:tx>
      <c:layout>
        <c:manualLayout>
          <c:xMode val="edge"/>
          <c:yMode val="edge"/>
          <c:x val="0.10994294742543621"/>
          <c:y val="1.3671770602480973E-2"/>
        </c:manualLayout>
      </c:layout>
      <c:overlay val="0"/>
      <c:spPr>
        <a:solidFill>
          <a:schemeClr val="tx1"/>
        </a:solidFill>
        <a:ln>
          <a:noFill/>
        </a:ln>
        <a:effectLst/>
      </c:spPr>
      <c:txPr>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1613019686615732"/>
          <c:y val="0.16345888960614446"/>
          <c:w val="0.85732764649419879"/>
          <c:h val="0.74684584578822499"/>
        </c:manualLayout>
      </c:layout>
      <c:barChart>
        <c:barDir val="col"/>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5–10</c:v>
                </c:pt>
                <c:pt idx="1">
                  <c:v>11–15</c:v>
                </c:pt>
                <c:pt idx="2">
                  <c:v>16–20</c:v>
                </c:pt>
                <c:pt idx="3">
                  <c:v>21–30</c:v>
                </c:pt>
                <c:pt idx="4">
                  <c:v>31–40</c:v>
                </c:pt>
                <c:pt idx="5">
                  <c:v>41–50</c:v>
                </c:pt>
                <c:pt idx="6">
                  <c:v>51–60</c:v>
                </c:pt>
                <c:pt idx="7">
                  <c:v>&gt;60</c:v>
                </c:pt>
              </c:strCache>
            </c:strRef>
          </c:cat>
          <c:val>
            <c:numRef>
              <c:f>Sheet1!$B$2:$B$9</c:f>
              <c:numCache>
                <c:formatCode>General</c:formatCode>
                <c:ptCount val="8"/>
                <c:pt idx="0">
                  <c:v>35.5</c:v>
                </c:pt>
                <c:pt idx="1">
                  <c:v>19.399999999999999</c:v>
                </c:pt>
                <c:pt idx="2">
                  <c:v>9.1</c:v>
                </c:pt>
                <c:pt idx="3">
                  <c:v>11.8</c:v>
                </c:pt>
                <c:pt idx="4">
                  <c:v>7.5</c:v>
                </c:pt>
                <c:pt idx="5">
                  <c:v>8.1</c:v>
                </c:pt>
                <c:pt idx="6">
                  <c:v>4.3</c:v>
                </c:pt>
                <c:pt idx="7">
                  <c:v>4.3</c:v>
                </c:pt>
              </c:numCache>
            </c:numRef>
          </c:val>
          <c:extLst>
            <c:ext xmlns:c16="http://schemas.microsoft.com/office/drawing/2014/chart" uri="{C3380CC4-5D6E-409C-BE32-E72D297353CC}">
              <c16:uniqueId val="{00000000-9C23-45A5-979D-1E2D982A5B9E}"/>
            </c:ext>
          </c:extLst>
        </c:ser>
        <c:dLbls>
          <c:showLegendKey val="0"/>
          <c:showVal val="0"/>
          <c:showCatName val="0"/>
          <c:showSerName val="0"/>
          <c:showPercent val="0"/>
          <c:showBubbleSize val="0"/>
        </c:dLbls>
        <c:gapWidth val="219"/>
        <c:overlap val="-27"/>
        <c:axId val="1663634287"/>
        <c:axId val="1663631407"/>
      </c:barChart>
      <c:catAx>
        <c:axId val="1663634287"/>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197" b="0" i="0" u="none" strike="noStrike" kern="1200" baseline="0">
                <a:solidFill>
                  <a:schemeClr val="accent2"/>
                </a:solidFill>
                <a:latin typeface="+mn-lt"/>
                <a:ea typeface="+mn-ea"/>
                <a:cs typeface="+mn-cs"/>
              </a:defRPr>
            </a:pPr>
            <a:endParaRPr lang="en-US"/>
          </a:p>
        </c:txPr>
        <c:crossAx val="1663631407"/>
        <c:crosses val="autoZero"/>
        <c:auto val="1"/>
        <c:lblAlgn val="ctr"/>
        <c:lblOffset val="100"/>
        <c:noMultiLvlLbl val="0"/>
      </c:catAx>
      <c:valAx>
        <c:axId val="1663631407"/>
        <c:scaling>
          <c:orientation val="minMax"/>
        </c:scaling>
        <c:delete val="0"/>
        <c:axPos val="l"/>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342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25839756337058"/>
          <c:y val="6.5773738340110022E-2"/>
          <c:w val="0.58245724463383863"/>
          <c:h val="0.93422626165988998"/>
        </c:manualLayout>
      </c:layout>
      <c:doughnutChart>
        <c:varyColors val="1"/>
        <c:ser>
          <c:idx val="0"/>
          <c:order val="0"/>
          <c:tx>
            <c:strRef>
              <c:f>Sheet1!$B$1</c:f>
              <c:strCache>
                <c:ptCount val="1"/>
                <c:pt idx="0">
                  <c:v>Sales</c:v>
                </c:pt>
              </c:strCache>
            </c:strRef>
          </c:tx>
          <c:spPr>
            <a:solidFill>
              <a:schemeClr val="accent3"/>
            </a:solidFill>
          </c:spPr>
          <c:dPt>
            <c:idx val="0"/>
            <c:bubble3D val="0"/>
            <c:spPr>
              <a:solidFill>
                <a:schemeClr val="accent3"/>
              </a:solidFill>
              <a:ln w="19050">
                <a:solidFill>
                  <a:schemeClr val="lt1"/>
                </a:solidFill>
              </a:ln>
              <a:effectLst/>
            </c:spPr>
            <c:extLst>
              <c:ext xmlns:c16="http://schemas.microsoft.com/office/drawing/2014/chart" uri="{C3380CC4-5D6E-409C-BE32-E72D297353CC}">
                <c16:uniqueId val="{00000001-824E-4326-B0BB-D44567FF1702}"/>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1-901A-4958-B461-738B81F3D123}"/>
              </c:ext>
            </c:extLst>
          </c:dPt>
          <c:cat>
            <c:strRef>
              <c:f>Sheet1!$A$2:$A$3</c:f>
              <c:strCache>
                <c:ptCount val="2"/>
                <c:pt idx="0">
                  <c:v>Male</c:v>
                </c:pt>
                <c:pt idx="1">
                  <c:v>Female</c:v>
                </c:pt>
              </c:strCache>
            </c:strRef>
          </c:cat>
          <c:val>
            <c:numRef>
              <c:f>Sheet1!$B$2:$B$3</c:f>
              <c:numCache>
                <c:formatCode>General</c:formatCode>
                <c:ptCount val="2"/>
                <c:pt idx="0">
                  <c:v>45.7</c:v>
                </c:pt>
                <c:pt idx="1">
                  <c:v>54.3</c:v>
                </c:pt>
              </c:numCache>
            </c:numRef>
          </c:val>
          <c:extLst>
            <c:ext xmlns:c16="http://schemas.microsoft.com/office/drawing/2014/chart" uri="{C3380CC4-5D6E-409C-BE32-E72D297353CC}">
              <c16:uniqueId val="{00000000-901A-4958-B461-738B81F3D123}"/>
            </c:ext>
          </c:extLst>
        </c:ser>
        <c:dLbls>
          <c:showLegendKey val="0"/>
          <c:showVal val="0"/>
          <c:showCatName val="0"/>
          <c:showSerName val="0"/>
          <c:showPercent val="0"/>
          <c:showBubbleSize val="0"/>
          <c:showLeaderLines val="1"/>
        </c:dLbls>
        <c:firstSliceAng val="0"/>
        <c:holeSize val="64"/>
      </c:doughnutChart>
      <c:spPr>
        <a:noFill/>
        <a:ln>
          <a:noFill/>
        </a:ln>
        <a:effectLst/>
      </c:spPr>
    </c:plotArea>
    <c:legend>
      <c:legendPos val="b"/>
      <c:layout>
        <c:manualLayout>
          <c:xMode val="edge"/>
          <c:yMode val="edge"/>
          <c:x val="0.43861392727483017"/>
          <c:y val="0.38957827592765926"/>
          <c:w val="0.25471071128318556"/>
          <c:h val="0.2284468165614482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j-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r>
              <a:rPr lang="en-US" sz="1600" dirty="0">
                <a:solidFill>
                  <a:schemeClr val="bg1"/>
                </a:solidFill>
              </a:rPr>
              <a:t>By age group at time of event (years)</a:t>
            </a:r>
          </a:p>
        </c:rich>
      </c:tx>
      <c:layout>
        <c:manualLayout>
          <c:xMode val="edge"/>
          <c:yMode val="edge"/>
          <c:x val="5.3204822349583743E-2"/>
          <c:y val="1.3671790218709453E-2"/>
        </c:manualLayout>
      </c:layout>
      <c:overlay val="0"/>
      <c:spPr>
        <a:solidFill>
          <a:schemeClr val="tx1"/>
        </a:solidFill>
        <a:ln>
          <a:noFill/>
        </a:ln>
        <a:effectLst/>
      </c:spPr>
      <c:txPr>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4933867877347567E-2"/>
          <c:y val="0.14770806890614019"/>
          <c:w val="0.67609247757240121"/>
          <c:h val="0.68426965260933059"/>
        </c:manualLayout>
      </c:layout>
      <c:barChart>
        <c:barDir val="col"/>
        <c:grouping val="stacked"/>
        <c:varyColors val="0"/>
        <c:ser>
          <c:idx val="0"/>
          <c:order val="0"/>
          <c:tx>
            <c:strRef>
              <c:f>Sheet1!$B$1</c:f>
              <c:strCache>
                <c:ptCount val="1"/>
                <c:pt idx="0">
                  <c:v>Otitis media</c:v>
                </c:pt>
              </c:strCache>
            </c:strRef>
          </c:tx>
          <c:spPr>
            <a:solidFill>
              <a:schemeClr val="accent6">
                <a:lumMod val="75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Sheet1!$B$2:$B$10</c:f>
              <c:numCache>
                <c:formatCode>General</c:formatCode>
                <c:ptCount val="9"/>
                <c:pt idx="0">
                  <c:v>1.4</c:v>
                </c:pt>
                <c:pt idx="4">
                  <c:v>1</c:v>
                </c:pt>
                <c:pt idx="6">
                  <c:v>1.6</c:v>
                </c:pt>
              </c:numCache>
            </c:numRef>
          </c:val>
          <c:extLst>
            <c:ext xmlns:c16="http://schemas.microsoft.com/office/drawing/2014/chart" uri="{C3380CC4-5D6E-409C-BE32-E72D297353CC}">
              <c16:uniqueId val="{00000000-5D29-4FEE-A6B9-8AAEAE343ABA}"/>
            </c:ext>
          </c:extLst>
        </c:ser>
        <c:ser>
          <c:idx val="1"/>
          <c:order val="1"/>
          <c:tx>
            <c:strRef>
              <c:f>Sheet1!$C$1</c:f>
              <c:strCache>
                <c:ptCount val="1"/>
                <c:pt idx="0">
                  <c:v>Other ENT (excluding otitis media)</c:v>
                </c:pt>
              </c:strCache>
            </c:strRef>
          </c:tx>
          <c:spPr>
            <a:solidFill>
              <a:schemeClr val="tx2"/>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Sheet1!$C$2:$C$10</c:f>
              <c:numCache>
                <c:formatCode>General</c:formatCode>
                <c:ptCount val="9"/>
                <c:pt idx="0">
                  <c:v>25.1</c:v>
                </c:pt>
                <c:pt idx="1">
                  <c:v>11.5</c:v>
                </c:pt>
                <c:pt idx="2">
                  <c:v>3.1</c:v>
                </c:pt>
                <c:pt idx="3">
                  <c:v>4.9000000000000004</c:v>
                </c:pt>
                <c:pt idx="4">
                  <c:v>6.3</c:v>
                </c:pt>
                <c:pt idx="5">
                  <c:v>6.6</c:v>
                </c:pt>
                <c:pt idx="6">
                  <c:v>9.5</c:v>
                </c:pt>
                <c:pt idx="7">
                  <c:v>13.9</c:v>
                </c:pt>
                <c:pt idx="8">
                  <c:v>16.600000000000001</c:v>
                </c:pt>
              </c:numCache>
            </c:numRef>
          </c:val>
          <c:extLst>
            <c:ext xmlns:c16="http://schemas.microsoft.com/office/drawing/2014/chart" uri="{C3380CC4-5D6E-409C-BE32-E72D297353CC}">
              <c16:uniqueId val="{00000001-5D29-4FEE-A6B9-8AAEAE343ABA}"/>
            </c:ext>
          </c:extLst>
        </c:ser>
        <c:ser>
          <c:idx val="2"/>
          <c:order val="2"/>
          <c:tx>
            <c:strRef>
              <c:f>Sheet1!$D$1</c:f>
              <c:strCache>
                <c:ptCount val="1"/>
                <c:pt idx="0">
                  <c:v>Infections/infestations</c:v>
                </c:pt>
              </c:strCache>
            </c:strRef>
          </c:tx>
          <c:spPr>
            <a:solidFill>
              <a:schemeClr val="accent4"/>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Sheet1!$D$2:$D$10</c:f>
              <c:numCache>
                <c:formatCode>General</c:formatCode>
                <c:ptCount val="9"/>
                <c:pt idx="0">
                  <c:v>3.7</c:v>
                </c:pt>
                <c:pt idx="1">
                  <c:v>1.6</c:v>
                </c:pt>
                <c:pt idx="2">
                  <c:v>2.1</c:v>
                </c:pt>
                <c:pt idx="3">
                  <c:v>2.4</c:v>
                </c:pt>
                <c:pt idx="4">
                  <c:v>1.7</c:v>
                </c:pt>
                <c:pt idx="5">
                  <c:v>2.4</c:v>
                </c:pt>
                <c:pt idx="6">
                  <c:v>4</c:v>
                </c:pt>
                <c:pt idx="7">
                  <c:v>1.5</c:v>
                </c:pt>
                <c:pt idx="8">
                  <c:v>2.1</c:v>
                </c:pt>
              </c:numCache>
            </c:numRef>
          </c:val>
          <c:extLst>
            <c:ext xmlns:c16="http://schemas.microsoft.com/office/drawing/2014/chart" uri="{C3380CC4-5D6E-409C-BE32-E72D297353CC}">
              <c16:uniqueId val="{00000002-5D29-4FEE-A6B9-8AAEAE343ABA}"/>
            </c:ext>
          </c:extLst>
        </c:ser>
        <c:ser>
          <c:idx val="3"/>
          <c:order val="3"/>
          <c:tx>
            <c:strRef>
              <c:f>Sheet1!$E$1</c:f>
              <c:strCache>
                <c:ptCount val="1"/>
                <c:pt idx="0">
                  <c:v>Genu varum/valgum</c:v>
                </c:pt>
              </c:strCache>
            </c:strRef>
          </c:tx>
          <c:spPr>
            <a:solidFill>
              <a:schemeClr val="accent3"/>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Sheet1!$E$2:$E$10</c:f>
              <c:numCache>
                <c:formatCode>General</c:formatCode>
                <c:ptCount val="9"/>
                <c:pt idx="0">
                  <c:v>4.2</c:v>
                </c:pt>
                <c:pt idx="1">
                  <c:v>2.6</c:v>
                </c:pt>
                <c:pt idx="2">
                  <c:v>1</c:v>
                </c:pt>
                <c:pt idx="3">
                  <c:v>0.5</c:v>
                </c:pt>
                <c:pt idx="5">
                  <c:v>1</c:v>
                </c:pt>
                <c:pt idx="6">
                  <c:v>3.2</c:v>
                </c:pt>
                <c:pt idx="7">
                  <c:v>1.5</c:v>
                </c:pt>
              </c:numCache>
            </c:numRef>
          </c:val>
          <c:extLst>
            <c:ext xmlns:c16="http://schemas.microsoft.com/office/drawing/2014/chart" uri="{C3380CC4-5D6E-409C-BE32-E72D297353CC}">
              <c16:uniqueId val="{00000003-5D29-4FEE-A6B9-8AAEAE343ABA}"/>
            </c:ext>
          </c:extLst>
        </c:ser>
        <c:ser>
          <c:idx val="4"/>
          <c:order val="4"/>
          <c:tx>
            <c:strRef>
              <c:f>Sheet1!$F$1</c:f>
              <c:strCache>
                <c:ptCount val="1"/>
                <c:pt idx="0">
                  <c:v>Spinal deformities (kyphosis/lordosis)</c:v>
                </c:pt>
              </c:strCache>
            </c:strRef>
          </c:tx>
          <c:spPr>
            <a:solidFill>
              <a:schemeClr val="accent5"/>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Sheet1!$F$2:$F$10</c:f>
              <c:numCache>
                <c:formatCode>General</c:formatCode>
                <c:ptCount val="9"/>
                <c:pt idx="0">
                  <c:v>5.3</c:v>
                </c:pt>
                <c:pt idx="1">
                  <c:v>4</c:v>
                </c:pt>
                <c:pt idx="2">
                  <c:v>1</c:v>
                </c:pt>
                <c:pt idx="3">
                  <c:v>1</c:v>
                </c:pt>
                <c:pt idx="4">
                  <c:v>1</c:v>
                </c:pt>
                <c:pt idx="5">
                  <c:v>1</c:v>
                </c:pt>
                <c:pt idx="6">
                  <c:v>5.5</c:v>
                </c:pt>
                <c:pt idx="7">
                  <c:v>6.2</c:v>
                </c:pt>
                <c:pt idx="8">
                  <c:v>10.4</c:v>
                </c:pt>
              </c:numCache>
            </c:numRef>
          </c:val>
          <c:extLst>
            <c:ext xmlns:c16="http://schemas.microsoft.com/office/drawing/2014/chart" uri="{C3380CC4-5D6E-409C-BE32-E72D297353CC}">
              <c16:uniqueId val="{00000004-5D29-4FEE-A6B9-8AAEAE343ABA}"/>
            </c:ext>
          </c:extLst>
        </c:ser>
        <c:ser>
          <c:idx val="5"/>
          <c:order val="5"/>
          <c:tx>
            <c:strRef>
              <c:f>Sheet1!$G$1</c:f>
              <c:strCache>
                <c:ptCount val="1"/>
                <c:pt idx="0">
                  <c:v>Gastroesophageal issues</c:v>
                </c:pt>
              </c:strCache>
            </c:strRef>
          </c:tx>
          <c:spPr>
            <a:solidFill>
              <a:schemeClr val="accent3">
                <a:lumMod val="40000"/>
                <a:lumOff val="60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Sheet1!$G$2:$G$10</c:f>
              <c:numCache>
                <c:formatCode>General</c:formatCode>
                <c:ptCount val="9"/>
                <c:pt idx="0">
                  <c:v>1</c:v>
                </c:pt>
                <c:pt idx="1">
                  <c:v>2</c:v>
                </c:pt>
                <c:pt idx="2">
                  <c:v>1.4</c:v>
                </c:pt>
                <c:pt idx="3">
                  <c:v>2.9</c:v>
                </c:pt>
                <c:pt idx="4">
                  <c:v>1.7</c:v>
                </c:pt>
                <c:pt idx="5">
                  <c:v>1.9</c:v>
                </c:pt>
                <c:pt idx="6">
                  <c:v>5.5</c:v>
                </c:pt>
                <c:pt idx="7">
                  <c:v>10.8</c:v>
                </c:pt>
                <c:pt idx="8">
                  <c:v>6.2</c:v>
                </c:pt>
              </c:numCache>
            </c:numRef>
          </c:val>
          <c:extLst>
            <c:ext xmlns:c16="http://schemas.microsoft.com/office/drawing/2014/chart" uri="{C3380CC4-5D6E-409C-BE32-E72D297353CC}">
              <c16:uniqueId val="{00000005-5D29-4FEE-A6B9-8AAEAE343ABA}"/>
            </c:ext>
          </c:extLst>
        </c:ser>
        <c:ser>
          <c:idx val="6"/>
          <c:order val="6"/>
          <c:tx>
            <c:strRef>
              <c:f>Sheet1!$H$1</c:f>
              <c:strCache>
                <c:ptCount val="1"/>
                <c:pt idx="0">
                  <c:v>Spinal cord compression/stenosis</c:v>
                </c:pt>
              </c:strCache>
            </c:strRef>
          </c:tx>
          <c:spPr>
            <a:solidFill>
              <a:schemeClr val="accent6"/>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Sheet1!$H$2:$H$10</c:f>
              <c:numCache>
                <c:formatCode>General</c:formatCode>
                <c:ptCount val="9"/>
                <c:pt idx="0">
                  <c:v>1.9</c:v>
                </c:pt>
                <c:pt idx="1">
                  <c:v>1.2</c:v>
                </c:pt>
                <c:pt idx="2">
                  <c:v>1</c:v>
                </c:pt>
                <c:pt idx="3">
                  <c:v>1</c:v>
                </c:pt>
                <c:pt idx="4">
                  <c:v>2.4</c:v>
                </c:pt>
                <c:pt idx="5">
                  <c:v>3.8</c:v>
                </c:pt>
                <c:pt idx="6">
                  <c:v>3.2</c:v>
                </c:pt>
                <c:pt idx="7">
                  <c:v>15.4</c:v>
                </c:pt>
                <c:pt idx="8">
                  <c:v>4.2</c:v>
                </c:pt>
              </c:numCache>
            </c:numRef>
          </c:val>
          <c:extLst>
            <c:ext xmlns:c16="http://schemas.microsoft.com/office/drawing/2014/chart" uri="{C3380CC4-5D6E-409C-BE32-E72D297353CC}">
              <c16:uniqueId val="{00000006-5D29-4FEE-A6B9-8AAEAE343ABA}"/>
            </c:ext>
          </c:extLst>
        </c:ser>
        <c:ser>
          <c:idx val="7"/>
          <c:order val="7"/>
          <c:tx>
            <c:strRef>
              <c:f>Sheet1!$I$1</c:f>
              <c:strCache>
                <c:ptCount val="1"/>
                <c:pt idx="0">
                  <c:v>Pain (any type)</c:v>
                </c:pt>
              </c:strCache>
            </c:strRef>
          </c:tx>
          <c:spPr>
            <a:solidFill>
              <a:schemeClr val="accent5"/>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Sheet1!$I$2:$I$10</c:f>
              <c:numCache>
                <c:formatCode>General</c:formatCode>
                <c:ptCount val="9"/>
                <c:pt idx="0">
                  <c:v>1.9</c:v>
                </c:pt>
                <c:pt idx="1">
                  <c:v>2.2000000000000002</c:v>
                </c:pt>
                <c:pt idx="2">
                  <c:v>3.4</c:v>
                </c:pt>
                <c:pt idx="3">
                  <c:v>2.4</c:v>
                </c:pt>
                <c:pt idx="4">
                  <c:v>3.8</c:v>
                </c:pt>
                <c:pt idx="5">
                  <c:v>1.9</c:v>
                </c:pt>
                <c:pt idx="6">
                  <c:v>14.2</c:v>
                </c:pt>
                <c:pt idx="7">
                  <c:v>7.7</c:v>
                </c:pt>
                <c:pt idx="8">
                  <c:v>8.3000000000000007</c:v>
                </c:pt>
              </c:numCache>
            </c:numRef>
          </c:val>
          <c:extLst>
            <c:ext xmlns:c16="http://schemas.microsoft.com/office/drawing/2014/chart" uri="{C3380CC4-5D6E-409C-BE32-E72D297353CC}">
              <c16:uniqueId val="{00000007-5D29-4FEE-A6B9-8AAEAE343ABA}"/>
            </c:ext>
          </c:extLst>
        </c:ser>
        <c:ser>
          <c:idx val="8"/>
          <c:order val="8"/>
          <c:tx>
            <c:strRef>
              <c:f>Sheet1!$J$1</c:f>
              <c:strCache>
                <c:ptCount val="1"/>
                <c:pt idx="0">
                  <c:v>Other orthopaedic problems</c:v>
                </c:pt>
              </c:strCache>
            </c:strRef>
          </c:tx>
          <c:spPr>
            <a:solidFill>
              <a:schemeClr val="bg1">
                <a:lumMod val="65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Sheet1!$J$2:$J$10</c:f>
              <c:numCache>
                <c:formatCode>General</c:formatCode>
                <c:ptCount val="9"/>
                <c:pt idx="0">
                  <c:v>4.9000000000000004</c:v>
                </c:pt>
                <c:pt idx="1">
                  <c:v>3.6</c:v>
                </c:pt>
                <c:pt idx="2">
                  <c:v>7.9</c:v>
                </c:pt>
                <c:pt idx="3">
                  <c:v>7.3</c:v>
                </c:pt>
                <c:pt idx="4">
                  <c:v>3.5</c:v>
                </c:pt>
                <c:pt idx="5">
                  <c:v>5.2</c:v>
                </c:pt>
                <c:pt idx="6">
                  <c:v>14.2</c:v>
                </c:pt>
                <c:pt idx="7">
                  <c:v>9.1999999999999993</c:v>
                </c:pt>
                <c:pt idx="8">
                  <c:v>8.3000000000000007</c:v>
                </c:pt>
              </c:numCache>
            </c:numRef>
          </c:val>
          <c:extLst>
            <c:ext xmlns:c16="http://schemas.microsoft.com/office/drawing/2014/chart" uri="{C3380CC4-5D6E-409C-BE32-E72D297353CC}">
              <c16:uniqueId val="{00000008-5D29-4FEE-A6B9-8AAEAE343ABA}"/>
            </c:ext>
          </c:extLst>
        </c:ser>
        <c:ser>
          <c:idx val="9"/>
          <c:order val="9"/>
          <c:tx>
            <c:strRef>
              <c:f>Sheet1!$K$1</c:f>
              <c:strCache>
                <c:ptCount val="1"/>
                <c:pt idx="0">
                  <c:v>Foramen magnum stenosis</c:v>
                </c:pt>
              </c:strCache>
            </c:strRef>
          </c:tx>
          <c:spPr>
            <a:solidFill>
              <a:srgbClr val="407088"/>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Sheet1!$K$2:$K$10</c:f>
              <c:numCache>
                <c:formatCode>General</c:formatCode>
                <c:ptCount val="9"/>
                <c:pt idx="0">
                  <c:v>7.2</c:v>
                </c:pt>
                <c:pt idx="1">
                  <c:v>2.2000000000000002</c:v>
                </c:pt>
                <c:pt idx="4">
                  <c:v>1</c:v>
                </c:pt>
              </c:numCache>
            </c:numRef>
          </c:val>
          <c:extLst>
            <c:ext xmlns:c16="http://schemas.microsoft.com/office/drawing/2014/chart" uri="{C3380CC4-5D6E-409C-BE32-E72D297353CC}">
              <c16:uniqueId val="{00000009-5D29-4FEE-A6B9-8AAEAE343ABA}"/>
            </c:ext>
          </c:extLst>
        </c:ser>
        <c:dLbls>
          <c:showLegendKey val="0"/>
          <c:showVal val="0"/>
          <c:showCatName val="0"/>
          <c:showSerName val="0"/>
          <c:showPercent val="0"/>
          <c:showBubbleSize val="0"/>
        </c:dLbls>
        <c:gapWidth val="219"/>
        <c:overlap val="100"/>
        <c:axId val="1663634287"/>
        <c:axId val="1663631407"/>
      </c:barChart>
      <c:catAx>
        <c:axId val="1663634287"/>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197" b="0" i="0" u="none" strike="noStrike" kern="1200" baseline="0">
                <a:solidFill>
                  <a:schemeClr val="accent2"/>
                </a:solidFill>
                <a:latin typeface="+mn-lt"/>
                <a:ea typeface="+mn-ea"/>
                <a:cs typeface="+mn-cs"/>
              </a:defRPr>
            </a:pPr>
            <a:endParaRPr lang="en-US"/>
          </a:p>
        </c:txPr>
        <c:crossAx val="1663631407"/>
        <c:crosses val="autoZero"/>
        <c:auto val="1"/>
        <c:lblAlgn val="ctr"/>
        <c:lblOffset val="100"/>
        <c:noMultiLvlLbl val="0"/>
      </c:catAx>
      <c:valAx>
        <c:axId val="1663631407"/>
        <c:scaling>
          <c:orientation val="minMax"/>
        </c:scaling>
        <c:delete val="0"/>
        <c:axPos val="l"/>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34287"/>
        <c:crosses val="autoZero"/>
        <c:crossBetween val="between"/>
      </c:valAx>
      <c:spPr>
        <a:noFill/>
        <a:ln>
          <a:noFill/>
        </a:ln>
        <a:effectLst/>
      </c:spPr>
    </c:plotArea>
    <c:legend>
      <c:legendPos val="r"/>
      <c:layout>
        <c:manualLayout>
          <c:xMode val="edge"/>
          <c:yMode val="edge"/>
          <c:x val="0.73922816868048868"/>
          <c:y val="0.11730980403635061"/>
          <c:w val="0.25371072036953518"/>
          <c:h val="0.7288380317761594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r>
              <a:rPr lang="en-US" sz="1600" dirty="0">
                <a:solidFill>
                  <a:schemeClr val="bg1"/>
                </a:solidFill>
              </a:rPr>
              <a:t>By age group at time of event (years)</a:t>
            </a:r>
          </a:p>
        </c:rich>
      </c:tx>
      <c:layout>
        <c:manualLayout>
          <c:xMode val="edge"/>
          <c:yMode val="edge"/>
          <c:x val="5.3204822349583743E-2"/>
          <c:y val="1.3671790218709453E-2"/>
        </c:manualLayout>
      </c:layout>
      <c:overlay val="0"/>
      <c:spPr>
        <a:solidFill>
          <a:schemeClr val="tx1"/>
        </a:solidFill>
        <a:ln>
          <a:noFill/>
        </a:ln>
        <a:effectLst/>
      </c:spPr>
      <c:txPr>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5.4933867877347567E-2"/>
          <c:y val="0.14770806890614019"/>
          <c:w val="0.67609247757240121"/>
          <c:h val="0.68426965260933059"/>
        </c:manualLayout>
      </c:layout>
      <c:barChart>
        <c:barDir val="col"/>
        <c:grouping val="stacked"/>
        <c:varyColors val="0"/>
        <c:ser>
          <c:idx val="0"/>
          <c:order val="0"/>
          <c:tx>
            <c:strRef>
              <c:f>Sheet1!$B$1</c:f>
              <c:strCache>
                <c:ptCount val="1"/>
                <c:pt idx="0">
                  <c:v>Shunt revision</c:v>
                </c:pt>
              </c:strCache>
            </c:strRef>
          </c:tx>
          <c:spPr>
            <a:solidFill>
              <a:schemeClr val="accent6">
                <a:lumMod val="50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Sheet1!$B$2:$B$10</c:f>
              <c:numCache>
                <c:formatCode>General</c:formatCode>
                <c:ptCount val="9"/>
                <c:pt idx="0">
                  <c:v>0.9</c:v>
                </c:pt>
                <c:pt idx="1">
                  <c:v>1</c:v>
                </c:pt>
              </c:numCache>
            </c:numRef>
          </c:val>
          <c:extLst>
            <c:ext xmlns:c16="http://schemas.microsoft.com/office/drawing/2014/chart" uri="{C3380CC4-5D6E-409C-BE32-E72D297353CC}">
              <c16:uniqueId val="{00000000-5D29-4FEE-A6B9-8AAEAE343ABA}"/>
            </c:ext>
          </c:extLst>
        </c:ser>
        <c:ser>
          <c:idx val="1"/>
          <c:order val="1"/>
          <c:tx>
            <c:strRef>
              <c:f>Sheet1!$C$1</c:f>
              <c:strCache>
                <c:ptCount val="1"/>
                <c:pt idx="0">
                  <c:v>Shunt insertion</c:v>
                </c:pt>
              </c:strCache>
            </c:strRef>
          </c:tx>
          <c:spPr>
            <a:solidFill>
              <a:schemeClr val="accent6"/>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Sheet1!$C$2:$C$10</c:f>
              <c:numCache>
                <c:formatCode>General</c:formatCode>
                <c:ptCount val="9"/>
                <c:pt idx="0">
                  <c:v>1.2</c:v>
                </c:pt>
                <c:pt idx="4">
                  <c:v>0.5</c:v>
                </c:pt>
                <c:pt idx="5">
                  <c:v>1</c:v>
                </c:pt>
              </c:numCache>
            </c:numRef>
          </c:val>
          <c:extLst>
            <c:ext xmlns:c16="http://schemas.microsoft.com/office/drawing/2014/chart" uri="{C3380CC4-5D6E-409C-BE32-E72D297353CC}">
              <c16:uniqueId val="{00000001-5D29-4FEE-A6B9-8AAEAE343ABA}"/>
            </c:ext>
          </c:extLst>
        </c:ser>
        <c:ser>
          <c:idx val="2"/>
          <c:order val="2"/>
          <c:tx>
            <c:strRef>
              <c:f>Sheet1!$D$1</c:f>
              <c:strCache>
                <c:ptCount val="1"/>
                <c:pt idx="0">
                  <c:v>Nerve decompression</c:v>
                </c:pt>
              </c:strCache>
            </c:strRef>
          </c:tx>
          <c:spPr>
            <a:solidFill>
              <a:schemeClr val="accent4">
                <a:lumMod val="20000"/>
                <a:lumOff val="80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Sheet1!$D$2:$D$10</c:f>
              <c:numCache>
                <c:formatCode>General</c:formatCode>
                <c:ptCount val="9"/>
                <c:pt idx="0">
                  <c:v>1</c:v>
                </c:pt>
                <c:pt idx="2">
                  <c:v>0.5</c:v>
                </c:pt>
                <c:pt idx="3">
                  <c:v>1</c:v>
                </c:pt>
                <c:pt idx="4">
                  <c:v>0.5</c:v>
                </c:pt>
                <c:pt idx="8">
                  <c:v>2.1</c:v>
                </c:pt>
              </c:numCache>
            </c:numRef>
          </c:val>
          <c:extLst>
            <c:ext xmlns:c16="http://schemas.microsoft.com/office/drawing/2014/chart" uri="{C3380CC4-5D6E-409C-BE32-E72D297353CC}">
              <c16:uniqueId val="{00000002-5D29-4FEE-A6B9-8AAEAE343ABA}"/>
            </c:ext>
          </c:extLst>
        </c:ser>
        <c:ser>
          <c:idx val="3"/>
          <c:order val="3"/>
          <c:tx>
            <c:strRef>
              <c:f>Sheet1!$E$1</c:f>
              <c:strCache>
                <c:ptCount val="1"/>
                <c:pt idx="0">
                  <c:v>Spinal correction</c:v>
                </c:pt>
              </c:strCache>
            </c:strRef>
          </c:tx>
          <c:spPr>
            <a:solidFill>
              <a:schemeClr val="accent2"/>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Sheet1!$E$2:$E$10</c:f>
              <c:numCache>
                <c:formatCode>General</c:formatCode>
                <c:ptCount val="9"/>
                <c:pt idx="2">
                  <c:v>1</c:v>
                </c:pt>
                <c:pt idx="3">
                  <c:v>1</c:v>
                </c:pt>
                <c:pt idx="4">
                  <c:v>0.5</c:v>
                </c:pt>
                <c:pt idx="6">
                  <c:v>3.2</c:v>
                </c:pt>
                <c:pt idx="8">
                  <c:v>4.2</c:v>
                </c:pt>
              </c:numCache>
            </c:numRef>
          </c:val>
          <c:extLst>
            <c:ext xmlns:c16="http://schemas.microsoft.com/office/drawing/2014/chart" uri="{C3380CC4-5D6E-409C-BE32-E72D297353CC}">
              <c16:uniqueId val="{00000003-5D29-4FEE-A6B9-8AAEAE343ABA}"/>
            </c:ext>
          </c:extLst>
        </c:ser>
        <c:ser>
          <c:idx val="4"/>
          <c:order val="4"/>
          <c:tx>
            <c:strRef>
              <c:f>Sheet1!$F$1</c:f>
              <c:strCache>
                <c:ptCount val="1"/>
                <c:pt idx="0">
                  <c:v>Brainstem decompression</c:v>
                </c:pt>
              </c:strCache>
            </c:strRef>
          </c:tx>
          <c:spPr>
            <a:solidFill>
              <a:schemeClr val="bg1">
                <a:lumMod val="85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Sheet1!$F$2:$F$10</c:f>
              <c:numCache>
                <c:formatCode>General</c:formatCode>
                <c:ptCount val="9"/>
                <c:pt idx="0">
                  <c:v>2.6</c:v>
                </c:pt>
                <c:pt idx="1">
                  <c:v>1.2</c:v>
                </c:pt>
                <c:pt idx="4">
                  <c:v>0.5</c:v>
                </c:pt>
              </c:numCache>
            </c:numRef>
          </c:val>
          <c:extLst>
            <c:ext xmlns:c16="http://schemas.microsoft.com/office/drawing/2014/chart" uri="{C3380CC4-5D6E-409C-BE32-E72D297353CC}">
              <c16:uniqueId val="{00000004-5D29-4FEE-A6B9-8AAEAE343ABA}"/>
            </c:ext>
          </c:extLst>
        </c:ser>
        <c:ser>
          <c:idx val="5"/>
          <c:order val="5"/>
          <c:tx>
            <c:strRef>
              <c:f>Sheet1!$G$1</c:f>
              <c:strCache>
                <c:ptCount val="1"/>
                <c:pt idx="0">
                  <c:v>Middle ear procedure</c:v>
                </c:pt>
              </c:strCache>
            </c:strRef>
          </c:tx>
          <c:spPr>
            <a:solidFill>
              <a:schemeClr val="bg1">
                <a:lumMod val="50000"/>
              </a:schemeClr>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Sheet1!$G$2:$G$10</c:f>
              <c:numCache>
                <c:formatCode>General</c:formatCode>
                <c:ptCount val="9"/>
                <c:pt idx="0">
                  <c:v>4.4000000000000004</c:v>
                </c:pt>
                <c:pt idx="1">
                  <c:v>2.6</c:v>
                </c:pt>
                <c:pt idx="2">
                  <c:v>0.5</c:v>
                </c:pt>
              </c:numCache>
            </c:numRef>
          </c:val>
          <c:extLst>
            <c:ext xmlns:c16="http://schemas.microsoft.com/office/drawing/2014/chart" uri="{C3380CC4-5D6E-409C-BE32-E72D297353CC}">
              <c16:uniqueId val="{00000005-5D29-4FEE-A6B9-8AAEAE343ABA}"/>
            </c:ext>
          </c:extLst>
        </c:ser>
        <c:ser>
          <c:idx val="6"/>
          <c:order val="6"/>
          <c:tx>
            <c:strRef>
              <c:f>Sheet1!$H$1</c:f>
              <c:strCache>
                <c:ptCount val="1"/>
                <c:pt idx="0">
                  <c:v>Tonsilectomy or adenoidectomy</c:v>
                </c:pt>
              </c:strCache>
            </c:strRef>
          </c:tx>
          <c:spPr>
            <a:solidFill>
              <a:schemeClr val="accent3"/>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Sheet1!$H$2:$H$10</c:f>
              <c:numCache>
                <c:formatCode>General</c:formatCode>
                <c:ptCount val="9"/>
                <c:pt idx="0">
                  <c:v>5.8</c:v>
                </c:pt>
                <c:pt idx="1">
                  <c:v>2.8</c:v>
                </c:pt>
                <c:pt idx="2">
                  <c:v>0.5</c:v>
                </c:pt>
              </c:numCache>
            </c:numRef>
          </c:val>
          <c:extLst>
            <c:ext xmlns:c16="http://schemas.microsoft.com/office/drawing/2014/chart" uri="{C3380CC4-5D6E-409C-BE32-E72D297353CC}">
              <c16:uniqueId val="{00000006-5D29-4FEE-A6B9-8AAEAE343ABA}"/>
            </c:ext>
          </c:extLst>
        </c:ser>
        <c:ser>
          <c:idx val="7"/>
          <c:order val="7"/>
          <c:tx>
            <c:strRef>
              <c:f>Sheet1!$I$1</c:f>
              <c:strCache>
                <c:ptCount val="1"/>
                <c:pt idx="0">
                  <c:v>Limb lengthening</c:v>
                </c:pt>
              </c:strCache>
            </c:strRef>
          </c:tx>
          <c:spPr>
            <a:solidFill>
              <a:schemeClr val="accent4"/>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Sheet1!$I$2:$I$10</c:f>
              <c:numCache>
                <c:formatCode>General</c:formatCode>
                <c:ptCount val="9"/>
                <c:pt idx="0">
                  <c:v>1</c:v>
                </c:pt>
                <c:pt idx="1">
                  <c:v>5.9</c:v>
                </c:pt>
                <c:pt idx="2">
                  <c:v>13.4</c:v>
                </c:pt>
                <c:pt idx="3">
                  <c:v>9.8000000000000007</c:v>
                </c:pt>
                <c:pt idx="4">
                  <c:v>2.4</c:v>
                </c:pt>
              </c:numCache>
            </c:numRef>
          </c:val>
          <c:extLst>
            <c:ext xmlns:c16="http://schemas.microsoft.com/office/drawing/2014/chart" uri="{C3380CC4-5D6E-409C-BE32-E72D297353CC}">
              <c16:uniqueId val="{00000007-5D29-4FEE-A6B9-8AAEAE343ABA}"/>
            </c:ext>
          </c:extLst>
        </c:ser>
        <c:ser>
          <c:idx val="8"/>
          <c:order val="8"/>
          <c:tx>
            <c:strRef>
              <c:f>Sheet1!$J$1</c:f>
              <c:strCache>
                <c:ptCount val="1"/>
                <c:pt idx="0">
                  <c:v>Other</c:v>
                </c:pt>
              </c:strCache>
            </c:strRef>
          </c:tx>
          <c:spPr>
            <a:solidFill>
              <a:schemeClr val="tx1"/>
            </a:solidFill>
            <a:ln>
              <a:noFill/>
            </a:ln>
            <a:effectLst/>
          </c:spPr>
          <c:invertIfNegative val="0"/>
          <c:cat>
            <c:strRef>
              <c:f>Sheet1!$A$2:$A$10</c:f>
              <c:strCache>
                <c:ptCount val="9"/>
                <c:pt idx="0">
                  <c:v>0–4 (n=100)</c:v>
                </c:pt>
                <c:pt idx="1">
                  <c:v>5–10 (n=121)</c:v>
                </c:pt>
                <c:pt idx="2">
                  <c:v>11–15 (n=79)</c:v>
                </c:pt>
                <c:pt idx="3">
                  <c:v>16–20 (n=51)</c:v>
                </c:pt>
                <c:pt idx="4">
                  <c:v>21–30 (n=43)</c:v>
                </c:pt>
                <c:pt idx="5">
                  <c:v>31–40 (n=31)</c:v>
                </c:pt>
                <c:pt idx="6">
                  <c:v>41–50 (n=23)</c:v>
                </c:pt>
                <c:pt idx="7">
                  <c:v>51–60 (n=13)</c:v>
                </c:pt>
                <c:pt idx="8">
                  <c:v>&gt;60 (n=8)</c:v>
                </c:pt>
              </c:strCache>
            </c:strRef>
          </c:cat>
          <c:val>
            <c:numRef>
              <c:f>Sheet1!$J$2:$J$10</c:f>
              <c:numCache>
                <c:formatCode>General</c:formatCode>
                <c:ptCount val="9"/>
                <c:pt idx="0">
                  <c:v>7</c:v>
                </c:pt>
                <c:pt idx="1">
                  <c:v>8.6999999999999993</c:v>
                </c:pt>
                <c:pt idx="2">
                  <c:v>17.8</c:v>
                </c:pt>
                <c:pt idx="3">
                  <c:v>13.2</c:v>
                </c:pt>
                <c:pt idx="4">
                  <c:v>3.1</c:v>
                </c:pt>
                <c:pt idx="5">
                  <c:v>2.4</c:v>
                </c:pt>
                <c:pt idx="6">
                  <c:v>6.3</c:v>
                </c:pt>
                <c:pt idx="7">
                  <c:v>10.8</c:v>
                </c:pt>
                <c:pt idx="8">
                  <c:v>8.3000000000000007</c:v>
                </c:pt>
              </c:numCache>
            </c:numRef>
          </c:val>
          <c:extLst>
            <c:ext xmlns:c16="http://schemas.microsoft.com/office/drawing/2014/chart" uri="{C3380CC4-5D6E-409C-BE32-E72D297353CC}">
              <c16:uniqueId val="{00000008-5D29-4FEE-A6B9-8AAEAE343ABA}"/>
            </c:ext>
          </c:extLst>
        </c:ser>
        <c:dLbls>
          <c:showLegendKey val="0"/>
          <c:showVal val="0"/>
          <c:showCatName val="0"/>
          <c:showSerName val="0"/>
          <c:showPercent val="0"/>
          <c:showBubbleSize val="0"/>
        </c:dLbls>
        <c:gapWidth val="219"/>
        <c:overlap val="100"/>
        <c:axId val="1663634287"/>
        <c:axId val="1663631407"/>
      </c:barChart>
      <c:catAx>
        <c:axId val="1663634287"/>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197" b="0" i="0" u="none" strike="noStrike" kern="1200" baseline="0">
                <a:solidFill>
                  <a:schemeClr val="accent2"/>
                </a:solidFill>
                <a:latin typeface="+mn-lt"/>
                <a:ea typeface="+mn-ea"/>
                <a:cs typeface="+mn-cs"/>
              </a:defRPr>
            </a:pPr>
            <a:endParaRPr lang="en-US"/>
          </a:p>
        </c:txPr>
        <c:crossAx val="1663631407"/>
        <c:crosses val="autoZero"/>
        <c:auto val="1"/>
        <c:lblAlgn val="ctr"/>
        <c:lblOffset val="100"/>
        <c:noMultiLvlLbl val="0"/>
      </c:catAx>
      <c:valAx>
        <c:axId val="1663631407"/>
        <c:scaling>
          <c:orientation val="minMax"/>
        </c:scaling>
        <c:delete val="0"/>
        <c:axPos val="l"/>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34287"/>
        <c:crosses val="autoZero"/>
        <c:crossBetween val="between"/>
      </c:valAx>
      <c:spPr>
        <a:noFill/>
        <a:ln>
          <a:noFill/>
        </a:ln>
        <a:effectLst/>
      </c:spPr>
    </c:plotArea>
    <c:legend>
      <c:legendPos val="r"/>
      <c:layout>
        <c:manualLayout>
          <c:xMode val="edge"/>
          <c:yMode val="edge"/>
          <c:x val="0.72698334977064838"/>
          <c:y val="0.14760885057297346"/>
          <c:w val="0.25065646555442739"/>
          <c:h val="0.7028919415613937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r>
              <a:rPr lang="en-US" sz="1600" dirty="0">
                <a:solidFill>
                  <a:schemeClr val="bg1"/>
                </a:solidFill>
              </a:rPr>
              <a:t>Patient-reported outcomes</a:t>
            </a:r>
          </a:p>
        </c:rich>
      </c:tx>
      <c:layout>
        <c:manualLayout>
          <c:xMode val="edge"/>
          <c:yMode val="edge"/>
          <c:x val="0.10624662547716286"/>
          <c:y val="1.3671790218709453E-2"/>
        </c:manualLayout>
      </c:layout>
      <c:overlay val="0"/>
      <c:spPr>
        <a:solidFill>
          <a:schemeClr val="tx1"/>
        </a:solidFill>
        <a:ln>
          <a:noFill/>
        </a:ln>
        <a:effectLst/>
      </c:spPr>
      <c:txPr>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1245658214416276"/>
          <c:y val="0.14770806890614019"/>
          <c:w val="0.87699867736325099"/>
          <c:h val="0.60236491858019559"/>
        </c:manualLayout>
      </c:layout>
      <c:barChart>
        <c:barDir val="col"/>
        <c:grouping val="clustered"/>
        <c:varyColors val="0"/>
        <c:ser>
          <c:idx val="0"/>
          <c:order val="0"/>
          <c:tx>
            <c:strRef>
              <c:f>Sheet1!$B$1</c:f>
              <c:strCache>
                <c:ptCount val="1"/>
                <c:pt idx="0">
                  <c:v>All patient responders (N=67)</c:v>
                </c:pt>
              </c:strCache>
            </c:strRef>
          </c:tx>
          <c:spPr>
            <a:solidFill>
              <a:schemeClr val="accent2"/>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Sheet1!$B$2:$B$8</c:f>
              <c:numCache>
                <c:formatCode>General</c:formatCode>
                <c:ptCount val="7"/>
                <c:pt idx="0">
                  <c:v>63.4</c:v>
                </c:pt>
                <c:pt idx="1">
                  <c:v>54.2</c:v>
                </c:pt>
                <c:pt idx="2">
                  <c:v>65.2</c:v>
                </c:pt>
                <c:pt idx="3">
                  <c:v>70.7</c:v>
                </c:pt>
                <c:pt idx="4">
                  <c:v>55.1</c:v>
                </c:pt>
                <c:pt idx="5">
                  <c:v>65.599999999999994</c:v>
                </c:pt>
                <c:pt idx="6">
                  <c:v>48.5</c:v>
                </c:pt>
              </c:numCache>
            </c:numRef>
          </c:val>
          <c:extLst>
            <c:ext xmlns:c16="http://schemas.microsoft.com/office/drawing/2014/chart" uri="{C3380CC4-5D6E-409C-BE32-E72D297353CC}">
              <c16:uniqueId val="{00000000-5D29-4FEE-A6B9-8AAEAE343ABA}"/>
            </c:ext>
          </c:extLst>
        </c:ser>
        <c:ser>
          <c:idx val="1"/>
          <c:order val="1"/>
          <c:tx>
            <c:strRef>
              <c:f>Sheet1!$C$1</c:f>
              <c:strCache>
                <c:ptCount val="1"/>
                <c:pt idx="0">
                  <c:v>Patient responders with LL (n=16)</c:v>
                </c:pt>
              </c:strCache>
            </c:strRef>
          </c:tx>
          <c:spPr>
            <a:solidFill>
              <a:schemeClr val="accent4"/>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Sheet1!$C$2:$C$8</c:f>
              <c:numCache>
                <c:formatCode>General</c:formatCode>
                <c:ptCount val="7"/>
                <c:pt idx="0">
                  <c:v>73</c:v>
                </c:pt>
                <c:pt idx="1">
                  <c:v>67.7</c:v>
                </c:pt>
                <c:pt idx="2">
                  <c:v>75.7</c:v>
                </c:pt>
                <c:pt idx="3">
                  <c:v>75.2</c:v>
                </c:pt>
                <c:pt idx="4">
                  <c:v>59.1</c:v>
                </c:pt>
                <c:pt idx="5">
                  <c:v>60.9</c:v>
                </c:pt>
                <c:pt idx="6">
                  <c:v>70.2</c:v>
                </c:pt>
              </c:numCache>
            </c:numRef>
          </c:val>
          <c:extLst>
            <c:ext xmlns:c16="http://schemas.microsoft.com/office/drawing/2014/chart" uri="{C3380CC4-5D6E-409C-BE32-E72D297353CC}">
              <c16:uniqueId val="{00000001-5D29-4FEE-A6B9-8AAEAE343ABA}"/>
            </c:ext>
          </c:extLst>
        </c:ser>
        <c:ser>
          <c:idx val="2"/>
          <c:order val="2"/>
          <c:tx>
            <c:strRef>
              <c:f>Sheet1!$D$1</c:f>
              <c:strCache>
                <c:ptCount val="1"/>
                <c:pt idx="0">
                  <c:v>Patient responders without LL (n=51)</c:v>
                </c:pt>
              </c:strCache>
            </c:strRef>
          </c:tx>
          <c:spPr>
            <a:solidFill>
              <a:schemeClr val="accent3"/>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Sheet1!$D$2:$D$8</c:f>
              <c:numCache>
                <c:formatCode>General</c:formatCode>
                <c:ptCount val="7"/>
                <c:pt idx="0">
                  <c:v>60.5</c:v>
                </c:pt>
                <c:pt idx="1">
                  <c:v>49.9</c:v>
                </c:pt>
                <c:pt idx="2">
                  <c:v>61.8</c:v>
                </c:pt>
                <c:pt idx="3">
                  <c:v>69.400000000000006</c:v>
                </c:pt>
                <c:pt idx="4">
                  <c:v>53.8</c:v>
                </c:pt>
                <c:pt idx="5">
                  <c:v>67.099999999999994</c:v>
                </c:pt>
                <c:pt idx="6">
                  <c:v>26.8</c:v>
                </c:pt>
              </c:numCache>
            </c:numRef>
          </c:val>
          <c:extLst>
            <c:ext xmlns:c16="http://schemas.microsoft.com/office/drawing/2014/chart" uri="{C3380CC4-5D6E-409C-BE32-E72D297353CC}">
              <c16:uniqueId val="{00000002-5D29-4FEE-A6B9-8AAEAE343ABA}"/>
            </c:ext>
          </c:extLst>
        </c:ser>
        <c:ser>
          <c:idx val="3"/>
          <c:order val="3"/>
          <c:tx>
            <c:strRef>
              <c:f>Sheet1!$E$1</c:f>
              <c:strCache>
                <c:ptCount val="1"/>
                <c:pt idx="0">
                  <c:v>Average stature children (≥2 SDs)</c:v>
                </c:pt>
              </c:strCache>
            </c:strRef>
          </c:tx>
          <c:spPr>
            <a:solidFill>
              <a:schemeClr val="bg1">
                <a:lumMod val="65000"/>
              </a:schemeClr>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Sheet1!$E$2:$E$8</c:f>
              <c:numCache>
                <c:formatCode>General</c:formatCode>
                <c:ptCount val="7"/>
                <c:pt idx="0">
                  <c:v>65.400000000000006</c:v>
                </c:pt>
                <c:pt idx="1">
                  <c:v>66.900000000000006</c:v>
                </c:pt>
                <c:pt idx="2">
                  <c:v>66.599999999999994</c:v>
                </c:pt>
                <c:pt idx="3">
                  <c:v>62.7</c:v>
                </c:pt>
                <c:pt idx="4">
                  <c:v>64.8</c:v>
                </c:pt>
                <c:pt idx="5">
                  <c:v>60.6</c:v>
                </c:pt>
              </c:numCache>
            </c:numRef>
          </c:val>
          <c:extLst>
            <c:ext xmlns:c16="http://schemas.microsoft.com/office/drawing/2014/chart" uri="{C3380CC4-5D6E-409C-BE32-E72D297353CC}">
              <c16:uniqueId val="{00000000-0DD4-4129-9DE0-944623184E87}"/>
            </c:ext>
          </c:extLst>
        </c:ser>
        <c:dLbls>
          <c:showLegendKey val="0"/>
          <c:showVal val="0"/>
          <c:showCatName val="0"/>
          <c:showSerName val="0"/>
          <c:showPercent val="0"/>
          <c:showBubbleSize val="0"/>
        </c:dLbls>
        <c:gapWidth val="219"/>
        <c:axId val="1663634287"/>
        <c:axId val="1663631407"/>
      </c:barChart>
      <c:catAx>
        <c:axId val="1663634287"/>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100" b="0" i="0" u="none" strike="noStrike" kern="1200" baseline="0">
                <a:solidFill>
                  <a:schemeClr val="accent2"/>
                </a:solidFill>
                <a:latin typeface="+mn-lt"/>
                <a:ea typeface="+mn-ea"/>
                <a:cs typeface="+mn-cs"/>
              </a:defRPr>
            </a:pPr>
            <a:endParaRPr lang="en-US"/>
          </a:p>
        </c:txPr>
        <c:crossAx val="1663631407"/>
        <c:crosses val="autoZero"/>
        <c:auto val="1"/>
        <c:lblAlgn val="ctr"/>
        <c:lblOffset val="100"/>
        <c:noMultiLvlLbl val="0"/>
      </c:catAx>
      <c:valAx>
        <c:axId val="1663631407"/>
        <c:scaling>
          <c:orientation val="minMax"/>
        </c:scaling>
        <c:delete val="0"/>
        <c:axPos val="l"/>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34287"/>
        <c:crosses val="autoZero"/>
        <c:crossBetween val="between"/>
      </c:valAx>
      <c:spPr>
        <a:noFill/>
        <a:ln>
          <a:noFill/>
        </a:ln>
        <a:effectLst/>
      </c:spPr>
    </c:plotArea>
    <c:legend>
      <c:legendPos val="r"/>
      <c:layout>
        <c:manualLayout>
          <c:xMode val="edge"/>
          <c:yMode val="edge"/>
          <c:x val="0.10385434265732579"/>
          <c:y val="0.90262142277601487"/>
          <c:w val="0.89379009897611117"/>
          <c:h val="9.696905355383944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r>
              <a:rPr lang="en-US" sz="1600" dirty="0">
                <a:solidFill>
                  <a:schemeClr val="bg1"/>
                </a:solidFill>
              </a:rPr>
              <a:t>Parent-reported outcomes</a:t>
            </a:r>
          </a:p>
        </c:rich>
      </c:tx>
      <c:layout>
        <c:manualLayout>
          <c:xMode val="edge"/>
          <c:yMode val="edge"/>
          <c:x val="0.10624662547716286"/>
          <c:y val="1.3671790218709453E-2"/>
        </c:manualLayout>
      </c:layout>
      <c:overlay val="0"/>
      <c:spPr>
        <a:solidFill>
          <a:schemeClr val="tx1"/>
        </a:solidFill>
        <a:ln>
          <a:noFill/>
        </a:ln>
        <a:effectLst/>
      </c:spPr>
      <c:txPr>
        <a:bodyPr rot="0" spcFirstLastPara="1" vertOverflow="ellipsis" vert="horz" wrap="square" anchor="ctr" anchorCtr="1"/>
        <a:lstStyle/>
        <a:p>
          <a:pPr>
            <a:defRPr sz="1600" b="0" i="0" u="none" strike="noStrike" kern="1200" spc="0" baseline="0">
              <a:solidFill>
                <a:schemeClr val="bg1"/>
              </a:solidFill>
              <a:latin typeface="+mn-lt"/>
              <a:ea typeface="+mn-ea"/>
              <a:cs typeface="+mn-cs"/>
            </a:defRPr>
          </a:pPr>
          <a:endParaRPr lang="en-US"/>
        </a:p>
      </c:txPr>
    </c:title>
    <c:autoTitleDeleted val="0"/>
    <c:plotArea>
      <c:layout>
        <c:manualLayout>
          <c:layoutTarget val="inner"/>
          <c:xMode val="edge"/>
          <c:yMode val="edge"/>
          <c:x val="0.11245658214416276"/>
          <c:y val="0.14770806890614019"/>
          <c:w val="0.87699867736325099"/>
          <c:h val="0.60236491858019559"/>
        </c:manualLayout>
      </c:layout>
      <c:barChart>
        <c:barDir val="col"/>
        <c:grouping val="clustered"/>
        <c:varyColors val="0"/>
        <c:ser>
          <c:idx val="0"/>
          <c:order val="0"/>
          <c:tx>
            <c:strRef>
              <c:f>Sheet1!$B$1</c:f>
              <c:strCache>
                <c:ptCount val="1"/>
                <c:pt idx="0">
                  <c:v>All parent responders (N=108)</c:v>
                </c:pt>
              </c:strCache>
            </c:strRef>
          </c:tx>
          <c:spPr>
            <a:solidFill>
              <a:schemeClr val="accent2"/>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Sheet1!$B$2:$B$8</c:f>
              <c:numCache>
                <c:formatCode>General</c:formatCode>
                <c:ptCount val="7"/>
                <c:pt idx="0">
                  <c:v>54.8</c:v>
                </c:pt>
                <c:pt idx="1">
                  <c:v>44.4</c:v>
                </c:pt>
                <c:pt idx="2">
                  <c:v>56.3</c:v>
                </c:pt>
                <c:pt idx="3">
                  <c:v>64.400000000000006</c:v>
                </c:pt>
                <c:pt idx="4">
                  <c:v>53</c:v>
                </c:pt>
                <c:pt idx="5">
                  <c:v>65.900000000000006</c:v>
                </c:pt>
                <c:pt idx="6">
                  <c:v>22.1</c:v>
                </c:pt>
              </c:numCache>
            </c:numRef>
          </c:val>
          <c:extLst>
            <c:ext xmlns:c16="http://schemas.microsoft.com/office/drawing/2014/chart" uri="{C3380CC4-5D6E-409C-BE32-E72D297353CC}">
              <c16:uniqueId val="{00000000-9522-4AFD-A749-286E52F9D644}"/>
            </c:ext>
          </c:extLst>
        </c:ser>
        <c:ser>
          <c:idx val="1"/>
          <c:order val="1"/>
          <c:tx>
            <c:strRef>
              <c:f>Sheet1!$C$1</c:f>
              <c:strCache>
                <c:ptCount val="1"/>
                <c:pt idx="0">
                  <c:v>Parent responders with LL (n=17)</c:v>
                </c:pt>
              </c:strCache>
            </c:strRef>
          </c:tx>
          <c:spPr>
            <a:solidFill>
              <a:schemeClr val="accent4"/>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Sheet1!$C$2:$C$8</c:f>
              <c:numCache>
                <c:formatCode>General</c:formatCode>
                <c:ptCount val="7"/>
                <c:pt idx="0">
                  <c:v>65</c:v>
                </c:pt>
                <c:pt idx="1">
                  <c:v>59.3</c:v>
                </c:pt>
                <c:pt idx="2">
                  <c:v>70</c:v>
                </c:pt>
                <c:pt idx="3">
                  <c:v>65.599999999999994</c:v>
                </c:pt>
                <c:pt idx="4">
                  <c:v>60.6</c:v>
                </c:pt>
                <c:pt idx="5">
                  <c:v>64.8</c:v>
                </c:pt>
              </c:numCache>
            </c:numRef>
          </c:val>
          <c:extLst>
            <c:ext xmlns:c16="http://schemas.microsoft.com/office/drawing/2014/chart" uri="{C3380CC4-5D6E-409C-BE32-E72D297353CC}">
              <c16:uniqueId val="{00000001-9522-4AFD-A749-286E52F9D644}"/>
            </c:ext>
          </c:extLst>
        </c:ser>
        <c:ser>
          <c:idx val="2"/>
          <c:order val="2"/>
          <c:tx>
            <c:strRef>
              <c:f>Sheet1!$D$1</c:f>
              <c:strCache>
                <c:ptCount val="1"/>
                <c:pt idx="0">
                  <c:v>Parent responders without LL (n=91)</c:v>
                </c:pt>
              </c:strCache>
            </c:strRef>
          </c:tx>
          <c:spPr>
            <a:solidFill>
              <a:schemeClr val="accent3"/>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Sheet1!$D$2:$D$8</c:f>
              <c:numCache>
                <c:formatCode>General</c:formatCode>
                <c:ptCount val="7"/>
                <c:pt idx="0">
                  <c:v>52.8</c:v>
                </c:pt>
                <c:pt idx="1">
                  <c:v>41.6</c:v>
                </c:pt>
                <c:pt idx="2">
                  <c:v>53.7</c:v>
                </c:pt>
                <c:pt idx="3">
                  <c:v>64.099999999999994</c:v>
                </c:pt>
                <c:pt idx="4">
                  <c:v>51.6</c:v>
                </c:pt>
                <c:pt idx="5">
                  <c:v>66.099999999999994</c:v>
                </c:pt>
                <c:pt idx="6">
                  <c:v>22.1</c:v>
                </c:pt>
              </c:numCache>
            </c:numRef>
          </c:val>
          <c:extLst>
            <c:ext xmlns:c16="http://schemas.microsoft.com/office/drawing/2014/chart" uri="{C3380CC4-5D6E-409C-BE32-E72D297353CC}">
              <c16:uniqueId val="{00000002-9522-4AFD-A749-286E52F9D644}"/>
            </c:ext>
          </c:extLst>
        </c:ser>
        <c:ser>
          <c:idx val="3"/>
          <c:order val="3"/>
          <c:tx>
            <c:strRef>
              <c:f>Sheet1!$E$1</c:f>
              <c:strCache>
                <c:ptCount val="1"/>
                <c:pt idx="0">
                  <c:v>Average stature children (≥2 SDs)</c:v>
                </c:pt>
              </c:strCache>
            </c:strRef>
          </c:tx>
          <c:spPr>
            <a:solidFill>
              <a:schemeClr val="bg1">
                <a:lumMod val="65000"/>
              </a:schemeClr>
            </a:solidFill>
            <a:ln>
              <a:noFill/>
            </a:ln>
            <a:effectLst/>
          </c:spPr>
          <c:invertIfNegative val="0"/>
          <c:cat>
            <c:strRef>
              <c:f>Sheet1!$A$2:$A$8</c:f>
              <c:strCache>
                <c:ptCount val="7"/>
                <c:pt idx="0">
                  <c:v>Total score</c:v>
                </c:pt>
                <c:pt idx="1">
                  <c:v>Physical score</c:v>
                </c:pt>
                <c:pt idx="2">
                  <c:v>Social score</c:v>
                </c:pt>
                <c:pt idx="3">
                  <c:v>Emotional score</c:v>
                </c:pt>
                <c:pt idx="4">
                  <c:v>Coping score</c:v>
                </c:pt>
                <c:pt idx="5">
                  <c:v>Beliefs score</c:v>
                </c:pt>
                <c:pt idx="6">
                  <c:v>Treatment score</c:v>
                </c:pt>
              </c:strCache>
            </c:strRef>
          </c:cat>
          <c:val>
            <c:numRef>
              <c:f>Sheet1!$E$2:$E$8</c:f>
              <c:numCache>
                <c:formatCode>General</c:formatCode>
                <c:ptCount val="7"/>
                <c:pt idx="0">
                  <c:v>60.3</c:v>
                </c:pt>
                <c:pt idx="1">
                  <c:v>58.7</c:v>
                </c:pt>
                <c:pt idx="2">
                  <c:v>60.9</c:v>
                </c:pt>
                <c:pt idx="3">
                  <c:v>60</c:v>
                </c:pt>
                <c:pt idx="4">
                  <c:v>55.8</c:v>
                </c:pt>
                <c:pt idx="5">
                  <c:v>57.9</c:v>
                </c:pt>
              </c:numCache>
            </c:numRef>
          </c:val>
          <c:extLst>
            <c:ext xmlns:c16="http://schemas.microsoft.com/office/drawing/2014/chart" uri="{C3380CC4-5D6E-409C-BE32-E72D297353CC}">
              <c16:uniqueId val="{00000003-9522-4AFD-A749-286E52F9D644}"/>
            </c:ext>
          </c:extLst>
        </c:ser>
        <c:dLbls>
          <c:showLegendKey val="0"/>
          <c:showVal val="0"/>
          <c:showCatName val="0"/>
          <c:showSerName val="0"/>
          <c:showPercent val="0"/>
          <c:showBubbleSize val="0"/>
        </c:dLbls>
        <c:gapWidth val="219"/>
        <c:axId val="1663634287"/>
        <c:axId val="1663631407"/>
      </c:barChart>
      <c:catAx>
        <c:axId val="1663634287"/>
        <c:scaling>
          <c:orientation val="minMax"/>
        </c:scaling>
        <c:delete val="0"/>
        <c:axPos val="b"/>
        <c:numFmt formatCode="General" sourceLinked="1"/>
        <c:majorTickMark val="none"/>
        <c:minorTickMark val="none"/>
        <c:tickLblPos val="nextTo"/>
        <c:spPr>
          <a:noFill/>
          <a:ln w="9525" cap="flat" cmpd="sng" algn="ctr">
            <a:solidFill>
              <a:schemeClr val="accent2"/>
            </a:solidFill>
            <a:round/>
          </a:ln>
          <a:effectLst/>
        </c:spPr>
        <c:txPr>
          <a:bodyPr rot="-60000000" spcFirstLastPara="1" vertOverflow="ellipsis" vert="horz" wrap="square" anchor="ctr" anchorCtr="1"/>
          <a:lstStyle/>
          <a:p>
            <a:pPr>
              <a:defRPr sz="1100" b="0" i="0" u="none" strike="noStrike" kern="1200" baseline="0">
                <a:solidFill>
                  <a:schemeClr val="accent2"/>
                </a:solidFill>
                <a:latin typeface="+mn-lt"/>
                <a:ea typeface="+mn-ea"/>
                <a:cs typeface="+mn-cs"/>
              </a:defRPr>
            </a:pPr>
            <a:endParaRPr lang="en-US"/>
          </a:p>
        </c:txPr>
        <c:crossAx val="1663631407"/>
        <c:crosses val="autoZero"/>
        <c:auto val="1"/>
        <c:lblAlgn val="ctr"/>
        <c:lblOffset val="100"/>
        <c:noMultiLvlLbl val="0"/>
      </c:catAx>
      <c:valAx>
        <c:axId val="1663631407"/>
        <c:scaling>
          <c:orientation val="minMax"/>
        </c:scaling>
        <c:delete val="0"/>
        <c:axPos val="l"/>
        <c:numFmt formatCode="General" sourceLinked="1"/>
        <c:majorTickMark val="out"/>
        <c:minorTickMark val="none"/>
        <c:tickLblPos val="nextTo"/>
        <c:spPr>
          <a:noFill/>
          <a:ln>
            <a:solidFill>
              <a:schemeClr val="accent2"/>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63634287"/>
        <c:crosses val="autoZero"/>
        <c:crossBetween val="between"/>
      </c:valAx>
      <c:spPr>
        <a:noFill/>
        <a:ln>
          <a:noFill/>
        </a:ln>
        <a:effectLst/>
      </c:spPr>
    </c:plotArea>
    <c:legend>
      <c:legendPos val="r"/>
      <c:layout>
        <c:manualLayout>
          <c:xMode val="edge"/>
          <c:yMode val="edge"/>
          <c:x val="0.11092101775701507"/>
          <c:y val="0.90262142277601487"/>
          <c:w val="0.88672342387642189"/>
          <c:h val="9.696905355383944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87897335645415"/>
          <c:y val="3.585304716254057E-2"/>
          <c:w val="0.71655379219830817"/>
          <c:h val="0.7970704698443023"/>
        </c:manualLayout>
      </c:layout>
      <c:barChart>
        <c:barDir val="bar"/>
        <c:grouping val="percentStacked"/>
        <c:varyColors val="0"/>
        <c:ser>
          <c:idx val="0"/>
          <c:order val="0"/>
          <c:tx>
            <c:strRef>
              <c:f>Sheet1!$B$1</c:f>
              <c:strCache>
                <c:ptCount val="1"/>
                <c:pt idx="0">
                  <c:v>No problems</c:v>
                </c:pt>
              </c:strCache>
            </c:strRef>
          </c:tx>
          <c:spPr>
            <a:solidFill>
              <a:schemeClr val="bg1">
                <a:lumMod val="75000"/>
              </a:schemeClr>
            </a:solidFill>
            <a:ln>
              <a:noFill/>
            </a:ln>
            <a:effectLst/>
          </c:spPr>
          <c:invertIfNegative val="0"/>
          <c:cat>
            <c:strRef>
              <c:f>Sheet1!$A$2:$A$16</c:f>
              <c:strCache>
                <c:ptCount val="15"/>
                <c:pt idx="0">
                  <c:v>Adults with no LL (n=53)</c:v>
                </c:pt>
                <c:pt idx="1">
                  <c:v>Adults with LL (n=21)</c:v>
                </c:pt>
                <c:pt idx="2">
                  <c:v>All adult respondents (n=74)</c:v>
                </c:pt>
                <c:pt idx="3">
                  <c:v>Adults with no LL (n=53)</c:v>
                </c:pt>
                <c:pt idx="4">
                  <c:v>Adults with LL (n=21)</c:v>
                </c:pt>
                <c:pt idx="5">
                  <c:v>All adult respondents (n=74)</c:v>
                </c:pt>
                <c:pt idx="6">
                  <c:v>Adults with no LL (n=53)</c:v>
                </c:pt>
                <c:pt idx="7">
                  <c:v>Adults with LL (n=21)</c:v>
                </c:pt>
                <c:pt idx="8">
                  <c:v>All adult respondents (n=74)</c:v>
                </c:pt>
                <c:pt idx="9">
                  <c:v>Adults with no LL (n=53)</c:v>
                </c:pt>
                <c:pt idx="10">
                  <c:v>Adults with LL (n=21)</c:v>
                </c:pt>
                <c:pt idx="11">
                  <c:v>All adult respondents (n=74)</c:v>
                </c:pt>
                <c:pt idx="12">
                  <c:v>Adults with no LL (n=53)</c:v>
                </c:pt>
                <c:pt idx="13">
                  <c:v>Adults with LL (n=21)</c:v>
                </c:pt>
                <c:pt idx="14">
                  <c:v>All adult respondents (n=74)</c:v>
                </c:pt>
              </c:strCache>
            </c:strRef>
          </c:cat>
          <c:val>
            <c:numRef>
              <c:f>Sheet1!$B$2:$B$16</c:f>
              <c:numCache>
                <c:formatCode>General</c:formatCode>
                <c:ptCount val="15"/>
                <c:pt idx="0">
                  <c:v>54.7</c:v>
                </c:pt>
                <c:pt idx="1">
                  <c:v>71.400000000000006</c:v>
                </c:pt>
                <c:pt idx="2">
                  <c:v>59.5</c:v>
                </c:pt>
                <c:pt idx="3">
                  <c:v>24.5</c:v>
                </c:pt>
                <c:pt idx="4">
                  <c:v>38.1</c:v>
                </c:pt>
                <c:pt idx="5">
                  <c:v>28.4</c:v>
                </c:pt>
                <c:pt idx="6">
                  <c:v>49.1</c:v>
                </c:pt>
                <c:pt idx="7">
                  <c:v>57.1</c:v>
                </c:pt>
                <c:pt idx="8">
                  <c:v>51.4</c:v>
                </c:pt>
                <c:pt idx="9">
                  <c:v>75.5</c:v>
                </c:pt>
                <c:pt idx="10">
                  <c:v>85.7</c:v>
                </c:pt>
                <c:pt idx="11">
                  <c:v>78.400000000000006</c:v>
                </c:pt>
                <c:pt idx="12">
                  <c:v>28.3</c:v>
                </c:pt>
                <c:pt idx="13">
                  <c:v>52.4</c:v>
                </c:pt>
                <c:pt idx="14">
                  <c:v>35.1</c:v>
                </c:pt>
              </c:numCache>
            </c:numRef>
          </c:val>
          <c:extLst>
            <c:ext xmlns:c16="http://schemas.microsoft.com/office/drawing/2014/chart" uri="{C3380CC4-5D6E-409C-BE32-E72D297353CC}">
              <c16:uniqueId val="{00000000-1444-4D8E-8C5E-71BE98B29327}"/>
            </c:ext>
          </c:extLst>
        </c:ser>
        <c:ser>
          <c:idx val="1"/>
          <c:order val="1"/>
          <c:tx>
            <c:strRef>
              <c:f>Sheet1!$C$1</c:f>
              <c:strCache>
                <c:ptCount val="1"/>
                <c:pt idx="0">
                  <c:v>Slight problems</c:v>
                </c:pt>
              </c:strCache>
            </c:strRef>
          </c:tx>
          <c:spPr>
            <a:solidFill>
              <a:schemeClr val="accent2"/>
            </a:solidFill>
            <a:ln>
              <a:noFill/>
            </a:ln>
            <a:effectLst/>
          </c:spPr>
          <c:invertIfNegative val="0"/>
          <c:cat>
            <c:strRef>
              <c:f>Sheet1!$A$2:$A$16</c:f>
              <c:strCache>
                <c:ptCount val="15"/>
                <c:pt idx="0">
                  <c:v>Adults with no LL (n=53)</c:v>
                </c:pt>
                <c:pt idx="1">
                  <c:v>Adults with LL (n=21)</c:v>
                </c:pt>
                <c:pt idx="2">
                  <c:v>All adult respondents (n=74)</c:v>
                </c:pt>
                <c:pt idx="3">
                  <c:v>Adults with no LL (n=53)</c:v>
                </c:pt>
                <c:pt idx="4">
                  <c:v>Adults with LL (n=21)</c:v>
                </c:pt>
                <c:pt idx="5">
                  <c:v>All adult respondents (n=74)</c:v>
                </c:pt>
                <c:pt idx="6">
                  <c:v>Adults with no LL (n=53)</c:v>
                </c:pt>
                <c:pt idx="7">
                  <c:v>Adults with LL (n=21)</c:v>
                </c:pt>
                <c:pt idx="8">
                  <c:v>All adult respondents (n=74)</c:v>
                </c:pt>
                <c:pt idx="9">
                  <c:v>Adults with no LL (n=53)</c:v>
                </c:pt>
                <c:pt idx="10">
                  <c:v>Adults with LL (n=21)</c:v>
                </c:pt>
                <c:pt idx="11">
                  <c:v>All adult respondents (n=74)</c:v>
                </c:pt>
                <c:pt idx="12">
                  <c:v>Adults with no LL (n=53)</c:v>
                </c:pt>
                <c:pt idx="13">
                  <c:v>Adults with LL (n=21)</c:v>
                </c:pt>
                <c:pt idx="14">
                  <c:v>All adult respondents (n=74)</c:v>
                </c:pt>
              </c:strCache>
            </c:strRef>
          </c:cat>
          <c:val>
            <c:numRef>
              <c:f>Sheet1!$C$2:$C$16</c:f>
              <c:numCache>
                <c:formatCode>General</c:formatCode>
                <c:ptCount val="15"/>
                <c:pt idx="0">
                  <c:v>28.3</c:v>
                </c:pt>
                <c:pt idx="1">
                  <c:v>23.8</c:v>
                </c:pt>
                <c:pt idx="2">
                  <c:v>27</c:v>
                </c:pt>
                <c:pt idx="3">
                  <c:v>41.5</c:v>
                </c:pt>
                <c:pt idx="4">
                  <c:v>14.3</c:v>
                </c:pt>
                <c:pt idx="5">
                  <c:v>33.799999999999997</c:v>
                </c:pt>
                <c:pt idx="6">
                  <c:v>32.1</c:v>
                </c:pt>
                <c:pt idx="7">
                  <c:v>28.6</c:v>
                </c:pt>
                <c:pt idx="8">
                  <c:v>31.1</c:v>
                </c:pt>
                <c:pt idx="9">
                  <c:v>15.1</c:v>
                </c:pt>
                <c:pt idx="10">
                  <c:v>9.5</c:v>
                </c:pt>
                <c:pt idx="11">
                  <c:v>13.5</c:v>
                </c:pt>
                <c:pt idx="12">
                  <c:v>41.5</c:v>
                </c:pt>
                <c:pt idx="13">
                  <c:v>28.6</c:v>
                </c:pt>
                <c:pt idx="14">
                  <c:v>37.799999999999997</c:v>
                </c:pt>
              </c:numCache>
            </c:numRef>
          </c:val>
          <c:extLst>
            <c:ext xmlns:c16="http://schemas.microsoft.com/office/drawing/2014/chart" uri="{C3380CC4-5D6E-409C-BE32-E72D297353CC}">
              <c16:uniqueId val="{00000001-1444-4D8E-8C5E-71BE98B29327}"/>
            </c:ext>
          </c:extLst>
        </c:ser>
        <c:ser>
          <c:idx val="2"/>
          <c:order val="2"/>
          <c:tx>
            <c:strRef>
              <c:f>Sheet1!$D$1</c:f>
              <c:strCache>
                <c:ptCount val="1"/>
                <c:pt idx="0">
                  <c:v>Moderate problems</c:v>
                </c:pt>
              </c:strCache>
            </c:strRef>
          </c:tx>
          <c:spPr>
            <a:solidFill>
              <a:schemeClr val="accent4"/>
            </a:solidFill>
            <a:ln>
              <a:noFill/>
            </a:ln>
            <a:effectLst/>
          </c:spPr>
          <c:invertIfNegative val="0"/>
          <c:cat>
            <c:strRef>
              <c:f>Sheet1!$A$2:$A$16</c:f>
              <c:strCache>
                <c:ptCount val="15"/>
                <c:pt idx="0">
                  <c:v>Adults with no LL (n=53)</c:v>
                </c:pt>
                <c:pt idx="1">
                  <c:v>Adults with LL (n=21)</c:v>
                </c:pt>
                <c:pt idx="2">
                  <c:v>All adult respondents (n=74)</c:v>
                </c:pt>
                <c:pt idx="3">
                  <c:v>Adults with no LL (n=53)</c:v>
                </c:pt>
                <c:pt idx="4">
                  <c:v>Adults with LL (n=21)</c:v>
                </c:pt>
                <c:pt idx="5">
                  <c:v>All adult respondents (n=74)</c:v>
                </c:pt>
                <c:pt idx="6">
                  <c:v>Adults with no LL (n=53)</c:v>
                </c:pt>
                <c:pt idx="7">
                  <c:v>Adults with LL (n=21)</c:v>
                </c:pt>
                <c:pt idx="8">
                  <c:v>All adult respondents (n=74)</c:v>
                </c:pt>
                <c:pt idx="9">
                  <c:v>Adults with no LL (n=53)</c:v>
                </c:pt>
                <c:pt idx="10">
                  <c:v>Adults with LL (n=21)</c:v>
                </c:pt>
                <c:pt idx="11">
                  <c:v>All adult respondents (n=74)</c:v>
                </c:pt>
                <c:pt idx="12">
                  <c:v>Adults with no LL (n=53)</c:v>
                </c:pt>
                <c:pt idx="13">
                  <c:v>Adults with LL (n=21)</c:v>
                </c:pt>
                <c:pt idx="14">
                  <c:v>All adult respondents (n=74)</c:v>
                </c:pt>
              </c:strCache>
            </c:strRef>
          </c:cat>
          <c:val>
            <c:numRef>
              <c:f>Sheet1!$D$2:$D$16</c:f>
              <c:numCache>
                <c:formatCode>General</c:formatCode>
                <c:ptCount val="15"/>
                <c:pt idx="0">
                  <c:v>9.4</c:v>
                </c:pt>
                <c:pt idx="1">
                  <c:v>4.8</c:v>
                </c:pt>
                <c:pt idx="2">
                  <c:v>9</c:v>
                </c:pt>
                <c:pt idx="3">
                  <c:v>26.4</c:v>
                </c:pt>
                <c:pt idx="4">
                  <c:v>42.9</c:v>
                </c:pt>
                <c:pt idx="5">
                  <c:v>31.1</c:v>
                </c:pt>
                <c:pt idx="6">
                  <c:v>11.3</c:v>
                </c:pt>
                <c:pt idx="7">
                  <c:v>14.3</c:v>
                </c:pt>
                <c:pt idx="8">
                  <c:v>12.2</c:v>
                </c:pt>
                <c:pt idx="9">
                  <c:v>4</c:v>
                </c:pt>
                <c:pt idx="10">
                  <c:v>4.8</c:v>
                </c:pt>
                <c:pt idx="11">
                  <c:v>4</c:v>
                </c:pt>
                <c:pt idx="12">
                  <c:v>22.6</c:v>
                </c:pt>
                <c:pt idx="13">
                  <c:v>14.3</c:v>
                </c:pt>
                <c:pt idx="14">
                  <c:v>20.3</c:v>
                </c:pt>
              </c:numCache>
            </c:numRef>
          </c:val>
          <c:extLst>
            <c:ext xmlns:c16="http://schemas.microsoft.com/office/drawing/2014/chart" uri="{C3380CC4-5D6E-409C-BE32-E72D297353CC}">
              <c16:uniqueId val="{00000002-1444-4D8E-8C5E-71BE98B29327}"/>
            </c:ext>
          </c:extLst>
        </c:ser>
        <c:ser>
          <c:idx val="3"/>
          <c:order val="3"/>
          <c:tx>
            <c:strRef>
              <c:f>Sheet1!$E$1</c:f>
              <c:strCache>
                <c:ptCount val="1"/>
                <c:pt idx="0">
                  <c:v>Severe problems</c:v>
                </c:pt>
              </c:strCache>
            </c:strRef>
          </c:tx>
          <c:spPr>
            <a:solidFill>
              <a:schemeClr val="accent3"/>
            </a:solidFill>
            <a:ln>
              <a:noFill/>
            </a:ln>
            <a:effectLst/>
          </c:spPr>
          <c:invertIfNegative val="0"/>
          <c:cat>
            <c:strRef>
              <c:f>Sheet1!$A$2:$A$16</c:f>
              <c:strCache>
                <c:ptCount val="15"/>
                <c:pt idx="0">
                  <c:v>Adults with no LL (n=53)</c:v>
                </c:pt>
                <c:pt idx="1">
                  <c:v>Adults with LL (n=21)</c:v>
                </c:pt>
                <c:pt idx="2">
                  <c:v>All adult respondents (n=74)</c:v>
                </c:pt>
                <c:pt idx="3">
                  <c:v>Adults with no LL (n=53)</c:v>
                </c:pt>
                <c:pt idx="4">
                  <c:v>Adults with LL (n=21)</c:v>
                </c:pt>
                <c:pt idx="5">
                  <c:v>All adult respondents (n=74)</c:v>
                </c:pt>
                <c:pt idx="6">
                  <c:v>Adults with no LL (n=53)</c:v>
                </c:pt>
                <c:pt idx="7">
                  <c:v>Adults with LL (n=21)</c:v>
                </c:pt>
                <c:pt idx="8">
                  <c:v>All adult respondents (n=74)</c:v>
                </c:pt>
                <c:pt idx="9">
                  <c:v>Adults with no LL (n=53)</c:v>
                </c:pt>
                <c:pt idx="10">
                  <c:v>Adults with LL (n=21)</c:v>
                </c:pt>
                <c:pt idx="11">
                  <c:v>All adult respondents (n=74)</c:v>
                </c:pt>
                <c:pt idx="12">
                  <c:v>Adults with no LL (n=53)</c:v>
                </c:pt>
                <c:pt idx="13">
                  <c:v>Adults with LL (n=21)</c:v>
                </c:pt>
                <c:pt idx="14">
                  <c:v>All adult respondents (n=74)</c:v>
                </c:pt>
              </c:strCache>
            </c:strRef>
          </c:cat>
          <c:val>
            <c:numRef>
              <c:f>Sheet1!$E$2:$E$16</c:f>
              <c:numCache>
                <c:formatCode>General</c:formatCode>
                <c:ptCount val="15"/>
                <c:pt idx="0">
                  <c:v>5.6</c:v>
                </c:pt>
                <c:pt idx="2">
                  <c:v>3.5</c:v>
                </c:pt>
                <c:pt idx="3">
                  <c:v>3</c:v>
                </c:pt>
                <c:pt idx="4">
                  <c:v>4.7</c:v>
                </c:pt>
                <c:pt idx="5">
                  <c:v>4</c:v>
                </c:pt>
                <c:pt idx="6">
                  <c:v>5</c:v>
                </c:pt>
                <c:pt idx="8">
                  <c:v>4</c:v>
                </c:pt>
                <c:pt idx="11">
                  <c:v>4.0999999999999996</c:v>
                </c:pt>
                <c:pt idx="12">
                  <c:v>5</c:v>
                </c:pt>
                <c:pt idx="13">
                  <c:v>4.7</c:v>
                </c:pt>
                <c:pt idx="14">
                  <c:v>4</c:v>
                </c:pt>
              </c:numCache>
            </c:numRef>
          </c:val>
          <c:extLst>
            <c:ext xmlns:c16="http://schemas.microsoft.com/office/drawing/2014/chart" uri="{C3380CC4-5D6E-409C-BE32-E72D297353CC}">
              <c16:uniqueId val="{00000003-1444-4D8E-8C5E-71BE98B29327}"/>
            </c:ext>
          </c:extLst>
        </c:ser>
        <c:ser>
          <c:idx val="4"/>
          <c:order val="4"/>
          <c:tx>
            <c:strRef>
              <c:f>Sheet1!$F$1</c:f>
              <c:strCache>
                <c:ptCount val="1"/>
                <c:pt idx="0">
                  <c:v>Unable to function</c:v>
                </c:pt>
              </c:strCache>
            </c:strRef>
          </c:tx>
          <c:spPr>
            <a:solidFill>
              <a:schemeClr val="tx2"/>
            </a:solidFill>
            <a:ln>
              <a:noFill/>
            </a:ln>
            <a:effectLst/>
          </c:spPr>
          <c:invertIfNegative val="0"/>
          <c:cat>
            <c:strRef>
              <c:f>Sheet1!$A$2:$A$16</c:f>
              <c:strCache>
                <c:ptCount val="15"/>
                <c:pt idx="0">
                  <c:v>Adults with no LL (n=53)</c:v>
                </c:pt>
                <c:pt idx="1">
                  <c:v>Adults with LL (n=21)</c:v>
                </c:pt>
                <c:pt idx="2">
                  <c:v>All adult respondents (n=74)</c:v>
                </c:pt>
                <c:pt idx="3">
                  <c:v>Adults with no LL (n=53)</c:v>
                </c:pt>
                <c:pt idx="4">
                  <c:v>Adults with LL (n=21)</c:v>
                </c:pt>
                <c:pt idx="5">
                  <c:v>All adult respondents (n=74)</c:v>
                </c:pt>
                <c:pt idx="6">
                  <c:v>Adults with no LL (n=53)</c:v>
                </c:pt>
                <c:pt idx="7">
                  <c:v>Adults with LL (n=21)</c:v>
                </c:pt>
                <c:pt idx="8">
                  <c:v>All adult respondents (n=74)</c:v>
                </c:pt>
                <c:pt idx="9">
                  <c:v>Adults with no LL (n=53)</c:v>
                </c:pt>
                <c:pt idx="10">
                  <c:v>Adults with LL (n=21)</c:v>
                </c:pt>
                <c:pt idx="11">
                  <c:v>All adult respondents (n=74)</c:v>
                </c:pt>
                <c:pt idx="12">
                  <c:v>Adults with no LL (n=53)</c:v>
                </c:pt>
                <c:pt idx="13">
                  <c:v>Adults with LL (n=21)</c:v>
                </c:pt>
                <c:pt idx="14">
                  <c:v>All adult respondents (n=74)</c:v>
                </c:pt>
              </c:strCache>
            </c:strRef>
          </c:cat>
          <c:val>
            <c:numRef>
              <c:f>Sheet1!$F$2:$F$16</c:f>
              <c:numCache>
                <c:formatCode>General</c:formatCode>
                <c:ptCount val="15"/>
                <c:pt idx="0">
                  <c:v>2</c:v>
                </c:pt>
                <c:pt idx="2">
                  <c:v>1</c:v>
                </c:pt>
                <c:pt idx="3">
                  <c:v>4.5999999999999996</c:v>
                </c:pt>
                <c:pt idx="5">
                  <c:v>2.7</c:v>
                </c:pt>
                <c:pt idx="6">
                  <c:v>2.5</c:v>
                </c:pt>
                <c:pt idx="8">
                  <c:v>1.3</c:v>
                </c:pt>
                <c:pt idx="12">
                  <c:v>2.6</c:v>
                </c:pt>
                <c:pt idx="14">
                  <c:v>2.8</c:v>
                </c:pt>
              </c:numCache>
            </c:numRef>
          </c:val>
          <c:extLst>
            <c:ext xmlns:c16="http://schemas.microsoft.com/office/drawing/2014/chart" uri="{C3380CC4-5D6E-409C-BE32-E72D297353CC}">
              <c16:uniqueId val="{00000004-1444-4D8E-8C5E-71BE98B29327}"/>
            </c:ext>
          </c:extLst>
        </c:ser>
        <c:dLbls>
          <c:showLegendKey val="0"/>
          <c:showVal val="0"/>
          <c:showCatName val="0"/>
          <c:showSerName val="0"/>
          <c:showPercent val="0"/>
          <c:showBubbleSize val="0"/>
        </c:dLbls>
        <c:gapWidth val="150"/>
        <c:overlap val="100"/>
        <c:axId val="1519540015"/>
        <c:axId val="1519540495"/>
      </c:barChart>
      <c:catAx>
        <c:axId val="1519540015"/>
        <c:scaling>
          <c:orientation val="minMax"/>
        </c:scaling>
        <c:delete val="0"/>
        <c:axPos val="l"/>
        <c:numFmt formatCode="General" sourceLinked="1"/>
        <c:majorTickMark val="none"/>
        <c:minorTickMark val="none"/>
        <c:tickLblPos val="nextTo"/>
        <c:spPr>
          <a:noFill/>
          <a:ln w="9525" cap="flat" cmpd="sng" algn="ctr">
            <a:solidFill>
              <a:schemeClr val="accent1"/>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519540495"/>
        <c:crosses val="autoZero"/>
        <c:auto val="1"/>
        <c:lblAlgn val="ctr"/>
        <c:lblOffset val="100"/>
        <c:noMultiLvlLbl val="0"/>
      </c:catAx>
      <c:valAx>
        <c:axId val="1519540495"/>
        <c:scaling>
          <c:orientation val="minMax"/>
        </c:scaling>
        <c:delete val="0"/>
        <c:axPos val="b"/>
        <c:numFmt formatCode="0%" sourceLinked="1"/>
        <c:majorTickMark val="out"/>
        <c:minorTickMark val="none"/>
        <c:tickLblPos val="nextTo"/>
        <c:spPr>
          <a:noFill/>
          <a:ln>
            <a:solidFill>
              <a:schemeClr val="accent1"/>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519540015"/>
        <c:crosses val="autoZero"/>
        <c:crossBetween val="between"/>
      </c:valAx>
      <c:spPr>
        <a:noFill/>
        <a:ln>
          <a:noFill/>
        </a:ln>
        <a:effectLst/>
      </c:spPr>
    </c:plotArea>
    <c:legend>
      <c:legendPos val="b"/>
      <c:layout>
        <c:manualLayout>
          <c:xMode val="edge"/>
          <c:yMode val="edge"/>
          <c:x val="0"/>
          <c:y val="0.92123082971958403"/>
          <c:w val="0.72634373737107838"/>
          <c:h val="5.9212962737212049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chart" Target="../charts/char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lstStyle/>
          <a:p>
            <a:r>
              <a:rPr lang="en-GB" dirty="0"/>
              <a:t>Lifetime Impact of Achondroplasia Study </a:t>
            </a:r>
            <a:br>
              <a:rPr lang="en-GB" dirty="0"/>
            </a:br>
            <a:r>
              <a:rPr lang="en-GB" dirty="0"/>
              <a:t>in Europe (LIAISE): Findings From a </a:t>
            </a:r>
            <a:br>
              <a:rPr lang="en-GB" dirty="0"/>
            </a:br>
            <a:r>
              <a:rPr lang="en-GB" dirty="0"/>
              <a:t>Multinational Observational Study</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normAutofit lnSpcReduction="10000"/>
          </a:bodyPr>
          <a:lstStyle/>
          <a:p>
            <a:r>
              <a:rPr lang="en-GB" dirty="0"/>
              <a:t>Adapted from: Maghnie M, Semler O, Guillen‑Navarro E, </a:t>
            </a:r>
            <a:r>
              <a:rPr lang="en-GB" dirty="0" err="1"/>
              <a:t>Selicorni</a:t>
            </a:r>
            <a:r>
              <a:rPr lang="en-GB" dirty="0"/>
              <a:t> A, Heath KE, </a:t>
            </a:r>
            <a:r>
              <a:rPr lang="en-GB" dirty="0" err="1"/>
              <a:t>Haeusler</a:t>
            </a:r>
            <a:r>
              <a:rPr lang="en-GB" dirty="0"/>
              <a:t> G, </a:t>
            </a:r>
            <a:r>
              <a:rPr lang="en-GB" dirty="0" err="1"/>
              <a:t>Hagenäs</a:t>
            </a:r>
            <a:r>
              <a:rPr lang="en-GB" dirty="0"/>
              <a:t> L, </a:t>
            </a:r>
            <a:r>
              <a:rPr lang="en-GB" dirty="0" err="1"/>
              <a:t>Merker</a:t>
            </a:r>
            <a:r>
              <a:rPr lang="en-GB" dirty="0"/>
              <a:t> A, Leiva‑Gea A, López González V, </a:t>
            </a:r>
            <a:r>
              <a:rPr lang="en-GB" dirty="0" err="1"/>
              <a:t>Raimann</a:t>
            </a:r>
            <a:r>
              <a:rPr lang="en-GB" dirty="0"/>
              <a:t> A, </a:t>
            </a:r>
            <a:r>
              <a:rPr lang="en-GB" dirty="0" err="1"/>
              <a:t>Rehberg</a:t>
            </a:r>
            <a:r>
              <a:rPr lang="en-GB" dirty="0"/>
              <a:t> M, Santos‑</a:t>
            </a:r>
            <a:r>
              <a:rPr lang="en-GB" dirty="0" err="1"/>
              <a:t>Simarro</a:t>
            </a:r>
            <a:r>
              <a:rPr lang="en-GB" dirty="0"/>
              <a:t> F, </a:t>
            </a:r>
            <a:r>
              <a:rPr lang="en-GB" dirty="0" err="1"/>
              <a:t>Ertl</a:t>
            </a:r>
            <a:r>
              <a:rPr lang="en-GB" dirty="0"/>
              <a:t> D-A, </a:t>
            </a:r>
            <a:r>
              <a:rPr lang="en-GB" dirty="0" err="1"/>
              <a:t>Axél</a:t>
            </a:r>
            <a:r>
              <a:rPr lang="en-GB" dirty="0"/>
              <a:t> </a:t>
            </a:r>
            <a:r>
              <a:rPr lang="en-GB" dirty="0" err="1"/>
              <a:t>Gregersen</a:t>
            </a:r>
            <a:r>
              <a:rPr lang="en-GB" dirty="0"/>
              <a:t> P, </a:t>
            </a:r>
            <a:r>
              <a:rPr lang="en-GB" dirty="0" err="1"/>
              <a:t>Onesimo</a:t>
            </a:r>
            <a:r>
              <a:rPr lang="en-GB" dirty="0"/>
              <a:t> R, </a:t>
            </a:r>
            <a:r>
              <a:rPr lang="en-GB" dirty="0" err="1"/>
              <a:t>Landfeldt</a:t>
            </a:r>
            <a:r>
              <a:rPr lang="en-GB" dirty="0"/>
              <a:t> E, Jarrett J, Quinn J, Rowell R, </a:t>
            </a:r>
            <a:r>
              <a:rPr lang="en-GB" dirty="0" err="1"/>
              <a:t>Pimenta</a:t>
            </a:r>
            <a:r>
              <a:rPr lang="en-GB" dirty="0"/>
              <a:t> J, Cohen S, Butt T, Shediac R, Mukherjee S, Mohnike K</a:t>
            </a:r>
          </a:p>
          <a:p>
            <a:r>
              <a:rPr lang="en-GB" dirty="0" err="1"/>
              <a:t>Orphanet</a:t>
            </a:r>
            <a:r>
              <a:rPr lang="en-GB" dirty="0"/>
              <a:t> J Rare Dis 2023;18:56</a:t>
            </a:r>
            <a:br>
              <a:rPr lang="en-GB" dirty="0"/>
            </a:br>
            <a:r>
              <a:rPr lang="en-GB" dirty="0"/>
              <a:t>DOI: 10.1186/s13023-023-02652-2</a:t>
            </a:r>
          </a:p>
        </p:txBody>
      </p:sp>
      <p:sp>
        <p:nvSpPr>
          <p:cNvPr id="4" name="TextBox 3">
            <a:extLst>
              <a:ext uri="{FF2B5EF4-FFF2-40B4-BE49-F238E27FC236}">
                <a16:creationId xmlns:a16="http://schemas.microsoft.com/office/drawing/2014/main" id="{F795FAA1-1761-BA3E-5616-ED1B0C15FB32}"/>
              </a:ext>
            </a:extLst>
          </p:cNvPr>
          <p:cNvSpPr txBox="1"/>
          <p:nvPr/>
        </p:nvSpPr>
        <p:spPr>
          <a:xfrm>
            <a:off x="5537188" y="6145953"/>
            <a:ext cx="4127657" cy="60016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All Rights Reserved. </a:t>
            </a:r>
            <a:r>
              <a:rPr kumimoji="0" lang="en-US" sz="1100" b="0" i="0" u="none" strike="noStrike" kern="1200" cap="none" spc="0" normalizeH="0" baseline="0" noProof="0">
                <a:ln>
                  <a:noFill/>
                </a:ln>
                <a:solidFill>
                  <a:srgbClr val="274554">
                    <a:lumMod val="50000"/>
                  </a:srgbClr>
                </a:solidFill>
                <a:effectLst/>
                <a:uLnTx/>
                <a:uFillTx/>
                <a:latin typeface="Arial" panose="020B0604020202020204" pitchFamily="34" charset="0"/>
                <a:ea typeface="+mn-ea"/>
                <a:cs typeface="Arial" panose="020B0604020202020204" pitchFamily="34" charset="0"/>
              </a:rPr>
              <a:t>EU-ACH-00797 05</a:t>
            </a:r>
            <a:r>
              <a:rPr kumimoji="0" lang="en-US" sz="1100" b="0" i="0" u="none" strike="noStrike" kern="1200" cap="none" spc="0" normalizeH="0" baseline="0" noProof="0">
                <a:ln>
                  <a:noFill/>
                </a:ln>
                <a:solidFill>
                  <a:srgbClr val="274554">
                    <a:lumMod val="50000"/>
                  </a:srgbClr>
                </a:solidFill>
                <a:effectLst/>
                <a:uLnTx/>
                <a:uFillTx/>
                <a:latin typeface="Arial"/>
                <a:ea typeface="+mn-ea"/>
                <a:cs typeface="+mn-cs"/>
              </a:rPr>
              <a:t>/23</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62AE30C5-A5CC-536B-53AE-9A445C64A30E}"/>
              </a:ext>
            </a:extLst>
          </p:cNvPr>
          <p:cNvSpPr txBox="1"/>
          <p:nvPr/>
        </p:nvSpPr>
        <p:spPr>
          <a:xfrm>
            <a:off x="2527143" y="6134044"/>
            <a:ext cx="412765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03030"/>
                </a:solidFill>
                <a:effectLst/>
                <a:uLnTx/>
                <a:uFillTx/>
                <a:latin typeface="Arial" panose="020B0604020202020204" pitchFamily="34" charset="0"/>
                <a:ea typeface="+mn-ea"/>
                <a:cs typeface="+mn-cs"/>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30FFF194-6522-73EB-E0C5-91D56D701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4E11CE-66BB-FF0F-DDCC-A3492BA05DF2}"/>
              </a:ext>
            </a:extLst>
          </p:cNvPr>
          <p:cNvSpPr>
            <a:spLocks noGrp="1"/>
          </p:cNvSpPr>
          <p:nvPr>
            <p:ph type="title"/>
          </p:nvPr>
        </p:nvSpPr>
        <p:spPr/>
        <p:txBody>
          <a:bodyPr/>
          <a:lstStyle/>
          <a:p>
            <a:r>
              <a:rPr lang="en-GB" dirty="0"/>
              <a:t>Quality of Life</a:t>
            </a:r>
          </a:p>
        </p:txBody>
      </p:sp>
      <p:sp>
        <p:nvSpPr>
          <p:cNvPr id="6" name="Content Placeholder 5">
            <a:extLst>
              <a:ext uri="{FF2B5EF4-FFF2-40B4-BE49-F238E27FC236}">
                <a16:creationId xmlns:a16="http://schemas.microsoft.com/office/drawing/2014/main" id="{B31EC6D7-C150-6279-C6FA-2D5736DAC2BC}"/>
              </a:ext>
            </a:extLst>
          </p:cNvPr>
          <p:cNvSpPr>
            <a:spLocks noGrp="1"/>
          </p:cNvSpPr>
          <p:nvPr>
            <p:ph idx="1"/>
          </p:nvPr>
        </p:nvSpPr>
        <p:spPr/>
        <p:txBody>
          <a:bodyPr>
            <a:normAutofit/>
          </a:bodyPr>
          <a:lstStyle/>
          <a:p>
            <a:r>
              <a:rPr lang="en-GB" b="1" dirty="0"/>
              <a:t>In children aged 5–17 years</a:t>
            </a:r>
          </a:p>
          <a:p>
            <a:pPr lvl="1"/>
            <a:r>
              <a:rPr lang="en-GB" dirty="0"/>
              <a:t>Patient- and parent-reported scores for all respondents were lower than average stature individuals* across the majority of domains</a:t>
            </a:r>
          </a:p>
          <a:p>
            <a:pPr lvl="1"/>
            <a:r>
              <a:rPr lang="en-GB" dirty="0"/>
              <a:t>In general, patient- and parent-reported scores were higher for individuals with LL compared to those without</a:t>
            </a:r>
          </a:p>
          <a:p>
            <a:r>
              <a:rPr lang="en-GB" b="1" dirty="0"/>
              <a:t>In adults aged 18 or over</a:t>
            </a:r>
          </a:p>
          <a:p>
            <a:pPr lvl="1"/>
            <a:r>
              <a:rPr lang="en-GB" dirty="0"/>
              <a:t>37.9% reported extreme problems with pain or discomfort</a:t>
            </a:r>
          </a:p>
          <a:p>
            <a:pPr lvl="1"/>
            <a:r>
              <a:rPr lang="en-GB" dirty="0"/>
              <a:t>17.7% reported extreme problems with mobility</a:t>
            </a:r>
          </a:p>
          <a:p>
            <a:pPr lvl="1"/>
            <a:r>
              <a:rPr lang="en-GB" dirty="0"/>
              <a:t>Those who had undergone LL reported higher mean EQ-5D index values, but also higher pain severity and intensity scores</a:t>
            </a:r>
          </a:p>
          <a:p>
            <a:pPr lvl="1"/>
            <a:r>
              <a:rPr lang="en-GB" dirty="0"/>
              <a:t>Patients who had not undergone LL reported greater work productivity and activity impairment </a:t>
            </a:r>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a:t>*Defined as individuals less than 2 SDs below average height.</a:t>
            </a:r>
          </a:p>
          <a:p>
            <a:r>
              <a:rPr lang="en-GB" dirty="0"/>
              <a:t>LL, limb lengthening. </a:t>
            </a:r>
          </a:p>
          <a:p>
            <a:r>
              <a:rPr lang="en-GB" dirty="0" err="1"/>
              <a:t>Maghnie</a:t>
            </a:r>
            <a:r>
              <a:rPr lang="en-GB" dirty="0"/>
              <a:t> M, et al. </a:t>
            </a:r>
            <a:r>
              <a:rPr lang="en-GB" dirty="0" err="1"/>
              <a:t>Orphanet</a:t>
            </a:r>
            <a:r>
              <a:rPr lang="en-GB" dirty="0"/>
              <a:t> J Rare Dis 2023;18:56.</a:t>
            </a:r>
          </a:p>
        </p:txBody>
      </p:sp>
      <p:sp>
        <p:nvSpPr>
          <p:cNvPr id="7" name="Content Placeholder 6">
            <a:extLst>
              <a:ext uri="{FF2B5EF4-FFF2-40B4-BE49-F238E27FC236}">
                <a16:creationId xmlns:a16="http://schemas.microsoft.com/office/drawing/2014/main" id="{3C8A8884-BA41-7B28-0710-17A73E3A76C4}"/>
              </a:ext>
            </a:extLst>
          </p:cNvPr>
          <p:cNvSpPr>
            <a:spLocks noGrp="1"/>
          </p:cNvSpPr>
          <p:nvPr>
            <p:ph sz="quarter" idx="12"/>
          </p:nvPr>
        </p:nvSpPr>
        <p:spPr/>
        <p:txBody>
          <a:bodyPr>
            <a:normAutofit/>
          </a:bodyPr>
          <a:lstStyle/>
          <a:p>
            <a:r>
              <a:rPr lang="en-GB" dirty="0"/>
              <a:t>Compared to general population values, patients reported impaired QoL; </a:t>
            </a:r>
            <a:br>
              <a:rPr lang="en-GB" dirty="0"/>
            </a:br>
            <a:r>
              <a:rPr lang="en-GB" dirty="0"/>
              <a:t>particularly for physical functioning domains</a:t>
            </a:r>
          </a:p>
        </p:txBody>
      </p:sp>
    </p:spTree>
    <p:extLst>
      <p:ext uri="{BB962C8B-B14F-4D97-AF65-F5344CB8AC3E}">
        <p14:creationId xmlns:p14="http://schemas.microsoft.com/office/powerpoint/2010/main" val="2002466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8EED-0E5D-742B-23C4-F26487E4FB94}"/>
              </a:ext>
            </a:extLst>
          </p:cNvPr>
          <p:cNvSpPr>
            <a:spLocks noGrp="1"/>
          </p:cNvSpPr>
          <p:nvPr>
            <p:ph type="title"/>
          </p:nvPr>
        </p:nvSpPr>
        <p:spPr/>
        <p:txBody>
          <a:bodyPr>
            <a:normAutofit fontScale="90000"/>
          </a:bodyPr>
          <a:lstStyle/>
          <a:p>
            <a:r>
              <a:rPr lang="en-GB" dirty="0" err="1"/>
              <a:t>QoLISSY</a:t>
            </a:r>
            <a:r>
              <a:rPr lang="en-GB" dirty="0"/>
              <a:t> Results </a:t>
            </a:r>
            <a:br>
              <a:rPr lang="en-GB" dirty="0"/>
            </a:br>
            <a:r>
              <a:rPr lang="en-GB" sz="3100" i="1" dirty="0"/>
              <a:t>Patients Aged 8–17; Parents of Patients Aged 5–17</a:t>
            </a:r>
          </a:p>
        </p:txBody>
      </p:sp>
      <p:sp>
        <p:nvSpPr>
          <p:cNvPr id="4" name="Footer Placeholder 3">
            <a:extLst>
              <a:ext uri="{FF2B5EF4-FFF2-40B4-BE49-F238E27FC236}">
                <a16:creationId xmlns:a16="http://schemas.microsoft.com/office/drawing/2014/main" id="{AB9B6276-3F09-68AE-F4B6-F5E4C0C4513C}"/>
              </a:ext>
            </a:extLst>
          </p:cNvPr>
          <p:cNvSpPr>
            <a:spLocks noGrp="1"/>
          </p:cNvSpPr>
          <p:nvPr>
            <p:ph type="ftr" sz="quarter" idx="11"/>
          </p:nvPr>
        </p:nvSpPr>
        <p:spPr/>
        <p:txBody>
          <a:bodyPr/>
          <a:lstStyle/>
          <a:p>
            <a:r>
              <a:rPr lang="en-GB" dirty="0" err="1"/>
              <a:t>QoLISSY</a:t>
            </a:r>
            <a:r>
              <a:rPr lang="en-GB" dirty="0"/>
              <a:t> scores for each domain range from 0 to 100 (where higher scores indicate better QoL). Empty bars correspond to missing (not available/reported) data, rather than scores of 0. Error bars are SD. LL, limb lengthening; </a:t>
            </a:r>
            <a:r>
              <a:rPr lang="en-GB" dirty="0" err="1"/>
              <a:t>QoLISSY</a:t>
            </a:r>
            <a:r>
              <a:rPr lang="en-GB" dirty="0"/>
              <a:t>, Quality of Life in Short Stature Youth; SD, standard deviation. </a:t>
            </a:r>
          </a:p>
          <a:p>
            <a:r>
              <a:rPr lang="en-GB" dirty="0"/>
              <a:t>Adapted from: Maghnie M, et al. </a:t>
            </a:r>
            <a:r>
              <a:rPr lang="en-GB" dirty="0" err="1"/>
              <a:t>Orphanet</a:t>
            </a:r>
            <a:r>
              <a:rPr lang="en-GB" dirty="0"/>
              <a:t> J Rare Dis 2023;18:56.</a:t>
            </a:r>
          </a:p>
        </p:txBody>
      </p:sp>
      <p:sp>
        <p:nvSpPr>
          <p:cNvPr id="5" name="Content Placeholder 4">
            <a:extLst>
              <a:ext uri="{FF2B5EF4-FFF2-40B4-BE49-F238E27FC236}">
                <a16:creationId xmlns:a16="http://schemas.microsoft.com/office/drawing/2014/main" id="{418D68ED-B3B3-9AD5-2A8F-6510A4C8B523}"/>
              </a:ext>
            </a:extLst>
          </p:cNvPr>
          <p:cNvSpPr>
            <a:spLocks noGrp="1"/>
          </p:cNvSpPr>
          <p:nvPr>
            <p:ph sz="quarter" idx="12"/>
          </p:nvPr>
        </p:nvSpPr>
        <p:spPr/>
        <p:txBody>
          <a:bodyPr/>
          <a:lstStyle/>
          <a:p>
            <a:r>
              <a:rPr lang="en-GB" dirty="0"/>
              <a:t>In general, patient- and parent-reported scores were higher for individuals </a:t>
            </a:r>
            <a:br>
              <a:rPr lang="en-GB" dirty="0"/>
            </a:br>
            <a:r>
              <a:rPr lang="en-GB" dirty="0"/>
              <a:t>with LL compared to those without</a:t>
            </a:r>
          </a:p>
        </p:txBody>
      </p:sp>
      <p:graphicFrame>
        <p:nvGraphicFramePr>
          <p:cNvPr id="6" name="Chart 5">
            <a:extLst>
              <a:ext uri="{FF2B5EF4-FFF2-40B4-BE49-F238E27FC236}">
                <a16:creationId xmlns:a16="http://schemas.microsoft.com/office/drawing/2014/main" id="{E70528B9-8152-2B1A-CD9C-532D29B56DA1}"/>
              </a:ext>
            </a:extLst>
          </p:cNvPr>
          <p:cNvGraphicFramePr>
            <a:graphicFrameLocks noGrp="1" noDrilldown="1" noMove="1" noResize="1"/>
          </p:cNvGraphicFramePr>
          <p:nvPr>
            <p:extLst>
              <p:ext uri="{D42A27DB-BD31-4B8C-83A1-F6EECF244321}">
                <p14:modId xmlns:p14="http://schemas.microsoft.com/office/powerpoint/2010/main" val="2537449798"/>
              </p:ext>
            </p:extLst>
          </p:nvPr>
        </p:nvGraphicFramePr>
        <p:xfrm>
          <a:off x="704497" y="1421019"/>
          <a:ext cx="5391503" cy="40315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42FED60-85E9-1154-E8ED-504A3166C75D}"/>
              </a:ext>
            </a:extLst>
          </p:cNvPr>
          <p:cNvSpPr txBox="1"/>
          <p:nvPr/>
        </p:nvSpPr>
        <p:spPr>
          <a:xfrm rot="16200000">
            <a:off x="114050" y="3054828"/>
            <a:ext cx="1180893" cy="307777"/>
          </a:xfrm>
          <a:prstGeom prst="rect">
            <a:avLst/>
          </a:prstGeom>
          <a:noFill/>
        </p:spPr>
        <p:txBody>
          <a:bodyPr wrap="square" rtlCol="0">
            <a:spAutoFit/>
          </a:bodyPr>
          <a:lstStyle/>
          <a:p>
            <a:r>
              <a:rPr lang="en-GB" sz="1400" dirty="0"/>
              <a:t>Mean score</a:t>
            </a:r>
          </a:p>
        </p:txBody>
      </p:sp>
      <p:graphicFrame>
        <p:nvGraphicFramePr>
          <p:cNvPr id="20" name="Chart 19">
            <a:extLst>
              <a:ext uri="{FF2B5EF4-FFF2-40B4-BE49-F238E27FC236}">
                <a16:creationId xmlns:a16="http://schemas.microsoft.com/office/drawing/2014/main" id="{72671395-F31C-C59C-6380-7DDD71D3874B}"/>
              </a:ext>
            </a:extLst>
          </p:cNvPr>
          <p:cNvGraphicFramePr>
            <a:graphicFrameLocks noGrp="1" noDrilldown="1" noMove="1" noResize="1"/>
          </p:cNvGraphicFramePr>
          <p:nvPr>
            <p:extLst>
              <p:ext uri="{D42A27DB-BD31-4B8C-83A1-F6EECF244321}">
                <p14:modId xmlns:p14="http://schemas.microsoft.com/office/powerpoint/2010/main" val="1375563707"/>
              </p:ext>
            </p:extLst>
          </p:nvPr>
        </p:nvGraphicFramePr>
        <p:xfrm>
          <a:off x="6099462" y="1421019"/>
          <a:ext cx="5391503" cy="4031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6336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DDCC2FEC-4EB1-CC42-FCE4-BD38BCDD4B89}"/>
              </a:ext>
            </a:extLst>
          </p:cNvPr>
          <p:cNvGraphicFramePr>
            <a:graphicFrameLocks noGrp="1" noDrilldown="1" noMove="1" noResize="1"/>
          </p:cNvGraphicFramePr>
          <p:nvPr>
            <p:extLst>
              <p:ext uri="{D42A27DB-BD31-4B8C-83A1-F6EECF244321}">
                <p14:modId xmlns:p14="http://schemas.microsoft.com/office/powerpoint/2010/main" val="10991319"/>
              </p:ext>
            </p:extLst>
          </p:nvPr>
        </p:nvGraphicFramePr>
        <p:xfrm>
          <a:off x="1544321" y="1449388"/>
          <a:ext cx="9952354" cy="389646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F758EED-0E5D-742B-23C4-F26487E4FB94}"/>
              </a:ext>
            </a:extLst>
          </p:cNvPr>
          <p:cNvSpPr>
            <a:spLocks noGrp="1"/>
          </p:cNvSpPr>
          <p:nvPr>
            <p:ph type="title"/>
          </p:nvPr>
        </p:nvSpPr>
        <p:spPr/>
        <p:txBody>
          <a:bodyPr>
            <a:normAutofit fontScale="90000"/>
          </a:bodyPr>
          <a:lstStyle/>
          <a:p>
            <a:r>
              <a:rPr lang="en-GB" dirty="0"/>
              <a:t>EQ-5D-5L Results</a:t>
            </a:r>
            <a:br>
              <a:rPr lang="en-GB" dirty="0"/>
            </a:br>
            <a:r>
              <a:rPr lang="en-GB" sz="3100" i="1" dirty="0"/>
              <a:t>Adult Patients Aged ≥18</a:t>
            </a:r>
          </a:p>
        </p:txBody>
      </p:sp>
      <p:sp>
        <p:nvSpPr>
          <p:cNvPr id="4" name="Footer Placeholder 3">
            <a:extLst>
              <a:ext uri="{FF2B5EF4-FFF2-40B4-BE49-F238E27FC236}">
                <a16:creationId xmlns:a16="http://schemas.microsoft.com/office/drawing/2014/main" id="{AB9B6276-3F09-68AE-F4B6-F5E4C0C4513C}"/>
              </a:ext>
            </a:extLst>
          </p:cNvPr>
          <p:cNvSpPr>
            <a:spLocks noGrp="1"/>
          </p:cNvSpPr>
          <p:nvPr>
            <p:ph type="ftr" sz="quarter" idx="11"/>
          </p:nvPr>
        </p:nvSpPr>
        <p:spPr>
          <a:xfrm>
            <a:off x="704498" y="6205448"/>
            <a:ext cx="9015236" cy="508048"/>
          </a:xfrm>
        </p:spPr>
        <p:txBody>
          <a:bodyPr/>
          <a:lstStyle/>
          <a:p>
            <a:r>
              <a:rPr lang="en-GB" dirty="0"/>
              <a:t>EQ-5D-5L assesses 5 domains impacting quality of life (mobility, self-care, usual activity, pain/discomfort,  anxiety/depression). Combining levels for each domain creates the overall index value. The second section measures self-rated (global) health status utilising a vertically oriented visual analogue scale where 100 represents the “best imaginable health state” and 0 represents “worst imaginable health state.” Population norms are provided for the EQ-5D-5L index values for Germany (0.902), Spain (0.915) and Italy (0.899). Adapted from: Maghnie M, et al. </a:t>
            </a:r>
            <a:r>
              <a:rPr lang="en-GB" dirty="0" err="1"/>
              <a:t>Orphanet</a:t>
            </a:r>
            <a:r>
              <a:rPr lang="en-GB" dirty="0"/>
              <a:t> J Rare Dis 2023;18:56.</a:t>
            </a:r>
          </a:p>
        </p:txBody>
      </p:sp>
      <p:sp>
        <p:nvSpPr>
          <p:cNvPr id="5" name="Content Placeholder 4">
            <a:extLst>
              <a:ext uri="{FF2B5EF4-FFF2-40B4-BE49-F238E27FC236}">
                <a16:creationId xmlns:a16="http://schemas.microsoft.com/office/drawing/2014/main" id="{418D68ED-B3B3-9AD5-2A8F-6510A4C8B523}"/>
              </a:ext>
            </a:extLst>
          </p:cNvPr>
          <p:cNvSpPr>
            <a:spLocks noGrp="1"/>
          </p:cNvSpPr>
          <p:nvPr>
            <p:ph sz="quarter" idx="12"/>
          </p:nvPr>
        </p:nvSpPr>
        <p:spPr>
          <a:xfrm>
            <a:off x="1" y="5345849"/>
            <a:ext cx="12192000" cy="642849"/>
          </a:xfrm>
        </p:spPr>
        <p:txBody>
          <a:bodyPr>
            <a:normAutofit/>
          </a:bodyPr>
          <a:lstStyle/>
          <a:p>
            <a:r>
              <a:rPr lang="en-GB" dirty="0"/>
              <a:t>Adults who had undergone LL reported higher mean EQ-5D index values, </a:t>
            </a:r>
            <a:br>
              <a:rPr lang="en-GB" dirty="0"/>
            </a:br>
            <a:r>
              <a:rPr lang="en-GB" dirty="0"/>
              <a:t>but also higher pain severity and intensity scores</a:t>
            </a:r>
          </a:p>
        </p:txBody>
      </p:sp>
      <p:sp>
        <p:nvSpPr>
          <p:cNvPr id="7" name="TextBox 6">
            <a:extLst>
              <a:ext uri="{FF2B5EF4-FFF2-40B4-BE49-F238E27FC236}">
                <a16:creationId xmlns:a16="http://schemas.microsoft.com/office/drawing/2014/main" id="{B42FED60-85E9-1154-E8ED-504A3166C75D}"/>
              </a:ext>
            </a:extLst>
          </p:cNvPr>
          <p:cNvSpPr txBox="1"/>
          <p:nvPr/>
        </p:nvSpPr>
        <p:spPr>
          <a:xfrm>
            <a:off x="9338970" y="4929697"/>
            <a:ext cx="2385531" cy="307777"/>
          </a:xfrm>
          <a:prstGeom prst="rect">
            <a:avLst/>
          </a:prstGeom>
          <a:noFill/>
        </p:spPr>
        <p:txBody>
          <a:bodyPr wrap="square" rtlCol="0">
            <a:spAutoFit/>
          </a:bodyPr>
          <a:lstStyle/>
          <a:p>
            <a:r>
              <a:rPr lang="en-GB" sz="1400" dirty="0"/>
              <a:t>Proportion of patients, %</a:t>
            </a:r>
          </a:p>
        </p:txBody>
      </p:sp>
      <p:cxnSp>
        <p:nvCxnSpPr>
          <p:cNvPr id="11" name="Straight Connector 10">
            <a:extLst>
              <a:ext uri="{FF2B5EF4-FFF2-40B4-BE49-F238E27FC236}">
                <a16:creationId xmlns:a16="http://schemas.microsoft.com/office/drawing/2014/main" id="{A4D829B5-193D-2918-5E43-948F3796F18E}"/>
              </a:ext>
            </a:extLst>
          </p:cNvPr>
          <p:cNvCxnSpPr>
            <a:cxnSpLocks/>
          </p:cNvCxnSpPr>
          <p:nvPr/>
        </p:nvCxnSpPr>
        <p:spPr>
          <a:xfrm>
            <a:off x="695325" y="2208106"/>
            <a:ext cx="10800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D530027-C034-5E77-EE86-1A5E21CD7E0E}"/>
              </a:ext>
            </a:extLst>
          </p:cNvPr>
          <p:cNvCxnSpPr>
            <a:cxnSpLocks/>
          </p:cNvCxnSpPr>
          <p:nvPr/>
        </p:nvCxnSpPr>
        <p:spPr>
          <a:xfrm>
            <a:off x="695325" y="2828431"/>
            <a:ext cx="10800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7837200-84DD-0B16-4660-8B81A3ACF369}"/>
              </a:ext>
            </a:extLst>
          </p:cNvPr>
          <p:cNvCxnSpPr>
            <a:cxnSpLocks/>
          </p:cNvCxnSpPr>
          <p:nvPr/>
        </p:nvCxnSpPr>
        <p:spPr>
          <a:xfrm>
            <a:off x="695325" y="3448756"/>
            <a:ext cx="10800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2714DD6-7581-A05B-76D2-0AC2407633C2}"/>
              </a:ext>
            </a:extLst>
          </p:cNvPr>
          <p:cNvCxnSpPr>
            <a:cxnSpLocks/>
          </p:cNvCxnSpPr>
          <p:nvPr/>
        </p:nvCxnSpPr>
        <p:spPr>
          <a:xfrm>
            <a:off x="695325" y="4069080"/>
            <a:ext cx="10800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5D3F48-E38C-9639-34B9-E0EF48D5CB4E}"/>
              </a:ext>
            </a:extLst>
          </p:cNvPr>
          <p:cNvCxnSpPr>
            <a:cxnSpLocks/>
          </p:cNvCxnSpPr>
          <p:nvPr/>
        </p:nvCxnSpPr>
        <p:spPr>
          <a:xfrm>
            <a:off x="704498" y="4695616"/>
            <a:ext cx="108006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77FEC13-61E2-F61D-5F0F-95EAFA811632}"/>
              </a:ext>
            </a:extLst>
          </p:cNvPr>
          <p:cNvCxnSpPr>
            <a:cxnSpLocks/>
          </p:cNvCxnSpPr>
          <p:nvPr/>
        </p:nvCxnSpPr>
        <p:spPr>
          <a:xfrm>
            <a:off x="704498" y="1583269"/>
            <a:ext cx="10800675"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6FE50D1-2F98-FD37-1DE4-E5B40B59B864}"/>
              </a:ext>
            </a:extLst>
          </p:cNvPr>
          <p:cNvSpPr txBox="1"/>
          <p:nvPr/>
        </p:nvSpPr>
        <p:spPr>
          <a:xfrm>
            <a:off x="-2" y="1738695"/>
            <a:ext cx="1910082" cy="276999"/>
          </a:xfrm>
          <a:prstGeom prst="rect">
            <a:avLst/>
          </a:prstGeom>
          <a:solidFill>
            <a:schemeClr val="accent1"/>
          </a:solidFill>
        </p:spPr>
        <p:txBody>
          <a:bodyPr wrap="square" rtlCol="0">
            <a:spAutoFit/>
          </a:bodyPr>
          <a:lstStyle/>
          <a:p>
            <a:r>
              <a:rPr lang="en-GB" sz="1200" b="1" dirty="0">
                <a:solidFill>
                  <a:schemeClr val="bg1"/>
                </a:solidFill>
              </a:rPr>
              <a:t>MOBILITY</a:t>
            </a:r>
          </a:p>
        </p:txBody>
      </p:sp>
      <p:sp>
        <p:nvSpPr>
          <p:cNvPr id="18" name="TextBox 17">
            <a:extLst>
              <a:ext uri="{FF2B5EF4-FFF2-40B4-BE49-F238E27FC236}">
                <a16:creationId xmlns:a16="http://schemas.microsoft.com/office/drawing/2014/main" id="{EB4E2AA4-6C56-D604-9A6A-924BC7F70DE3}"/>
              </a:ext>
            </a:extLst>
          </p:cNvPr>
          <p:cNvSpPr txBox="1"/>
          <p:nvPr/>
        </p:nvSpPr>
        <p:spPr>
          <a:xfrm>
            <a:off x="0" y="2360712"/>
            <a:ext cx="1910082" cy="276999"/>
          </a:xfrm>
          <a:prstGeom prst="rect">
            <a:avLst/>
          </a:prstGeom>
          <a:solidFill>
            <a:schemeClr val="accent1"/>
          </a:solidFill>
        </p:spPr>
        <p:txBody>
          <a:bodyPr wrap="square" rtlCol="0">
            <a:spAutoFit/>
          </a:bodyPr>
          <a:lstStyle/>
          <a:p>
            <a:r>
              <a:rPr lang="en-GB" sz="1200" b="1" dirty="0">
                <a:solidFill>
                  <a:schemeClr val="bg1"/>
                </a:solidFill>
              </a:rPr>
              <a:t>SELF-CARE</a:t>
            </a:r>
          </a:p>
        </p:txBody>
      </p:sp>
      <p:sp>
        <p:nvSpPr>
          <p:cNvPr id="19" name="TextBox 18">
            <a:extLst>
              <a:ext uri="{FF2B5EF4-FFF2-40B4-BE49-F238E27FC236}">
                <a16:creationId xmlns:a16="http://schemas.microsoft.com/office/drawing/2014/main" id="{881F82B6-AD66-BF05-482F-048880E9F2A7}"/>
              </a:ext>
            </a:extLst>
          </p:cNvPr>
          <p:cNvSpPr txBox="1"/>
          <p:nvPr/>
        </p:nvSpPr>
        <p:spPr>
          <a:xfrm>
            <a:off x="0" y="2982729"/>
            <a:ext cx="1910082" cy="276999"/>
          </a:xfrm>
          <a:prstGeom prst="rect">
            <a:avLst/>
          </a:prstGeom>
          <a:solidFill>
            <a:schemeClr val="accent1"/>
          </a:solidFill>
        </p:spPr>
        <p:txBody>
          <a:bodyPr wrap="square" rtlCol="0">
            <a:spAutoFit/>
          </a:bodyPr>
          <a:lstStyle/>
          <a:p>
            <a:r>
              <a:rPr lang="en-GB" sz="1200" b="1" dirty="0">
                <a:solidFill>
                  <a:schemeClr val="bg1"/>
                </a:solidFill>
              </a:rPr>
              <a:t>USUAL ACTIVITIES</a:t>
            </a:r>
          </a:p>
        </p:txBody>
      </p:sp>
      <p:sp>
        <p:nvSpPr>
          <p:cNvPr id="21" name="TextBox 20">
            <a:extLst>
              <a:ext uri="{FF2B5EF4-FFF2-40B4-BE49-F238E27FC236}">
                <a16:creationId xmlns:a16="http://schemas.microsoft.com/office/drawing/2014/main" id="{DA841D76-FDF1-67D5-B808-D1516D2C406E}"/>
              </a:ext>
            </a:extLst>
          </p:cNvPr>
          <p:cNvSpPr txBox="1"/>
          <p:nvPr/>
        </p:nvSpPr>
        <p:spPr>
          <a:xfrm>
            <a:off x="0" y="3604746"/>
            <a:ext cx="1910082" cy="276999"/>
          </a:xfrm>
          <a:prstGeom prst="rect">
            <a:avLst/>
          </a:prstGeom>
          <a:solidFill>
            <a:schemeClr val="accent1"/>
          </a:solidFill>
        </p:spPr>
        <p:txBody>
          <a:bodyPr wrap="square" rtlCol="0">
            <a:spAutoFit/>
          </a:bodyPr>
          <a:lstStyle/>
          <a:p>
            <a:r>
              <a:rPr lang="en-GB" sz="1200" b="1" dirty="0">
                <a:solidFill>
                  <a:schemeClr val="bg1"/>
                </a:solidFill>
              </a:rPr>
              <a:t>PAIN/DISCOMFORT</a:t>
            </a:r>
          </a:p>
        </p:txBody>
      </p:sp>
      <p:sp>
        <p:nvSpPr>
          <p:cNvPr id="22" name="TextBox 21">
            <a:extLst>
              <a:ext uri="{FF2B5EF4-FFF2-40B4-BE49-F238E27FC236}">
                <a16:creationId xmlns:a16="http://schemas.microsoft.com/office/drawing/2014/main" id="{4FBA5B38-71D5-2BFD-C29F-63858B142F59}"/>
              </a:ext>
            </a:extLst>
          </p:cNvPr>
          <p:cNvSpPr txBox="1"/>
          <p:nvPr/>
        </p:nvSpPr>
        <p:spPr>
          <a:xfrm>
            <a:off x="0" y="4226762"/>
            <a:ext cx="1910082" cy="276999"/>
          </a:xfrm>
          <a:prstGeom prst="rect">
            <a:avLst/>
          </a:prstGeom>
          <a:solidFill>
            <a:schemeClr val="accent1"/>
          </a:solidFill>
        </p:spPr>
        <p:txBody>
          <a:bodyPr wrap="square" rtlCol="0">
            <a:spAutoFit/>
          </a:bodyPr>
          <a:lstStyle/>
          <a:p>
            <a:r>
              <a:rPr lang="en-GB" sz="1200" b="1" dirty="0">
                <a:solidFill>
                  <a:schemeClr val="bg1"/>
                </a:solidFill>
              </a:rPr>
              <a:t>ANXIETY/DEPRESSION</a:t>
            </a:r>
          </a:p>
        </p:txBody>
      </p:sp>
    </p:spTree>
    <p:extLst>
      <p:ext uri="{BB962C8B-B14F-4D97-AF65-F5344CB8AC3E}">
        <p14:creationId xmlns:p14="http://schemas.microsoft.com/office/powerpoint/2010/main" val="372413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4E11CE-66BB-FF0F-DDCC-A3492BA05DF2}"/>
              </a:ext>
            </a:extLst>
          </p:cNvPr>
          <p:cNvSpPr>
            <a:spLocks noGrp="1"/>
          </p:cNvSpPr>
          <p:nvPr>
            <p:ph type="title"/>
          </p:nvPr>
        </p:nvSpPr>
        <p:spPr/>
        <p:txBody>
          <a:bodyPr>
            <a:normAutofit fontScale="90000"/>
          </a:bodyPr>
          <a:lstStyle/>
          <a:p>
            <a:r>
              <a:rPr lang="en-GB" dirty="0"/>
              <a:t>Relationship Between Height and PROs: Exploratory Analysis</a:t>
            </a:r>
          </a:p>
        </p:txBody>
      </p:sp>
      <p:sp>
        <p:nvSpPr>
          <p:cNvPr id="6" name="Content Placeholder 5">
            <a:extLst>
              <a:ext uri="{FF2B5EF4-FFF2-40B4-BE49-F238E27FC236}">
                <a16:creationId xmlns:a16="http://schemas.microsoft.com/office/drawing/2014/main" id="{B31EC6D7-C150-6279-C6FA-2D5736DAC2BC}"/>
              </a:ext>
            </a:extLst>
          </p:cNvPr>
          <p:cNvSpPr>
            <a:spLocks noGrp="1"/>
          </p:cNvSpPr>
          <p:nvPr>
            <p:ph idx="1"/>
          </p:nvPr>
        </p:nvSpPr>
        <p:spPr/>
        <p:txBody>
          <a:bodyPr/>
          <a:lstStyle/>
          <a:p>
            <a:r>
              <a:rPr lang="en-GB" dirty="0"/>
              <a:t>Significant positive correlations were observed between height z-score and QoL in patients aged 5–17, as measured by </a:t>
            </a:r>
            <a:r>
              <a:rPr lang="en-GB" dirty="0" err="1"/>
              <a:t>QoLISSY</a:t>
            </a:r>
            <a:r>
              <a:rPr lang="en-GB" dirty="0"/>
              <a:t> and </a:t>
            </a:r>
            <a:r>
              <a:rPr lang="en-GB" dirty="0" err="1"/>
              <a:t>PedsQL</a:t>
            </a:r>
            <a:r>
              <a:rPr lang="en-GB" dirty="0"/>
              <a:t> total scores (p≤0.01)</a:t>
            </a:r>
          </a:p>
          <a:p>
            <a:r>
              <a:rPr lang="en-GB" dirty="0"/>
              <a:t>Height was also significantly positively correlated with pain in children aged 8–17 (p≤0.01)</a:t>
            </a:r>
          </a:p>
          <a:p>
            <a:r>
              <a:rPr lang="en-GB" dirty="0"/>
              <a:t>In adults, there were no significant and meaningful correlations observed between height and QoL or pain</a:t>
            </a:r>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err="1"/>
              <a:t>PedsQL</a:t>
            </a:r>
            <a:r>
              <a:rPr lang="en-GB" dirty="0"/>
              <a:t>, </a:t>
            </a:r>
            <a:r>
              <a:rPr lang="en-GB" dirty="0" err="1"/>
              <a:t>Pediatric</a:t>
            </a:r>
            <a:r>
              <a:rPr lang="en-GB" dirty="0"/>
              <a:t> Quality of Life Inventory; PRO, patient-reported outcome; QoL, quality of life; </a:t>
            </a:r>
            <a:r>
              <a:rPr lang="en-GB" dirty="0" err="1"/>
              <a:t>QoLISSY</a:t>
            </a:r>
            <a:r>
              <a:rPr lang="en-GB" dirty="0"/>
              <a:t>, Quality of Life in Short Stature Youth. </a:t>
            </a:r>
          </a:p>
          <a:p>
            <a:r>
              <a:rPr lang="en-GB" dirty="0" err="1"/>
              <a:t>Maghnie</a:t>
            </a:r>
            <a:r>
              <a:rPr lang="en-GB" dirty="0"/>
              <a:t> M, et al. </a:t>
            </a:r>
            <a:r>
              <a:rPr lang="en-GB" dirty="0" err="1"/>
              <a:t>Orphanet</a:t>
            </a:r>
            <a:r>
              <a:rPr lang="en-GB" dirty="0"/>
              <a:t> J Rare Dis 2023;18:56.</a:t>
            </a:r>
          </a:p>
        </p:txBody>
      </p:sp>
      <p:sp>
        <p:nvSpPr>
          <p:cNvPr id="7" name="Content Placeholder 6">
            <a:extLst>
              <a:ext uri="{FF2B5EF4-FFF2-40B4-BE49-F238E27FC236}">
                <a16:creationId xmlns:a16="http://schemas.microsoft.com/office/drawing/2014/main" id="{3C8A8884-BA41-7B28-0710-17A73E3A76C4}"/>
              </a:ext>
            </a:extLst>
          </p:cNvPr>
          <p:cNvSpPr>
            <a:spLocks noGrp="1"/>
          </p:cNvSpPr>
          <p:nvPr>
            <p:ph sz="quarter" idx="12"/>
          </p:nvPr>
        </p:nvSpPr>
        <p:spPr/>
        <p:txBody>
          <a:bodyPr>
            <a:normAutofit/>
          </a:bodyPr>
          <a:lstStyle/>
          <a:p>
            <a:r>
              <a:rPr lang="en-GB" dirty="0"/>
              <a:t>The exploratory analysis found several weak but positive correlations between height and PROs</a:t>
            </a:r>
          </a:p>
        </p:txBody>
      </p:sp>
    </p:spTree>
    <p:extLst>
      <p:ext uri="{BB962C8B-B14F-4D97-AF65-F5344CB8AC3E}">
        <p14:creationId xmlns:p14="http://schemas.microsoft.com/office/powerpoint/2010/main" val="495610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10B0-A9EA-3A7D-FE47-E60F40A43795}"/>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5E00AB0D-42F6-AB47-C432-C79153DBF5EB}"/>
              </a:ext>
            </a:extLst>
          </p:cNvPr>
          <p:cNvSpPr>
            <a:spLocks noGrp="1"/>
          </p:cNvSpPr>
          <p:nvPr>
            <p:ph idx="1"/>
          </p:nvPr>
        </p:nvSpPr>
        <p:spPr/>
        <p:txBody>
          <a:bodyPr>
            <a:normAutofit/>
          </a:bodyPr>
          <a:lstStyle/>
          <a:p>
            <a:r>
              <a:rPr lang="en-GB" dirty="0"/>
              <a:t>The findings of this retrospective, observational, natural history study suggest that individuals with ACH experience a range of serious complications throughout their lives </a:t>
            </a:r>
          </a:p>
          <a:p>
            <a:r>
              <a:rPr lang="en-GB" dirty="0"/>
              <a:t>This results in a high level of healthcare resource needs and reduced QoL compared to unaffected populations</a:t>
            </a:r>
          </a:p>
          <a:p>
            <a:r>
              <a:rPr lang="en-GB" dirty="0"/>
              <a:t>Diverse medical and surgical complications were reported in a bimodal distribution, occurring more frequently in the youngest and oldest age groups</a:t>
            </a:r>
          </a:p>
          <a:p>
            <a:r>
              <a:rPr lang="en-GB" dirty="0"/>
              <a:t>These findings provide important insights into the medical experiences of individuals with ACH, as well as the current clinical practices across Europe</a:t>
            </a:r>
          </a:p>
          <a:p>
            <a:r>
              <a:rPr lang="en-GB" dirty="0"/>
              <a:t>LIAISE has not only revealed varied approaches to ACH management, but highlights the value of an international consensus on management practices to ensure quality care for all patients across geographical regions</a:t>
            </a:r>
          </a:p>
          <a:p>
            <a:endParaRPr lang="en-GB" dirty="0"/>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a:t>ACH, achondroplasia; QoL, quality of life. </a:t>
            </a:r>
          </a:p>
          <a:p>
            <a:r>
              <a:rPr lang="en-GB" dirty="0" err="1"/>
              <a:t>Maghnie</a:t>
            </a:r>
            <a:r>
              <a:rPr lang="en-GB" dirty="0"/>
              <a:t> M, et al. </a:t>
            </a:r>
            <a:r>
              <a:rPr lang="en-GB" dirty="0" err="1"/>
              <a:t>Orphanet</a:t>
            </a:r>
            <a:r>
              <a:rPr lang="en-GB" dirty="0"/>
              <a:t> J Rare Dis 2023;18:56.</a:t>
            </a:r>
          </a:p>
        </p:txBody>
      </p:sp>
    </p:spTree>
    <p:extLst>
      <p:ext uri="{BB962C8B-B14F-4D97-AF65-F5344CB8AC3E}">
        <p14:creationId xmlns:p14="http://schemas.microsoft.com/office/powerpoint/2010/main" val="2032457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10B0-A9EA-3A7D-FE47-E60F40A43795}"/>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5E00AB0D-42F6-AB47-C432-C79153DBF5EB}"/>
              </a:ext>
            </a:extLst>
          </p:cNvPr>
          <p:cNvSpPr>
            <a:spLocks noGrp="1"/>
          </p:cNvSpPr>
          <p:nvPr>
            <p:ph idx="1"/>
          </p:nvPr>
        </p:nvSpPr>
        <p:spPr/>
        <p:txBody>
          <a:bodyPr/>
          <a:lstStyle/>
          <a:p>
            <a:r>
              <a:rPr lang="en-GB" dirty="0"/>
              <a:t>ACH is caused by a pathogenic variant in the </a:t>
            </a:r>
            <a:r>
              <a:rPr lang="en-GB" i="1" dirty="0"/>
              <a:t>FGFR3</a:t>
            </a:r>
            <a:r>
              <a:rPr lang="en-GB" dirty="0"/>
              <a:t> gene</a:t>
            </a:r>
          </a:p>
          <a:p>
            <a:r>
              <a:rPr lang="en-GB" dirty="0"/>
              <a:t>It is the most common skeletal dysplasia</a:t>
            </a:r>
          </a:p>
          <a:p>
            <a:r>
              <a:rPr lang="en-GB" dirty="0"/>
              <a:t>LIAISE aimed to quantify the individual burden of ACH across a broad range of ages</a:t>
            </a:r>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a:t>ACH, achondroplasia; FGFR3, fibroblast growth factor receptor 3; LIAISE, Lifetime Impact of Achondroplasia Study in Europe. </a:t>
            </a:r>
          </a:p>
          <a:p>
            <a:r>
              <a:rPr lang="en-GB" dirty="0" err="1"/>
              <a:t>Maghnie</a:t>
            </a:r>
            <a:r>
              <a:rPr lang="en-GB" dirty="0"/>
              <a:t> M, et al. </a:t>
            </a:r>
            <a:r>
              <a:rPr lang="en-GB" dirty="0" err="1"/>
              <a:t>Orphanet</a:t>
            </a:r>
            <a:r>
              <a:rPr lang="en-GB" dirty="0"/>
              <a:t> J Rare Dis 2023;18:56.</a:t>
            </a:r>
          </a:p>
        </p:txBody>
      </p:sp>
    </p:spTree>
    <p:extLst>
      <p:ext uri="{BB962C8B-B14F-4D97-AF65-F5344CB8AC3E}">
        <p14:creationId xmlns:p14="http://schemas.microsoft.com/office/powerpoint/2010/main" val="251598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10B0-A9EA-3A7D-FE47-E60F40A43795}"/>
              </a:ext>
            </a:extLst>
          </p:cNvPr>
          <p:cNvSpPr>
            <a:spLocks noGrp="1"/>
          </p:cNvSpPr>
          <p:nvPr>
            <p:ph type="title"/>
          </p:nvPr>
        </p:nvSpPr>
        <p:spPr/>
        <p:txBody>
          <a:bodyPr/>
          <a:lstStyle/>
          <a:p>
            <a:r>
              <a:rPr lang="en-GB" dirty="0"/>
              <a:t>Methods </a:t>
            </a:r>
          </a:p>
        </p:txBody>
      </p:sp>
      <p:sp>
        <p:nvSpPr>
          <p:cNvPr id="3" name="Content Placeholder 2">
            <a:extLst>
              <a:ext uri="{FF2B5EF4-FFF2-40B4-BE49-F238E27FC236}">
                <a16:creationId xmlns:a16="http://schemas.microsoft.com/office/drawing/2014/main" id="{5E00AB0D-42F6-AB47-C432-C79153DBF5EB}"/>
              </a:ext>
            </a:extLst>
          </p:cNvPr>
          <p:cNvSpPr>
            <a:spLocks noGrp="1"/>
          </p:cNvSpPr>
          <p:nvPr>
            <p:ph idx="1"/>
          </p:nvPr>
        </p:nvSpPr>
        <p:spPr/>
        <p:txBody>
          <a:bodyPr>
            <a:normAutofit/>
          </a:bodyPr>
          <a:lstStyle/>
          <a:p>
            <a:r>
              <a:rPr lang="en-GB" dirty="0"/>
              <a:t>A retrospective, observational study in Europe</a:t>
            </a:r>
          </a:p>
          <a:p>
            <a:r>
              <a:rPr lang="en-GB" dirty="0"/>
              <a:t>Inclusion Criteria </a:t>
            </a:r>
          </a:p>
          <a:p>
            <a:pPr lvl="1"/>
            <a:r>
              <a:rPr lang="en-GB" dirty="0"/>
              <a:t>≥5 years at the time of enrolment</a:t>
            </a:r>
          </a:p>
          <a:p>
            <a:pPr lvl="1"/>
            <a:r>
              <a:rPr lang="en-GB" dirty="0"/>
              <a:t>Genetically, clinically, or radiologically confirmed diagnosis of ACH</a:t>
            </a:r>
          </a:p>
          <a:p>
            <a:pPr lvl="1"/>
            <a:r>
              <a:rPr lang="en-GB" dirty="0"/>
              <a:t>≥5 years of documented medical history data</a:t>
            </a:r>
          </a:p>
          <a:p>
            <a:r>
              <a:rPr lang="en-GB" dirty="0"/>
              <a:t>Demographic, clinical, and healthcare resource use data collected from medical records </a:t>
            </a:r>
          </a:p>
          <a:p>
            <a:r>
              <a:rPr lang="en-GB" dirty="0"/>
              <a:t>Descriptive statistics or event rates per 100 PY were calculated and compared across age groups, as well as by history of limb lengthening</a:t>
            </a:r>
          </a:p>
          <a:p>
            <a:r>
              <a:rPr lang="en-GB" dirty="0"/>
              <a:t>PROs (QoL, pain, functional independence, work productivity, and activity impairments) were evaluated using questionnaires at the time of enrolment</a:t>
            </a:r>
          </a:p>
          <a:p>
            <a:r>
              <a:rPr lang="en-GB" dirty="0"/>
              <a:t>An exploratory analysis investigated correlations between height and PROs</a:t>
            </a:r>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a:t>*Denmark, Germany, Sweden, Austria, Italy, and Spain. </a:t>
            </a:r>
          </a:p>
          <a:p>
            <a:r>
              <a:rPr lang="en-GB" dirty="0"/>
              <a:t>ACH, achondroplasia; PRO, patient-reported outcome; PY, person-years; QoL, quality of life.</a:t>
            </a:r>
          </a:p>
          <a:p>
            <a:r>
              <a:rPr lang="en-GB" dirty="0" err="1"/>
              <a:t>Maghnie</a:t>
            </a:r>
            <a:r>
              <a:rPr lang="en-GB" dirty="0"/>
              <a:t> M, et al. </a:t>
            </a:r>
            <a:r>
              <a:rPr lang="en-GB" dirty="0" err="1"/>
              <a:t>Orphanet</a:t>
            </a:r>
            <a:r>
              <a:rPr lang="en-GB" dirty="0"/>
              <a:t> J Rare Dis 2023;18:56.</a:t>
            </a:r>
          </a:p>
        </p:txBody>
      </p:sp>
    </p:spTree>
    <p:extLst>
      <p:ext uri="{BB962C8B-B14F-4D97-AF65-F5344CB8AC3E}">
        <p14:creationId xmlns:p14="http://schemas.microsoft.com/office/powerpoint/2010/main" val="1313857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Graphic 14" descr="Group of people with solid fill">
            <a:extLst>
              <a:ext uri="{FF2B5EF4-FFF2-40B4-BE49-F238E27FC236}">
                <a16:creationId xmlns:a16="http://schemas.microsoft.com/office/drawing/2014/main" id="{DD36A3F5-CF0B-AF45-1CBC-F43CE15F91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4268" y="1463738"/>
            <a:ext cx="3575095" cy="3642622"/>
          </a:xfrm>
          <a:prstGeom prst="rect">
            <a:avLst/>
          </a:prstGeom>
        </p:spPr>
      </p:pic>
      <p:sp>
        <p:nvSpPr>
          <p:cNvPr id="5" name="Title 4">
            <a:extLst>
              <a:ext uri="{FF2B5EF4-FFF2-40B4-BE49-F238E27FC236}">
                <a16:creationId xmlns:a16="http://schemas.microsoft.com/office/drawing/2014/main" id="{DE4E11CE-66BB-FF0F-DDCC-A3492BA05DF2}"/>
              </a:ext>
            </a:extLst>
          </p:cNvPr>
          <p:cNvSpPr>
            <a:spLocks noGrp="1"/>
          </p:cNvSpPr>
          <p:nvPr>
            <p:ph type="title"/>
          </p:nvPr>
        </p:nvSpPr>
        <p:spPr/>
        <p:txBody>
          <a:bodyPr/>
          <a:lstStyle/>
          <a:p>
            <a:r>
              <a:rPr lang="en-GB" dirty="0"/>
              <a:t>Patient Characteristics and Demographics</a:t>
            </a:r>
          </a:p>
        </p:txBody>
      </p:sp>
      <p:sp>
        <p:nvSpPr>
          <p:cNvPr id="20" name="Content Placeholder 19">
            <a:extLst>
              <a:ext uri="{FF2B5EF4-FFF2-40B4-BE49-F238E27FC236}">
                <a16:creationId xmlns:a16="http://schemas.microsoft.com/office/drawing/2014/main" id="{92C9C472-B71F-7142-7509-DE02ADFE0F28}"/>
              </a:ext>
            </a:extLst>
          </p:cNvPr>
          <p:cNvSpPr>
            <a:spLocks noGrp="1"/>
          </p:cNvSpPr>
          <p:nvPr>
            <p:ph idx="1"/>
          </p:nvPr>
        </p:nvSpPr>
        <p:spPr>
          <a:xfrm>
            <a:off x="6261652" y="2010850"/>
            <a:ext cx="5234347" cy="3350282"/>
          </a:xfrm>
        </p:spPr>
        <p:txBody>
          <a:bodyPr/>
          <a:lstStyle/>
          <a:p>
            <a:r>
              <a:rPr lang="en-GB" dirty="0"/>
              <a:t>Most patients diagnosed at birth</a:t>
            </a:r>
          </a:p>
          <a:p>
            <a:pPr marL="804863" lvl="1" indent="-347663"/>
            <a:r>
              <a:rPr lang="en-GB" b="1" dirty="0"/>
              <a:t>43% </a:t>
            </a:r>
            <a:r>
              <a:rPr lang="en-GB" dirty="0"/>
              <a:t>via medical examination and/or radiological assessment and genetic test</a:t>
            </a:r>
          </a:p>
          <a:p>
            <a:r>
              <a:rPr lang="en-GB" dirty="0"/>
              <a:t>The most common variant was </a:t>
            </a:r>
            <a:br>
              <a:rPr lang="en-GB" dirty="0"/>
            </a:br>
            <a:r>
              <a:rPr lang="en-GB" dirty="0"/>
              <a:t>c.1138G &gt; A; p.Gly380Arg</a:t>
            </a:r>
          </a:p>
          <a:p>
            <a:r>
              <a:rPr lang="en-GB" dirty="0"/>
              <a:t>Median historical follow-up: </a:t>
            </a:r>
            <a:r>
              <a:rPr lang="en-GB" b="1" dirty="0"/>
              <a:t>9.4 </a:t>
            </a:r>
            <a:r>
              <a:rPr lang="en-GB" dirty="0"/>
              <a:t>years</a:t>
            </a:r>
          </a:p>
          <a:p>
            <a:r>
              <a:rPr lang="en-GB" b="1" dirty="0"/>
              <a:t>21.5% </a:t>
            </a:r>
            <a:r>
              <a:rPr lang="en-GB" dirty="0"/>
              <a:t>had undergone LL</a:t>
            </a:r>
          </a:p>
          <a:p>
            <a:endParaRPr lang="en-GB" dirty="0"/>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endParaRPr lang="en-GB"/>
          </a:p>
          <a:p>
            <a:endParaRPr lang="en-GB"/>
          </a:p>
          <a:p>
            <a:r>
              <a:rPr lang="en-GB"/>
              <a:t>*Denmark, Germany, Sweden, Austria, Italy, and Spain. </a:t>
            </a:r>
          </a:p>
          <a:p>
            <a:r>
              <a:rPr lang="en-GB"/>
              <a:t>LL</a:t>
            </a:r>
            <a:r>
              <a:rPr lang="en-GB" dirty="0"/>
              <a:t>, limb lengthening. </a:t>
            </a:r>
          </a:p>
          <a:p>
            <a:r>
              <a:rPr lang="en-GB" dirty="0"/>
              <a:t>Adapted from: Maghnie M, et al. </a:t>
            </a:r>
            <a:r>
              <a:rPr lang="en-GB" dirty="0" err="1"/>
              <a:t>Orphanet</a:t>
            </a:r>
            <a:r>
              <a:rPr lang="en-GB" dirty="0"/>
              <a:t> J Rare Dis 2023;18:56.</a:t>
            </a:r>
          </a:p>
        </p:txBody>
      </p:sp>
      <p:sp>
        <p:nvSpPr>
          <p:cNvPr id="7" name="Content Placeholder 6">
            <a:extLst>
              <a:ext uri="{FF2B5EF4-FFF2-40B4-BE49-F238E27FC236}">
                <a16:creationId xmlns:a16="http://schemas.microsoft.com/office/drawing/2014/main" id="{3C8A8884-BA41-7B28-0710-17A73E3A76C4}"/>
              </a:ext>
            </a:extLst>
          </p:cNvPr>
          <p:cNvSpPr>
            <a:spLocks noGrp="1"/>
          </p:cNvSpPr>
          <p:nvPr>
            <p:ph sz="quarter" idx="12"/>
          </p:nvPr>
        </p:nvSpPr>
        <p:spPr/>
        <p:txBody>
          <a:bodyPr>
            <a:normAutofit/>
          </a:bodyPr>
          <a:lstStyle/>
          <a:p>
            <a:r>
              <a:rPr lang="en-GB"/>
              <a:t>186 ACH patients enrolled at 13 sites across 6 countries* were </a:t>
            </a:r>
            <a:r>
              <a:rPr lang="en-GB" dirty="0"/>
              <a:t>included, with a mean age of 21.7 years</a:t>
            </a:r>
          </a:p>
        </p:txBody>
      </p:sp>
      <p:graphicFrame>
        <p:nvGraphicFramePr>
          <p:cNvPr id="10" name="Chart 9">
            <a:extLst>
              <a:ext uri="{FF2B5EF4-FFF2-40B4-BE49-F238E27FC236}">
                <a16:creationId xmlns:a16="http://schemas.microsoft.com/office/drawing/2014/main" id="{1CA325DB-9DD6-260D-A70F-8E64FB18A6EE}"/>
              </a:ext>
            </a:extLst>
          </p:cNvPr>
          <p:cNvGraphicFramePr>
            <a:graphicFrameLocks noGrp="1" noDrilldown="1" noMove="1" noResize="1"/>
          </p:cNvGraphicFramePr>
          <p:nvPr>
            <p:extLst>
              <p:ext uri="{D42A27DB-BD31-4B8C-83A1-F6EECF244321}">
                <p14:modId xmlns:p14="http://schemas.microsoft.com/office/powerpoint/2010/main" val="1913193004"/>
              </p:ext>
            </p:extLst>
          </p:nvPr>
        </p:nvGraphicFramePr>
        <p:xfrm>
          <a:off x="704497" y="1421020"/>
          <a:ext cx="5557155" cy="38913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E1AEE469-7755-6515-C19C-0A105C3E6E3F}"/>
              </a:ext>
            </a:extLst>
          </p:cNvPr>
          <p:cNvGraphicFramePr>
            <a:graphicFrameLocks noGrp="1" noDrilldown="1" noMove="1" noResize="1"/>
          </p:cNvGraphicFramePr>
          <p:nvPr>
            <p:extLst>
              <p:ext uri="{D42A27DB-BD31-4B8C-83A1-F6EECF244321}">
                <p14:modId xmlns:p14="http://schemas.microsoft.com/office/powerpoint/2010/main" val="3028682599"/>
              </p:ext>
            </p:extLst>
          </p:nvPr>
        </p:nvGraphicFramePr>
        <p:xfrm>
          <a:off x="2671141" y="1833206"/>
          <a:ext cx="3441147" cy="2123948"/>
        </p:xfrm>
        <a:graphic>
          <a:graphicData uri="http://schemas.openxmlformats.org/drawingml/2006/chart">
            <c:chart xmlns:c="http://schemas.openxmlformats.org/drawingml/2006/chart" xmlns:r="http://schemas.openxmlformats.org/officeDocument/2006/relationships" r:id="rId5"/>
          </a:graphicData>
        </a:graphic>
      </p:graphicFrame>
      <p:sp>
        <p:nvSpPr>
          <p:cNvPr id="16" name="TextBox 15">
            <a:extLst>
              <a:ext uri="{FF2B5EF4-FFF2-40B4-BE49-F238E27FC236}">
                <a16:creationId xmlns:a16="http://schemas.microsoft.com/office/drawing/2014/main" id="{3316AD89-A85F-7E2A-4574-69E2FBE3BAA3}"/>
              </a:ext>
            </a:extLst>
          </p:cNvPr>
          <p:cNvSpPr txBox="1"/>
          <p:nvPr/>
        </p:nvSpPr>
        <p:spPr>
          <a:xfrm rot="16200000">
            <a:off x="114050" y="3212819"/>
            <a:ext cx="1180893" cy="307777"/>
          </a:xfrm>
          <a:prstGeom prst="rect">
            <a:avLst/>
          </a:prstGeom>
          <a:noFill/>
        </p:spPr>
        <p:txBody>
          <a:bodyPr wrap="square" rtlCol="0">
            <a:spAutoFit/>
          </a:bodyPr>
          <a:lstStyle/>
          <a:p>
            <a:r>
              <a:rPr lang="en-GB" sz="1400" dirty="0"/>
              <a:t>Patients, %</a:t>
            </a:r>
          </a:p>
        </p:txBody>
      </p:sp>
    </p:spTree>
    <p:extLst>
      <p:ext uri="{BB962C8B-B14F-4D97-AF65-F5344CB8AC3E}">
        <p14:creationId xmlns:p14="http://schemas.microsoft.com/office/powerpoint/2010/main" val="410051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7C5B-E4DD-83B1-2A50-C1B79F4CD70E}"/>
              </a:ext>
            </a:extLst>
          </p:cNvPr>
          <p:cNvSpPr>
            <a:spLocks noGrp="1"/>
          </p:cNvSpPr>
          <p:nvPr>
            <p:ph type="title"/>
          </p:nvPr>
        </p:nvSpPr>
        <p:spPr/>
        <p:txBody>
          <a:bodyPr>
            <a:normAutofit/>
          </a:bodyPr>
          <a:lstStyle/>
          <a:p>
            <a:r>
              <a:rPr lang="en-GB" dirty="0"/>
              <a:t>Baseline Characteristics</a:t>
            </a:r>
          </a:p>
        </p:txBody>
      </p:sp>
      <p:graphicFrame>
        <p:nvGraphicFramePr>
          <p:cNvPr id="6" name="Table 6">
            <a:extLst>
              <a:ext uri="{FF2B5EF4-FFF2-40B4-BE49-F238E27FC236}">
                <a16:creationId xmlns:a16="http://schemas.microsoft.com/office/drawing/2014/main" id="{E3E537C9-8224-9C35-FDE9-549FFA8DC94B}"/>
              </a:ext>
            </a:extLst>
          </p:cNvPr>
          <p:cNvGraphicFramePr>
            <a:graphicFrameLocks noGrp="1"/>
          </p:cNvGraphicFramePr>
          <p:nvPr>
            <p:ph idx="1"/>
            <p:extLst>
              <p:ext uri="{D42A27DB-BD31-4B8C-83A1-F6EECF244321}">
                <p14:modId xmlns:p14="http://schemas.microsoft.com/office/powerpoint/2010/main" val="394802430"/>
              </p:ext>
            </p:extLst>
          </p:nvPr>
        </p:nvGraphicFramePr>
        <p:xfrm>
          <a:off x="704497" y="1449387"/>
          <a:ext cx="5305850" cy="4119308"/>
        </p:xfrm>
        <a:graphic>
          <a:graphicData uri="http://schemas.openxmlformats.org/drawingml/2006/table">
            <a:tbl>
              <a:tblPr firstRow="1" bandRow="1">
                <a:tableStyleId>{5C22544A-7EE6-4342-B048-85BDC9FD1C3A}</a:tableStyleId>
              </a:tblPr>
              <a:tblGrid>
                <a:gridCol w="1499529">
                  <a:extLst>
                    <a:ext uri="{9D8B030D-6E8A-4147-A177-3AD203B41FA5}">
                      <a16:colId xmlns:a16="http://schemas.microsoft.com/office/drawing/2014/main" val="1966973761"/>
                    </a:ext>
                  </a:extLst>
                </a:gridCol>
                <a:gridCol w="1670256">
                  <a:extLst>
                    <a:ext uri="{9D8B030D-6E8A-4147-A177-3AD203B41FA5}">
                      <a16:colId xmlns:a16="http://schemas.microsoft.com/office/drawing/2014/main" val="2734470712"/>
                    </a:ext>
                  </a:extLst>
                </a:gridCol>
                <a:gridCol w="2136065">
                  <a:extLst>
                    <a:ext uri="{9D8B030D-6E8A-4147-A177-3AD203B41FA5}">
                      <a16:colId xmlns:a16="http://schemas.microsoft.com/office/drawing/2014/main" val="1077780689"/>
                    </a:ext>
                  </a:extLst>
                </a:gridCol>
              </a:tblGrid>
              <a:tr h="185260">
                <a:tc gridSpan="2">
                  <a:txBody>
                    <a:bodyPr/>
                    <a:lstStyle/>
                    <a:p>
                      <a:endParaRPr lang="en-GB" sz="1100" dirty="0"/>
                    </a:p>
                  </a:txBody>
                  <a:tcPr marL="36000" marR="36000" marT="0" marB="0" anchor="ctr">
                    <a:solidFill>
                      <a:schemeClr val="bg2"/>
                    </a:solidFill>
                  </a:tcPr>
                </a:tc>
                <a:tc hMerge="1">
                  <a:txBody>
                    <a:bodyPr/>
                    <a:lstStyle/>
                    <a:p>
                      <a:endParaRPr lang="en-GB" sz="1400" dirty="0"/>
                    </a:p>
                  </a:txBody>
                  <a:tcPr/>
                </a:tc>
                <a:tc>
                  <a:txBody>
                    <a:bodyPr/>
                    <a:lstStyle/>
                    <a:p>
                      <a:pPr algn="ctr"/>
                      <a:r>
                        <a:rPr lang="en-GB" sz="1100" dirty="0"/>
                        <a:t>Study population (N=186)</a:t>
                      </a:r>
                    </a:p>
                  </a:txBody>
                  <a:tcPr marL="36000" marR="36000" marT="0" marB="0" anchor="ctr"/>
                </a:tc>
                <a:extLst>
                  <a:ext uri="{0D108BD9-81ED-4DB2-BD59-A6C34878D82A}">
                    <a16:rowId xmlns:a16="http://schemas.microsoft.com/office/drawing/2014/main" val="3545260350"/>
                  </a:ext>
                </a:extLst>
              </a:tr>
              <a:tr h="206408">
                <a:tc rowSpan="2">
                  <a:txBody>
                    <a:bodyPr/>
                    <a:lstStyle/>
                    <a:p>
                      <a:r>
                        <a:rPr lang="en-GB" sz="1100" dirty="0"/>
                        <a:t>Historical data collected (years)*</a:t>
                      </a:r>
                    </a:p>
                  </a:txBody>
                  <a:tcPr marL="36000" marR="36000" marT="0" marB="0" anchor="ctr">
                    <a:solidFill>
                      <a:srgbClr val="E7E7E8"/>
                    </a:solidFill>
                  </a:tcPr>
                </a:tc>
                <a:tc>
                  <a:txBody>
                    <a:bodyPr/>
                    <a:lstStyle/>
                    <a:p>
                      <a:r>
                        <a:rPr lang="en-GB" sz="1100" dirty="0"/>
                        <a:t>Total</a:t>
                      </a:r>
                    </a:p>
                  </a:txBody>
                  <a:tcPr marL="36000" marR="36000" marT="0" marB="0" anchor="ctr">
                    <a:solidFill>
                      <a:srgbClr val="E7E7E8"/>
                    </a:solidFill>
                  </a:tcPr>
                </a:tc>
                <a:tc>
                  <a:txBody>
                    <a:bodyPr/>
                    <a:lstStyle/>
                    <a:p>
                      <a:pPr algn="ctr"/>
                      <a:r>
                        <a:rPr lang="en-GB" sz="1100" dirty="0"/>
                        <a:t>2384.6</a:t>
                      </a:r>
                    </a:p>
                  </a:txBody>
                  <a:tcPr marL="36000" marR="36000" marT="0" marB="0" anchor="ctr">
                    <a:solidFill>
                      <a:srgbClr val="E7E7E8"/>
                    </a:solidFill>
                  </a:tcPr>
                </a:tc>
                <a:extLst>
                  <a:ext uri="{0D108BD9-81ED-4DB2-BD59-A6C34878D82A}">
                    <a16:rowId xmlns:a16="http://schemas.microsoft.com/office/drawing/2014/main" val="3022777592"/>
                  </a:ext>
                </a:extLst>
              </a:tr>
              <a:tr h="206408">
                <a:tc vMerge="1">
                  <a:txBody>
                    <a:bodyPr/>
                    <a:lstStyle/>
                    <a:p>
                      <a:endParaRPr lang="en-GB" sz="1100" dirty="0"/>
                    </a:p>
                  </a:txBody>
                  <a:tcPr anchor="ctr"/>
                </a:tc>
                <a:tc>
                  <a:txBody>
                    <a:bodyPr/>
                    <a:lstStyle/>
                    <a:p>
                      <a:r>
                        <a:rPr lang="en-GB" sz="1100" dirty="0"/>
                        <a:t>Median (min, max)</a:t>
                      </a:r>
                    </a:p>
                  </a:txBody>
                  <a:tcPr marL="36000" marR="36000" marT="0" marB="0" anchor="ctr">
                    <a:solidFill>
                      <a:srgbClr val="E7E7E8"/>
                    </a:solidFill>
                  </a:tcPr>
                </a:tc>
                <a:tc>
                  <a:txBody>
                    <a:bodyPr/>
                    <a:lstStyle/>
                    <a:p>
                      <a:pPr algn="ctr"/>
                      <a:r>
                        <a:rPr lang="en-GB" sz="1100" dirty="0"/>
                        <a:t>9.4 (2.0, 55.0)</a:t>
                      </a:r>
                    </a:p>
                  </a:txBody>
                  <a:tcPr marL="36000" marR="36000" marT="0" marB="0" anchor="ctr">
                    <a:solidFill>
                      <a:srgbClr val="E7E7E8"/>
                    </a:solidFill>
                  </a:tcPr>
                </a:tc>
                <a:extLst>
                  <a:ext uri="{0D108BD9-81ED-4DB2-BD59-A6C34878D82A}">
                    <a16:rowId xmlns:a16="http://schemas.microsoft.com/office/drawing/2014/main" val="667911083"/>
                  </a:ext>
                </a:extLst>
              </a:tr>
              <a:tr h="206408">
                <a:tc rowSpan="6">
                  <a:txBody>
                    <a:bodyPr/>
                    <a:lstStyle/>
                    <a:p>
                      <a:r>
                        <a:rPr lang="en-GB" sz="1100" dirty="0"/>
                        <a:t>Country of enrolment, n (%)</a:t>
                      </a:r>
                    </a:p>
                  </a:txBody>
                  <a:tcPr marL="36000" marR="36000" marT="0" marB="0" anchor="ctr">
                    <a:solidFill>
                      <a:srgbClr val="CCCCCD"/>
                    </a:solidFill>
                  </a:tcPr>
                </a:tc>
                <a:tc>
                  <a:txBody>
                    <a:bodyPr/>
                    <a:lstStyle/>
                    <a:p>
                      <a:r>
                        <a:rPr lang="en-GB" sz="1100" dirty="0"/>
                        <a:t>Denmark</a:t>
                      </a:r>
                    </a:p>
                  </a:txBody>
                  <a:tcPr marL="36000" marR="36000" marT="0" marB="0" anchor="ctr">
                    <a:solidFill>
                      <a:srgbClr val="CCCCCD"/>
                    </a:solidFill>
                  </a:tcPr>
                </a:tc>
                <a:tc>
                  <a:txBody>
                    <a:bodyPr/>
                    <a:lstStyle/>
                    <a:p>
                      <a:pPr algn="ctr"/>
                      <a:r>
                        <a:rPr lang="en-GB" sz="1100" dirty="0"/>
                        <a:t>10 (5.4)</a:t>
                      </a:r>
                    </a:p>
                  </a:txBody>
                  <a:tcPr marL="36000" marR="36000" marT="0" marB="0" anchor="ctr">
                    <a:solidFill>
                      <a:srgbClr val="CCCCCD"/>
                    </a:solidFill>
                  </a:tcPr>
                </a:tc>
                <a:extLst>
                  <a:ext uri="{0D108BD9-81ED-4DB2-BD59-A6C34878D82A}">
                    <a16:rowId xmlns:a16="http://schemas.microsoft.com/office/drawing/2014/main" val="4171550616"/>
                  </a:ext>
                </a:extLst>
              </a:tr>
              <a:tr h="206408">
                <a:tc vMerge="1">
                  <a:txBody>
                    <a:bodyPr/>
                    <a:lstStyle/>
                    <a:p>
                      <a:endParaRPr lang="en-GB" sz="1100" dirty="0"/>
                    </a:p>
                  </a:txBody>
                  <a:tcPr anchor="ctr"/>
                </a:tc>
                <a:tc>
                  <a:txBody>
                    <a:bodyPr/>
                    <a:lstStyle/>
                    <a:p>
                      <a:r>
                        <a:rPr lang="en-GB" sz="1100" dirty="0"/>
                        <a:t>Germany</a:t>
                      </a:r>
                    </a:p>
                  </a:txBody>
                  <a:tcPr marL="36000" marR="36000" marT="0" marB="0" anchor="ctr">
                    <a:solidFill>
                      <a:srgbClr val="CCCCCD"/>
                    </a:solidFill>
                  </a:tcPr>
                </a:tc>
                <a:tc>
                  <a:txBody>
                    <a:bodyPr/>
                    <a:lstStyle/>
                    <a:p>
                      <a:pPr algn="ctr"/>
                      <a:r>
                        <a:rPr lang="en-GB" sz="1100" dirty="0"/>
                        <a:t>64 (34.4)</a:t>
                      </a:r>
                    </a:p>
                  </a:txBody>
                  <a:tcPr marL="36000" marR="36000" marT="0" marB="0" anchor="ctr">
                    <a:solidFill>
                      <a:srgbClr val="CCCCCD"/>
                    </a:solidFill>
                  </a:tcPr>
                </a:tc>
                <a:extLst>
                  <a:ext uri="{0D108BD9-81ED-4DB2-BD59-A6C34878D82A}">
                    <a16:rowId xmlns:a16="http://schemas.microsoft.com/office/drawing/2014/main" val="393506722"/>
                  </a:ext>
                </a:extLst>
              </a:tr>
              <a:tr h="206408">
                <a:tc vMerge="1">
                  <a:txBody>
                    <a:bodyPr/>
                    <a:lstStyle/>
                    <a:p>
                      <a:endParaRPr lang="en-GB" sz="1100" dirty="0"/>
                    </a:p>
                  </a:txBody>
                  <a:tcPr anchor="ctr"/>
                </a:tc>
                <a:tc>
                  <a:txBody>
                    <a:bodyPr/>
                    <a:lstStyle/>
                    <a:p>
                      <a:r>
                        <a:rPr lang="en-GB" sz="1100" dirty="0"/>
                        <a:t>Sweden</a:t>
                      </a:r>
                    </a:p>
                  </a:txBody>
                  <a:tcPr marL="36000" marR="36000" marT="0" marB="0" anchor="ctr">
                    <a:solidFill>
                      <a:srgbClr val="CCCCCD"/>
                    </a:solidFill>
                  </a:tcPr>
                </a:tc>
                <a:tc>
                  <a:txBody>
                    <a:bodyPr/>
                    <a:lstStyle/>
                    <a:p>
                      <a:pPr algn="ctr"/>
                      <a:r>
                        <a:rPr lang="en-GB" sz="1100" dirty="0"/>
                        <a:t>9 (4.8)</a:t>
                      </a:r>
                    </a:p>
                  </a:txBody>
                  <a:tcPr marL="36000" marR="36000" marT="0" marB="0" anchor="ctr">
                    <a:solidFill>
                      <a:srgbClr val="CCCCCD"/>
                    </a:solidFill>
                  </a:tcPr>
                </a:tc>
                <a:extLst>
                  <a:ext uri="{0D108BD9-81ED-4DB2-BD59-A6C34878D82A}">
                    <a16:rowId xmlns:a16="http://schemas.microsoft.com/office/drawing/2014/main" val="2173572024"/>
                  </a:ext>
                </a:extLst>
              </a:tr>
              <a:tr h="206408">
                <a:tc vMerge="1">
                  <a:txBody>
                    <a:bodyPr/>
                    <a:lstStyle/>
                    <a:p>
                      <a:endParaRPr lang="en-GB" sz="1100" dirty="0"/>
                    </a:p>
                  </a:txBody>
                  <a:tcPr anchor="ctr"/>
                </a:tc>
                <a:tc>
                  <a:txBody>
                    <a:bodyPr/>
                    <a:lstStyle/>
                    <a:p>
                      <a:r>
                        <a:rPr lang="en-GB" sz="1100" dirty="0"/>
                        <a:t>Austria</a:t>
                      </a:r>
                    </a:p>
                  </a:txBody>
                  <a:tcPr marL="36000" marR="36000" marT="0" marB="0" anchor="ctr">
                    <a:solidFill>
                      <a:srgbClr val="CCCCCD"/>
                    </a:solidFill>
                  </a:tcPr>
                </a:tc>
                <a:tc>
                  <a:txBody>
                    <a:bodyPr/>
                    <a:lstStyle/>
                    <a:p>
                      <a:pPr algn="ctr"/>
                      <a:r>
                        <a:rPr lang="en-GB" sz="1100" dirty="0"/>
                        <a:t>3 (1.6)</a:t>
                      </a:r>
                    </a:p>
                  </a:txBody>
                  <a:tcPr marL="36000" marR="36000" marT="0" marB="0" anchor="ctr">
                    <a:solidFill>
                      <a:srgbClr val="CCCCCD"/>
                    </a:solidFill>
                  </a:tcPr>
                </a:tc>
                <a:extLst>
                  <a:ext uri="{0D108BD9-81ED-4DB2-BD59-A6C34878D82A}">
                    <a16:rowId xmlns:a16="http://schemas.microsoft.com/office/drawing/2014/main" val="4112857819"/>
                  </a:ext>
                </a:extLst>
              </a:tr>
              <a:tr h="206408">
                <a:tc vMerge="1">
                  <a:txBody>
                    <a:bodyPr/>
                    <a:lstStyle/>
                    <a:p>
                      <a:endParaRPr lang="en-GB" sz="1100" dirty="0"/>
                    </a:p>
                  </a:txBody>
                  <a:tcPr anchor="ctr"/>
                </a:tc>
                <a:tc>
                  <a:txBody>
                    <a:bodyPr/>
                    <a:lstStyle/>
                    <a:p>
                      <a:r>
                        <a:rPr lang="en-GB" sz="1100" dirty="0"/>
                        <a:t>Italy</a:t>
                      </a:r>
                    </a:p>
                  </a:txBody>
                  <a:tcPr marL="36000" marR="36000" marT="0" marB="0" anchor="ctr">
                    <a:solidFill>
                      <a:srgbClr val="CCCCCD"/>
                    </a:solidFill>
                  </a:tcPr>
                </a:tc>
                <a:tc>
                  <a:txBody>
                    <a:bodyPr/>
                    <a:lstStyle/>
                    <a:p>
                      <a:pPr algn="ctr"/>
                      <a:r>
                        <a:rPr lang="en-GB" sz="1100" dirty="0"/>
                        <a:t>57 (30.6)</a:t>
                      </a:r>
                    </a:p>
                  </a:txBody>
                  <a:tcPr marL="36000" marR="36000" marT="0" marB="0" anchor="ctr">
                    <a:solidFill>
                      <a:srgbClr val="CCCCCD"/>
                    </a:solidFill>
                  </a:tcPr>
                </a:tc>
                <a:extLst>
                  <a:ext uri="{0D108BD9-81ED-4DB2-BD59-A6C34878D82A}">
                    <a16:rowId xmlns:a16="http://schemas.microsoft.com/office/drawing/2014/main" val="2542150695"/>
                  </a:ext>
                </a:extLst>
              </a:tr>
              <a:tr h="206408">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Spain</a:t>
                      </a:r>
                    </a:p>
                  </a:txBody>
                  <a:tcPr marL="36000" marR="36000" marT="0" marB="0" anchor="ctr">
                    <a:solidFill>
                      <a:srgbClr val="CCCCCD"/>
                    </a:solidFill>
                  </a:tcPr>
                </a:tc>
                <a:tc>
                  <a:txBody>
                    <a:bodyPr/>
                    <a:lstStyle/>
                    <a:p>
                      <a:pPr algn="ctr"/>
                      <a:r>
                        <a:rPr lang="en-GB" sz="1100" dirty="0"/>
                        <a:t>43 (23.1)</a:t>
                      </a:r>
                    </a:p>
                  </a:txBody>
                  <a:tcPr marL="36000" marR="36000" marT="0" marB="0" anchor="ctr">
                    <a:solidFill>
                      <a:srgbClr val="CCCCCD"/>
                    </a:solidFill>
                  </a:tcPr>
                </a:tc>
                <a:extLst>
                  <a:ext uri="{0D108BD9-81ED-4DB2-BD59-A6C34878D82A}">
                    <a16:rowId xmlns:a16="http://schemas.microsoft.com/office/drawing/2014/main" val="626683298"/>
                  </a:ext>
                </a:extLst>
              </a:tr>
              <a:tr h="206408">
                <a:tc rowSpan="3">
                  <a:txBody>
                    <a:bodyPr/>
                    <a:lstStyle/>
                    <a:p>
                      <a:r>
                        <a:rPr lang="en-GB" sz="1100" dirty="0"/>
                        <a:t>Age at enrolment (years), n (%)</a:t>
                      </a:r>
                    </a:p>
                  </a:txBody>
                  <a:tcPr marL="36000" marR="36000" marT="0" marB="0" anchor="ctr">
                    <a:solidFill>
                      <a:srgbClr val="E7E7E8"/>
                    </a:solidFill>
                  </a:tcPr>
                </a:tc>
                <a:tc>
                  <a:txBody>
                    <a:bodyPr/>
                    <a:lstStyle/>
                    <a:p>
                      <a:r>
                        <a:rPr lang="en-GB" sz="1100" dirty="0"/>
                        <a:t>Mean (SD)</a:t>
                      </a:r>
                    </a:p>
                  </a:txBody>
                  <a:tcPr marL="36000" marR="36000" marT="0" marB="0" anchor="ctr">
                    <a:solidFill>
                      <a:srgbClr val="E7E7E8"/>
                    </a:solidFill>
                  </a:tcPr>
                </a:tc>
                <a:tc>
                  <a:txBody>
                    <a:bodyPr/>
                    <a:lstStyle/>
                    <a:p>
                      <a:pPr algn="ctr"/>
                      <a:r>
                        <a:rPr lang="en-GB" sz="1100" dirty="0"/>
                        <a:t>21.7 (17.3)</a:t>
                      </a:r>
                    </a:p>
                  </a:txBody>
                  <a:tcPr marL="36000" marR="36000" marT="0" marB="0" anchor="ctr">
                    <a:solidFill>
                      <a:srgbClr val="E7E7E8"/>
                    </a:solidFill>
                  </a:tcPr>
                </a:tc>
                <a:extLst>
                  <a:ext uri="{0D108BD9-81ED-4DB2-BD59-A6C34878D82A}">
                    <a16:rowId xmlns:a16="http://schemas.microsoft.com/office/drawing/2014/main" val="1173664748"/>
                  </a:ext>
                </a:extLst>
              </a:tr>
              <a:tr h="206408">
                <a:tc vMerge="1">
                  <a:txBody>
                    <a:bodyPr/>
                    <a:lstStyle/>
                    <a:p>
                      <a:endParaRPr lang="en-GB" sz="1100" dirty="0"/>
                    </a:p>
                  </a:txBody>
                  <a:tcPr anchor="ctr"/>
                </a:tc>
                <a:tc>
                  <a:txBody>
                    <a:bodyPr/>
                    <a:lstStyle/>
                    <a:p>
                      <a:r>
                        <a:rPr lang="en-GB" sz="1100" dirty="0"/>
                        <a:t>Median (Q1,Q3)</a:t>
                      </a:r>
                    </a:p>
                  </a:txBody>
                  <a:tcPr marL="36000" marR="36000" marT="0" marB="0" anchor="ctr">
                    <a:solidFill>
                      <a:srgbClr val="E7E7E8"/>
                    </a:solidFill>
                  </a:tcPr>
                </a:tc>
                <a:tc>
                  <a:txBody>
                    <a:bodyPr/>
                    <a:lstStyle/>
                    <a:p>
                      <a:pPr algn="ctr"/>
                      <a:r>
                        <a:rPr lang="en-GB" sz="1100" dirty="0"/>
                        <a:t>14.9 (8.9, 30.8)</a:t>
                      </a:r>
                    </a:p>
                  </a:txBody>
                  <a:tcPr marL="36000" marR="36000" marT="0" marB="0" anchor="ctr">
                    <a:solidFill>
                      <a:srgbClr val="E7E7E8"/>
                    </a:solidFill>
                  </a:tcPr>
                </a:tc>
                <a:extLst>
                  <a:ext uri="{0D108BD9-81ED-4DB2-BD59-A6C34878D82A}">
                    <a16:rowId xmlns:a16="http://schemas.microsoft.com/office/drawing/2014/main" val="3242245066"/>
                  </a:ext>
                </a:extLst>
              </a:tr>
              <a:tr h="206408">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Min, Max</a:t>
                      </a:r>
                    </a:p>
                  </a:txBody>
                  <a:tcPr marL="36000" marR="36000" marT="0" marB="0" anchor="ctr">
                    <a:solidFill>
                      <a:srgbClr val="E7E7E8"/>
                    </a:solidFill>
                  </a:tcPr>
                </a:tc>
                <a:tc>
                  <a:txBody>
                    <a:bodyPr/>
                    <a:lstStyle/>
                    <a:p>
                      <a:pPr algn="ctr"/>
                      <a:r>
                        <a:rPr lang="en-GB" sz="1100" dirty="0"/>
                        <a:t>5.0, 84.4</a:t>
                      </a:r>
                    </a:p>
                  </a:txBody>
                  <a:tcPr marL="36000" marR="36000" marT="0" marB="0" anchor="ctr">
                    <a:solidFill>
                      <a:srgbClr val="E7E7E8"/>
                    </a:solidFill>
                  </a:tcPr>
                </a:tc>
                <a:extLst>
                  <a:ext uri="{0D108BD9-81ED-4DB2-BD59-A6C34878D82A}">
                    <a16:rowId xmlns:a16="http://schemas.microsoft.com/office/drawing/2014/main" val="863431544"/>
                  </a:ext>
                </a:extLst>
              </a:tr>
              <a:tr h="207945">
                <a:tc rowSpan="8">
                  <a:txBody>
                    <a:bodyPr/>
                    <a:lstStyle/>
                    <a:p>
                      <a:r>
                        <a:rPr lang="en-GB" sz="1100" dirty="0"/>
                        <a:t>Age subgroups at enrolment (years), </a:t>
                      </a:r>
                      <a:br>
                        <a:rPr lang="en-GB" sz="1100" dirty="0"/>
                      </a:br>
                      <a:r>
                        <a:rPr lang="en-GB" sz="1100" dirty="0"/>
                        <a:t>n (%)</a:t>
                      </a:r>
                    </a:p>
                  </a:txBody>
                  <a:tcPr marL="36000" marR="36000" marT="0" marB="0" anchor="ctr">
                    <a:solidFill>
                      <a:srgbClr val="CCCCCD"/>
                    </a:solidFill>
                  </a:tcPr>
                </a:tc>
                <a:tc>
                  <a:txBody>
                    <a:bodyPr/>
                    <a:lstStyle/>
                    <a:p>
                      <a:r>
                        <a:rPr lang="en-GB" sz="1100" dirty="0"/>
                        <a:t>5–10</a:t>
                      </a:r>
                    </a:p>
                  </a:txBody>
                  <a:tcPr marL="36000" marR="36000" marT="0" marB="0" anchor="ctr">
                    <a:solidFill>
                      <a:srgbClr val="CCCCCD"/>
                    </a:solidFill>
                  </a:tcPr>
                </a:tc>
                <a:tc>
                  <a:txBody>
                    <a:bodyPr/>
                    <a:lstStyle/>
                    <a:p>
                      <a:pPr algn="ctr"/>
                      <a:r>
                        <a:rPr lang="en-GB" sz="1100" dirty="0"/>
                        <a:t>66 (35.5%)</a:t>
                      </a:r>
                    </a:p>
                  </a:txBody>
                  <a:tcPr marL="36000" marR="36000" marT="0" marB="0" anchor="ctr">
                    <a:solidFill>
                      <a:srgbClr val="CCCCCD"/>
                    </a:solidFill>
                  </a:tcPr>
                </a:tc>
                <a:extLst>
                  <a:ext uri="{0D108BD9-81ED-4DB2-BD59-A6C34878D82A}">
                    <a16:rowId xmlns:a16="http://schemas.microsoft.com/office/drawing/2014/main" val="1163140629"/>
                  </a:ext>
                </a:extLst>
              </a:tr>
              <a:tr h="207945">
                <a:tc vMerge="1">
                  <a:txBody>
                    <a:bodyPr/>
                    <a:lstStyle/>
                    <a:p>
                      <a:endParaRPr lang="en-GB" sz="1100" dirty="0"/>
                    </a:p>
                  </a:txBody>
                  <a:tcPr marL="36000" marR="36000" marT="36000" marB="36000" anchor="ctr"/>
                </a:tc>
                <a:tc>
                  <a:txBody>
                    <a:bodyPr/>
                    <a:lstStyle/>
                    <a:p>
                      <a:r>
                        <a:rPr lang="en-GB" sz="1100" dirty="0"/>
                        <a:t>11–15</a:t>
                      </a:r>
                    </a:p>
                  </a:txBody>
                  <a:tcPr marL="36000" marR="36000" marT="0" marB="0" anchor="ctr">
                    <a:solidFill>
                      <a:srgbClr val="CCCCCD"/>
                    </a:solidFill>
                  </a:tcPr>
                </a:tc>
                <a:tc>
                  <a:txBody>
                    <a:bodyPr/>
                    <a:lstStyle/>
                    <a:p>
                      <a:pPr algn="ctr"/>
                      <a:r>
                        <a:rPr lang="en-GB" sz="1100" dirty="0"/>
                        <a:t>36 (19.4%)</a:t>
                      </a:r>
                    </a:p>
                  </a:txBody>
                  <a:tcPr marL="36000" marR="36000" marT="0" marB="0" anchor="ctr">
                    <a:solidFill>
                      <a:srgbClr val="CCCCCD"/>
                    </a:solidFill>
                  </a:tcPr>
                </a:tc>
                <a:extLst>
                  <a:ext uri="{0D108BD9-81ED-4DB2-BD59-A6C34878D82A}">
                    <a16:rowId xmlns:a16="http://schemas.microsoft.com/office/drawing/2014/main" val="2765014606"/>
                  </a:ext>
                </a:extLst>
              </a:tr>
              <a:tr h="207945">
                <a:tc vMerge="1">
                  <a:txBody>
                    <a:bodyPr/>
                    <a:lstStyle/>
                    <a:p>
                      <a:endParaRPr lang="en-GB" sz="1100" dirty="0"/>
                    </a:p>
                  </a:txBody>
                  <a:tcPr marL="36000" marR="36000" marT="36000" marB="36000" anchor="ctr"/>
                </a:tc>
                <a:tc>
                  <a:txBody>
                    <a:bodyPr/>
                    <a:lstStyle/>
                    <a:p>
                      <a:r>
                        <a:rPr lang="en-GB" sz="1100" dirty="0"/>
                        <a:t>16–20</a:t>
                      </a:r>
                    </a:p>
                  </a:txBody>
                  <a:tcPr marL="36000" marR="36000" marT="0" marB="0" anchor="ctr">
                    <a:solidFill>
                      <a:srgbClr val="CCCCCD"/>
                    </a:solidFill>
                  </a:tcPr>
                </a:tc>
                <a:tc>
                  <a:txBody>
                    <a:bodyPr/>
                    <a:lstStyle/>
                    <a:p>
                      <a:pPr algn="ctr"/>
                      <a:r>
                        <a:rPr lang="en-GB" sz="1100" dirty="0"/>
                        <a:t>17 (9.1%)</a:t>
                      </a:r>
                    </a:p>
                  </a:txBody>
                  <a:tcPr marL="36000" marR="36000" marT="0" marB="0" anchor="ctr">
                    <a:solidFill>
                      <a:srgbClr val="CCCCCD"/>
                    </a:solidFill>
                  </a:tcPr>
                </a:tc>
                <a:extLst>
                  <a:ext uri="{0D108BD9-81ED-4DB2-BD59-A6C34878D82A}">
                    <a16:rowId xmlns:a16="http://schemas.microsoft.com/office/drawing/2014/main" val="2386135656"/>
                  </a:ext>
                </a:extLst>
              </a:tr>
              <a:tr h="207945">
                <a:tc vMerge="1">
                  <a:txBody>
                    <a:bodyPr/>
                    <a:lstStyle/>
                    <a:p>
                      <a:endParaRPr lang="en-GB" sz="1100" dirty="0"/>
                    </a:p>
                  </a:txBody>
                  <a:tcPr marL="36000" marR="36000" marT="36000" marB="36000" anchor="ctr"/>
                </a:tc>
                <a:tc>
                  <a:txBody>
                    <a:bodyPr/>
                    <a:lstStyle/>
                    <a:p>
                      <a:r>
                        <a:rPr lang="en-GB" sz="1100" dirty="0"/>
                        <a:t>21–30</a:t>
                      </a:r>
                    </a:p>
                  </a:txBody>
                  <a:tcPr marL="36000" marR="36000" marT="0" marB="0" anchor="ctr">
                    <a:solidFill>
                      <a:srgbClr val="CCCCCD"/>
                    </a:solidFill>
                  </a:tcPr>
                </a:tc>
                <a:tc>
                  <a:txBody>
                    <a:bodyPr/>
                    <a:lstStyle/>
                    <a:p>
                      <a:pPr algn="ctr"/>
                      <a:r>
                        <a:rPr lang="en-GB" sz="1100" dirty="0"/>
                        <a:t>22 (11.8%)</a:t>
                      </a:r>
                    </a:p>
                  </a:txBody>
                  <a:tcPr marL="36000" marR="36000" marT="0" marB="0" anchor="ctr">
                    <a:solidFill>
                      <a:srgbClr val="CCCCCD"/>
                    </a:solidFill>
                  </a:tcPr>
                </a:tc>
                <a:extLst>
                  <a:ext uri="{0D108BD9-81ED-4DB2-BD59-A6C34878D82A}">
                    <a16:rowId xmlns:a16="http://schemas.microsoft.com/office/drawing/2014/main" val="1641266395"/>
                  </a:ext>
                </a:extLst>
              </a:tr>
              <a:tr h="207945">
                <a:tc vMerge="1">
                  <a:txBody>
                    <a:bodyPr/>
                    <a:lstStyle/>
                    <a:p>
                      <a:endParaRPr lang="en-GB" sz="1100" dirty="0"/>
                    </a:p>
                  </a:txBody>
                  <a:tcPr marL="36000" marR="36000" marT="36000" marB="36000" anchor="ctr"/>
                </a:tc>
                <a:tc>
                  <a:txBody>
                    <a:bodyPr/>
                    <a:lstStyle/>
                    <a:p>
                      <a:r>
                        <a:rPr lang="en-GB" sz="1100" dirty="0"/>
                        <a:t>31–40</a:t>
                      </a:r>
                    </a:p>
                  </a:txBody>
                  <a:tcPr marL="36000" marR="36000" marT="0" marB="0" anchor="ctr">
                    <a:solidFill>
                      <a:srgbClr val="CCCCCD"/>
                    </a:solidFill>
                  </a:tcPr>
                </a:tc>
                <a:tc>
                  <a:txBody>
                    <a:bodyPr/>
                    <a:lstStyle/>
                    <a:p>
                      <a:pPr algn="ctr"/>
                      <a:r>
                        <a:rPr lang="en-GB" sz="1100" dirty="0"/>
                        <a:t>14 (7.5%)</a:t>
                      </a:r>
                    </a:p>
                  </a:txBody>
                  <a:tcPr marL="36000" marR="36000" marT="0" marB="0" anchor="ctr">
                    <a:solidFill>
                      <a:srgbClr val="CCCCCD"/>
                    </a:solidFill>
                  </a:tcPr>
                </a:tc>
                <a:extLst>
                  <a:ext uri="{0D108BD9-81ED-4DB2-BD59-A6C34878D82A}">
                    <a16:rowId xmlns:a16="http://schemas.microsoft.com/office/drawing/2014/main" val="656966792"/>
                  </a:ext>
                </a:extLst>
              </a:tr>
              <a:tr h="207945">
                <a:tc vMerge="1">
                  <a:txBody>
                    <a:bodyPr/>
                    <a:lstStyle/>
                    <a:p>
                      <a:endParaRPr lang="en-GB" sz="1100" dirty="0"/>
                    </a:p>
                  </a:txBody>
                  <a:tcPr marL="36000" marR="36000" marT="36000" marB="36000" anchor="ctr"/>
                </a:tc>
                <a:tc>
                  <a:txBody>
                    <a:bodyPr/>
                    <a:lstStyle/>
                    <a:p>
                      <a:r>
                        <a:rPr lang="en-GB" sz="1100" dirty="0"/>
                        <a:t>41–50</a:t>
                      </a:r>
                    </a:p>
                  </a:txBody>
                  <a:tcPr marL="36000" marR="36000" marT="0" marB="0" anchor="ctr">
                    <a:solidFill>
                      <a:srgbClr val="CCCCCD"/>
                    </a:solidFill>
                  </a:tcPr>
                </a:tc>
                <a:tc>
                  <a:txBody>
                    <a:bodyPr/>
                    <a:lstStyle/>
                    <a:p>
                      <a:pPr algn="ctr"/>
                      <a:r>
                        <a:rPr lang="en-GB" sz="1100" dirty="0"/>
                        <a:t>15 (8.1%)</a:t>
                      </a:r>
                    </a:p>
                  </a:txBody>
                  <a:tcPr marL="36000" marR="36000" marT="0" marB="0" anchor="ctr">
                    <a:solidFill>
                      <a:srgbClr val="CCCCCD"/>
                    </a:solidFill>
                  </a:tcPr>
                </a:tc>
                <a:extLst>
                  <a:ext uri="{0D108BD9-81ED-4DB2-BD59-A6C34878D82A}">
                    <a16:rowId xmlns:a16="http://schemas.microsoft.com/office/drawing/2014/main" val="2072218422"/>
                  </a:ext>
                </a:extLst>
              </a:tr>
              <a:tr h="207945">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51–60</a:t>
                      </a:r>
                    </a:p>
                  </a:txBody>
                  <a:tcPr marL="36000" marR="36000" marT="0" marB="0" anchor="ctr">
                    <a:solidFill>
                      <a:srgbClr val="CCCCCD"/>
                    </a:solidFill>
                  </a:tcPr>
                </a:tc>
                <a:tc>
                  <a:txBody>
                    <a:bodyPr/>
                    <a:lstStyle/>
                    <a:p>
                      <a:pPr algn="ctr"/>
                      <a:r>
                        <a:rPr lang="en-GB" sz="1100" dirty="0"/>
                        <a:t>8 (4.3%)</a:t>
                      </a:r>
                    </a:p>
                  </a:txBody>
                  <a:tcPr marL="36000" marR="36000" marT="0" marB="0" anchor="ctr">
                    <a:solidFill>
                      <a:srgbClr val="CCCCCD"/>
                    </a:solidFill>
                  </a:tcPr>
                </a:tc>
                <a:extLst>
                  <a:ext uri="{0D108BD9-81ED-4DB2-BD59-A6C34878D82A}">
                    <a16:rowId xmlns:a16="http://schemas.microsoft.com/office/drawing/2014/main" val="2895854255"/>
                  </a:ext>
                </a:extLst>
              </a:tr>
              <a:tr h="207945">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&gt;60</a:t>
                      </a:r>
                    </a:p>
                  </a:txBody>
                  <a:tcPr marL="36000" marR="36000" marT="0" marB="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8 (4.3%)</a:t>
                      </a:r>
                    </a:p>
                  </a:txBody>
                  <a:tcPr marL="36000" marR="36000" marT="0" marB="0" anchor="ctr">
                    <a:solidFill>
                      <a:srgbClr val="CCCCCD"/>
                    </a:solidFill>
                  </a:tcPr>
                </a:tc>
                <a:extLst>
                  <a:ext uri="{0D108BD9-81ED-4DB2-BD59-A6C34878D82A}">
                    <a16:rowId xmlns:a16="http://schemas.microsoft.com/office/drawing/2014/main" val="880082079"/>
                  </a:ext>
                </a:extLst>
              </a:tr>
            </a:tbl>
          </a:graphicData>
        </a:graphic>
      </p:graphicFrame>
      <p:sp>
        <p:nvSpPr>
          <p:cNvPr id="4" name="Footer Placeholder 3">
            <a:extLst>
              <a:ext uri="{FF2B5EF4-FFF2-40B4-BE49-F238E27FC236}">
                <a16:creationId xmlns:a16="http://schemas.microsoft.com/office/drawing/2014/main" id="{0A35D8F9-F217-4263-5E36-84C7450822F3}"/>
              </a:ext>
            </a:extLst>
          </p:cNvPr>
          <p:cNvSpPr>
            <a:spLocks noGrp="1"/>
          </p:cNvSpPr>
          <p:nvPr>
            <p:ph type="ftr" sz="quarter" idx="11"/>
          </p:nvPr>
        </p:nvSpPr>
        <p:spPr>
          <a:xfrm>
            <a:off x="603504" y="5568696"/>
            <a:ext cx="11100816" cy="1144800"/>
          </a:xfrm>
        </p:spPr>
        <p:txBody>
          <a:bodyPr/>
          <a:lstStyle/>
          <a:p>
            <a:r>
              <a:rPr lang="en-GB" dirty="0"/>
              <a:t>*5 patients had &lt;5 years of recorded medical history data; however, the study investigator(s) overseeing these patients confirmed that 5 years of medical data had been reviewed and so confirmed their eligibility for inclusion. **106 patients provided consent for the collection of genetic test information; 102 had the presence of a pathogenic variant in FGFR3 confirmed (data were missing for the remaining 4 patients). Of these, 99 had the specific type of mutation on the FGFR3 gene confirmed (data were missing for the remaining 3 patients). ***15 of these patients had either 1138G &gt; A, 1138G &gt; C or G380R documented</a:t>
            </a:r>
            <a:r>
              <a:rPr lang="en-GB"/>
              <a:t>, 1 </a:t>
            </a:r>
            <a:r>
              <a:rPr lang="en-GB" dirty="0"/>
              <a:t>patient had C1620G documented, and test reports were not available for 1 patient. All of these mutations had been coded as during data </a:t>
            </a:r>
            <a:r>
              <a:rPr lang="en-GB"/>
              <a:t>capture.</a:t>
            </a:r>
          </a:p>
          <a:p>
            <a:endParaRPr lang="en-GB" dirty="0"/>
          </a:p>
          <a:p>
            <a:r>
              <a:rPr lang="en-GB" dirty="0"/>
              <a:t>ACH, achondroplasia; FGFR3, fibroblast growth factor 3; max, maximum; min, minimum; Q1, first quartile; Q3, third quartile; SD, standard deviation. </a:t>
            </a:r>
          </a:p>
          <a:p>
            <a:r>
              <a:rPr lang="en-GB" dirty="0"/>
              <a:t>Adapted from: Maghnie M, et al. </a:t>
            </a:r>
            <a:r>
              <a:rPr lang="en-GB" dirty="0" err="1"/>
              <a:t>Orphanet</a:t>
            </a:r>
            <a:r>
              <a:rPr lang="en-GB" dirty="0"/>
              <a:t> J Rare Dis 2023;18:56.</a:t>
            </a:r>
          </a:p>
        </p:txBody>
      </p:sp>
      <p:graphicFrame>
        <p:nvGraphicFramePr>
          <p:cNvPr id="8" name="Table 6">
            <a:extLst>
              <a:ext uri="{FF2B5EF4-FFF2-40B4-BE49-F238E27FC236}">
                <a16:creationId xmlns:a16="http://schemas.microsoft.com/office/drawing/2014/main" id="{CD9300D3-FA10-7CE1-4930-44FC61BC6ACC}"/>
              </a:ext>
            </a:extLst>
          </p:cNvPr>
          <p:cNvGraphicFramePr>
            <a:graphicFrameLocks/>
          </p:cNvGraphicFramePr>
          <p:nvPr>
            <p:extLst>
              <p:ext uri="{D42A27DB-BD31-4B8C-83A1-F6EECF244321}">
                <p14:modId xmlns:p14="http://schemas.microsoft.com/office/powerpoint/2010/main" val="3105129181"/>
              </p:ext>
            </p:extLst>
          </p:nvPr>
        </p:nvGraphicFramePr>
        <p:xfrm>
          <a:off x="6181653" y="1449387"/>
          <a:ext cx="5305850" cy="4119304"/>
        </p:xfrm>
        <a:graphic>
          <a:graphicData uri="http://schemas.openxmlformats.org/drawingml/2006/table">
            <a:tbl>
              <a:tblPr firstRow="1" bandRow="1">
                <a:tableStyleId>{5C22544A-7EE6-4342-B048-85BDC9FD1C3A}</a:tableStyleId>
              </a:tblPr>
              <a:tblGrid>
                <a:gridCol w="1499529">
                  <a:extLst>
                    <a:ext uri="{9D8B030D-6E8A-4147-A177-3AD203B41FA5}">
                      <a16:colId xmlns:a16="http://schemas.microsoft.com/office/drawing/2014/main" val="1966973761"/>
                    </a:ext>
                  </a:extLst>
                </a:gridCol>
                <a:gridCol w="1986693">
                  <a:extLst>
                    <a:ext uri="{9D8B030D-6E8A-4147-A177-3AD203B41FA5}">
                      <a16:colId xmlns:a16="http://schemas.microsoft.com/office/drawing/2014/main" val="2734470712"/>
                    </a:ext>
                  </a:extLst>
                </a:gridCol>
                <a:gridCol w="1819628">
                  <a:extLst>
                    <a:ext uri="{9D8B030D-6E8A-4147-A177-3AD203B41FA5}">
                      <a16:colId xmlns:a16="http://schemas.microsoft.com/office/drawing/2014/main" val="1077780689"/>
                    </a:ext>
                  </a:extLst>
                </a:gridCol>
              </a:tblGrid>
              <a:tr h="183951">
                <a:tc gridSpan="2">
                  <a:txBody>
                    <a:bodyPr/>
                    <a:lstStyle/>
                    <a:p>
                      <a:endParaRPr lang="en-GB" sz="1100" dirty="0"/>
                    </a:p>
                  </a:txBody>
                  <a:tcPr marL="36000" marR="36000" marT="0" marB="0" anchor="ctr">
                    <a:solidFill>
                      <a:schemeClr val="bg2"/>
                    </a:solidFill>
                  </a:tcPr>
                </a:tc>
                <a:tc hMerge="1">
                  <a:txBody>
                    <a:bodyPr/>
                    <a:lstStyle/>
                    <a:p>
                      <a:endParaRPr lang="en-GB" sz="1400" dirty="0"/>
                    </a:p>
                  </a:txBody>
                  <a:tcPr/>
                </a:tc>
                <a:tc>
                  <a:txBody>
                    <a:bodyPr/>
                    <a:lstStyle/>
                    <a:p>
                      <a:pPr algn="ctr"/>
                      <a:r>
                        <a:rPr lang="en-GB" sz="1100" dirty="0"/>
                        <a:t>Study Population (N=186)</a:t>
                      </a:r>
                    </a:p>
                  </a:txBody>
                  <a:tcPr marL="36000" marR="36000" marT="0" marB="0" anchor="ctr"/>
                </a:tc>
                <a:extLst>
                  <a:ext uri="{0D108BD9-81ED-4DB2-BD59-A6C34878D82A}">
                    <a16:rowId xmlns:a16="http://schemas.microsoft.com/office/drawing/2014/main" val="3545260350"/>
                  </a:ext>
                </a:extLst>
              </a:tr>
              <a:tr h="199395">
                <a:tc rowSpan="2">
                  <a:txBody>
                    <a:bodyPr/>
                    <a:lstStyle/>
                    <a:p>
                      <a:r>
                        <a:rPr lang="en-GB" sz="1100" dirty="0"/>
                        <a:t>Gender, n (%)</a:t>
                      </a:r>
                    </a:p>
                  </a:txBody>
                  <a:tcPr marL="36000" marR="36000" marT="0" marB="0" anchor="ctr">
                    <a:solidFill>
                      <a:srgbClr val="E7E7E8"/>
                    </a:solidFill>
                  </a:tcPr>
                </a:tc>
                <a:tc>
                  <a:txBody>
                    <a:bodyPr/>
                    <a:lstStyle/>
                    <a:p>
                      <a:r>
                        <a:rPr lang="en-GB" sz="1100" dirty="0"/>
                        <a:t>Male</a:t>
                      </a:r>
                    </a:p>
                  </a:txBody>
                  <a:tcPr marL="36000" marR="36000" marT="0" marB="0" anchor="ctr">
                    <a:solidFill>
                      <a:srgbClr val="E7E7E8"/>
                    </a:solidFill>
                  </a:tcPr>
                </a:tc>
                <a:tc>
                  <a:txBody>
                    <a:bodyPr/>
                    <a:lstStyle/>
                    <a:p>
                      <a:pPr algn="ctr"/>
                      <a:r>
                        <a:rPr lang="en-GB" sz="1100" dirty="0"/>
                        <a:t>85 (45.7%)</a:t>
                      </a:r>
                    </a:p>
                  </a:txBody>
                  <a:tcPr marL="36000" marR="36000" marT="0" marB="0" anchor="ctr">
                    <a:solidFill>
                      <a:srgbClr val="E7E7E8"/>
                    </a:solidFill>
                  </a:tcPr>
                </a:tc>
                <a:extLst>
                  <a:ext uri="{0D108BD9-81ED-4DB2-BD59-A6C34878D82A}">
                    <a16:rowId xmlns:a16="http://schemas.microsoft.com/office/drawing/2014/main" val="3022777592"/>
                  </a:ext>
                </a:extLst>
              </a:tr>
              <a:tr h="199395">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Female</a:t>
                      </a:r>
                    </a:p>
                  </a:txBody>
                  <a:tcPr marL="36000" marR="36000" marT="0" marB="0" anchor="ctr">
                    <a:solidFill>
                      <a:srgbClr val="E7E7E8"/>
                    </a:solidFill>
                  </a:tcPr>
                </a:tc>
                <a:tc>
                  <a:txBody>
                    <a:bodyPr/>
                    <a:lstStyle/>
                    <a:p>
                      <a:pPr algn="ctr"/>
                      <a:r>
                        <a:rPr lang="en-GB" sz="1100" dirty="0"/>
                        <a:t>101 (54.3%)</a:t>
                      </a:r>
                    </a:p>
                  </a:txBody>
                  <a:tcPr marL="36000" marR="36000" marT="0" marB="0" anchor="ctr">
                    <a:solidFill>
                      <a:srgbClr val="E7E7E8"/>
                    </a:solidFill>
                  </a:tcPr>
                </a:tc>
                <a:extLst>
                  <a:ext uri="{0D108BD9-81ED-4DB2-BD59-A6C34878D82A}">
                    <a16:rowId xmlns:a16="http://schemas.microsoft.com/office/drawing/2014/main" val="667911083"/>
                  </a:ext>
                </a:extLst>
              </a:tr>
              <a:tr h="183951">
                <a:tc rowSpan="4">
                  <a:txBody>
                    <a:bodyPr/>
                    <a:lstStyle/>
                    <a:p>
                      <a:r>
                        <a:rPr lang="en-GB" sz="1100" dirty="0"/>
                        <a:t>Age at ACH diagnosis (months), n (%)</a:t>
                      </a:r>
                    </a:p>
                  </a:txBody>
                  <a:tcPr marL="36000" marR="36000" marT="0" marB="0" anchor="ctr">
                    <a:solidFill>
                      <a:srgbClr val="CCCCCD"/>
                    </a:solidFill>
                  </a:tcPr>
                </a:tc>
                <a:tc>
                  <a:txBody>
                    <a:bodyPr/>
                    <a:lstStyle/>
                    <a:p>
                      <a:r>
                        <a:rPr lang="en-GB" sz="1100" dirty="0"/>
                        <a:t>N</a:t>
                      </a:r>
                    </a:p>
                  </a:txBody>
                  <a:tcPr marL="36000" marR="36000" marT="0" marB="0" anchor="ctr">
                    <a:solidFill>
                      <a:srgbClr val="CCCCCD"/>
                    </a:solidFill>
                  </a:tcPr>
                </a:tc>
                <a:tc>
                  <a:txBody>
                    <a:bodyPr/>
                    <a:lstStyle/>
                    <a:p>
                      <a:pPr algn="ctr"/>
                      <a:r>
                        <a:rPr lang="en-GB" sz="1100" dirty="0"/>
                        <a:t>137</a:t>
                      </a:r>
                    </a:p>
                  </a:txBody>
                  <a:tcPr marL="36000" marR="36000" marT="0" marB="0" anchor="ctr">
                    <a:solidFill>
                      <a:srgbClr val="CCCCCD"/>
                    </a:solidFill>
                  </a:tcPr>
                </a:tc>
                <a:extLst>
                  <a:ext uri="{0D108BD9-81ED-4DB2-BD59-A6C34878D82A}">
                    <a16:rowId xmlns:a16="http://schemas.microsoft.com/office/drawing/2014/main" val="4171550616"/>
                  </a:ext>
                </a:extLst>
              </a:tr>
              <a:tr h="183951">
                <a:tc vMerge="1">
                  <a:txBody>
                    <a:bodyPr/>
                    <a:lstStyle/>
                    <a:p>
                      <a:endParaRPr lang="en-GB" sz="1100" dirty="0"/>
                    </a:p>
                  </a:txBody>
                  <a:tcPr anchor="ctr"/>
                </a:tc>
                <a:tc>
                  <a:txBody>
                    <a:bodyPr/>
                    <a:lstStyle/>
                    <a:p>
                      <a:r>
                        <a:rPr lang="en-GB" sz="1100" dirty="0"/>
                        <a:t>Median (Q1, Q3)</a:t>
                      </a:r>
                    </a:p>
                  </a:txBody>
                  <a:tcPr marL="36000" marR="36000" marT="0" marB="0" anchor="ctr">
                    <a:solidFill>
                      <a:srgbClr val="CCCCCD"/>
                    </a:solidFill>
                  </a:tcPr>
                </a:tc>
                <a:tc>
                  <a:txBody>
                    <a:bodyPr/>
                    <a:lstStyle/>
                    <a:p>
                      <a:pPr algn="ctr"/>
                      <a:r>
                        <a:rPr lang="en-GB" sz="1100" dirty="0"/>
                        <a:t>0.0 (0.0, 6.0)</a:t>
                      </a:r>
                    </a:p>
                  </a:txBody>
                  <a:tcPr marL="36000" marR="36000" marT="0" marB="0" anchor="ctr">
                    <a:solidFill>
                      <a:srgbClr val="CCCCCD"/>
                    </a:solidFill>
                  </a:tcPr>
                </a:tc>
                <a:extLst>
                  <a:ext uri="{0D108BD9-81ED-4DB2-BD59-A6C34878D82A}">
                    <a16:rowId xmlns:a16="http://schemas.microsoft.com/office/drawing/2014/main" val="393506722"/>
                  </a:ext>
                </a:extLst>
              </a:tr>
              <a:tr h="183951">
                <a:tc vMerge="1">
                  <a:txBody>
                    <a:bodyPr/>
                    <a:lstStyle/>
                    <a:p>
                      <a:endParaRPr lang="en-GB" sz="1100" dirty="0"/>
                    </a:p>
                  </a:txBody>
                  <a:tcPr anchor="ctr"/>
                </a:tc>
                <a:tc>
                  <a:txBody>
                    <a:bodyPr/>
                    <a:lstStyle/>
                    <a:p>
                      <a:r>
                        <a:rPr lang="en-GB" sz="1100" dirty="0"/>
                        <a:t>10th percentile</a:t>
                      </a:r>
                    </a:p>
                  </a:txBody>
                  <a:tcPr marL="36000" marR="36000" marT="0" marB="0" anchor="ctr">
                    <a:solidFill>
                      <a:srgbClr val="CCCCCD"/>
                    </a:solidFill>
                  </a:tcPr>
                </a:tc>
                <a:tc>
                  <a:txBody>
                    <a:bodyPr/>
                    <a:lstStyle/>
                    <a:p>
                      <a:pPr algn="ctr"/>
                      <a:r>
                        <a:rPr lang="en-GB" sz="1100" dirty="0"/>
                        <a:t>0.0</a:t>
                      </a:r>
                    </a:p>
                  </a:txBody>
                  <a:tcPr marL="36000" marR="36000" marT="0" marB="0" anchor="ctr">
                    <a:solidFill>
                      <a:srgbClr val="CCCCCD"/>
                    </a:solidFill>
                  </a:tcPr>
                </a:tc>
                <a:extLst>
                  <a:ext uri="{0D108BD9-81ED-4DB2-BD59-A6C34878D82A}">
                    <a16:rowId xmlns:a16="http://schemas.microsoft.com/office/drawing/2014/main" val="2173572024"/>
                  </a:ext>
                </a:extLst>
              </a:tr>
              <a:tr h="183951">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90th percentile</a:t>
                      </a:r>
                    </a:p>
                  </a:txBody>
                  <a:tcPr marL="36000" marR="36000" marT="0" marB="0" anchor="ctr">
                    <a:solidFill>
                      <a:srgbClr val="CCCCCD"/>
                    </a:solidFill>
                  </a:tcPr>
                </a:tc>
                <a:tc>
                  <a:txBody>
                    <a:bodyPr/>
                    <a:lstStyle/>
                    <a:p>
                      <a:pPr algn="ctr"/>
                      <a:r>
                        <a:rPr lang="en-GB" sz="1100" dirty="0"/>
                        <a:t>35.0</a:t>
                      </a:r>
                    </a:p>
                  </a:txBody>
                  <a:tcPr marL="36000" marR="36000" marT="0" marB="0" anchor="ctr">
                    <a:solidFill>
                      <a:srgbClr val="CCCCCD"/>
                    </a:solidFill>
                  </a:tcPr>
                </a:tc>
                <a:extLst>
                  <a:ext uri="{0D108BD9-81ED-4DB2-BD59-A6C34878D82A}">
                    <a16:rowId xmlns:a16="http://schemas.microsoft.com/office/drawing/2014/main" val="4112857819"/>
                  </a:ext>
                </a:extLst>
              </a:tr>
              <a:tr h="564324">
                <a:tc gridSpan="2">
                  <a:txBody>
                    <a:bodyPr/>
                    <a:lstStyle/>
                    <a:p>
                      <a:r>
                        <a:rPr lang="en-GB" sz="1100" dirty="0"/>
                        <a:t>Diagnosis confirmed first by a specialist through medical examination and/or radiological assessment followed by genetic testing, n (%)</a:t>
                      </a:r>
                    </a:p>
                  </a:txBody>
                  <a:tcPr marL="36000" marR="36000" marT="0" marB="0" anchor="ctr">
                    <a:solidFill>
                      <a:srgbClr val="E7E7E8"/>
                    </a:solidFill>
                  </a:tcPr>
                </a:tc>
                <a:tc hMerge="1">
                  <a:txBody>
                    <a:bodyPr/>
                    <a:lstStyle/>
                    <a:p>
                      <a:r>
                        <a:rPr lang="en-GB" sz="1100" dirty="0"/>
                        <a:t>Diagnosis confirmed first by a specialist through medical examination and/or radiological assessment followed by genetic testing, n (%)</a:t>
                      </a:r>
                    </a:p>
                  </a:txBody>
                  <a:tcPr marL="36000" marR="36000" marT="36000" marB="36000" anchor="ctr">
                    <a:solidFill>
                      <a:srgbClr val="E7E7E8"/>
                    </a:solidFill>
                  </a:tcPr>
                </a:tc>
                <a:tc>
                  <a:txBody>
                    <a:bodyPr/>
                    <a:lstStyle/>
                    <a:p>
                      <a:pPr algn="ctr"/>
                      <a:r>
                        <a:rPr lang="en-GB" sz="1100" dirty="0"/>
                        <a:t>80 (43.0%)</a:t>
                      </a:r>
                    </a:p>
                  </a:txBody>
                  <a:tcPr marL="36000" marR="36000" marT="0" marB="0" anchor="ctr">
                    <a:solidFill>
                      <a:srgbClr val="E7E7E8"/>
                    </a:solidFill>
                  </a:tcPr>
                </a:tc>
                <a:extLst>
                  <a:ext uri="{0D108BD9-81ED-4DB2-BD59-A6C34878D82A}">
                    <a16:rowId xmlns:a16="http://schemas.microsoft.com/office/drawing/2014/main" val="1173664748"/>
                  </a:ext>
                </a:extLst>
              </a:tr>
              <a:tr h="413839">
                <a:tc gridSpan="2">
                  <a:txBody>
                    <a:bodyPr/>
                    <a:lstStyle/>
                    <a:p>
                      <a:r>
                        <a:rPr lang="en-GB" sz="1100" dirty="0"/>
                        <a:t>Confirmed by medical examination and/or radiological assessment with no genetic testing, n (%)</a:t>
                      </a:r>
                    </a:p>
                  </a:txBody>
                  <a:tcPr marL="36000" marR="36000" marT="0" marB="0" anchor="ctr">
                    <a:solidFill>
                      <a:srgbClr val="E7E7E8"/>
                    </a:solidFill>
                  </a:tcPr>
                </a:tc>
                <a:tc hMerge="1">
                  <a:txBody>
                    <a:bodyPr/>
                    <a:lstStyle/>
                    <a:p>
                      <a:r>
                        <a:rPr lang="en-GB" sz="1100" dirty="0"/>
                        <a:t>by medical examination and/or radiological assessment with no genetic testing</a:t>
                      </a:r>
                    </a:p>
                  </a:txBody>
                  <a:tcPr marL="36000" marR="36000" marT="36000" marB="36000" anchor="ctr">
                    <a:solidFill>
                      <a:srgbClr val="E7E7E8"/>
                    </a:solidFill>
                  </a:tcPr>
                </a:tc>
                <a:tc>
                  <a:txBody>
                    <a:bodyPr/>
                    <a:lstStyle/>
                    <a:p>
                      <a:pPr algn="ctr"/>
                      <a:r>
                        <a:rPr lang="en-GB" sz="1100" dirty="0"/>
                        <a:t>69 (37.1%)</a:t>
                      </a:r>
                    </a:p>
                  </a:txBody>
                  <a:tcPr marL="36000" marR="36000" marT="0" marB="0" anchor="ctr">
                    <a:solidFill>
                      <a:srgbClr val="E7E7E8"/>
                    </a:solidFill>
                  </a:tcPr>
                </a:tc>
                <a:extLst>
                  <a:ext uri="{0D108BD9-81ED-4DB2-BD59-A6C34878D82A}">
                    <a16:rowId xmlns:a16="http://schemas.microsoft.com/office/drawing/2014/main" val="3242245066"/>
                  </a:ext>
                </a:extLst>
              </a:tr>
              <a:tr h="527719">
                <a:tc gridSpan="2">
                  <a:txBody>
                    <a:bodyPr/>
                    <a:lstStyle/>
                    <a:p>
                      <a:r>
                        <a:rPr lang="en-GB" sz="1100" dirty="0"/>
                        <a:t>Genetic testing followed by a specialist through medical examination and/or radiological assessment, </a:t>
                      </a:r>
                      <a:br>
                        <a:rPr lang="en-GB" sz="1100" dirty="0"/>
                      </a:br>
                      <a:r>
                        <a:rPr lang="en-GB" sz="1100" dirty="0"/>
                        <a:t>n (%)</a:t>
                      </a:r>
                    </a:p>
                  </a:txBody>
                  <a:tcPr marL="36000" marR="36000" marT="0" marB="0" anchor="ctr">
                    <a:solidFill>
                      <a:srgbClr val="E7E7E8"/>
                    </a:solidFill>
                  </a:tcPr>
                </a:tc>
                <a:tc hMerge="1">
                  <a:txBody>
                    <a:bodyPr/>
                    <a:lstStyle/>
                    <a:p>
                      <a:r>
                        <a:rPr lang="en-GB" sz="1100" dirty="0"/>
                        <a:t>first by genetic testing followed by a specialist through medical examination and/or radiological assessment</a:t>
                      </a:r>
                    </a:p>
                  </a:txBody>
                  <a:tcPr marL="36000" marR="36000" marT="36000" marB="36000" anchor="ctr">
                    <a:solidFill>
                      <a:srgbClr val="E7E7E8"/>
                    </a:solidFill>
                  </a:tcPr>
                </a:tc>
                <a:tc>
                  <a:txBody>
                    <a:bodyPr/>
                    <a:lstStyle/>
                    <a:p>
                      <a:pPr algn="ctr"/>
                      <a:r>
                        <a:rPr lang="en-GB" sz="1100" dirty="0"/>
                        <a:t>28 (15.1%)</a:t>
                      </a:r>
                    </a:p>
                  </a:txBody>
                  <a:tcPr marL="36000" marR="36000" marT="0" marB="0" anchor="ctr">
                    <a:solidFill>
                      <a:srgbClr val="E7E7E8"/>
                    </a:solidFill>
                  </a:tcPr>
                </a:tc>
                <a:extLst>
                  <a:ext uri="{0D108BD9-81ED-4DB2-BD59-A6C34878D82A}">
                    <a16:rowId xmlns:a16="http://schemas.microsoft.com/office/drawing/2014/main" val="863431544"/>
                  </a:ext>
                </a:extLst>
              </a:tr>
              <a:tr h="55907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Confirmed by genetic testing with no confirmation by a specialist through medical examination and radiological assessment, n (%)</a:t>
                      </a:r>
                    </a:p>
                  </a:txBody>
                  <a:tcPr marL="36000" marR="36000" marT="0" marB="0" anchor="ctr">
                    <a:solidFill>
                      <a:srgbClr val="E7E7E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by genetic testing with no confirmation by a specialist through medical examination and radiological assessment</a:t>
                      </a:r>
                    </a:p>
                  </a:txBody>
                  <a:tcPr marL="36000" marR="36000" marT="36000" marB="36000" anchor="ctr">
                    <a:solidFill>
                      <a:srgbClr val="CCCCCD"/>
                    </a:solidFill>
                  </a:tcPr>
                </a:tc>
                <a:tc>
                  <a:txBody>
                    <a:bodyPr/>
                    <a:lstStyle/>
                    <a:p>
                      <a:pPr algn="ctr"/>
                      <a:r>
                        <a:rPr lang="en-GB" sz="1100" dirty="0"/>
                        <a:t>9 (4.8%)</a:t>
                      </a:r>
                    </a:p>
                  </a:txBody>
                  <a:tcPr marL="36000" marR="36000" marT="0" marB="0" anchor="ctr">
                    <a:solidFill>
                      <a:srgbClr val="E7E7E8"/>
                    </a:solidFill>
                  </a:tcPr>
                </a:tc>
                <a:extLst>
                  <a:ext uri="{0D108BD9-81ED-4DB2-BD59-A6C34878D82A}">
                    <a16:rowId xmlns:a16="http://schemas.microsoft.com/office/drawing/2014/main" val="2674889220"/>
                  </a:ext>
                </a:extLst>
              </a:tr>
              <a:tr h="183951">
                <a:tc rowSpan="4">
                  <a:txBody>
                    <a:bodyPr/>
                    <a:lstStyle/>
                    <a:p>
                      <a:r>
                        <a:rPr lang="en-GB" sz="1100" i="1" dirty="0"/>
                        <a:t>FGFR3 </a:t>
                      </a:r>
                      <a:r>
                        <a:rPr lang="en-GB" sz="1100" dirty="0"/>
                        <a:t>variant**, </a:t>
                      </a:r>
                      <a:br>
                        <a:rPr lang="en-GB" sz="1100" dirty="0"/>
                      </a:br>
                      <a:r>
                        <a:rPr lang="en-GB" sz="1100" dirty="0"/>
                        <a:t>n (%)</a:t>
                      </a:r>
                    </a:p>
                  </a:txBody>
                  <a:tcPr marL="36000" marR="36000" marT="0" marB="0" anchor="ctr">
                    <a:solidFill>
                      <a:srgbClr val="CCCCCD"/>
                    </a:solidFill>
                  </a:tcPr>
                </a:tc>
                <a:tc>
                  <a:txBody>
                    <a:bodyPr/>
                    <a:lstStyle/>
                    <a:p>
                      <a:r>
                        <a:rPr lang="en-GB" sz="1100" dirty="0"/>
                        <a:t>N</a:t>
                      </a:r>
                    </a:p>
                  </a:txBody>
                  <a:tcPr marL="36000" marR="36000" marT="0" marB="0" anchor="ctr">
                    <a:solidFill>
                      <a:srgbClr val="CCCCCD"/>
                    </a:solidFill>
                  </a:tcPr>
                </a:tc>
                <a:tc>
                  <a:txBody>
                    <a:bodyPr/>
                    <a:lstStyle/>
                    <a:p>
                      <a:pPr algn="ctr"/>
                      <a:r>
                        <a:rPr lang="en-GB" sz="1100" dirty="0"/>
                        <a:t>99</a:t>
                      </a:r>
                    </a:p>
                  </a:txBody>
                  <a:tcPr marL="36000" marR="36000" marT="0" marB="0" anchor="ctr">
                    <a:solidFill>
                      <a:srgbClr val="CCCCCD"/>
                    </a:solidFill>
                  </a:tcPr>
                </a:tc>
                <a:extLst>
                  <a:ext uri="{0D108BD9-81ED-4DB2-BD59-A6C34878D82A}">
                    <a16:rowId xmlns:a16="http://schemas.microsoft.com/office/drawing/2014/main" val="1163140629"/>
                  </a:ext>
                </a:extLst>
              </a:tr>
              <a:tr h="183951">
                <a:tc vMerge="1">
                  <a:txBody>
                    <a:bodyPr/>
                    <a:lstStyle/>
                    <a:p>
                      <a:endParaRPr lang="en-GB" sz="1100" dirty="0"/>
                    </a:p>
                  </a:txBody>
                  <a:tcPr marL="36000" marR="36000" marT="36000" marB="36000" anchor="ctr"/>
                </a:tc>
                <a:tc>
                  <a:txBody>
                    <a:bodyPr/>
                    <a:lstStyle/>
                    <a:p>
                      <a:r>
                        <a:rPr lang="en-GB" sz="1100" dirty="0"/>
                        <a:t>c.1138G &gt; A p.Gly380Arg</a:t>
                      </a:r>
                    </a:p>
                  </a:txBody>
                  <a:tcPr marL="36000" marR="36000" marT="0" marB="0" anchor="ctr">
                    <a:solidFill>
                      <a:srgbClr val="CCCCCD"/>
                    </a:solidFill>
                  </a:tcPr>
                </a:tc>
                <a:tc>
                  <a:txBody>
                    <a:bodyPr/>
                    <a:lstStyle/>
                    <a:p>
                      <a:pPr algn="ctr"/>
                      <a:r>
                        <a:rPr lang="en-GB" sz="1100" dirty="0"/>
                        <a:t>78 (78.8%)</a:t>
                      </a:r>
                    </a:p>
                  </a:txBody>
                  <a:tcPr marL="36000" marR="36000" marT="0" marB="0" anchor="ctr">
                    <a:solidFill>
                      <a:srgbClr val="CCCCCD"/>
                    </a:solidFill>
                  </a:tcPr>
                </a:tc>
                <a:extLst>
                  <a:ext uri="{0D108BD9-81ED-4DB2-BD59-A6C34878D82A}">
                    <a16:rowId xmlns:a16="http://schemas.microsoft.com/office/drawing/2014/main" val="2765014606"/>
                  </a:ext>
                </a:extLst>
              </a:tr>
              <a:tr h="183951">
                <a:tc vMerge="1">
                  <a:txBody>
                    <a:bodyPr/>
                    <a:lstStyle/>
                    <a:p>
                      <a:endParaRPr lang="en-GB" sz="1100" dirty="0"/>
                    </a:p>
                  </a:txBody>
                  <a:tcPr marL="36000" marR="36000" marT="36000" marB="36000" anchor="ctr"/>
                </a:tc>
                <a:tc>
                  <a:txBody>
                    <a:bodyPr/>
                    <a:lstStyle/>
                    <a:p>
                      <a:r>
                        <a:rPr lang="en-GB" sz="1100" dirty="0"/>
                        <a:t>c.1138G &gt; C p.Gly380Arg</a:t>
                      </a:r>
                    </a:p>
                  </a:txBody>
                  <a:tcPr marL="36000" marR="36000" marT="0" marB="0" anchor="ctr">
                    <a:solidFill>
                      <a:srgbClr val="CCCCCD"/>
                    </a:solidFill>
                  </a:tcPr>
                </a:tc>
                <a:tc>
                  <a:txBody>
                    <a:bodyPr/>
                    <a:lstStyle/>
                    <a:p>
                      <a:pPr algn="ctr"/>
                      <a:r>
                        <a:rPr lang="en-GB" sz="1100" dirty="0"/>
                        <a:t>3 (3.0%)</a:t>
                      </a:r>
                    </a:p>
                  </a:txBody>
                  <a:tcPr marL="36000" marR="36000" marT="0" marB="0" anchor="ctr">
                    <a:solidFill>
                      <a:srgbClr val="CCCCCD"/>
                    </a:solidFill>
                  </a:tcPr>
                </a:tc>
                <a:extLst>
                  <a:ext uri="{0D108BD9-81ED-4DB2-BD59-A6C34878D82A}">
                    <a16:rowId xmlns:a16="http://schemas.microsoft.com/office/drawing/2014/main" val="2386135656"/>
                  </a:ext>
                </a:extLst>
              </a:tr>
              <a:tr h="183951">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Other***</a:t>
                      </a:r>
                    </a:p>
                  </a:txBody>
                  <a:tcPr marL="36000" marR="36000" marT="0" marB="0" anchor="ctr">
                    <a:solidFill>
                      <a:srgbClr val="CCCCCD"/>
                    </a:solidFill>
                  </a:tcPr>
                </a:tc>
                <a:tc>
                  <a:txBody>
                    <a:bodyPr/>
                    <a:lstStyle/>
                    <a:p>
                      <a:pPr algn="ctr"/>
                      <a:r>
                        <a:rPr lang="en-GB" sz="1100" dirty="0"/>
                        <a:t>18 (18.2%)</a:t>
                      </a:r>
                    </a:p>
                  </a:txBody>
                  <a:tcPr marL="36000" marR="36000" marT="0" marB="0" anchor="ctr">
                    <a:solidFill>
                      <a:srgbClr val="CCCCCD"/>
                    </a:solidFill>
                  </a:tcPr>
                </a:tc>
                <a:extLst>
                  <a:ext uri="{0D108BD9-81ED-4DB2-BD59-A6C34878D82A}">
                    <a16:rowId xmlns:a16="http://schemas.microsoft.com/office/drawing/2014/main" val="1641266395"/>
                  </a:ext>
                </a:extLst>
              </a:tr>
            </a:tbl>
          </a:graphicData>
        </a:graphic>
      </p:graphicFrame>
    </p:spTree>
    <p:extLst>
      <p:ext uri="{BB962C8B-B14F-4D97-AF65-F5344CB8AC3E}">
        <p14:creationId xmlns:p14="http://schemas.microsoft.com/office/powerpoint/2010/main" val="405599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9A86-450A-F971-759F-135E66C7B60D}"/>
              </a:ext>
            </a:extLst>
          </p:cNvPr>
          <p:cNvSpPr>
            <a:spLocks noGrp="1"/>
          </p:cNvSpPr>
          <p:nvPr>
            <p:ph type="title"/>
          </p:nvPr>
        </p:nvSpPr>
        <p:spPr/>
        <p:txBody>
          <a:bodyPr>
            <a:normAutofit/>
          </a:bodyPr>
          <a:lstStyle/>
          <a:p>
            <a:r>
              <a:rPr lang="en-GB" dirty="0"/>
              <a:t>Demographic and Baseline Characteristics by LL</a:t>
            </a:r>
          </a:p>
        </p:txBody>
      </p:sp>
      <p:sp>
        <p:nvSpPr>
          <p:cNvPr id="4" name="Footer Placeholder 3">
            <a:extLst>
              <a:ext uri="{FF2B5EF4-FFF2-40B4-BE49-F238E27FC236}">
                <a16:creationId xmlns:a16="http://schemas.microsoft.com/office/drawing/2014/main" id="{25B8FA19-AF5C-FD95-7675-4C90F6D19C19}"/>
              </a:ext>
            </a:extLst>
          </p:cNvPr>
          <p:cNvSpPr>
            <a:spLocks noGrp="1"/>
          </p:cNvSpPr>
          <p:nvPr>
            <p:ph type="ftr" sz="quarter" idx="11"/>
          </p:nvPr>
        </p:nvSpPr>
        <p:spPr/>
        <p:txBody>
          <a:bodyPr/>
          <a:lstStyle/>
          <a:p>
            <a:r>
              <a:rPr lang="en-GB" dirty="0"/>
              <a:t>LL, limb lengthening; max, maximum; min, minimum; Q1, first quartile; Q3, third quartile; SD, standard deviation.</a:t>
            </a:r>
          </a:p>
          <a:p>
            <a:r>
              <a:rPr lang="en-GB" dirty="0"/>
              <a:t>Adapted from: Maghnie M, et al. </a:t>
            </a:r>
            <a:r>
              <a:rPr lang="en-GB" dirty="0" err="1"/>
              <a:t>Orphanet</a:t>
            </a:r>
            <a:r>
              <a:rPr lang="en-GB" dirty="0"/>
              <a:t> J Rare Dis 2023;18:56</a:t>
            </a:r>
          </a:p>
        </p:txBody>
      </p:sp>
      <p:sp>
        <p:nvSpPr>
          <p:cNvPr id="5" name="Content Placeholder 4">
            <a:extLst>
              <a:ext uri="{FF2B5EF4-FFF2-40B4-BE49-F238E27FC236}">
                <a16:creationId xmlns:a16="http://schemas.microsoft.com/office/drawing/2014/main" id="{892C7B82-FE98-8726-93DF-1259016AB1B0}"/>
              </a:ext>
            </a:extLst>
          </p:cNvPr>
          <p:cNvSpPr>
            <a:spLocks noGrp="1"/>
          </p:cNvSpPr>
          <p:nvPr>
            <p:ph sz="quarter" idx="12"/>
          </p:nvPr>
        </p:nvSpPr>
        <p:spPr/>
        <p:txBody>
          <a:bodyPr>
            <a:normAutofit/>
          </a:bodyPr>
          <a:lstStyle/>
          <a:p>
            <a:r>
              <a:rPr lang="en-GB" dirty="0"/>
              <a:t>Patients who had undergone LL surgery were primarily from Italy and Spain,</a:t>
            </a:r>
            <a:br>
              <a:rPr lang="en-GB" dirty="0"/>
            </a:br>
            <a:r>
              <a:rPr lang="en-GB" dirty="0"/>
              <a:t> where LL is practiced more frequently as per standard of care</a:t>
            </a:r>
          </a:p>
        </p:txBody>
      </p:sp>
      <p:graphicFrame>
        <p:nvGraphicFramePr>
          <p:cNvPr id="6" name="Table 6">
            <a:extLst>
              <a:ext uri="{FF2B5EF4-FFF2-40B4-BE49-F238E27FC236}">
                <a16:creationId xmlns:a16="http://schemas.microsoft.com/office/drawing/2014/main" id="{186951C1-F75A-D55A-0D36-119C54AD7340}"/>
              </a:ext>
            </a:extLst>
          </p:cNvPr>
          <p:cNvGraphicFramePr>
            <a:graphicFrameLocks noGrp="1"/>
          </p:cNvGraphicFramePr>
          <p:nvPr>
            <p:ph idx="1"/>
            <p:extLst>
              <p:ext uri="{D42A27DB-BD31-4B8C-83A1-F6EECF244321}">
                <p14:modId xmlns:p14="http://schemas.microsoft.com/office/powerpoint/2010/main" val="984168045"/>
              </p:ext>
            </p:extLst>
          </p:nvPr>
        </p:nvGraphicFramePr>
        <p:xfrm>
          <a:off x="704497" y="1449387"/>
          <a:ext cx="5305851" cy="3924720"/>
        </p:xfrm>
        <a:graphic>
          <a:graphicData uri="http://schemas.openxmlformats.org/drawingml/2006/table">
            <a:tbl>
              <a:tblPr firstRow="1" bandRow="1">
                <a:tableStyleId>{5C22544A-7EE6-4342-B048-85BDC9FD1C3A}</a:tableStyleId>
              </a:tblPr>
              <a:tblGrid>
                <a:gridCol w="1069117">
                  <a:extLst>
                    <a:ext uri="{9D8B030D-6E8A-4147-A177-3AD203B41FA5}">
                      <a16:colId xmlns:a16="http://schemas.microsoft.com/office/drawing/2014/main" val="1966973761"/>
                    </a:ext>
                  </a:extLst>
                </a:gridCol>
                <a:gridCol w="1190840">
                  <a:extLst>
                    <a:ext uri="{9D8B030D-6E8A-4147-A177-3AD203B41FA5}">
                      <a16:colId xmlns:a16="http://schemas.microsoft.com/office/drawing/2014/main" val="2734470712"/>
                    </a:ext>
                  </a:extLst>
                </a:gridCol>
                <a:gridCol w="1522947">
                  <a:extLst>
                    <a:ext uri="{9D8B030D-6E8A-4147-A177-3AD203B41FA5}">
                      <a16:colId xmlns:a16="http://schemas.microsoft.com/office/drawing/2014/main" val="1077780689"/>
                    </a:ext>
                  </a:extLst>
                </a:gridCol>
                <a:gridCol w="1522947">
                  <a:extLst>
                    <a:ext uri="{9D8B030D-6E8A-4147-A177-3AD203B41FA5}">
                      <a16:colId xmlns:a16="http://schemas.microsoft.com/office/drawing/2014/main" val="702165473"/>
                    </a:ext>
                  </a:extLst>
                </a:gridCol>
              </a:tblGrid>
              <a:tr h="138859">
                <a:tc gridSpan="2">
                  <a:txBody>
                    <a:bodyPr/>
                    <a:lstStyle/>
                    <a:p>
                      <a:endParaRPr lang="en-GB" sz="1100" dirty="0"/>
                    </a:p>
                  </a:txBody>
                  <a:tcPr marL="36000" marR="36000" marT="25200" marB="25200" anchor="ctr">
                    <a:solidFill>
                      <a:schemeClr val="bg2"/>
                    </a:solidFill>
                  </a:tcPr>
                </a:tc>
                <a:tc hMerge="1">
                  <a:txBody>
                    <a:bodyPr/>
                    <a:lstStyle/>
                    <a:p>
                      <a:endParaRPr lang="en-GB" sz="1400" dirty="0"/>
                    </a:p>
                  </a:txBody>
                  <a:tcPr/>
                </a:tc>
                <a:tc>
                  <a:txBody>
                    <a:bodyPr/>
                    <a:lstStyle/>
                    <a:p>
                      <a:pPr algn="ctr"/>
                      <a:r>
                        <a:rPr lang="en-GB" sz="1100" dirty="0"/>
                        <a:t>With LL (N=40)</a:t>
                      </a:r>
                    </a:p>
                  </a:txBody>
                  <a:tcPr marL="36000" marR="36000" marT="25200" marB="25200" anchor="ctr"/>
                </a:tc>
                <a:tc>
                  <a:txBody>
                    <a:bodyPr/>
                    <a:lstStyle/>
                    <a:p>
                      <a:pPr algn="ctr"/>
                      <a:r>
                        <a:rPr lang="en-GB" sz="1100" dirty="0"/>
                        <a:t>Without LL (N=146)</a:t>
                      </a:r>
                    </a:p>
                  </a:txBody>
                  <a:tcPr marL="36000" marR="36000" marT="25200" marB="25200" anchor="ctr"/>
                </a:tc>
                <a:extLst>
                  <a:ext uri="{0D108BD9-81ED-4DB2-BD59-A6C34878D82A}">
                    <a16:rowId xmlns:a16="http://schemas.microsoft.com/office/drawing/2014/main" val="3545260350"/>
                  </a:ext>
                </a:extLst>
              </a:tr>
              <a:tr h="138859">
                <a:tc rowSpan="6">
                  <a:txBody>
                    <a:bodyPr/>
                    <a:lstStyle/>
                    <a:p>
                      <a:r>
                        <a:rPr lang="en-GB" sz="1100" dirty="0"/>
                        <a:t>Country of enrolment, n (%)</a:t>
                      </a:r>
                    </a:p>
                  </a:txBody>
                  <a:tcPr marL="36000" marR="36000" marT="25200" marB="25200" anchor="ctr">
                    <a:solidFill>
                      <a:srgbClr val="CCCCCD"/>
                    </a:solidFill>
                  </a:tcPr>
                </a:tc>
                <a:tc>
                  <a:txBody>
                    <a:bodyPr/>
                    <a:lstStyle/>
                    <a:p>
                      <a:r>
                        <a:rPr lang="en-GB" sz="1100" dirty="0"/>
                        <a:t>Denmark</a:t>
                      </a:r>
                    </a:p>
                  </a:txBody>
                  <a:tcPr marL="36000" marR="36000" marT="25200" marB="25200" anchor="ctr">
                    <a:solidFill>
                      <a:srgbClr val="CCCCCD"/>
                    </a:solidFill>
                  </a:tcPr>
                </a:tc>
                <a:tc>
                  <a:txBody>
                    <a:bodyPr/>
                    <a:lstStyle/>
                    <a:p>
                      <a:pPr algn="ctr"/>
                      <a:r>
                        <a:rPr lang="en-GB" sz="1100" dirty="0"/>
                        <a:t>1 (2.5)</a:t>
                      </a:r>
                    </a:p>
                  </a:txBody>
                  <a:tcPr marL="36000" marR="36000" marT="25200" marB="25200" anchor="ctr">
                    <a:solidFill>
                      <a:srgbClr val="CCCCCD"/>
                    </a:solidFill>
                  </a:tcPr>
                </a:tc>
                <a:tc>
                  <a:txBody>
                    <a:bodyPr/>
                    <a:lstStyle/>
                    <a:p>
                      <a:pPr algn="ctr"/>
                      <a:r>
                        <a:rPr lang="en-GB" sz="1100" dirty="0"/>
                        <a:t>9 (6.2)</a:t>
                      </a:r>
                    </a:p>
                  </a:txBody>
                  <a:tcPr marL="36000" marR="36000" marT="25200" marB="25200" anchor="ctr">
                    <a:solidFill>
                      <a:srgbClr val="CCCCCD"/>
                    </a:solidFill>
                  </a:tcPr>
                </a:tc>
                <a:extLst>
                  <a:ext uri="{0D108BD9-81ED-4DB2-BD59-A6C34878D82A}">
                    <a16:rowId xmlns:a16="http://schemas.microsoft.com/office/drawing/2014/main" val="4171550616"/>
                  </a:ext>
                </a:extLst>
              </a:tr>
              <a:tr h="138859">
                <a:tc vMerge="1">
                  <a:txBody>
                    <a:bodyPr/>
                    <a:lstStyle/>
                    <a:p>
                      <a:endParaRPr lang="en-GB" sz="1100" dirty="0"/>
                    </a:p>
                  </a:txBody>
                  <a:tcPr anchor="ctr"/>
                </a:tc>
                <a:tc>
                  <a:txBody>
                    <a:bodyPr/>
                    <a:lstStyle/>
                    <a:p>
                      <a:r>
                        <a:rPr lang="en-GB" sz="1100" dirty="0"/>
                        <a:t>Germany</a:t>
                      </a:r>
                    </a:p>
                  </a:txBody>
                  <a:tcPr marL="36000" marR="36000" marT="25200" marB="25200" anchor="ctr">
                    <a:solidFill>
                      <a:srgbClr val="CCCCCD"/>
                    </a:solidFill>
                  </a:tcPr>
                </a:tc>
                <a:tc>
                  <a:txBody>
                    <a:bodyPr/>
                    <a:lstStyle/>
                    <a:p>
                      <a:pPr algn="ctr"/>
                      <a:r>
                        <a:rPr lang="en-GB" sz="1100" dirty="0"/>
                        <a:t>6 (15.0)</a:t>
                      </a:r>
                    </a:p>
                  </a:txBody>
                  <a:tcPr marL="36000" marR="36000" marT="25200" marB="25200" anchor="ctr">
                    <a:solidFill>
                      <a:srgbClr val="CCCCCD"/>
                    </a:solidFill>
                  </a:tcPr>
                </a:tc>
                <a:tc>
                  <a:txBody>
                    <a:bodyPr/>
                    <a:lstStyle/>
                    <a:p>
                      <a:pPr algn="ctr"/>
                      <a:r>
                        <a:rPr lang="en-GB" sz="1100" dirty="0"/>
                        <a:t>58 (39.7)</a:t>
                      </a:r>
                    </a:p>
                  </a:txBody>
                  <a:tcPr marL="36000" marR="36000" marT="25200" marB="25200" anchor="ctr">
                    <a:solidFill>
                      <a:srgbClr val="CCCCCD"/>
                    </a:solidFill>
                  </a:tcPr>
                </a:tc>
                <a:extLst>
                  <a:ext uri="{0D108BD9-81ED-4DB2-BD59-A6C34878D82A}">
                    <a16:rowId xmlns:a16="http://schemas.microsoft.com/office/drawing/2014/main" val="393506722"/>
                  </a:ext>
                </a:extLst>
              </a:tr>
              <a:tr h="138859">
                <a:tc vMerge="1">
                  <a:txBody>
                    <a:bodyPr/>
                    <a:lstStyle/>
                    <a:p>
                      <a:endParaRPr lang="en-GB" sz="1100" dirty="0"/>
                    </a:p>
                  </a:txBody>
                  <a:tcPr anchor="ctr"/>
                </a:tc>
                <a:tc>
                  <a:txBody>
                    <a:bodyPr/>
                    <a:lstStyle/>
                    <a:p>
                      <a:r>
                        <a:rPr lang="en-GB" sz="1100" dirty="0"/>
                        <a:t>Sweden</a:t>
                      </a:r>
                    </a:p>
                  </a:txBody>
                  <a:tcPr marL="36000" marR="36000" marT="25200" marB="25200" anchor="ctr">
                    <a:solidFill>
                      <a:srgbClr val="CCCCCD"/>
                    </a:solidFill>
                  </a:tcPr>
                </a:tc>
                <a:tc>
                  <a:txBody>
                    <a:bodyPr/>
                    <a:lstStyle/>
                    <a:p>
                      <a:pPr algn="ctr"/>
                      <a:r>
                        <a:rPr lang="en-GB" sz="1100" dirty="0"/>
                        <a:t>0</a:t>
                      </a:r>
                    </a:p>
                  </a:txBody>
                  <a:tcPr marL="36000" marR="36000" marT="25200" marB="25200" anchor="ctr">
                    <a:solidFill>
                      <a:srgbClr val="CCCCCD"/>
                    </a:solidFill>
                  </a:tcPr>
                </a:tc>
                <a:tc>
                  <a:txBody>
                    <a:bodyPr/>
                    <a:lstStyle/>
                    <a:p>
                      <a:pPr algn="ctr"/>
                      <a:r>
                        <a:rPr lang="en-GB" sz="1100" dirty="0"/>
                        <a:t>9 (6.2)</a:t>
                      </a:r>
                    </a:p>
                  </a:txBody>
                  <a:tcPr marL="36000" marR="36000" marT="25200" marB="25200" anchor="ctr">
                    <a:solidFill>
                      <a:srgbClr val="CCCCCD"/>
                    </a:solidFill>
                  </a:tcPr>
                </a:tc>
                <a:extLst>
                  <a:ext uri="{0D108BD9-81ED-4DB2-BD59-A6C34878D82A}">
                    <a16:rowId xmlns:a16="http://schemas.microsoft.com/office/drawing/2014/main" val="2173572024"/>
                  </a:ext>
                </a:extLst>
              </a:tr>
              <a:tr h="138859">
                <a:tc vMerge="1">
                  <a:txBody>
                    <a:bodyPr/>
                    <a:lstStyle/>
                    <a:p>
                      <a:endParaRPr lang="en-GB" sz="1100" dirty="0"/>
                    </a:p>
                  </a:txBody>
                  <a:tcPr anchor="ctr"/>
                </a:tc>
                <a:tc>
                  <a:txBody>
                    <a:bodyPr/>
                    <a:lstStyle/>
                    <a:p>
                      <a:r>
                        <a:rPr lang="en-GB" sz="1100" dirty="0"/>
                        <a:t>Austria</a:t>
                      </a:r>
                    </a:p>
                  </a:txBody>
                  <a:tcPr marL="36000" marR="36000" marT="25200" marB="2520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0</a:t>
                      </a:r>
                    </a:p>
                  </a:txBody>
                  <a:tcPr marL="36000" marR="36000" marT="25200" marB="25200" anchor="ctr">
                    <a:solidFill>
                      <a:srgbClr val="CCCCCD"/>
                    </a:solidFill>
                  </a:tcPr>
                </a:tc>
                <a:tc>
                  <a:txBody>
                    <a:bodyPr/>
                    <a:lstStyle/>
                    <a:p>
                      <a:pPr algn="ctr"/>
                      <a:r>
                        <a:rPr lang="en-GB" sz="1100" dirty="0"/>
                        <a:t>3 (2.1)</a:t>
                      </a:r>
                    </a:p>
                  </a:txBody>
                  <a:tcPr marL="36000" marR="36000" marT="25200" marB="25200" anchor="ctr">
                    <a:solidFill>
                      <a:srgbClr val="CCCCCD"/>
                    </a:solidFill>
                  </a:tcPr>
                </a:tc>
                <a:extLst>
                  <a:ext uri="{0D108BD9-81ED-4DB2-BD59-A6C34878D82A}">
                    <a16:rowId xmlns:a16="http://schemas.microsoft.com/office/drawing/2014/main" val="4112857819"/>
                  </a:ext>
                </a:extLst>
              </a:tr>
              <a:tr h="138859">
                <a:tc vMerge="1">
                  <a:txBody>
                    <a:bodyPr/>
                    <a:lstStyle/>
                    <a:p>
                      <a:endParaRPr lang="en-GB" sz="1100" dirty="0"/>
                    </a:p>
                  </a:txBody>
                  <a:tcPr anchor="ctr"/>
                </a:tc>
                <a:tc>
                  <a:txBody>
                    <a:bodyPr/>
                    <a:lstStyle/>
                    <a:p>
                      <a:r>
                        <a:rPr lang="en-GB" sz="1100" dirty="0"/>
                        <a:t>Italy</a:t>
                      </a:r>
                    </a:p>
                  </a:txBody>
                  <a:tcPr marL="36000" marR="36000" marT="25200" marB="25200" anchor="ctr">
                    <a:solidFill>
                      <a:srgbClr val="CCCCCD"/>
                    </a:solidFill>
                  </a:tcPr>
                </a:tc>
                <a:tc>
                  <a:txBody>
                    <a:bodyPr/>
                    <a:lstStyle/>
                    <a:p>
                      <a:pPr algn="ctr"/>
                      <a:r>
                        <a:rPr lang="en-GB" sz="1100" dirty="0"/>
                        <a:t>19 (47.5)</a:t>
                      </a:r>
                    </a:p>
                  </a:txBody>
                  <a:tcPr marL="36000" marR="36000" marT="25200" marB="25200" anchor="ctr">
                    <a:solidFill>
                      <a:srgbClr val="CCCCCD"/>
                    </a:solidFill>
                  </a:tcPr>
                </a:tc>
                <a:tc>
                  <a:txBody>
                    <a:bodyPr/>
                    <a:lstStyle/>
                    <a:p>
                      <a:pPr algn="ctr"/>
                      <a:r>
                        <a:rPr lang="en-GB" sz="1100" dirty="0"/>
                        <a:t>38 (26.0)</a:t>
                      </a:r>
                    </a:p>
                  </a:txBody>
                  <a:tcPr marL="36000" marR="36000" marT="25200" marB="25200" anchor="ctr">
                    <a:solidFill>
                      <a:srgbClr val="CCCCCD"/>
                    </a:solidFill>
                  </a:tcPr>
                </a:tc>
                <a:extLst>
                  <a:ext uri="{0D108BD9-81ED-4DB2-BD59-A6C34878D82A}">
                    <a16:rowId xmlns:a16="http://schemas.microsoft.com/office/drawing/2014/main" val="2542150695"/>
                  </a:ext>
                </a:extLst>
              </a:tr>
              <a:tr h="138859">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Spain</a:t>
                      </a:r>
                    </a:p>
                  </a:txBody>
                  <a:tcPr marL="36000" marR="36000" marT="25200" marB="25200" anchor="ctr">
                    <a:solidFill>
                      <a:srgbClr val="CCCCCD"/>
                    </a:solidFill>
                  </a:tcPr>
                </a:tc>
                <a:tc>
                  <a:txBody>
                    <a:bodyPr/>
                    <a:lstStyle/>
                    <a:p>
                      <a:pPr algn="ctr"/>
                      <a:r>
                        <a:rPr lang="en-GB" sz="1100" dirty="0"/>
                        <a:t>14 (35.0)</a:t>
                      </a:r>
                    </a:p>
                  </a:txBody>
                  <a:tcPr marL="36000" marR="36000" marT="25200" marB="25200" anchor="ctr">
                    <a:solidFill>
                      <a:srgbClr val="CCCCCD"/>
                    </a:solidFill>
                  </a:tcPr>
                </a:tc>
                <a:tc>
                  <a:txBody>
                    <a:bodyPr/>
                    <a:lstStyle/>
                    <a:p>
                      <a:pPr algn="ctr"/>
                      <a:r>
                        <a:rPr lang="en-GB" sz="1100" dirty="0"/>
                        <a:t>29 (19.9)</a:t>
                      </a:r>
                    </a:p>
                  </a:txBody>
                  <a:tcPr marL="36000" marR="36000" marT="25200" marB="25200" anchor="ctr">
                    <a:solidFill>
                      <a:srgbClr val="CCCCCD"/>
                    </a:solidFill>
                  </a:tcPr>
                </a:tc>
                <a:extLst>
                  <a:ext uri="{0D108BD9-81ED-4DB2-BD59-A6C34878D82A}">
                    <a16:rowId xmlns:a16="http://schemas.microsoft.com/office/drawing/2014/main" val="626683298"/>
                  </a:ext>
                </a:extLst>
              </a:tr>
              <a:tr h="138859">
                <a:tc rowSpan="3">
                  <a:txBody>
                    <a:bodyPr/>
                    <a:lstStyle/>
                    <a:p>
                      <a:r>
                        <a:rPr lang="en-GB" sz="1100" dirty="0"/>
                        <a:t>Age at enrolment (years), n (%)</a:t>
                      </a:r>
                    </a:p>
                  </a:txBody>
                  <a:tcPr marL="36000" marR="36000" marT="25200" marB="25200" anchor="ctr">
                    <a:solidFill>
                      <a:srgbClr val="E7E7E8"/>
                    </a:solidFill>
                  </a:tcPr>
                </a:tc>
                <a:tc>
                  <a:txBody>
                    <a:bodyPr/>
                    <a:lstStyle/>
                    <a:p>
                      <a:r>
                        <a:rPr lang="en-GB" sz="1100" dirty="0"/>
                        <a:t>Mean (SD)</a:t>
                      </a:r>
                    </a:p>
                  </a:txBody>
                  <a:tcPr marL="36000" marR="36000" marT="25200" marB="25200" anchor="ctr">
                    <a:solidFill>
                      <a:srgbClr val="E7E7E8"/>
                    </a:solidFill>
                  </a:tcPr>
                </a:tc>
                <a:tc>
                  <a:txBody>
                    <a:bodyPr/>
                    <a:lstStyle/>
                    <a:p>
                      <a:pPr algn="ctr"/>
                      <a:r>
                        <a:rPr lang="en-GB" sz="1100" dirty="0"/>
                        <a:t>24.2 (12.6)</a:t>
                      </a:r>
                    </a:p>
                  </a:txBody>
                  <a:tcPr marL="36000" marR="36000" marT="25200" marB="25200" anchor="ctr">
                    <a:solidFill>
                      <a:srgbClr val="E7E7E8"/>
                    </a:solidFill>
                  </a:tcPr>
                </a:tc>
                <a:tc>
                  <a:txBody>
                    <a:bodyPr/>
                    <a:lstStyle/>
                    <a:p>
                      <a:pPr algn="ctr"/>
                      <a:r>
                        <a:rPr lang="en-GB" sz="1100" dirty="0"/>
                        <a:t>21.0 (18.4)</a:t>
                      </a:r>
                    </a:p>
                  </a:txBody>
                  <a:tcPr marL="36000" marR="36000" marT="25200" marB="25200" anchor="ctr">
                    <a:solidFill>
                      <a:srgbClr val="E7E7E8"/>
                    </a:solidFill>
                  </a:tcPr>
                </a:tc>
                <a:extLst>
                  <a:ext uri="{0D108BD9-81ED-4DB2-BD59-A6C34878D82A}">
                    <a16:rowId xmlns:a16="http://schemas.microsoft.com/office/drawing/2014/main" val="1173664748"/>
                  </a:ext>
                </a:extLst>
              </a:tr>
              <a:tr h="138859">
                <a:tc vMerge="1">
                  <a:txBody>
                    <a:bodyPr/>
                    <a:lstStyle/>
                    <a:p>
                      <a:endParaRPr lang="en-GB" sz="1100" dirty="0"/>
                    </a:p>
                  </a:txBody>
                  <a:tcPr anchor="ctr"/>
                </a:tc>
                <a:tc>
                  <a:txBody>
                    <a:bodyPr/>
                    <a:lstStyle/>
                    <a:p>
                      <a:r>
                        <a:rPr lang="en-GB" sz="1100" dirty="0"/>
                        <a:t>Median (Q1,Q3)</a:t>
                      </a:r>
                    </a:p>
                  </a:txBody>
                  <a:tcPr marL="36000" marR="36000" marT="25200" marB="25200" anchor="ctr">
                    <a:solidFill>
                      <a:srgbClr val="E7E7E8"/>
                    </a:solidFill>
                  </a:tcPr>
                </a:tc>
                <a:tc>
                  <a:txBody>
                    <a:bodyPr/>
                    <a:lstStyle/>
                    <a:p>
                      <a:pPr algn="ctr"/>
                      <a:r>
                        <a:rPr lang="en-GB" sz="1100" dirty="0"/>
                        <a:t>18.5 (14.7, 36.8)</a:t>
                      </a:r>
                    </a:p>
                  </a:txBody>
                  <a:tcPr marL="36000" marR="36000" marT="25200" marB="25200" anchor="ctr">
                    <a:solidFill>
                      <a:srgbClr val="E7E7E8"/>
                    </a:solidFill>
                  </a:tcPr>
                </a:tc>
                <a:tc>
                  <a:txBody>
                    <a:bodyPr/>
                    <a:lstStyle/>
                    <a:p>
                      <a:pPr algn="ctr"/>
                      <a:r>
                        <a:rPr lang="en-GB" sz="1100" dirty="0"/>
                        <a:t>13.1 (8.0, 26.8)</a:t>
                      </a:r>
                    </a:p>
                  </a:txBody>
                  <a:tcPr marL="36000" marR="36000" marT="25200" marB="25200" anchor="ctr">
                    <a:solidFill>
                      <a:srgbClr val="E7E7E8"/>
                    </a:solidFill>
                  </a:tcPr>
                </a:tc>
                <a:extLst>
                  <a:ext uri="{0D108BD9-81ED-4DB2-BD59-A6C34878D82A}">
                    <a16:rowId xmlns:a16="http://schemas.microsoft.com/office/drawing/2014/main" val="3242245066"/>
                  </a:ext>
                </a:extLst>
              </a:tr>
              <a:tr h="138859">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Min, Max</a:t>
                      </a:r>
                    </a:p>
                  </a:txBody>
                  <a:tcPr marL="36000" marR="36000" marT="25200" marB="25200" anchor="ctr">
                    <a:solidFill>
                      <a:srgbClr val="E7E7E8"/>
                    </a:solidFill>
                  </a:tcPr>
                </a:tc>
                <a:tc>
                  <a:txBody>
                    <a:bodyPr/>
                    <a:lstStyle/>
                    <a:p>
                      <a:pPr algn="ctr"/>
                      <a:r>
                        <a:rPr lang="en-GB" sz="1100" dirty="0"/>
                        <a:t>7.4, 51.4</a:t>
                      </a:r>
                    </a:p>
                  </a:txBody>
                  <a:tcPr marL="36000" marR="36000" marT="25200" marB="25200" anchor="ctr">
                    <a:solidFill>
                      <a:srgbClr val="E7E7E8"/>
                    </a:solidFill>
                  </a:tcPr>
                </a:tc>
                <a:tc>
                  <a:txBody>
                    <a:bodyPr/>
                    <a:lstStyle/>
                    <a:p>
                      <a:pPr algn="ctr"/>
                      <a:r>
                        <a:rPr lang="en-GB" sz="1100" dirty="0"/>
                        <a:t>5.0, 84.4</a:t>
                      </a:r>
                    </a:p>
                  </a:txBody>
                  <a:tcPr marL="36000" marR="36000" marT="25200" marB="25200" anchor="ctr">
                    <a:solidFill>
                      <a:srgbClr val="E7E7E8"/>
                    </a:solidFill>
                  </a:tcPr>
                </a:tc>
                <a:extLst>
                  <a:ext uri="{0D108BD9-81ED-4DB2-BD59-A6C34878D82A}">
                    <a16:rowId xmlns:a16="http://schemas.microsoft.com/office/drawing/2014/main" val="863431544"/>
                  </a:ext>
                </a:extLst>
              </a:tr>
              <a:tr h="138859">
                <a:tc rowSpan="8">
                  <a:txBody>
                    <a:bodyPr/>
                    <a:lstStyle/>
                    <a:p>
                      <a:r>
                        <a:rPr lang="en-GB" sz="1100" dirty="0"/>
                        <a:t>Age subgroups at enrolment (years), </a:t>
                      </a:r>
                      <a:br>
                        <a:rPr lang="en-GB" sz="1100" dirty="0"/>
                      </a:br>
                      <a:r>
                        <a:rPr lang="en-GB" sz="1100" dirty="0"/>
                        <a:t>n (%)</a:t>
                      </a:r>
                    </a:p>
                  </a:txBody>
                  <a:tcPr marL="36000" marR="36000" marT="25200" marB="25200" anchor="ctr">
                    <a:solidFill>
                      <a:srgbClr val="CCCCCD"/>
                    </a:solidFill>
                  </a:tcPr>
                </a:tc>
                <a:tc>
                  <a:txBody>
                    <a:bodyPr/>
                    <a:lstStyle/>
                    <a:p>
                      <a:r>
                        <a:rPr lang="en-GB" sz="1100" dirty="0"/>
                        <a:t>5–10</a:t>
                      </a:r>
                    </a:p>
                  </a:txBody>
                  <a:tcPr marL="36000" marR="36000" marT="25200" marB="25200" anchor="ctr">
                    <a:solidFill>
                      <a:srgbClr val="CCCCCD"/>
                    </a:solidFill>
                  </a:tcPr>
                </a:tc>
                <a:tc>
                  <a:txBody>
                    <a:bodyPr/>
                    <a:lstStyle/>
                    <a:p>
                      <a:pPr algn="ctr"/>
                      <a:r>
                        <a:rPr lang="en-GB" sz="1100" dirty="0"/>
                        <a:t>4 (10.0%)</a:t>
                      </a:r>
                    </a:p>
                  </a:txBody>
                  <a:tcPr marL="36000" marR="36000" marT="25200" marB="25200" anchor="ctr">
                    <a:solidFill>
                      <a:srgbClr val="CCCCCD"/>
                    </a:solidFill>
                  </a:tcPr>
                </a:tc>
                <a:tc>
                  <a:txBody>
                    <a:bodyPr/>
                    <a:lstStyle/>
                    <a:p>
                      <a:pPr algn="ctr"/>
                      <a:r>
                        <a:rPr lang="en-GB" sz="1100" dirty="0"/>
                        <a:t>62 (42.5%)</a:t>
                      </a:r>
                    </a:p>
                  </a:txBody>
                  <a:tcPr marL="36000" marR="36000" marT="25200" marB="25200" anchor="ctr">
                    <a:solidFill>
                      <a:srgbClr val="CCCCCD"/>
                    </a:solidFill>
                  </a:tcPr>
                </a:tc>
                <a:extLst>
                  <a:ext uri="{0D108BD9-81ED-4DB2-BD59-A6C34878D82A}">
                    <a16:rowId xmlns:a16="http://schemas.microsoft.com/office/drawing/2014/main" val="1163140629"/>
                  </a:ext>
                </a:extLst>
              </a:tr>
              <a:tr h="138859">
                <a:tc vMerge="1">
                  <a:txBody>
                    <a:bodyPr/>
                    <a:lstStyle/>
                    <a:p>
                      <a:endParaRPr lang="en-GB" sz="1100" dirty="0"/>
                    </a:p>
                  </a:txBody>
                  <a:tcPr marL="36000" marR="36000" marT="36000" marB="36000" anchor="ctr"/>
                </a:tc>
                <a:tc>
                  <a:txBody>
                    <a:bodyPr/>
                    <a:lstStyle/>
                    <a:p>
                      <a:r>
                        <a:rPr lang="en-GB" sz="1100" dirty="0"/>
                        <a:t>11–15</a:t>
                      </a:r>
                    </a:p>
                  </a:txBody>
                  <a:tcPr marL="36000" marR="36000" marT="25200" marB="25200" anchor="ctr">
                    <a:solidFill>
                      <a:srgbClr val="CCCCCD"/>
                    </a:solidFill>
                  </a:tcPr>
                </a:tc>
                <a:tc>
                  <a:txBody>
                    <a:bodyPr/>
                    <a:lstStyle/>
                    <a:p>
                      <a:pPr algn="ctr"/>
                      <a:r>
                        <a:rPr lang="en-GB" sz="1100" dirty="0"/>
                        <a:t>10 (25.0%)</a:t>
                      </a:r>
                    </a:p>
                  </a:txBody>
                  <a:tcPr marL="36000" marR="36000" marT="25200" marB="25200" anchor="ctr">
                    <a:solidFill>
                      <a:srgbClr val="CCCCCD"/>
                    </a:solidFill>
                  </a:tcPr>
                </a:tc>
                <a:tc>
                  <a:txBody>
                    <a:bodyPr/>
                    <a:lstStyle/>
                    <a:p>
                      <a:pPr algn="ctr"/>
                      <a:r>
                        <a:rPr lang="en-GB" sz="1100" dirty="0"/>
                        <a:t>26 (17.8%)</a:t>
                      </a:r>
                    </a:p>
                  </a:txBody>
                  <a:tcPr marL="36000" marR="36000" marT="25200" marB="25200" anchor="ctr">
                    <a:solidFill>
                      <a:srgbClr val="CCCCCD"/>
                    </a:solidFill>
                  </a:tcPr>
                </a:tc>
                <a:extLst>
                  <a:ext uri="{0D108BD9-81ED-4DB2-BD59-A6C34878D82A}">
                    <a16:rowId xmlns:a16="http://schemas.microsoft.com/office/drawing/2014/main" val="2765014606"/>
                  </a:ext>
                </a:extLst>
              </a:tr>
              <a:tr h="138859">
                <a:tc vMerge="1">
                  <a:txBody>
                    <a:bodyPr/>
                    <a:lstStyle/>
                    <a:p>
                      <a:endParaRPr lang="en-GB" sz="1100" dirty="0"/>
                    </a:p>
                  </a:txBody>
                  <a:tcPr marL="36000" marR="36000" marT="36000" marB="36000" anchor="ctr"/>
                </a:tc>
                <a:tc>
                  <a:txBody>
                    <a:bodyPr/>
                    <a:lstStyle/>
                    <a:p>
                      <a:r>
                        <a:rPr lang="en-GB" sz="1100" dirty="0"/>
                        <a:t>16–20</a:t>
                      </a:r>
                    </a:p>
                  </a:txBody>
                  <a:tcPr marL="36000" marR="36000" marT="25200" marB="25200" anchor="ctr">
                    <a:solidFill>
                      <a:srgbClr val="CCCCCD"/>
                    </a:solidFill>
                  </a:tcPr>
                </a:tc>
                <a:tc>
                  <a:txBody>
                    <a:bodyPr/>
                    <a:lstStyle/>
                    <a:p>
                      <a:pPr algn="ctr"/>
                      <a:r>
                        <a:rPr lang="en-GB" sz="1100" dirty="0"/>
                        <a:t>8 (20.0%)</a:t>
                      </a:r>
                    </a:p>
                  </a:txBody>
                  <a:tcPr marL="36000" marR="36000" marT="25200" marB="25200" anchor="ctr">
                    <a:solidFill>
                      <a:srgbClr val="CCCCCD"/>
                    </a:solidFill>
                  </a:tcPr>
                </a:tc>
                <a:tc>
                  <a:txBody>
                    <a:bodyPr/>
                    <a:lstStyle/>
                    <a:p>
                      <a:pPr algn="ctr"/>
                      <a:r>
                        <a:rPr lang="en-GB" sz="1100" dirty="0"/>
                        <a:t>9 (6.2%)</a:t>
                      </a:r>
                    </a:p>
                  </a:txBody>
                  <a:tcPr marL="36000" marR="36000" marT="25200" marB="25200" anchor="ctr">
                    <a:solidFill>
                      <a:srgbClr val="CCCCCD"/>
                    </a:solidFill>
                  </a:tcPr>
                </a:tc>
                <a:extLst>
                  <a:ext uri="{0D108BD9-81ED-4DB2-BD59-A6C34878D82A}">
                    <a16:rowId xmlns:a16="http://schemas.microsoft.com/office/drawing/2014/main" val="2386135656"/>
                  </a:ext>
                </a:extLst>
              </a:tr>
              <a:tr h="138859">
                <a:tc vMerge="1">
                  <a:txBody>
                    <a:bodyPr/>
                    <a:lstStyle/>
                    <a:p>
                      <a:endParaRPr lang="en-GB" sz="1100" dirty="0"/>
                    </a:p>
                  </a:txBody>
                  <a:tcPr marL="36000" marR="36000" marT="36000" marB="36000" anchor="ctr"/>
                </a:tc>
                <a:tc>
                  <a:txBody>
                    <a:bodyPr/>
                    <a:lstStyle/>
                    <a:p>
                      <a:r>
                        <a:rPr lang="en-GB" sz="1100" dirty="0"/>
                        <a:t>21–30</a:t>
                      </a:r>
                    </a:p>
                  </a:txBody>
                  <a:tcPr marL="36000" marR="36000" marT="25200" marB="25200" anchor="ctr">
                    <a:solidFill>
                      <a:srgbClr val="CCCCCD"/>
                    </a:solidFill>
                  </a:tcPr>
                </a:tc>
                <a:tc>
                  <a:txBody>
                    <a:bodyPr/>
                    <a:lstStyle/>
                    <a:p>
                      <a:pPr algn="ctr"/>
                      <a:r>
                        <a:rPr lang="en-GB" sz="1100" dirty="0"/>
                        <a:t>5 (12.5%)</a:t>
                      </a:r>
                    </a:p>
                  </a:txBody>
                  <a:tcPr marL="36000" marR="36000" marT="25200" marB="25200" anchor="ctr">
                    <a:solidFill>
                      <a:srgbClr val="CCCCCD"/>
                    </a:solidFill>
                  </a:tcPr>
                </a:tc>
                <a:tc>
                  <a:txBody>
                    <a:bodyPr/>
                    <a:lstStyle/>
                    <a:p>
                      <a:pPr algn="ctr"/>
                      <a:r>
                        <a:rPr lang="en-GB" sz="1100" dirty="0"/>
                        <a:t>17 (11.6%)</a:t>
                      </a:r>
                    </a:p>
                  </a:txBody>
                  <a:tcPr marL="36000" marR="36000" marT="25200" marB="25200" anchor="ctr">
                    <a:solidFill>
                      <a:srgbClr val="CCCCCD"/>
                    </a:solidFill>
                  </a:tcPr>
                </a:tc>
                <a:extLst>
                  <a:ext uri="{0D108BD9-81ED-4DB2-BD59-A6C34878D82A}">
                    <a16:rowId xmlns:a16="http://schemas.microsoft.com/office/drawing/2014/main" val="1641266395"/>
                  </a:ext>
                </a:extLst>
              </a:tr>
              <a:tr h="138859">
                <a:tc vMerge="1">
                  <a:txBody>
                    <a:bodyPr/>
                    <a:lstStyle/>
                    <a:p>
                      <a:endParaRPr lang="en-GB" sz="1100" dirty="0"/>
                    </a:p>
                  </a:txBody>
                  <a:tcPr marL="36000" marR="36000" marT="36000" marB="36000" anchor="ctr"/>
                </a:tc>
                <a:tc>
                  <a:txBody>
                    <a:bodyPr/>
                    <a:lstStyle/>
                    <a:p>
                      <a:r>
                        <a:rPr lang="en-GB" sz="1100" dirty="0"/>
                        <a:t>31–40</a:t>
                      </a:r>
                    </a:p>
                  </a:txBody>
                  <a:tcPr marL="36000" marR="36000" marT="25200" marB="25200" anchor="ctr">
                    <a:solidFill>
                      <a:srgbClr val="CCCCCD"/>
                    </a:solidFill>
                  </a:tcPr>
                </a:tc>
                <a:tc>
                  <a:txBody>
                    <a:bodyPr/>
                    <a:lstStyle/>
                    <a:p>
                      <a:pPr algn="ctr"/>
                      <a:r>
                        <a:rPr lang="en-GB" sz="1100" dirty="0"/>
                        <a:t>7 (17.5%)</a:t>
                      </a:r>
                    </a:p>
                  </a:txBody>
                  <a:tcPr marL="36000" marR="36000" marT="25200" marB="25200" anchor="ctr">
                    <a:solidFill>
                      <a:srgbClr val="CCCCCD"/>
                    </a:solidFill>
                  </a:tcPr>
                </a:tc>
                <a:tc>
                  <a:txBody>
                    <a:bodyPr/>
                    <a:lstStyle/>
                    <a:p>
                      <a:pPr algn="ctr"/>
                      <a:r>
                        <a:rPr lang="en-GB" sz="1100" dirty="0"/>
                        <a:t>7 (4.8%)</a:t>
                      </a:r>
                    </a:p>
                  </a:txBody>
                  <a:tcPr marL="36000" marR="36000" marT="25200" marB="25200" anchor="ctr">
                    <a:solidFill>
                      <a:srgbClr val="CCCCCD"/>
                    </a:solidFill>
                  </a:tcPr>
                </a:tc>
                <a:extLst>
                  <a:ext uri="{0D108BD9-81ED-4DB2-BD59-A6C34878D82A}">
                    <a16:rowId xmlns:a16="http://schemas.microsoft.com/office/drawing/2014/main" val="656966792"/>
                  </a:ext>
                </a:extLst>
              </a:tr>
              <a:tr h="138859">
                <a:tc vMerge="1">
                  <a:txBody>
                    <a:bodyPr/>
                    <a:lstStyle/>
                    <a:p>
                      <a:endParaRPr lang="en-GB" sz="1100" dirty="0"/>
                    </a:p>
                  </a:txBody>
                  <a:tcPr marL="36000" marR="36000" marT="36000" marB="36000" anchor="ctr"/>
                </a:tc>
                <a:tc>
                  <a:txBody>
                    <a:bodyPr/>
                    <a:lstStyle/>
                    <a:p>
                      <a:r>
                        <a:rPr lang="en-GB" sz="1100" dirty="0"/>
                        <a:t>41–50</a:t>
                      </a:r>
                    </a:p>
                  </a:txBody>
                  <a:tcPr marL="36000" marR="36000" marT="25200" marB="25200" anchor="ctr">
                    <a:solidFill>
                      <a:srgbClr val="CCCCCD"/>
                    </a:solidFill>
                  </a:tcPr>
                </a:tc>
                <a:tc>
                  <a:txBody>
                    <a:bodyPr/>
                    <a:lstStyle/>
                    <a:p>
                      <a:pPr algn="ctr"/>
                      <a:r>
                        <a:rPr lang="en-GB" sz="1100" dirty="0"/>
                        <a:t>5 (12.5%)</a:t>
                      </a:r>
                    </a:p>
                  </a:txBody>
                  <a:tcPr marL="36000" marR="36000" marT="25200" marB="25200" anchor="ctr">
                    <a:solidFill>
                      <a:srgbClr val="CCCCCD"/>
                    </a:solidFill>
                  </a:tcPr>
                </a:tc>
                <a:tc>
                  <a:txBody>
                    <a:bodyPr/>
                    <a:lstStyle/>
                    <a:p>
                      <a:pPr algn="ctr"/>
                      <a:r>
                        <a:rPr lang="en-GB" sz="1100" dirty="0"/>
                        <a:t>10 (6.8%)</a:t>
                      </a:r>
                    </a:p>
                  </a:txBody>
                  <a:tcPr marL="36000" marR="36000" marT="25200" marB="25200" anchor="ctr">
                    <a:solidFill>
                      <a:srgbClr val="CCCCCD"/>
                    </a:solidFill>
                  </a:tcPr>
                </a:tc>
                <a:extLst>
                  <a:ext uri="{0D108BD9-81ED-4DB2-BD59-A6C34878D82A}">
                    <a16:rowId xmlns:a16="http://schemas.microsoft.com/office/drawing/2014/main" val="2072218422"/>
                  </a:ext>
                </a:extLst>
              </a:tr>
              <a:tr h="138859">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51–60</a:t>
                      </a:r>
                    </a:p>
                  </a:txBody>
                  <a:tcPr marL="36000" marR="36000" marT="25200" marB="25200" anchor="ctr">
                    <a:solidFill>
                      <a:srgbClr val="CCCCCD"/>
                    </a:solidFill>
                  </a:tcPr>
                </a:tc>
                <a:tc>
                  <a:txBody>
                    <a:bodyPr/>
                    <a:lstStyle/>
                    <a:p>
                      <a:pPr algn="ctr"/>
                      <a:r>
                        <a:rPr lang="en-GB" sz="1100" dirty="0"/>
                        <a:t>1 (2.5%)</a:t>
                      </a:r>
                    </a:p>
                  </a:txBody>
                  <a:tcPr marL="36000" marR="36000" marT="25200" marB="25200" anchor="ctr">
                    <a:solidFill>
                      <a:srgbClr val="CCCCCD"/>
                    </a:solidFill>
                  </a:tcPr>
                </a:tc>
                <a:tc>
                  <a:txBody>
                    <a:bodyPr/>
                    <a:lstStyle/>
                    <a:p>
                      <a:pPr algn="ctr"/>
                      <a:r>
                        <a:rPr lang="en-GB" sz="1100" dirty="0"/>
                        <a:t>7 (4.8%)</a:t>
                      </a:r>
                    </a:p>
                  </a:txBody>
                  <a:tcPr marL="36000" marR="36000" marT="25200" marB="25200" anchor="ctr">
                    <a:solidFill>
                      <a:srgbClr val="CCCCCD"/>
                    </a:solidFill>
                  </a:tcPr>
                </a:tc>
                <a:extLst>
                  <a:ext uri="{0D108BD9-81ED-4DB2-BD59-A6C34878D82A}">
                    <a16:rowId xmlns:a16="http://schemas.microsoft.com/office/drawing/2014/main" val="2895854255"/>
                  </a:ext>
                </a:extLst>
              </a:tr>
              <a:tr h="138859">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&gt;60</a:t>
                      </a:r>
                    </a:p>
                  </a:txBody>
                  <a:tcPr marL="36000" marR="36000" marT="25200" marB="2520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0 (0.0%)</a:t>
                      </a:r>
                    </a:p>
                  </a:txBody>
                  <a:tcPr marL="36000" marR="36000" marT="25200" marB="2520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8 (5.5%)</a:t>
                      </a:r>
                    </a:p>
                  </a:txBody>
                  <a:tcPr marL="36000" marR="36000" marT="25200" marB="25200" anchor="ctr">
                    <a:solidFill>
                      <a:srgbClr val="CCCCCD"/>
                    </a:solidFill>
                  </a:tcPr>
                </a:tc>
                <a:extLst>
                  <a:ext uri="{0D108BD9-81ED-4DB2-BD59-A6C34878D82A}">
                    <a16:rowId xmlns:a16="http://schemas.microsoft.com/office/drawing/2014/main" val="880082079"/>
                  </a:ext>
                </a:extLst>
              </a:tr>
            </a:tbl>
          </a:graphicData>
        </a:graphic>
      </p:graphicFrame>
      <p:graphicFrame>
        <p:nvGraphicFramePr>
          <p:cNvPr id="7" name="Table 6">
            <a:extLst>
              <a:ext uri="{FF2B5EF4-FFF2-40B4-BE49-F238E27FC236}">
                <a16:creationId xmlns:a16="http://schemas.microsoft.com/office/drawing/2014/main" id="{857EAF21-1A63-B320-3764-F278231402E7}"/>
              </a:ext>
            </a:extLst>
          </p:cNvPr>
          <p:cNvGraphicFramePr>
            <a:graphicFrameLocks/>
          </p:cNvGraphicFramePr>
          <p:nvPr>
            <p:extLst>
              <p:ext uri="{D42A27DB-BD31-4B8C-83A1-F6EECF244321}">
                <p14:modId xmlns:p14="http://schemas.microsoft.com/office/powerpoint/2010/main" val="3303642563"/>
              </p:ext>
            </p:extLst>
          </p:nvPr>
        </p:nvGraphicFramePr>
        <p:xfrm>
          <a:off x="6190824" y="1449387"/>
          <a:ext cx="5305851" cy="1744320"/>
        </p:xfrm>
        <a:graphic>
          <a:graphicData uri="http://schemas.openxmlformats.org/drawingml/2006/table">
            <a:tbl>
              <a:tblPr firstRow="1" bandRow="1">
                <a:tableStyleId>{5C22544A-7EE6-4342-B048-85BDC9FD1C3A}</a:tableStyleId>
              </a:tblPr>
              <a:tblGrid>
                <a:gridCol w="1069117">
                  <a:extLst>
                    <a:ext uri="{9D8B030D-6E8A-4147-A177-3AD203B41FA5}">
                      <a16:colId xmlns:a16="http://schemas.microsoft.com/office/drawing/2014/main" val="1966973761"/>
                    </a:ext>
                  </a:extLst>
                </a:gridCol>
                <a:gridCol w="1190840">
                  <a:extLst>
                    <a:ext uri="{9D8B030D-6E8A-4147-A177-3AD203B41FA5}">
                      <a16:colId xmlns:a16="http://schemas.microsoft.com/office/drawing/2014/main" val="2734470712"/>
                    </a:ext>
                  </a:extLst>
                </a:gridCol>
                <a:gridCol w="1522947">
                  <a:extLst>
                    <a:ext uri="{9D8B030D-6E8A-4147-A177-3AD203B41FA5}">
                      <a16:colId xmlns:a16="http://schemas.microsoft.com/office/drawing/2014/main" val="1077780689"/>
                    </a:ext>
                  </a:extLst>
                </a:gridCol>
                <a:gridCol w="1522947">
                  <a:extLst>
                    <a:ext uri="{9D8B030D-6E8A-4147-A177-3AD203B41FA5}">
                      <a16:colId xmlns:a16="http://schemas.microsoft.com/office/drawing/2014/main" val="702165473"/>
                    </a:ext>
                  </a:extLst>
                </a:gridCol>
              </a:tblGrid>
              <a:tr h="191110">
                <a:tc gridSpan="2">
                  <a:txBody>
                    <a:bodyPr/>
                    <a:lstStyle/>
                    <a:p>
                      <a:endParaRPr lang="en-GB" sz="1100" dirty="0"/>
                    </a:p>
                  </a:txBody>
                  <a:tcPr marL="36000" marR="36000" marT="25200" marB="25200" anchor="ctr">
                    <a:solidFill>
                      <a:schemeClr val="bg2"/>
                    </a:solidFill>
                  </a:tcPr>
                </a:tc>
                <a:tc hMerge="1">
                  <a:txBody>
                    <a:bodyPr/>
                    <a:lstStyle/>
                    <a:p>
                      <a:endParaRPr lang="en-GB" sz="1400" dirty="0"/>
                    </a:p>
                  </a:txBody>
                  <a:tcPr/>
                </a:tc>
                <a:tc>
                  <a:txBody>
                    <a:bodyPr/>
                    <a:lstStyle/>
                    <a:p>
                      <a:pPr algn="ctr"/>
                      <a:r>
                        <a:rPr lang="en-GB" sz="1100" dirty="0"/>
                        <a:t>With LL (N=40)</a:t>
                      </a:r>
                    </a:p>
                  </a:txBody>
                  <a:tcPr marL="36000" marR="36000" marT="25200" marB="25200" anchor="ctr"/>
                </a:tc>
                <a:tc>
                  <a:txBody>
                    <a:bodyPr/>
                    <a:lstStyle/>
                    <a:p>
                      <a:pPr algn="ctr"/>
                      <a:r>
                        <a:rPr lang="en-GB" sz="1100" dirty="0"/>
                        <a:t>Without LL (N=146)</a:t>
                      </a:r>
                    </a:p>
                  </a:txBody>
                  <a:tcPr marL="36000" marR="36000" marT="25200" marB="25200" anchor="ctr"/>
                </a:tc>
                <a:extLst>
                  <a:ext uri="{0D108BD9-81ED-4DB2-BD59-A6C34878D82A}">
                    <a16:rowId xmlns:a16="http://schemas.microsoft.com/office/drawing/2014/main" val="3545260350"/>
                  </a:ext>
                </a:extLst>
              </a:tr>
              <a:tr h="191110">
                <a:tc rowSpan="2">
                  <a:txBody>
                    <a:bodyPr/>
                    <a:lstStyle/>
                    <a:p>
                      <a:r>
                        <a:rPr lang="en-GB" sz="1100" dirty="0"/>
                        <a:t>Gender, n (%)</a:t>
                      </a:r>
                    </a:p>
                  </a:txBody>
                  <a:tcPr marL="36000" marR="36000" marT="25200" marB="25200" anchor="ctr">
                    <a:solidFill>
                      <a:srgbClr val="CCCCCD"/>
                    </a:solidFill>
                  </a:tcPr>
                </a:tc>
                <a:tc>
                  <a:txBody>
                    <a:bodyPr/>
                    <a:lstStyle/>
                    <a:p>
                      <a:r>
                        <a:rPr lang="en-GB" sz="1100" dirty="0"/>
                        <a:t>Male</a:t>
                      </a:r>
                    </a:p>
                  </a:txBody>
                  <a:tcPr marL="36000" marR="36000" marT="25200" marB="2520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10 (25.0%)</a:t>
                      </a:r>
                    </a:p>
                  </a:txBody>
                  <a:tcPr marL="36000" marR="36000" marT="25200" marB="25200" anchor="ctr">
                    <a:solidFill>
                      <a:srgbClr val="CCCCCD"/>
                    </a:solidFill>
                  </a:tcPr>
                </a:tc>
                <a:tc>
                  <a:txBody>
                    <a:bodyPr/>
                    <a:lstStyle/>
                    <a:p>
                      <a:pPr algn="ctr"/>
                      <a:r>
                        <a:rPr lang="en-GB" sz="1100" dirty="0"/>
                        <a:t>75 (51.4%)</a:t>
                      </a:r>
                    </a:p>
                  </a:txBody>
                  <a:tcPr marL="36000" marR="36000" marT="25200" marB="25200" anchor="ctr">
                    <a:solidFill>
                      <a:srgbClr val="CCCCCD"/>
                    </a:solidFill>
                  </a:tcPr>
                </a:tc>
                <a:extLst>
                  <a:ext uri="{0D108BD9-81ED-4DB2-BD59-A6C34878D82A}">
                    <a16:rowId xmlns:a16="http://schemas.microsoft.com/office/drawing/2014/main" val="4171550616"/>
                  </a:ext>
                </a:extLst>
              </a:tr>
              <a:tr h="191110">
                <a:tc vMerge="1">
                  <a:txBody>
                    <a:bodyPr/>
                    <a:lstStyle/>
                    <a:p>
                      <a:endParaRPr lang="en-GB" sz="11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Female</a:t>
                      </a:r>
                    </a:p>
                  </a:txBody>
                  <a:tcPr marL="36000" marR="36000" marT="25200" marB="25200" anchor="ctr">
                    <a:solidFill>
                      <a:srgbClr val="CCCCC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30 (75.0%)</a:t>
                      </a:r>
                    </a:p>
                  </a:txBody>
                  <a:tcPr marL="36000" marR="36000" marT="25200" marB="25200" anchor="ctr">
                    <a:solidFill>
                      <a:srgbClr val="CCCCCD"/>
                    </a:solidFill>
                  </a:tcPr>
                </a:tc>
                <a:tc>
                  <a:txBody>
                    <a:bodyPr/>
                    <a:lstStyle/>
                    <a:p>
                      <a:pPr algn="ctr"/>
                      <a:r>
                        <a:rPr lang="en-GB" sz="1100" dirty="0"/>
                        <a:t>71 (48.6%)</a:t>
                      </a:r>
                    </a:p>
                  </a:txBody>
                  <a:tcPr marL="36000" marR="36000" marT="25200" marB="25200" anchor="ctr">
                    <a:solidFill>
                      <a:srgbClr val="CCCCCD"/>
                    </a:solidFill>
                  </a:tcPr>
                </a:tc>
                <a:extLst>
                  <a:ext uri="{0D108BD9-81ED-4DB2-BD59-A6C34878D82A}">
                    <a16:rowId xmlns:a16="http://schemas.microsoft.com/office/drawing/2014/main" val="393506722"/>
                  </a:ext>
                </a:extLst>
              </a:tr>
              <a:tr h="191110">
                <a:tc rowSpan="5">
                  <a:txBody>
                    <a:bodyPr/>
                    <a:lstStyle/>
                    <a:p>
                      <a:r>
                        <a:rPr lang="en-GB" sz="1100" dirty="0"/>
                        <a:t>Time since LL (years)</a:t>
                      </a:r>
                    </a:p>
                  </a:txBody>
                  <a:tcPr marL="36000" marR="36000" marT="25200" marB="25200" anchor="ctr">
                    <a:solidFill>
                      <a:srgbClr val="E7E7E8"/>
                    </a:solidFill>
                  </a:tcPr>
                </a:tc>
                <a:tc>
                  <a:txBody>
                    <a:bodyPr/>
                    <a:lstStyle/>
                    <a:p>
                      <a:r>
                        <a:rPr lang="en-GB" sz="1100" dirty="0"/>
                        <a:t>N</a:t>
                      </a:r>
                    </a:p>
                  </a:txBody>
                  <a:tcPr marL="36000" marR="36000" marT="25200" marB="25200" anchor="ctr">
                    <a:solidFill>
                      <a:srgbClr val="E7E7E8"/>
                    </a:solidFill>
                  </a:tcPr>
                </a:tc>
                <a:tc>
                  <a:txBody>
                    <a:bodyPr/>
                    <a:lstStyle/>
                    <a:p>
                      <a:pPr algn="ctr"/>
                      <a:r>
                        <a:rPr lang="en-GB" sz="1100" dirty="0"/>
                        <a:t>36</a:t>
                      </a:r>
                    </a:p>
                  </a:txBody>
                  <a:tcPr marL="36000" marR="36000" marT="25200" marB="25200" anchor="ctr">
                    <a:solidFill>
                      <a:srgbClr val="E7E7E8"/>
                    </a:solidFill>
                  </a:tcPr>
                </a:tc>
                <a:tc>
                  <a:txBody>
                    <a:bodyPr/>
                    <a:lstStyle/>
                    <a:p>
                      <a:pPr algn="ctr"/>
                      <a:r>
                        <a:rPr kumimoji="0" lang="en-GB" sz="1100" b="0" i="0" u="none" strike="noStrike" kern="1200" cap="none" spc="0" normalizeH="0" baseline="0" noProof="0" dirty="0">
                          <a:ln>
                            <a:noFill/>
                          </a:ln>
                          <a:solidFill>
                            <a:srgbClr val="051C2C"/>
                          </a:solidFill>
                          <a:effectLst/>
                          <a:uLnTx/>
                          <a:uFillTx/>
                          <a:latin typeface="Arial"/>
                          <a:ea typeface="+mn-ea"/>
                          <a:cs typeface="+mn-cs"/>
                        </a:rPr>
                        <a:t>–</a:t>
                      </a:r>
                      <a:endParaRPr lang="en-GB" sz="1100" dirty="0"/>
                    </a:p>
                  </a:txBody>
                  <a:tcPr marL="36000" marR="36000" marT="25200" marB="25200" anchor="ctr">
                    <a:solidFill>
                      <a:srgbClr val="E7E7E8"/>
                    </a:solidFill>
                  </a:tcPr>
                </a:tc>
                <a:extLst>
                  <a:ext uri="{0D108BD9-81ED-4DB2-BD59-A6C34878D82A}">
                    <a16:rowId xmlns:a16="http://schemas.microsoft.com/office/drawing/2014/main" val="1173664748"/>
                  </a:ext>
                </a:extLst>
              </a:tr>
              <a:tr h="191110">
                <a:tc vMerge="1">
                  <a:txBody>
                    <a:bodyPr/>
                    <a:lstStyle/>
                    <a:p>
                      <a:endParaRPr lang="en-GB" sz="1100" dirty="0"/>
                    </a:p>
                  </a:txBody>
                  <a:tcPr anchor="ctr"/>
                </a:tc>
                <a:tc>
                  <a:txBody>
                    <a:bodyPr/>
                    <a:lstStyle/>
                    <a:p>
                      <a:r>
                        <a:rPr lang="en-GB" sz="1100" dirty="0"/>
                        <a:t>Missing</a:t>
                      </a:r>
                    </a:p>
                  </a:txBody>
                  <a:tcPr marL="36000" marR="36000" marT="25200" marB="25200" anchor="ctr">
                    <a:solidFill>
                      <a:srgbClr val="E7E7E8"/>
                    </a:solidFill>
                  </a:tcPr>
                </a:tc>
                <a:tc>
                  <a:txBody>
                    <a:bodyPr/>
                    <a:lstStyle/>
                    <a:p>
                      <a:pPr algn="ctr"/>
                      <a:r>
                        <a:rPr lang="en-GB" sz="1100" dirty="0"/>
                        <a:t>4</a:t>
                      </a:r>
                    </a:p>
                  </a:txBody>
                  <a:tcPr marL="36000" marR="36000" marT="25200" marB="25200" anchor="ctr">
                    <a:solidFill>
                      <a:srgbClr val="E7E7E8"/>
                    </a:solidFill>
                  </a:tcPr>
                </a:tc>
                <a:tc>
                  <a:txBody>
                    <a:bodyPr/>
                    <a:lstStyle/>
                    <a:p>
                      <a:pPr algn="ctr"/>
                      <a:r>
                        <a:rPr kumimoji="0" lang="en-GB" sz="1100" b="0" i="0" u="none" strike="noStrike" kern="1200" cap="none" spc="0" normalizeH="0" baseline="0" noProof="0">
                          <a:ln>
                            <a:noFill/>
                          </a:ln>
                          <a:solidFill>
                            <a:srgbClr val="051C2C"/>
                          </a:solidFill>
                          <a:effectLst/>
                          <a:uLnTx/>
                          <a:uFillTx/>
                          <a:latin typeface="Arial"/>
                          <a:ea typeface="+mn-ea"/>
                          <a:cs typeface="+mn-cs"/>
                        </a:rPr>
                        <a:t>–</a:t>
                      </a:r>
                      <a:endParaRPr lang="en-GB" sz="1100" dirty="0"/>
                    </a:p>
                  </a:txBody>
                  <a:tcPr marL="36000" marR="36000" marT="25200" marB="25200" anchor="ctr">
                    <a:solidFill>
                      <a:srgbClr val="E7E7E8"/>
                    </a:solidFill>
                  </a:tcPr>
                </a:tc>
                <a:extLst>
                  <a:ext uri="{0D108BD9-81ED-4DB2-BD59-A6C34878D82A}">
                    <a16:rowId xmlns:a16="http://schemas.microsoft.com/office/drawing/2014/main" val="3242245066"/>
                  </a:ext>
                </a:extLst>
              </a:tr>
              <a:tr h="191110">
                <a:tc vMerge="1">
                  <a:txBody>
                    <a:bodyPr/>
                    <a:lstStyle/>
                    <a:p>
                      <a:endParaRPr lang="en-GB" sz="1100" dirty="0"/>
                    </a:p>
                  </a:txBody>
                  <a:tcPr anchor="ctr"/>
                </a:tc>
                <a:tc>
                  <a:txBody>
                    <a:bodyPr/>
                    <a:lstStyle/>
                    <a:p>
                      <a:r>
                        <a:rPr lang="en-GB" sz="1100" dirty="0"/>
                        <a:t>Mean (SD)</a:t>
                      </a:r>
                    </a:p>
                  </a:txBody>
                  <a:tcPr marL="36000" marR="36000" marT="25200" marB="25200" anchor="ctr">
                    <a:solidFill>
                      <a:srgbClr val="E7E7E8"/>
                    </a:solidFill>
                  </a:tcPr>
                </a:tc>
                <a:tc>
                  <a:txBody>
                    <a:bodyPr/>
                    <a:lstStyle/>
                    <a:p>
                      <a:pPr algn="ctr"/>
                      <a:r>
                        <a:rPr lang="en-GB" sz="1100" dirty="0"/>
                        <a:t>8.4 (9.7)</a:t>
                      </a:r>
                    </a:p>
                  </a:txBody>
                  <a:tcPr marL="36000" marR="36000" marT="25200" marB="25200" anchor="ctr">
                    <a:solidFill>
                      <a:srgbClr val="E7E7E8"/>
                    </a:solidFill>
                  </a:tcPr>
                </a:tc>
                <a:tc>
                  <a:txBody>
                    <a:bodyPr/>
                    <a:lstStyle/>
                    <a:p>
                      <a:pPr algn="ctr"/>
                      <a:r>
                        <a:rPr kumimoji="0" lang="en-GB" sz="1100" b="0" i="0" u="none" strike="noStrike" kern="1200" cap="none" spc="0" normalizeH="0" baseline="0" noProof="0">
                          <a:ln>
                            <a:noFill/>
                          </a:ln>
                          <a:solidFill>
                            <a:srgbClr val="051C2C"/>
                          </a:solidFill>
                          <a:effectLst/>
                          <a:uLnTx/>
                          <a:uFillTx/>
                          <a:latin typeface="Arial"/>
                          <a:ea typeface="+mn-ea"/>
                          <a:cs typeface="+mn-cs"/>
                        </a:rPr>
                        <a:t>–</a:t>
                      </a:r>
                      <a:endParaRPr lang="en-GB" sz="1100" dirty="0"/>
                    </a:p>
                  </a:txBody>
                  <a:tcPr marL="36000" marR="36000" marT="25200" marB="25200" anchor="ctr">
                    <a:solidFill>
                      <a:srgbClr val="E7E7E8"/>
                    </a:solidFill>
                  </a:tcPr>
                </a:tc>
                <a:extLst>
                  <a:ext uri="{0D108BD9-81ED-4DB2-BD59-A6C34878D82A}">
                    <a16:rowId xmlns:a16="http://schemas.microsoft.com/office/drawing/2014/main" val="863431544"/>
                  </a:ext>
                </a:extLst>
              </a:tr>
              <a:tr h="191110">
                <a:tc vMerge="1">
                  <a:txBody>
                    <a:bodyPr/>
                    <a:lstStyle/>
                    <a:p>
                      <a:endParaRPr lang="en-GB" sz="1100" dirty="0"/>
                    </a:p>
                  </a:txBody>
                  <a:tcPr marL="36000" marR="36000" marT="0" marB="0" anchor="ctr">
                    <a:solidFill>
                      <a:srgbClr val="CCCCCD"/>
                    </a:solidFill>
                  </a:tcPr>
                </a:tc>
                <a:tc>
                  <a:txBody>
                    <a:bodyPr/>
                    <a:lstStyle/>
                    <a:p>
                      <a:r>
                        <a:rPr lang="en-GB" sz="1100" dirty="0"/>
                        <a:t>Median (Q1, Q3)</a:t>
                      </a:r>
                    </a:p>
                  </a:txBody>
                  <a:tcPr marL="36000" marR="36000" marT="25200" marB="25200" anchor="ctr">
                    <a:solidFill>
                      <a:srgbClr val="E7E7E8"/>
                    </a:solidFill>
                  </a:tcPr>
                </a:tc>
                <a:tc>
                  <a:txBody>
                    <a:bodyPr/>
                    <a:lstStyle/>
                    <a:p>
                      <a:pPr algn="ctr"/>
                      <a:r>
                        <a:rPr lang="en-GB" sz="1100" dirty="0"/>
                        <a:t>3.5 (1.0, 16.0)</a:t>
                      </a:r>
                    </a:p>
                  </a:txBody>
                  <a:tcPr marL="36000" marR="36000" marT="25200" marB="25200" anchor="ctr">
                    <a:solidFill>
                      <a:srgbClr val="E7E7E8"/>
                    </a:solidFill>
                  </a:tcPr>
                </a:tc>
                <a:tc>
                  <a:txBody>
                    <a:bodyPr/>
                    <a:lstStyle/>
                    <a:p>
                      <a:pPr algn="ctr"/>
                      <a:r>
                        <a:rPr kumimoji="0" lang="en-GB" sz="1100" b="0" i="0" u="none" strike="noStrike" kern="1200" cap="none" spc="0" normalizeH="0" baseline="0" noProof="0">
                          <a:ln>
                            <a:noFill/>
                          </a:ln>
                          <a:solidFill>
                            <a:srgbClr val="051C2C"/>
                          </a:solidFill>
                          <a:effectLst/>
                          <a:uLnTx/>
                          <a:uFillTx/>
                          <a:latin typeface="Arial"/>
                          <a:ea typeface="+mn-ea"/>
                          <a:cs typeface="+mn-cs"/>
                        </a:rPr>
                        <a:t>–</a:t>
                      </a:r>
                      <a:endParaRPr lang="en-GB" sz="1100" dirty="0"/>
                    </a:p>
                  </a:txBody>
                  <a:tcPr marL="36000" marR="36000" marT="25200" marB="25200" anchor="ctr">
                    <a:solidFill>
                      <a:srgbClr val="E7E7E8"/>
                    </a:solidFill>
                  </a:tcPr>
                </a:tc>
                <a:extLst>
                  <a:ext uri="{0D108BD9-81ED-4DB2-BD59-A6C34878D82A}">
                    <a16:rowId xmlns:a16="http://schemas.microsoft.com/office/drawing/2014/main" val="1163140629"/>
                  </a:ext>
                </a:extLst>
              </a:tr>
              <a:tr h="191110">
                <a:tc vMerge="1">
                  <a:txBody>
                    <a:bodyPr/>
                    <a:lstStyle/>
                    <a:p>
                      <a:endParaRPr lang="en-GB" sz="1100" dirty="0"/>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Min, Max</a:t>
                      </a:r>
                    </a:p>
                  </a:txBody>
                  <a:tcPr marL="36000" marR="36000" marT="25200" marB="25200" anchor="ctr">
                    <a:solidFill>
                      <a:srgbClr val="E7E7E8"/>
                    </a:solidFill>
                  </a:tcPr>
                </a:tc>
                <a:tc>
                  <a:txBody>
                    <a:bodyPr/>
                    <a:lstStyle/>
                    <a:p>
                      <a:pPr algn="ctr"/>
                      <a:r>
                        <a:rPr lang="en-GB" sz="1100" dirty="0"/>
                        <a:t>0.0, 28.0</a:t>
                      </a:r>
                    </a:p>
                  </a:txBody>
                  <a:tcPr marL="36000" marR="36000" marT="25200" marB="25200" anchor="ctr">
                    <a:solidFill>
                      <a:srgbClr val="E7E7E8"/>
                    </a:solidFill>
                  </a:tcPr>
                </a:tc>
                <a:tc>
                  <a:txBody>
                    <a:bodyPr/>
                    <a:lstStyle/>
                    <a:p>
                      <a:pPr algn="ctr"/>
                      <a:r>
                        <a:rPr kumimoji="0" lang="en-GB" sz="1100" b="0" i="0" u="none" strike="noStrike" kern="1200" cap="none" spc="0" normalizeH="0" baseline="0" noProof="0" dirty="0">
                          <a:ln>
                            <a:noFill/>
                          </a:ln>
                          <a:solidFill>
                            <a:srgbClr val="051C2C"/>
                          </a:solidFill>
                          <a:effectLst/>
                          <a:uLnTx/>
                          <a:uFillTx/>
                          <a:latin typeface="Arial"/>
                          <a:ea typeface="+mn-ea"/>
                          <a:cs typeface="+mn-cs"/>
                        </a:rPr>
                        <a:t>–</a:t>
                      </a:r>
                      <a:endParaRPr lang="en-GB" sz="1100" dirty="0"/>
                    </a:p>
                  </a:txBody>
                  <a:tcPr marL="36000" marR="36000" marT="25200" marB="25200" anchor="ctr">
                    <a:solidFill>
                      <a:srgbClr val="E7E7E8"/>
                    </a:solidFill>
                  </a:tcPr>
                </a:tc>
                <a:extLst>
                  <a:ext uri="{0D108BD9-81ED-4DB2-BD59-A6C34878D82A}">
                    <a16:rowId xmlns:a16="http://schemas.microsoft.com/office/drawing/2014/main" val="2765014606"/>
                  </a:ext>
                </a:extLst>
              </a:tr>
            </a:tbl>
          </a:graphicData>
        </a:graphic>
      </p:graphicFrame>
    </p:spTree>
    <p:extLst>
      <p:ext uri="{BB962C8B-B14F-4D97-AF65-F5344CB8AC3E}">
        <p14:creationId xmlns:p14="http://schemas.microsoft.com/office/powerpoint/2010/main" val="763760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8EED-0E5D-742B-23C4-F26487E4FB94}"/>
              </a:ext>
            </a:extLst>
          </p:cNvPr>
          <p:cNvSpPr>
            <a:spLocks noGrp="1"/>
          </p:cNvSpPr>
          <p:nvPr>
            <p:ph type="title"/>
          </p:nvPr>
        </p:nvSpPr>
        <p:spPr/>
        <p:txBody>
          <a:bodyPr>
            <a:normAutofit/>
          </a:bodyPr>
          <a:lstStyle/>
          <a:p>
            <a:r>
              <a:rPr lang="en-GB" dirty="0"/>
              <a:t>Burden of Medical Complications</a:t>
            </a:r>
          </a:p>
        </p:txBody>
      </p:sp>
      <p:sp>
        <p:nvSpPr>
          <p:cNvPr id="4" name="Footer Placeholder 3">
            <a:extLst>
              <a:ext uri="{FF2B5EF4-FFF2-40B4-BE49-F238E27FC236}">
                <a16:creationId xmlns:a16="http://schemas.microsoft.com/office/drawing/2014/main" id="{AB9B6276-3F09-68AE-F4B6-F5E4C0C4513C}"/>
              </a:ext>
            </a:extLst>
          </p:cNvPr>
          <p:cNvSpPr>
            <a:spLocks noGrp="1"/>
          </p:cNvSpPr>
          <p:nvPr>
            <p:ph type="ftr" sz="quarter" idx="11"/>
          </p:nvPr>
        </p:nvSpPr>
        <p:spPr/>
        <p:txBody>
          <a:bodyPr/>
          <a:lstStyle/>
          <a:p>
            <a:r>
              <a:rPr lang="en-GB" dirty="0"/>
              <a:t>Each patient may have several complications reported across the lifespan and may therefore be included in multiple age subgroups. Event rates per 100 person-years calculated as the number of events divided by the total number of patient historical years, multiplied by 100. ENT Ear, nose and throat. </a:t>
            </a:r>
          </a:p>
          <a:p>
            <a:r>
              <a:rPr lang="en-GB" dirty="0"/>
              <a:t>Adapted from: Maghnie M, et al. </a:t>
            </a:r>
            <a:r>
              <a:rPr lang="en-GB" dirty="0" err="1"/>
              <a:t>Orphanet</a:t>
            </a:r>
            <a:r>
              <a:rPr lang="en-GB" dirty="0"/>
              <a:t> J Rare Dis 2023;18:56.</a:t>
            </a:r>
          </a:p>
        </p:txBody>
      </p:sp>
      <p:sp>
        <p:nvSpPr>
          <p:cNvPr id="5" name="Content Placeholder 4">
            <a:extLst>
              <a:ext uri="{FF2B5EF4-FFF2-40B4-BE49-F238E27FC236}">
                <a16:creationId xmlns:a16="http://schemas.microsoft.com/office/drawing/2014/main" id="{418D68ED-B3B3-9AD5-2A8F-6510A4C8B523}"/>
              </a:ext>
            </a:extLst>
          </p:cNvPr>
          <p:cNvSpPr>
            <a:spLocks noGrp="1"/>
          </p:cNvSpPr>
          <p:nvPr>
            <p:ph sz="quarter" idx="12"/>
          </p:nvPr>
        </p:nvSpPr>
        <p:spPr/>
        <p:txBody>
          <a:bodyPr>
            <a:normAutofit/>
          </a:bodyPr>
          <a:lstStyle/>
          <a:p>
            <a:r>
              <a:rPr lang="en-GB" dirty="0"/>
              <a:t>The highest rates of any complication were reported among patients aged &lt;10 and &gt;40 years</a:t>
            </a:r>
          </a:p>
        </p:txBody>
      </p:sp>
      <p:graphicFrame>
        <p:nvGraphicFramePr>
          <p:cNvPr id="6" name="Chart 5">
            <a:extLst>
              <a:ext uri="{FF2B5EF4-FFF2-40B4-BE49-F238E27FC236}">
                <a16:creationId xmlns:a16="http://schemas.microsoft.com/office/drawing/2014/main" id="{E70528B9-8152-2B1A-CD9C-532D29B56DA1}"/>
              </a:ext>
            </a:extLst>
          </p:cNvPr>
          <p:cNvGraphicFramePr>
            <a:graphicFrameLocks noGrp="1" noDrilldown="1" noMove="1" noResize="1"/>
          </p:cNvGraphicFramePr>
          <p:nvPr>
            <p:extLst>
              <p:ext uri="{D42A27DB-BD31-4B8C-83A1-F6EECF244321}">
                <p14:modId xmlns:p14="http://schemas.microsoft.com/office/powerpoint/2010/main" val="3197292361"/>
              </p:ext>
            </p:extLst>
          </p:nvPr>
        </p:nvGraphicFramePr>
        <p:xfrm>
          <a:off x="704497" y="1421019"/>
          <a:ext cx="10791503" cy="40315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42FED60-85E9-1154-E8ED-504A3166C75D}"/>
              </a:ext>
            </a:extLst>
          </p:cNvPr>
          <p:cNvSpPr txBox="1"/>
          <p:nvPr/>
        </p:nvSpPr>
        <p:spPr>
          <a:xfrm rot="16200000">
            <a:off x="185546" y="3136611"/>
            <a:ext cx="1180893" cy="307777"/>
          </a:xfrm>
          <a:prstGeom prst="rect">
            <a:avLst/>
          </a:prstGeom>
          <a:noFill/>
        </p:spPr>
        <p:txBody>
          <a:bodyPr wrap="square" rtlCol="0">
            <a:spAutoFit/>
          </a:bodyPr>
          <a:lstStyle/>
          <a:p>
            <a:r>
              <a:rPr lang="en-GB" sz="1400" dirty="0"/>
              <a:t>Patients, %</a:t>
            </a:r>
          </a:p>
        </p:txBody>
      </p:sp>
      <p:sp>
        <p:nvSpPr>
          <p:cNvPr id="8" name="TextBox 7">
            <a:extLst>
              <a:ext uri="{FF2B5EF4-FFF2-40B4-BE49-F238E27FC236}">
                <a16:creationId xmlns:a16="http://schemas.microsoft.com/office/drawing/2014/main" id="{26DFDBAE-DAAB-EEB2-D32F-AC96BE76E2C1}"/>
              </a:ext>
            </a:extLst>
          </p:cNvPr>
          <p:cNvSpPr txBox="1"/>
          <p:nvPr/>
        </p:nvSpPr>
        <p:spPr>
          <a:xfrm>
            <a:off x="1469814" y="2251066"/>
            <a:ext cx="482824" cy="276999"/>
          </a:xfrm>
          <a:prstGeom prst="rect">
            <a:avLst/>
          </a:prstGeom>
          <a:noFill/>
        </p:spPr>
        <p:txBody>
          <a:bodyPr wrap="none" rtlCol="0">
            <a:spAutoFit/>
          </a:bodyPr>
          <a:lstStyle/>
          <a:p>
            <a:pPr algn="ctr"/>
            <a:r>
              <a:rPr lang="en-GB" sz="1200" b="1" dirty="0">
                <a:solidFill>
                  <a:schemeClr val="tx2"/>
                </a:solidFill>
              </a:rPr>
              <a:t>56.4</a:t>
            </a:r>
          </a:p>
        </p:txBody>
      </p:sp>
      <p:sp>
        <p:nvSpPr>
          <p:cNvPr id="9" name="TextBox 8">
            <a:extLst>
              <a:ext uri="{FF2B5EF4-FFF2-40B4-BE49-F238E27FC236}">
                <a16:creationId xmlns:a16="http://schemas.microsoft.com/office/drawing/2014/main" id="{56F31718-93DF-5374-E49C-4B1CB3569820}"/>
              </a:ext>
            </a:extLst>
          </p:cNvPr>
          <p:cNvSpPr txBox="1"/>
          <p:nvPr/>
        </p:nvSpPr>
        <p:spPr>
          <a:xfrm>
            <a:off x="2272454" y="3290500"/>
            <a:ext cx="482825" cy="276999"/>
          </a:xfrm>
          <a:prstGeom prst="rect">
            <a:avLst/>
          </a:prstGeom>
          <a:noFill/>
        </p:spPr>
        <p:txBody>
          <a:bodyPr wrap="none" rtlCol="0">
            <a:spAutoFit/>
          </a:bodyPr>
          <a:lstStyle/>
          <a:p>
            <a:pPr algn="ctr"/>
            <a:r>
              <a:rPr lang="en-GB" sz="1200" b="1" dirty="0">
                <a:solidFill>
                  <a:schemeClr val="tx2"/>
                </a:solidFill>
              </a:rPr>
              <a:t>31.1</a:t>
            </a:r>
          </a:p>
        </p:txBody>
      </p:sp>
      <p:sp>
        <p:nvSpPr>
          <p:cNvPr id="10" name="TextBox 9">
            <a:extLst>
              <a:ext uri="{FF2B5EF4-FFF2-40B4-BE49-F238E27FC236}">
                <a16:creationId xmlns:a16="http://schemas.microsoft.com/office/drawing/2014/main" id="{F516B249-5F14-FBED-67DB-DCF55CB49A8E}"/>
              </a:ext>
            </a:extLst>
          </p:cNvPr>
          <p:cNvSpPr txBox="1"/>
          <p:nvPr/>
        </p:nvSpPr>
        <p:spPr>
          <a:xfrm>
            <a:off x="3081867" y="3673587"/>
            <a:ext cx="482825" cy="276999"/>
          </a:xfrm>
          <a:prstGeom prst="rect">
            <a:avLst/>
          </a:prstGeom>
          <a:noFill/>
        </p:spPr>
        <p:txBody>
          <a:bodyPr wrap="none" rtlCol="0">
            <a:spAutoFit/>
          </a:bodyPr>
          <a:lstStyle/>
          <a:p>
            <a:pPr algn="ctr"/>
            <a:r>
              <a:rPr lang="en-GB" sz="1200" b="1" dirty="0">
                <a:solidFill>
                  <a:schemeClr val="tx2"/>
                </a:solidFill>
              </a:rPr>
              <a:t>21.2</a:t>
            </a:r>
          </a:p>
        </p:txBody>
      </p:sp>
      <p:sp>
        <p:nvSpPr>
          <p:cNvPr id="11" name="TextBox 10">
            <a:extLst>
              <a:ext uri="{FF2B5EF4-FFF2-40B4-BE49-F238E27FC236}">
                <a16:creationId xmlns:a16="http://schemas.microsoft.com/office/drawing/2014/main" id="{DF2C7BEA-9585-DB82-B63B-4C3FD7F131ED}"/>
              </a:ext>
            </a:extLst>
          </p:cNvPr>
          <p:cNvSpPr txBox="1"/>
          <p:nvPr/>
        </p:nvSpPr>
        <p:spPr>
          <a:xfrm>
            <a:off x="3891282" y="3622787"/>
            <a:ext cx="482825" cy="276999"/>
          </a:xfrm>
          <a:prstGeom prst="rect">
            <a:avLst/>
          </a:prstGeom>
          <a:noFill/>
        </p:spPr>
        <p:txBody>
          <a:bodyPr wrap="none" rtlCol="0">
            <a:spAutoFit/>
          </a:bodyPr>
          <a:lstStyle/>
          <a:p>
            <a:pPr algn="ctr"/>
            <a:r>
              <a:rPr lang="en-GB" sz="1200" b="1" dirty="0">
                <a:solidFill>
                  <a:schemeClr val="tx2"/>
                </a:solidFill>
              </a:rPr>
              <a:t>22.4</a:t>
            </a:r>
          </a:p>
        </p:txBody>
      </p:sp>
      <p:sp>
        <p:nvSpPr>
          <p:cNvPr id="12" name="TextBox 11">
            <a:extLst>
              <a:ext uri="{FF2B5EF4-FFF2-40B4-BE49-F238E27FC236}">
                <a16:creationId xmlns:a16="http://schemas.microsoft.com/office/drawing/2014/main" id="{A86E086A-65E1-A6D4-5276-5C4334437473}"/>
              </a:ext>
            </a:extLst>
          </p:cNvPr>
          <p:cNvSpPr txBox="1"/>
          <p:nvPr/>
        </p:nvSpPr>
        <p:spPr>
          <a:xfrm>
            <a:off x="4700698" y="3622787"/>
            <a:ext cx="482825" cy="276999"/>
          </a:xfrm>
          <a:prstGeom prst="rect">
            <a:avLst/>
          </a:prstGeom>
          <a:noFill/>
        </p:spPr>
        <p:txBody>
          <a:bodyPr wrap="none" rtlCol="0">
            <a:spAutoFit/>
          </a:bodyPr>
          <a:lstStyle/>
          <a:p>
            <a:pPr algn="ctr"/>
            <a:r>
              <a:rPr lang="en-GB" sz="1200" b="1" dirty="0">
                <a:solidFill>
                  <a:schemeClr val="tx2"/>
                </a:solidFill>
              </a:rPr>
              <a:t>21.9</a:t>
            </a:r>
          </a:p>
        </p:txBody>
      </p:sp>
      <p:sp>
        <p:nvSpPr>
          <p:cNvPr id="13" name="TextBox 12">
            <a:extLst>
              <a:ext uri="{FF2B5EF4-FFF2-40B4-BE49-F238E27FC236}">
                <a16:creationId xmlns:a16="http://schemas.microsoft.com/office/drawing/2014/main" id="{67882C99-6326-D322-39AE-9C2B825F254C}"/>
              </a:ext>
            </a:extLst>
          </p:cNvPr>
          <p:cNvSpPr txBox="1"/>
          <p:nvPr/>
        </p:nvSpPr>
        <p:spPr>
          <a:xfrm>
            <a:off x="5510115" y="3562812"/>
            <a:ext cx="482825" cy="276999"/>
          </a:xfrm>
          <a:prstGeom prst="rect">
            <a:avLst/>
          </a:prstGeom>
          <a:noFill/>
        </p:spPr>
        <p:txBody>
          <a:bodyPr wrap="none" rtlCol="0">
            <a:spAutoFit/>
          </a:bodyPr>
          <a:lstStyle/>
          <a:p>
            <a:pPr algn="ctr"/>
            <a:r>
              <a:rPr lang="en-GB" sz="1200" b="1" dirty="0">
                <a:solidFill>
                  <a:schemeClr val="tx2"/>
                </a:solidFill>
              </a:rPr>
              <a:t>23.6</a:t>
            </a:r>
          </a:p>
        </p:txBody>
      </p:sp>
      <p:sp>
        <p:nvSpPr>
          <p:cNvPr id="14" name="TextBox 13">
            <a:extLst>
              <a:ext uri="{FF2B5EF4-FFF2-40B4-BE49-F238E27FC236}">
                <a16:creationId xmlns:a16="http://schemas.microsoft.com/office/drawing/2014/main" id="{37D8854F-E5DE-3842-2F13-EEDC197618F1}"/>
              </a:ext>
            </a:extLst>
          </p:cNvPr>
          <p:cNvSpPr txBox="1"/>
          <p:nvPr/>
        </p:nvSpPr>
        <p:spPr>
          <a:xfrm>
            <a:off x="6326303" y="2095317"/>
            <a:ext cx="482825" cy="276999"/>
          </a:xfrm>
          <a:prstGeom prst="rect">
            <a:avLst/>
          </a:prstGeom>
          <a:noFill/>
        </p:spPr>
        <p:txBody>
          <a:bodyPr wrap="none" rtlCol="0">
            <a:spAutoFit/>
          </a:bodyPr>
          <a:lstStyle/>
          <a:p>
            <a:pPr algn="ctr"/>
            <a:r>
              <a:rPr lang="en-GB" sz="1200" b="1" dirty="0">
                <a:solidFill>
                  <a:schemeClr val="tx2"/>
                </a:solidFill>
              </a:rPr>
              <a:t>60.9</a:t>
            </a:r>
          </a:p>
        </p:txBody>
      </p:sp>
      <p:sp>
        <p:nvSpPr>
          <p:cNvPr id="15" name="TextBox 14">
            <a:extLst>
              <a:ext uri="{FF2B5EF4-FFF2-40B4-BE49-F238E27FC236}">
                <a16:creationId xmlns:a16="http://schemas.microsoft.com/office/drawing/2014/main" id="{0B7F1365-1C8B-3932-1204-4A5FA09EA70A}"/>
              </a:ext>
            </a:extLst>
          </p:cNvPr>
          <p:cNvSpPr txBox="1"/>
          <p:nvPr/>
        </p:nvSpPr>
        <p:spPr>
          <a:xfrm>
            <a:off x="7135717" y="1892668"/>
            <a:ext cx="482825" cy="276999"/>
          </a:xfrm>
          <a:prstGeom prst="rect">
            <a:avLst/>
          </a:prstGeom>
          <a:noFill/>
        </p:spPr>
        <p:txBody>
          <a:bodyPr wrap="none" rtlCol="0">
            <a:spAutoFit/>
          </a:bodyPr>
          <a:lstStyle/>
          <a:p>
            <a:pPr algn="ctr"/>
            <a:r>
              <a:rPr lang="en-GB" sz="1200" b="1" dirty="0">
                <a:solidFill>
                  <a:schemeClr val="tx2"/>
                </a:solidFill>
              </a:rPr>
              <a:t>66.3</a:t>
            </a:r>
          </a:p>
        </p:txBody>
      </p:sp>
      <p:sp>
        <p:nvSpPr>
          <p:cNvPr id="16" name="TextBox 15">
            <a:extLst>
              <a:ext uri="{FF2B5EF4-FFF2-40B4-BE49-F238E27FC236}">
                <a16:creationId xmlns:a16="http://schemas.microsoft.com/office/drawing/2014/main" id="{5D9F78F7-2582-60E9-CFB3-6BDB14E2F4AE}"/>
              </a:ext>
            </a:extLst>
          </p:cNvPr>
          <p:cNvSpPr txBox="1"/>
          <p:nvPr/>
        </p:nvSpPr>
        <p:spPr>
          <a:xfrm>
            <a:off x="7945132" y="2288909"/>
            <a:ext cx="482825" cy="276999"/>
          </a:xfrm>
          <a:prstGeom prst="rect">
            <a:avLst/>
          </a:prstGeom>
          <a:noFill/>
        </p:spPr>
        <p:txBody>
          <a:bodyPr wrap="none" rtlCol="0">
            <a:spAutoFit/>
          </a:bodyPr>
          <a:lstStyle/>
          <a:p>
            <a:pPr algn="ctr"/>
            <a:r>
              <a:rPr lang="en-GB" sz="1200" b="1" dirty="0">
                <a:solidFill>
                  <a:schemeClr val="tx2"/>
                </a:solidFill>
              </a:rPr>
              <a:t>56.1</a:t>
            </a:r>
          </a:p>
        </p:txBody>
      </p:sp>
      <p:sp>
        <p:nvSpPr>
          <p:cNvPr id="3" name="TextBox 2">
            <a:extLst>
              <a:ext uri="{FF2B5EF4-FFF2-40B4-BE49-F238E27FC236}">
                <a16:creationId xmlns:a16="http://schemas.microsoft.com/office/drawing/2014/main" id="{BA171A79-50AC-6D82-2EA8-1D7C9BBB7273}"/>
              </a:ext>
            </a:extLst>
          </p:cNvPr>
          <p:cNvSpPr txBox="1"/>
          <p:nvPr/>
        </p:nvSpPr>
        <p:spPr>
          <a:xfrm>
            <a:off x="3848623" y="5244890"/>
            <a:ext cx="1704149" cy="307777"/>
          </a:xfrm>
          <a:prstGeom prst="rect">
            <a:avLst/>
          </a:prstGeom>
          <a:noFill/>
        </p:spPr>
        <p:txBody>
          <a:bodyPr wrap="square" rtlCol="0">
            <a:spAutoFit/>
          </a:bodyPr>
          <a:lstStyle/>
          <a:p>
            <a:pPr algn="ctr"/>
            <a:r>
              <a:rPr lang="en-GB" sz="1400" dirty="0"/>
              <a:t>Age Subgroup</a:t>
            </a:r>
          </a:p>
        </p:txBody>
      </p:sp>
    </p:spTree>
    <p:extLst>
      <p:ext uri="{BB962C8B-B14F-4D97-AF65-F5344CB8AC3E}">
        <p14:creationId xmlns:p14="http://schemas.microsoft.com/office/powerpoint/2010/main" val="1791798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58EED-0E5D-742B-23C4-F26487E4FB94}"/>
              </a:ext>
            </a:extLst>
          </p:cNvPr>
          <p:cNvSpPr>
            <a:spLocks noGrp="1"/>
          </p:cNvSpPr>
          <p:nvPr>
            <p:ph type="title"/>
          </p:nvPr>
        </p:nvSpPr>
        <p:spPr/>
        <p:txBody>
          <a:bodyPr>
            <a:normAutofit/>
          </a:bodyPr>
          <a:lstStyle/>
          <a:p>
            <a:r>
              <a:rPr lang="en-GB" dirty="0"/>
              <a:t>Surgical Burden</a:t>
            </a:r>
          </a:p>
        </p:txBody>
      </p:sp>
      <p:sp>
        <p:nvSpPr>
          <p:cNvPr id="4" name="Footer Placeholder 3">
            <a:extLst>
              <a:ext uri="{FF2B5EF4-FFF2-40B4-BE49-F238E27FC236}">
                <a16:creationId xmlns:a16="http://schemas.microsoft.com/office/drawing/2014/main" id="{AB9B6276-3F09-68AE-F4B6-F5E4C0C4513C}"/>
              </a:ext>
            </a:extLst>
          </p:cNvPr>
          <p:cNvSpPr>
            <a:spLocks noGrp="1"/>
          </p:cNvSpPr>
          <p:nvPr>
            <p:ph type="ftr" sz="quarter" idx="11"/>
          </p:nvPr>
        </p:nvSpPr>
        <p:spPr/>
        <p:txBody>
          <a:bodyPr/>
          <a:lstStyle/>
          <a:p>
            <a:r>
              <a:rPr lang="en-GB" dirty="0"/>
              <a:t>Each patient may have had several surgeries reported across the lifespan and may therefore be included in multiple age subgroups. ‘Other’ surgeries were those not pre-defined in the CRF used to record data, and mainly consisted of other orthopaedic procedures (e.g., medical device removal, osteotomy, epiphysiodesis). Adapted from: Maghnie M, et al. </a:t>
            </a:r>
            <a:r>
              <a:rPr lang="en-GB" dirty="0" err="1"/>
              <a:t>Orphanet</a:t>
            </a:r>
            <a:r>
              <a:rPr lang="en-GB" dirty="0"/>
              <a:t> J Rare Dis 2023;18:56.</a:t>
            </a:r>
          </a:p>
        </p:txBody>
      </p:sp>
      <p:sp>
        <p:nvSpPr>
          <p:cNvPr id="5" name="Content Placeholder 4">
            <a:extLst>
              <a:ext uri="{FF2B5EF4-FFF2-40B4-BE49-F238E27FC236}">
                <a16:creationId xmlns:a16="http://schemas.microsoft.com/office/drawing/2014/main" id="{418D68ED-B3B3-9AD5-2A8F-6510A4C8B523}"/>
              </a:ext>
            </a:extLst>
          </p:cNvPr>
          <p:cNvSpPr>
            <a:spLocks noGrp="1"/>
          </p:cNvSpPr>
          <p:nvPr>
            <p:ph sz="quarter" idx="12"/>
          </p:nvPr>
        </p:nvSpPr>
        <p:spPr/>
        <p:txBody>
          <a:bodyPr>
            <a:normAutofit/>
          </a:bodyPr>
          <a:lstStyle/>
          <a:p>
            <a:r>
              <a:rPr lang="en-GB" dirty="0"/>
              <a:t>The highest rates of any complication were reported among patients aged &lt;10 and &gt;40 years</a:t>
            </a:r>
          </a:p>
        </p:txBody>
      </p:sp>
      <p:graphicFrame>
        <p:nvGraphicFramePr>
          <p:cNvPr id="6" name="Chart 5">
            <a:extLst>
              <a:ext uri="{FF2B5EF4-FFF2-40B4-BE49-F238E27FC236}">
                <a16:creationId xmlns:a16="http://schemas.microsoft.com/office/drawing/2014/main" id="{E70528B9-8152-2B1A-CD9C-532D29B56DA1}"/>
              </a:ext>
            </a:extLst>
          </p:cNvPr>
          <p:cNvGraphicFramePr>
            <a:graphicFrameLocks noGrp="1" noDrilldown="1" noMove="1" noResize="1"/>
          </p:cNvGraphicFramePr>
          <p:nvPr>
            <p:extLst>
              <p:ext uri="{D42A27DB-BD31-4B8C-83A1-F6EECF244321}">
                <p14:modId xmlns:p14="http://schemas.microsoft.com/office/powerpoint/2010/main" val="228131191"/>
              </p:ext>
            </p:extLst>
          </p:nvPr>
        </p:nvGraphicFramePr>
        <p:xfrm>
          <a:off x="704497" y="1421019"/>
          <a:ext cx="10791503" cy="40315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42FED60-85E9-1154-E8ED-504A3166C75D}"/>
              </a:ext>
            </a:extLst>
          </p:cNvPr>
          <p:cNvSpPr txBox="1"/>
          <p:nvPr/>
        </p:nvSpPr>
        <p:spPr>
          <a:xfrm rot="16200000">
            <a:off x="188932" y="3102039"/>
            <a:ext cx="1180893" cy="307777"/>
          </a:xfrm>
          <a:prstGeom prst="rect">
            <a:avLst/>
          </a:prstGeom>
          <a:noFill/>
        </p:spPr>
        <p:txBody>
          <a:bodyPr wrap="square" rtlCol="0">
            <a:spAutoFit/>
          </a:bodyPr>
          <a:lstStyle/>
          <a:p>
            <a:r>
              <a:rPr lang="en-GB" sz="1400" dirty="0"/>
              <a:t>Patients, %</a:t>
            </a:r>
          </a:p>
        </p:txBody>
      </p:sp>
      <p:sp>
        <p:nvSpPr>
          <p:cNvPr id="8" name="TextBox 7">
            <a:extLst>
              <a:ext uri="{FF2B5EF4-FFF2-40B4-BE49-F238E27FC236}">
                <a16:creationId xmlns:a16="http://schemas.microsoft.com/office/drawing/2014/main" id="{26DFDBAE-DAAB-EEB2-D32F-AC96BE76E2C1}"/>
              </a:ext>
            </a:extLst>
          </p:cNvPr>
          <p:cNvSpPr txBox="1"/>
          <p:nvPr/>
        </p:nvSpPr>
        <p:spPr>
          <a:xfrm>
            <a:off x="1469814" y="2840343"/>
            <a:ext cx="482825" cy="276999"/>
          </a:xfrm>
          <a:prstGeom prst="rect">
            <a:avLst/>
          </a:prstGeom>
          <a:noFill/>
        </p:spPr>
        <p:txBody>
          <a:bodyPr wrap="none" rtlCol="0">
            <a:spAutoFit/>
          </a:bodyPr>
          <a:lstStyle/>
          <a:p>
            <a:pPr algn="ctr"/>
            <a:r>
              <a:rPr lang="en-GB" sz="1200" b="1" dirty="0">
                <a:solidFill>
                  <a:schemeClr val="tx2"/>
                </a:solidFill>
              </a:rPr>
              <a:t>23.2</a:t>
            </a:r>
          </a:p>
        </p:txBody>
      </p:sp>
      <p:sp>
        <p:nvSpPr>
          <p:cNvPr id="9" name="TextBox 8">
            <a:extLst>
              <a:ext uri="{FF2B5EF4-FFF2-40B4-BE49-F238E27FC236}">
                <a16:creationId xmlns:a16="http://schemas.microsoft.com/office/drawing/2014/main" id="{56F31718-93DF-5374-E49C-4B1CB3569820}"/>
              </a:ext>
            </a:extLst>
          </p:cNvPr>
          <p:cNvSpPr txBox="1"/>
          <p:nvPr/>
        </p:nvSpPr>
        <p:spPr>
          <a:xfrm>
            <a:off x="2272455" y="2978929"/>
            <a:ext cx="482825" cy="276999"/>
          </a:xfrm>
          <a:prstGeom prst="rect">
            <a:avLst/>
          </a:prstGeom>
          <a:noFill/>
        </p:spPr>
        <p:txBody>
          <a:bodyPr wrap="none" rtlCol="0">
            <a:spAutoFit/>
          </a:bodyPr>
          <a:lstStyle/>
          <a:p>
            <a:pPr algn="ctr"/>
            <a:r>
              <a:rPr lang="en-GB" sz="1200" b="1" dirty="0">
                <a:solidFill>
                  <a:schemeClr val="tx2"/>
                </a:solidFill>
              </a:rPr>
              <a:t>21.8</a:t>
            </a:r>
          </a:p>
        </p:txBody>
      </p:sp>
      <p:sp>
        <p:nvSpPr>
          <p:cNvPr id="10" name="TextBox 9">
            <a:extLst>
              <a:ext uri="{FF2B5EF4-FFF2-40B4-BE49-F238E27FC236}">
                <a16:creationId xmlns:a16="http://schemas.microsoft.com/office/drawing/2014/main" id="{F516B249-5F14-FBED-67DB-DCF55CB49A8E}"/>
              </a:ext>
            </a:extLst>
          </p:cNvPr>
          <p:cNvSpPr txBox="1"/>
          <p:nvPr/>
        </p:nvSpPr>
        <p:spPr>
          <a:xfrm>
            <a:off x="3081868" y="2203777"/>
            <a:ext cx="482825" cy="276999"/>
          </a:xfrm>
          <a:prstGeom prst="rect">
            <a:avLst/>
          </a:prstGeom>
          <a:noFill/>
        </p:spPr>
        <p:txBody>
          <a:bodyPr wrap="none" rtlCol="0">
            <a:spAutoFit/>
          </a:bodyPr>
          <a:lstStyle/>
          <a:p>
            <a:pPr algn="ctr"/>
            <a:r>
              <a:rPr lang="en-GB" sz="1200" b="1" dirty="0">
                <a:solidFill>
                  <a:schemeClr val="tx2"/>
                </a:solidFill>
              </a:rPr>
              <a:t>33.2</a:t>
            </a:r>
          </a:p>
        </p:txBody>
      </p:sp>
      <p:sp>
        <p:nvSpPr>
          <p:cNvPr id="11" name="TextBox 10">
            <a:extLst>
              <a:ext uri="{FF2B5EF4-FFF2-40B4-BE49-F238E27FC236}">
                <a16:creationId xmlns:a16="http://schemas.microsoft.com/office/drawing/2014/main" id="{DF2C7BEA-9585-DB82-B63B-4C3FD7F131ED}"/>
              </a:ext>
            </a:extLst>
          </p:cNvPr>
          <p:cNvSpPr txBox="1"/>
          <p:nvPr/>
        </p:nvSpPr>
        <p:spPr>
          <a:xfrm>
            <a:off x="3891283" y="2782896"/>
            <a:ext cx="482825" cy="276999"/>
          </a:xfrm>
          <a:prstGeom prst="rect">
            <a:avLst/>
          </a:prstGeom>
          <a:noFill/>
        </p:spPr>
        <p:txBody>
          <a:bodyPr wrap="none" rtlCol="0">
            <a:spAutoFit/>
          </a:bodyPr>
          <a:lstStyle/>
          <a:p>
            <a:pPr algn="ctr"/>
            <a:r>
              <a:rPr lang="en-GB" sz="1200" b="1" dirty="0">
                <a:solidFill>
                  <a:schemeClr val="tx2"/>
                </a:solidFill>
              </a:rPr>
              <a:t>23.9</a:t>
            </a:r>
          </a:p>
        </p:txBody>
      </p:sp>
      <p:sp>
        <p:nvSpPr>
          <p:cNvPr id="12" name="TextBox 11">
            <a:extLst>
              <a:ext uri="{FF2B5EF4-FFF2-40B4-BE49-F238E27FC236}">
                <a16:creationId xmlns:a16="http://schemas.microsoft.com/office/drawing/2014/main" id="{A86E086A-65E1-A6D4-5276-5C4334437473}"/>
              </a:ext>
            </a:extLst>
          </p:cNvPr>
          <p:cNvSpPr txBox="1"/>
          <p:nvPr/>
        </p:nvSpPr>
        <p:spPr>
          <a:xfrm>
            <a:off x="4743178" y="3995323"/>
            <a:ext cx="397866" cy="276999"/>
          </a:xfrm>
          <a:prstGeom prst="rect">
            <a:avLst/>
          </a:prstGeom>
          <a:noFill/>
        </p:spPr>
        <p:txBody>
          <a:bodyPr wrap="none" rtlCol="0">
            <a:spAutoFit/>
          </a:bodyPr>
          <a:lstStyle/>
          <a:p>
            <a:pPr algn="ctr"/>
            <a:r>
              <a:rPr lang="en-GB" sz="1200" b="1" dirty="0">
                <a:solidFill>
                  <a:schemeClr val="tx2"/>
                </a:solidFill>
              </a:rPr>
              <a:t>7.0</a:t>
            </a:r>
          </a:p>
        </p:txBody>
      </p:sp>
      <p:sp>
        <p:nvSpPr>
          <p:cNvPr id="13" name="TextBox 12">
            <a:extLst>
              <a:ext uri="{FF2B5EF4-FFF2-40B4-BE49-F238E27FC236}">
                <a16:creationId xmlns:a16="http://schemas.microsoft.com/office/drawing/2014/main" id="{67882C99-6326-D322-39AE-9C2B825F254C}"/>
              </a:ext>
            </a:extLst>
          </p:cNvPr>
          <p:cNvSpPr txBox="1"/>
          <p:nvPr/>
        </p:nvSpPr>
        <p:spPr>
          <a:xfrm>
            <a:off x="5552595" y="4260461"/>
            <a:ext cx="397866" cy="276999"/>
          </a:xfrm>
          <a:prstGeom prst="rect">
            <a:avLst/>
          </a:prstGeom>
          <a:noFill/>
        </p:spPr>
        <p:txBody>
          <a:bodyPr wrap="none" rtlCol="0">
            <a:spAutoFit/>
          </a:bodyPr>
          <a:lstStyle/>
          <a:p>
            <a:pPr algn="ctr"/>
            <a:r>
              <a:rPr lang="en-GB" sz="1200" b="1" dirty="0">
                <a:solidFill>
                  <a:schemeClr val="tx2"/>
                </a:solidFill>
              </a:rPr>
              <a:t>2.8</a:t>
            </a:r>
          </a:p>
        </p:txBody>
      </p:sp>
      <p:sp>
        <p:nvSpPr>
          <p:cNvPr id="14" name="TextBox 13">
            <a:extLst>
              <a:ext uri="{FF2B5EF4-FFF2-40B4-BE49-F238E27FC236}">
                <a16:creationId xmlns:a16="http://schemas.microsoft.com/office/drawing/2014/main" id="{37D8854F-E5DE-3842-2F13-EEDC197618F1}"/>
              </a:ext>
            </a:extLst>
          </p:cNvPr>
          <p:cNvSpPr txBox="1"/>
          <p:nvPr/>
        </p:nvSpPr>
        <p:spPr>
          <a:xfrm>
            <a:off x="6368783" y="3863154"/>
            <a:ext cx="397866" cy="276999"/>
          </a:xfrm>
          <a:prstGeom prst="rect">
            <a:avLst/>
          </a:prstGeom>
          <a:noFill/>
        </p:spPr>
        <p:txBody>
          <a:bodyPr wrap="none" rtlCol="0">
            <a:spAutoFit/>
          </a:bodyPr>
          <a:lstStyle/>
          <a:p>
            <a:pPr algn="ctr"/>
            <a:r>
              <a:rPr lang="en-GB" sz="1200" b="1" dirty="0">
                <a:solidFill>
                  <a:schemeClr val="tx2"/>
                </a:solidFill>
              </a:rPr>
              <a:t>9.5</a:t>
            </a:r>
          </a:p>
        </p:txBody>
      </p:sp>
      <p:sp>
        <p:nvSpPr>
          <p:cNvPr id="15" name="TextBox 14">
            <a:extLst>
              <a:ext uri="{FF2B5EF4-FFF2-40B4-BE49-F238E27FC236}">
                <a16:creationId xmlns:a16="http://schemas.microsoft.com/office/drawing/2014/main" id="{0B7F1365-1C8B-3932-1204-4A5FA09EA70A}"/>
              </a:ext>
            </a:extLst>
          </p:cNvPr>
          <p:cNvSpPr txBox="1"/>
          <p:nvPr/>
        </p:nvSpPr>
        <p:spPr>
          <a:xfrm>
            <a:off x="7135718" y="3755330"/>
            <a:ext cx="482825" cy="276999"/>
          </a:xfrm>
          <a:prstGeom prst="rect">
            <a:avLst/>
          </a:prstGeom>
          <a:noFill/>
        </p:spPr>
        <p:txBody>
          <a:bodyPr wrap="none" rtlCol="0">
            <a:spAutoFit/>
          </a:bodyPr>
          <a:lstStyle/>
          <a:p>
            <a:pPr algn="ctr"/>
            <a:r>
              <a:rPr lang="en-GB" sz="1200" b="1" dirty="0">
                <a:solidFill>
                  <a:schemeClr val="tx2"/>
                </a:solidFill>
              </a:rPr>
              <a:t>10.8</a:t>
            </a:r>
          </a:p>
        </p:txBody>
      </p:sp>
      <p:sp>
        <p:nvSpPr>
          <p:cNvPr id="16" name="TextBox 15">
            <a:extLst>
              <a:ext uri="{FF2B5EF4-FFF2-40B4-BE49-F238E27FC236}">
                <a16:creationId xmlns:a16="http://schemas.microsoft.com/office/drawing/2014/main" id="{5D9F78F7-2582-60E9-CFB3-6BDB14E2F4AE}"/>
              </a:ext>
            </a:extLst>
          </p:cNvPr>
          <p:cNvSpPr txBox="1"/>
          <p:nvPr/>
        </p:nvSpPr>
        <p:spPr>
          <a:xfrm>
            <a:off x="7945133" y="3508107"/>
            <a:ext cx="482825" cy="276999"/>
          </a:xfrm>
          <a:prstGeom prst="rect">
            <a:avLst/>
          </a:prstGeom>
          <a:noFill/>
        </p:spPr>
        <p:txBody>
          <a:bodyPr wrap="none" rtlCol="0">
            <a:spAutoFit/>
          </a:bodyPr>
          <a:lstStyle/>
          <a:p>
            <a:pPr algn="ctr"/>
            <a:r>
              <a:rPr lang="en-GB" sz="1200" b="1" dirty="0">
                <a:solidFill>
                  <a:schemeClr val="tx2"/>
                </a:solidFill>
              </a:rPr>
              <a:t>14.5</a:t>
            </a:r>
          </a:p>
        </p:txBody>
      </p:sp>
      <p:sp>
        <p:nvSpPr>
          <p:cNvPr id="3" name="TextBox 2">
            <a:extLst>
              <a:ext uri="{FF2B5EF4-FFF2-40B4-BE49-F238E27FC236}">
                <a16:creationId xmlns:a16="http://schemas.microsoft.com/office/drawing/2014/main" id="{25B81AD9-CA89-CCFF-4036-2C66FC239687}"/>
              </a:ext>
            </a:extLst>
          </p:cNvPr>
          <p:cNvSpPr txBox="1"/>
          <p:nvPr/>
        </p:nvSpPr>
        <p:spPr>
          <a:xfrm>
            <a:off x="4090036" y="5244890"/>
            <a:ext cx="1704149" cy="307777"/>
          </a:xfrm>
          <a:prstGeom prst="rect">
            <a:avLst/>
          </a:prstGeom>
          <a:noFill/>
        </p:spPr>
        <p:txBody>
          <a:bodyPr wrap="square" rtlCol="0">
            <a:spAutoFit/>
          </a:bodyPr>
          <a:lstStyle/>
          <a:p>
            <a:pPr algn="ctr"/>
            <a:r>
              <a:rPr lang="en-GB" sz="1400" dirty="0"/>
              <a:t>Age Subgroup</a:t>
            </a:r>
          </a:p>
        </p:txBody>
      </p:sp>
    </p:spTree>
    <p:extLst>
      <p:ext uri="{BB962C8B-B14F-4D97-AF65-F5344CB8AC3E}">
        <p14:creationId xmlns:p14="http://schemas.microsoft.com/office/powerpoint/2010/main" val="3046269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E4E11CE-66BB-FF0F-DDCC-A3492BA05DF2}"/>
              </a:ext>
            </a:extLst>
          </p:cNvPr>
          <p:cNvSpPr>
            <a:spLocks noGrp="1"/>
          </p:cNvSpPr>
          <p:nvPr>
            <p:ph type="title"/>
          </p:nvPr>
        </p:nvSpPr>
        <p:spPr/>
        <p:txBody>
          <a:bodyPr/>
          <a:lstStyle/>
          <a:p>
            <a:r>
              <a:rPr lang="en-GB" dirty="0"/>
              <a:t>Healthcare Resource Use </a:t>
            </a:r>
          </a:p>
        </p:txBody>
      </p:sp>
      <p:sp>
        <p:nvSpPr>
          <p:cNvPr id="6" name="Content Placeholder 5">
            <a:extLst>
              <a:ext uri="{FF2B5EF4-FFF2-40B4-BE49-F238E27FC236}">
                <a16:creationId xmlns:a16="http://schemas.microsoft.com/office/drawing/2014/main" id="{B31EC6D7-C150-6279-C6FA-2D5736DAC2BC}"/>
              </a:ext>
            </a:extLst>
          </p:cNvPr>
          <p:cNvSpPr>
            <a:spLocks noGrp="1"/>
          </p:cNvSpPr>
          <p:nvPr>
            <p:ph idx="1"/>
          </p:nvPr>
        </p:nvSpPr>
        <p:spPr/>
        <p:txBody>
          <a:bodyPr>
            <a:normAutofit/>
          </a:bodyPr>
          <a:lstStyle/>
          <a:p>
            <a:r>
              <a:rPr lang="en-GB" b="1" dirty="0"/>
              <a:t>72.0% </a:t>
            </a:r>
            <a:r>
              <a:rPr lang="en-GB" dirty="0"/>
              <a:t>of patients reported medication use prior to enrolment</a:t>
            </a:r>
          </a:p>
          <a:p>
            <a:pPr lvl="1"/>
            <a:r>
              <a:rPr lang="en-GB" dirty="0"/>
              <a:t>The most common were analgesics, anti-bacterial, and anti-inflammatory or </a:t>
            </a:r>
            <a:br>
              <a:rPr lang="en-GB" dirty="0"/>
            </a:br>
            <a:r>
              <a:rPr lang="en-GB" dirty="0"/>
              <a:t>anti-rheumatic products</a:t>
            </a:r>
          </a:p>
          <a:p>
            <a:r>
              <a:rPr lang="en-GB" dirty="0"/>
              <a:t>18,561 visits were reported at a rate of </a:t>
            </a:r>
            <a:r>
              <a:rPr lang="en-GB" b="1" dirty="0"/>
              <a:t>778.4</a:t>
            </a:r>
            <a:r>
              <a:rPr lang="en-GB" dirty="0"/>
              <a:t> events per 100 PY</a:t>
            </a:r>
          </a:p>
          <a:p>
            <a:pPr lvl="1"/>
            <a:r>
              <a:rPr lang="en-GB" dirty="0"/>
              <a:t>Most frequently with physiotherapists and speech therapists </a:t>
            </a:r>
          </a:p>
          <a:p>
            <a:r>
              <a:rPr lang="en-GB" dirty="0"/>
              <a:t>Gastroenterologists were seen most frequently between the ages of 31–40 and 51–60 </a:t>
            </a:r>
          </a:p>
          <a:p>
            <a:r>
              <a:rPr lang="en-GB" dirty="0"/>
              <a:t>Mental health professionals were seen most frequently by individuals aged 21–30</a:t>
            </a:r>
          </a:p>
          <a:p>
            <a:r>
              <a:rPr lang="en-GB" dirty="0"/>
              <a:t>Patients without LL had a greater overall frequency and rate of visits to HCPs compared to patients with LL procedures</a:t>
            </a:r>
          </a:p>
          <a:p>
            <a:r>
              <a:rPr lang="en-GB" b="1" dirty="0"/>
              <a:t>72% </a:t>
            </a:r>
            <a:r>
              <a:rPr lang="en-GB" dirty="0"/>
              <a:t>reported at least one inpatient hospital visit</a:t>
            </a:r>
          </a:p>
          <a:p>
            <a:endParaRPr lang="en-GB" dirty="0"/>
          </a:p>
        </p:txBody>
      </p:sp>
      <p:sp>
        <p:nvSpPr>
          <p:cNvPr id="4" name="Footer Placeholder 3">
            <a:extLst>
              <a:ext uri="{FF2B5EF4-FFF2-40B4-BE49-F238E27FC236}">
                <a16:creationId xmlns:a16="http://schemas.microsoft.com/office/drawing/2014/main" id="{0B676AA7-D71D-575D-BD88-B52BD3B746A0}"/>
              </a:ext>
            </a:extLst>
          </p:cNvPr>
          <p:cNvSpPr>
            <a:spLocks noGrp="1"/>
          </p:cNvSpPr>
          <p:nvPr>
            <p:ph type="ftr" sz="quarter" idx="11"/>
          </p:nvPr>
        </p:nvSpPr>
        <p:spPr/>
        <p:txBody>
          <a:bodyPr/>
          <a:lstStyle/>
          <a:p>
            <a:r>
              <a:rPr lang="en-GB" dirty="0"/>
              <a:t>HCP, healthcare professional; LL, limb lengthening; PY, patient-years. </a:t>
            </a:r>
          </a:p>
          <a:p>
            <a:r>
              <a:rPr lang="en-GB" dirty="0" err="1"/>
              <a:t>Maghnie</a:t>
            </a:r>
            <a:r>
              <a:rPr lang="en-GB" dirty="0"/>
              <a:t> M, et al. </a:t>
            </a:r>
            <a:r>
              <a:rPr lang="en-GB" dirty="0" err="1"/>
              <a:t>Orphanet</a:t>
            </a:r>
            <a:r>
              <a:rPr lang="en-GB" dirty="0"/>
              <a:t> J Rare Dis 2023;18:56.</a:t>
            </a:r>
          </a:p>
        </p:txBody>
      </p:sp>
      <p:sp>
        <p:nvSpPr>
          <p:cNvPr id="9" name="Content Placeholder 8">
            <a:extLst>
              <a:ext uri="{FF2B5EF4-FFF2-40B4-BE49-F238E27FC236}">
                <a16:creationId xmlns:a16="http://schemas.microsoft.com/office/drawing/2014/main" id="{35A47827-CA7E-3487-2D2A-80F27552AAD7}"/>
              </a:ext>
            </a:extLst>
          </p:cNvPr>
          <p:cNvSpPr>
            <a:spLocks noGrp="1"/>
          </p:cNvSpPr>
          <p:nvPr>
            <p:ph sz="quarter" idx="12"/>
          </p:nvPr>
        </p:nvSpPr>
        <p:spPr/>
        <p:txBody>
          <a:bodyPr>
            <a:normAutofit/>
          </a:bodyPr>
          <a:lstStyle/>
          <a:p>
            <a:r>
              <a:rPr lang="en-GB" dirty="0"/>
              <a:t>Other than physiotherapy visits in those without LL, </a:t>
            </a:r>
            <a:br>
              <a:rPr lang="en-GB" dirty="0"/>
            </a:br>
            <a:r>
              <a:rPr lang="en-GB" dirty="0"/>
              <a:t>differences between other types of HCP visit were negligible</a:t>
            </a:r>
          </a:p>
        </p:txBody>
      </p:sp>
    </p:spTree>
    <p:extLst>
      <p:ext uri="{BB962C8B-B14F-4D97-AF65-F5344CB8AC3E}">
        <p14:creationId xmlns:p14="http://schemas.microsoft.com/office/powerpoint/2010/main" val="3317718244"/>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5530</TotalTime>
  <Words>2414</Words>
  <Application>Microsoft Office PowerPoint</Application>
  <PresentationFormat>Widescreen</PresentationFormat>
  <Paragraphs>290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Arial Narrow</vt:lpstr>
      <vt:lpstr>1_Office Theme</vt:lpstr>
      <vt:lpstr>Lifetime Impact of Achondroplasia Study  in Europe (LIAISE): Findings From a  Multinational Observational Study</vt:lpstr>
      <vt:lpstr>Background</vt:lpstr>
      <vt:lpstr>Methods </vt:lpstr>
      <vt:lpstr>Patient Characteristics and Demographics</vt:lpstr>
      <vt:lpstr>Baseline Characteristics</vt:lpstr>
      <vt:lpstr>Demographic and Baseline Characteristics by LL</vt:lpstr>
      <vt:lpstr>Burden of Medical Complications</vt:lpstr>
      <vt:lpstr>Surgical Burden</vt:lpstr>
      <vt:lpstr>Healthcare Resource Use </vt:lpstr>
      <vt:lpstr>Quality of Life</vt:lpstr>
      <vt:lpstr>QoLISSY Results  Patients Aged 8–17; Parents of Patients Aged 5–17</vt:lpstr>
      <vt:lpstr>EQ-5D-5L Results Adult Patients Aged ≥18</vt:lpstr>
      <vt:lpstr>Relationship Between Height and PROs: Exploratory Analysis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Praveen Abraham</dc:creator>
  <cp:lastModifiedBy>Praveen Abraham</cp:lastModifiedBy>
  <cp:revision>261</cp:revision>
  <dcterms:created xsi:type="dcterms:W3CDTF">2021-09-21T16:24:04Z</dcterms:created>
  <dcterms:modified xsi:type="dcterms:W3CDTF">2023-05-10T17:49:26Z</dcterms:modified>
</cp:coreProperties>
</file>