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60" r:id="rId5"/>
    <p:sldId id="267" r:id="rId6"/>
    <p:sldId id="268" r:id="rId7"/>
    <p:sldId id="269" r:id="rId8"/>
    <p:sldId id="270" r:id="rId9"/>
    <p:sldId id="264" r:id="rId10"/>
    <p:sldId id="265" r:id="rId11"/>
    <p:sldId id="271" r:id="rId12"/>
    <p:sldId id="272" r:id="rId13"/>
    <p:sldId id="266" r:id="rId14"/>
    <p:sldId id="25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5496" userDrawn="1">
          <p15:clr>
            <a:srgbClr val="A4A3A4"/>
          </p15:clr>
        </p15:guide>
        <p15:guide id="3" orient="horz" pos="1049"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9413A-4934-0280-200B-1D7D329410DA}" name="Praveen Abraham" initials="PA" userId="S::Praveen.Abraham@elmgroupltd.com::ec62dcbb-7d88-417f-a160-6b5909159534" providerId="AD"/>
  <p188:author id="{3CCFB29E-2070-7790-00A7-E11B2D7CE010}" name="Marie Farrow" initials="MF" userId="395651ff28d4452c" providerId="Windows Live"/>
  <p188:author id="{D49824B8-C00F-5861-E6C6-EDE78474F7F9}" name="Alex Hutchings" initials="AH" userId="S::alex.hutchings@elmgroupltd.com::874b0824-c527-4ba1-95a2-1b05436ce1ef" providerId="AD"/>
  <p188:author id="{2C6881F9-48E8-FFB9-2D5F-1A973C795183}" name="Martin Lennon" initials="ML" userId="Martin Lenn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7088"/>
    <a:srgbClr val="487F9A"/>
    <a:srgbClr val="368BAB"/>
    <a:srgbClr val="E7E7E8"/>
    <a:srgbClr val="CCCCCD"/>
    <a:srgbClr val="F2F2F2"/>
    <a:srgbClr val="FFFFFF"/>
    <a:srgbClr val="2E75B6"/>
    <a:srgbClr val="9DC3E6"/>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p:scale>
          <a:sx n="100" d="100"/>
          <a:sy n="100" d="100"/>
        </p:scale>
        <p:origin x="1074" y="264"/>
      </p:cViewPr>
      <p:guideLst>
        <p:guide orient="horz" pos="3906"/>
        <p:guide pos="5496"/>
        <p:guide orient="horz" pos="1049"/>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r>
              <a:rPr lang="en-US" sz="1600" dirty="0">
                <a:solidFill>
                  <a:schemeClr val="bg1"/>
                </a:solidFill>
              </a:rPr>
              <a:t>Age groups at enrolment (years)</a:t>
            </a:r>
          </a:p>
        </c:rich>
      </c:tx>
      <c:layout>
        <c:manualLayout>
          <c:xMode val="edge"/>
          <c:yMode val="edge"/>
          <c:x val="0.10994294742543621"/>
          <c:y val="1.3671770602480973E-2"/>
        </c:manualLayout>
      </c:layout>
      <c:overlay val="0"/>
      <c:spPr>
        <a:solidFill>
          <a:schemeClr val="tx1"/>
        </a:solidFill>
        <a:ln>
          <a:noFill/>
        </a:ln>
        <a:effectLst/>
      </c:spPr>
      <c:txPr>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1613019686615732"/>
          <c:y val="0.16345888960614446"/>
          <c:w val="0.85732764649419879"/>
          <c:h val="0.74684584578822499"/>
        </c:manualLayout>
      </c:layout>
      <c:barChart>
        <c:barDir val="col"/>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5–10</c:v>
                </c:pt>
                <c:pt idx="1">
                  <c:v>11–15</c:v>
                </c:pt>
                <c:pt idx="2">
                  <c:v>16–20</c:v>
                </c:pt>
                <c:pt idx="3">
                  <c:v>21–30</c:v>
                </c:pt>
                <c:pt idx="4">
                  <c:v>31–40</c:v>
                </c:pt>
                <c:pt idx="5">
                  <c:v>41–50</c:v>
                </c:pt>
                <c:pt idx="6">
                  <c:v>51–60</c:v>
                </c:pt>
                <c:pt idx="7">
                  <c:v>&gt;60</c:v>
                </c:pt>
              </c:strCache>
            </c:strRef>
          </c:cat>
          <c:val>
            <c:numRef>
              <c:f>Sheet1!$B$2:$B$9</c:f>
              <c:numCache>
                <c:formatCode>General</c:formatCode>
                <c:ptCount val="8"/>
                <c:pt idx="0">
                  <c:v>35.5</c:v>
                </c:pt>
                <c:pt idx="1">
                  <c:v>19.399999999999999</c:v>
                </c:pt>
                <c:pt idx="2">
                  <c:v>9.1</c:v>
                </c:pt>
                <c:pt idx="3">
                  <c:v>11.8</c:v>
                </c:pt>
                <c:pt idx="4">
                  <c:v>7.5</c:v>
                </c:pt>
                <c:pt idx="5">
                  <c:v>8.1</c:v>
                </c:pt>
                <c:pt idx="6">
                  <c:v>4.3</c:v>
                </c:pt>
                <c:pt idx="7">
                  <c:v>4.3</c:v>
                </c:pt>
              </c:numCache>
            </c:numRef>
          </c:val>
          <c:extLst>
            <c:ext xmlns:c16="http://schemas.microsoft.com/office/drawing/2014/chart" uri="{C3380CC4-5D6E-409C-BE32-E72D297353CC}">
              <c16:uniqueId val="{00000000-9C23-45A5-979D-1E2D982A5B9E}"/>
            </c:ext>
          </c:extLst>
        </c:ser>
        <c:dLbls>
          <c:showLegendKey val="0"/>
          <c:showVal val="0"/>
          <c:showCatName val="0"/>
          <c:showSerName val="0"/>
          <c:showPercent val="0"/>
          <c:showBubbleSize val="0"/>
        </c:dLbls>
        <c:gapWidth val="219"/>
        <c:overlap val="-27"/>
        <c:axId val="1663634287"/>
        <c:axId val="1663631407"/>
      </c:barChart>
      <c:catAx>
        <c:axId val="1663634287"/>
        <c:scaling>
          <c:orientation val="minMax"/>
        </c:scaling>
        <c:delete val="0"/>
        <c:axPos val="b"/>
        <c:numFmt formatCode="General" sourceLinked="1"/>
        <c:majorTickMark val="none"/>
        <c:minorTickMark val="none"/>
        <c:tickLblPos val="nextTo"/>
        <c:spPr>
          <a:noFill/>
          <a:ln w="9525" cap="flat" cmpd="sng" algn="ctr">
            <a:solidFill>
              <a:schemeClr val="accent2"/>
            </a:solidFill>
            <a:round/>
          </a:ln>
          <a:effectLst/>
        </c:spPr>
        <c:txPr>
          <a:bodyPr rot="-60000000" spcFirstLastPara="1" vertOverflow="ellipsis" vert="horz" wrap="square" anchor="ctr" anchorCtr="1"/>
          <a:lstStyle/>
          <a:p>
            <a:pPr>
              <a:defRPr sz="1197" b="0" i="0" u="none" strike="noStrike" kern="1200" baseline="0">
                <a:solidFill>
                  <a:schemeClr val="accent2"/>
                </a:solidFill>
                <a:latin typeface="+mn-lt"/>
                <a:ea typeface="+mn-ea"/>
                <a:cs typeface="+mn-cs"/>
              </a:defRPr>
            </a:pPr>
            <a:endParaRPr lang="en-US"/>
          </a:p>
        </c:txPr>
        <c:crossAx val="1663631407"/>
        <c:crosses val="autoZero"/>
        <c:auto val="1"/>
        <c:lblAlgn val="ctr"/>
        <c:lblOffset val="100"/>
        <c:noMultiLvlLbl val="0"/>
      </c:catAx>
      <c:valAx>
        <c:axId val="1663631407"/>
        <c:scaling>
          <c:orientation val="minMax"/>
        </c:scaling>
        <c:delete val="0"/>
        <c:axPos val="l"/>
        <c:numFmt formatCode="General" sourceLinked="1"/>
        <c:majorTickMark val="out"/>
        <c:minorTickMark val="none"/>
        <c:tickLblPos val="nextTo"/>
        <c:spPr>
          <a:noFill/>
          <a:ln>
            <a:solidFill>
              <a:schemeClr val="accent2"/>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63634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25839756337058"/>
          <c:y val="6.5773738340110022E-2"/>
          <c:w val="0.58245724463383863"/>
          <c:h val="0.93422626165988998"/>
        </c:manualLayout>
      </c:layout>
      <c:doughnutChart>
        <c:varyColors val="1"/>
        <c:ser>
          <c:idx val="0"/>
          <c:order val="0"/>
          <c:tx>
            <c:strRef>
              <c:f>Sheet1!$B$1</c:f>
              <c:strCache>
                <c:ptCount val="1"/>
                <c:pt idx="0">
                  <c:v>Sales</c:v>
                </c:pt>
              </c:strCache>
            </c:strRef>
          </c:tx>
          <c:spPr>
            <a:solidFill>
              <a:schemeClr val="accent3"/>
            </a:solidFill>
          </c:spPr>
          <c:dPt>
            <c:idx val="0"/>
            <c:bubble3D val="0"/>
            <c:spPr>
              <a:solidFill>
                <a:schemeClr val="accent3"/>
              </a:solidFill>
              <a:ln w="19050">
                <a:solidFill>
                  <a:schemeClr val="lt1"/>
                </a:solidFill>
              </a:ln>
              <a:effectLst/>
            </c:spPr>
            <c:extLst>
              <c:ext xmlns:c16="http://schemas.microsoft.com/office/drawing/2014/chart" uri="{C3380CC4-5D6E-409C-BE32-E72D297353CC}">
                <c16:uniqueId val="{00000001-824E-4326-B0BB-D44567FF1702}"/>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1-901A-4958-B461-738B81F3D123}"/>
              </c:ext>
            </c:extLst>
          </c:dPt>
          <c:cat>
            <c:strRef>
              <c:f>Sheet1!$A$2:$A$3</c:f>
              <c:strCache>
                <c:ptCount val="2"/>
                <c:pt idx="0">
                  <c:v>Male</c:v>
                </c:pt>
                <c:pt idx="1">
                  <c:v>Female</c:v>
                </c:pt>
              </c:strCache>
            </c:strRef>
          </c:cat>
          <c:val>
            <c:numRef>
              <c:f>Sheet1!$B$2:$B$3</c:f>
              <c:numCache>
                <c:formatCode>General</c:formatCode>
                <c:ptCount val="2"/>
                <c:pt idx="0">
                  <c:v>45.7</c:v>
                </c:pt>
                <c:pt idx="1">
                  <c:v>54.3</c:v>
                </c:pt>
              </c:numCache>
            </c:numRef>
          </c:val>
          <c:extLst>
            <c:ext xmlns:c16="http://schemas.microsoft.com/office/drawing/2014/chart" uri="{C3380CC4-5D6E-409C-BE32-E72D297353CC}">
              <c16:uniqueId val="{00000000-901A-4958-B461-738B81F3D123}"/>
            </c:ext>
          </c:extLst>
        </c:ser>
        <c:dLbls>
          <c:showLegendKey val="0"/>
          <c:showVal val="0"/>
          <c:showCatName val="0"/>
          <c:showSerName val="0"/>
          <c:showPercent val="0"/>
          <c:showBubbleSize val="0"/>
          <c:showLeaderLines val="1"/>
        </c:dLbls>
        <c:firstSliceAng val="0"/>
        <c:holeSize val="64"/>
      </c:doughnutChart>
      <c:spPr>
        <a:noFill/>
        <a:ln>
          <a:noFill/>
        </a:ln>
        <a:effectLst/>
      </c:spPr>
    </c:plotArea>
    <c:legend>
      <c:legendPos val="b"/>
      <c:layout>
        <c:manualLayout>
          <c:xMode val="edge"/>
          <c:yMode val="edge"/>
          <c:x val="0.43861392727483017"/>
          <c:y val="0.38957827592765926"/>
          <c:w val="0.25471071128318556"/>
          <c:h val="0.2284468165614482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j-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r>
              <a:rPr lang="en-US" sz="1600" dirty="0">
                <a:solidFill>
                  <a:schemeClr val="bg1"/>
                </a:solidFill>
              </a:rPr>
              <a:t>By age group at time of event (years)</a:t>
            </a:r>
          </a:p>
        </c:rich>
      </c:tx>
      <c:layout>
        <c:manualLayout>
          <c:xMode val="edge"/>
          <c:yMode val="edge"/>
          <c:x val="5.3204822349583743E-2"/>
          <c:y val="1.3671790218709453E-2"/>
        </c:manualLayout>
      </c:layout>
      <c:overlay val="0"/>
      <c:spPr>
        <a:solidFill>
          <a:schemeClr val="tx1"/>
        </a:solidFill>
        <a:ln>
          <a:noFill/>
        </a:ln>
        <a:effectLst/>
      </c:spPr>
      <c:txPr>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5.4933867877347567E-2"/>
          <c:y val="0.14770806890614019"/>
          <c:w val="0.67609247757240121"/>
          <c:h val="0.68426965260933059"/>
        </c:manualLayout>
      </c:layout>
      <c:barChart>
        <c:barDir val="col"/>
        <c:grouping val="stacked"/>
        <c:varyColors val="0"/>
        <c:ser>
          <c:idx val="0"/>
          <c:order val="0"/>
          <c:tx>
            <c:strRef>
              <c:f>Sheet1!$B$1</c:f>
              <c:strCache>
                <c:ptCount val="1"/>
                <c:pt idx="0">
                  <c:v>Otitis media</c:v>
                </c:pt>
              </c:strCache>
            </c:strRef>
          </c:tx>
          <c:spPr>
            <a:solidFill>
              <a:schemeClr val="accent6">
                <a:lumMod val="75000"/>
              </a:schemeClr>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Sheet1!$B$2:$B$10</c:f>
              <c:numCache>
                <c:formatCode>General</c:formatCode>
                <c:ptCount val="9"/>
                <c:pt idx="0">
                  <c:v>1.4</c:v>
                </c:pt>
                <c:pt idx="4">
                  <c:v>1</c:v>
                </c:pt>
                <c:pt idx="6">
                  <c:v>1.6</c:v>
                </c:pt>
              </c:numCache>
            </c:numRef>
          </c:val>
          <c:extLst>
            <c:ext xmlns:c16="http://schemas.microsoft.com/office/drawing/2014/chart" uri="{C3380CC4-5D6E-409C-BE32-E72D297353CC}">
              <c16:uniqueId val="{00000000-5D29-4FEE-A6B9-8AAEAE343ABA}"/>
            </c:ext>
          </c:extLst>
        </c:ser>
        <c:ser>
          <c:idx val="1"/>
          <c:order val="1"/>
          <c:tx>
            <c:strRef>
              <c:f>Sheet1!$C$1</c:f>
              <c:strCache>
                <c:ptCount val="1"/>
                <c:pt idx="0">
                  <c:v>Other ENT (excluding otitis media)</c:v>
                </c:pt>
              </c:strCache>
            </c:strRef>
          </c:tx>
          <c:spPr>
            <a:solidFill>
              <a:schemeClr val="tx2"/>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Sheet1!$C$2:$C$10</c:f>
              <c:numCache>
                <c:formatCode>General</c:formatCode>
                <c:ptCount val="9"/>
                <c:pt idx="0">
                  <c:v>25.1</c:v>
                </c:pt>
                <c:pt idx="1">
                  <c:v>11.5</c:v>
                </c:pt>
                <c:pt idx="2">
                  <c:v>3.1</c:v>
                </c:pt>
                <c:pt idx="3">
                  <c:v>4.9000000000000004</c:v>
                </c:pt>
                <c:pt idx="4">
                  <c:v>6.3</c:v>
                </c:pt>
                <c:pt idx="5">
                  <c:v>6.6</c:v>
                </c:pt>
                <c:pt idx="6">
                  <c:v>9.5</c:v>
                </c:pt>
                <c:pt idx="7">
                  <c:v>13.9</c:v>
                </c:pt>
                <c:pt idx="8">
                  <c:v>16.600000000000001</c:v>
                </c:pt>
              </c:numCache>
            </c:numRef>
          </c:val>
          <c:extLst>
            <c:ext xmlns:c16="http://schemas.microsoft.com/office/drawing/2014/chart" uri="{C3380CC4-5D6E-409C-BE32-E72D297353CC}">
              <c16:uniqueId val="{00000001-5D29-4FEE-A6B9-8AAEAE343ABA}"/>
            </c:ext>
          </c:extLst>
        </c:ser>
        <c:ser>
          <c:idx val="2"/>
          <c:order val="2"/>
          <c:tx>
            <c:strRef>
              <c:f>Sheet1!$D$1</c:f>
              <c:strCache>
                <c:ptCount val="1"/>
                <c:pt idx="0">
                  <c:v>Infections/infestations</c:v>
                </c:pt>
              </c:strCache>
            </c:strRef>
          </c:tx>
          <c:spPr>
            <a:solidFill>
              <a:schemeClr val="accent4"/>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Sheet1!$D$2:$D$10</c:f>
              <c:numCache>
                <c:formatCode>General</c:formatCode>
                <c:ptCount val="9"/>
                <c:pt idx="0">
                  <c:v>3.7</c:v>
                </c:pt>
                <c:pt idx="1">
                  <c:v>1.6</c:v>
                </c:pt>
                <c:pt idx="2">
                  <c:v>2.1</c:v>
                </c:pt>
                <c:pt idx="3">
                  <c:v>2.4</c:v>
                </c:pt>
                <c:pt idx="4">
                  <c:v>1.7</c:v>
                </c:pt>
                <c:pt idx="5">
                  <c:v>2.4</c:v>
                </c:pt>
                <c:pt idx="6">
                  <c:v>4</c:v>
                </c:pt>
                <c:pt idx="7">
                  <c:v>1.5</c:v>
                </c:pt>
                <c:pt idx="8">
                  <c:v>2.1</c:v>
                </c:pt>
              </c:numCache>
            </c:numRef>
          </c:val>
          <c:extLst>
            <c:ext xmlns:c16="http://schemas.microsoft.com/office/drawing/2014/chart" uri="{C3380CC4-5D6E-409C-BE32-E72D297353CC}">
              <c16:uniqueId val="{00000002-5D29-4FEE-A6B9-8AAEAE343ABA}"/>
            </c:ext>
          </c:extLst>
        </c:ser>
        <c:ser>
          <c:idx val="3"/>
          <c:order val="3"/>
          <c:tx>
            <c:strRef>
              <c:f>Sheet1!$E$1</c:f>
              <c:strCache>
                <c:ptCount val="1"/>
                <c:pt idx="0">
                  <c:v>Genu varum/valgum</c:v>
                </c:pt>
              </c:strCache>
            </c:strRef>
          </c:tx>
          <c:spPr>
            <a:solidFill>
              <a:schemeClr val="accent3"/>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Sheet1!$E$2:$E$10</c:f>
              <c:numCache>
                <c:formatCode>General</c:formatCode>
                <c:ptCount val="9"/>
                <c:pt idx="0">
                  <c:v>4.2</c:v>
                </c:pt>
                <c:pt idx="1">
                  <c:v>2.6</c:v>
                </c:pt>
                <c:pt idx="2">
                  <c:v>1</c:v>
                </c:pt>
                <c:pt idx="3">
                  <c:v>0.5</c:v>
                </c:pt>
                <c:pt idx="5">
                  <c:v>1</c:v>
                </c:pt>
                <c:pt idx="6">
                  <c:v>3.2</c:v>
                </c:pt>
                <c:pt idx="7">
                  <c:v>1.5</c:v>
                </c:pt>
              </c:numCache>
            </c:numRef>
          </c:val>
          <c:extLst>
            <c:ext xmlns:c16="http://schemas.microsoft.com/office/drawing/2014/chart" uri="{C3380CC4-5D6E-409C-BE32-E72D297353CC}">
              <c16:uniqueId val="{00000003-5D29-4FEE-A6B9-8AAEAE343ABA}"/>
            </c:ext>
          </c:extLst>
        </c:ser>
        <c:ser>
          <c:idx val="4"/>
          <c:order val="4"/>
          <c:tx>
            <c:strRef>
              <c:f>Sheet1!$F$1</c:f>
              <c:strCache>
                <c:ptCount val="1"/>
                <c:pt idx="0">
                  <c:v>Spinal deformities (kyphosis/lordosis)</c:v>
                </c:pt>
              </c:strCache>
            </c:strRef>
          </c:tx>
          <c:spPr>
            <a:solidFill>
              <a:schemeClr val="accent5"/>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Sheet1!$F$2:$F$10</c:f>
              <c:numCache>
                <c:formatCode>General</c:formatCode>
                <c:ptCount val="9"/>
                <c:pt idx="0">
                  <c:v>5.3</c:v>
                </c:pt>
                <c:pt idx="1">
                  <c:v>4</c:v>
                </c:pt>
                <c:pt idx="2">
                  <c:v>1</c:v>
                </c:pt>
                <c:pt idx="3">
                  <c:v>1</c:v>
                </c:pt>
                <c:pt idx="4">
                  <c:v>1</c:v>
                </c:pt>
                <c:pt idx="5">
                  <c:v>1</c:v>
                </c:pt>
                <c:pt idx="6">
                  <c:v>5.5</c:v>
                </c:pt>
                <c:pt idx="7">
                  <c:v>6.2</c:v>
                </c:pt>
                <c:pt idx="8">
                  <c:v>10.4</c:v>
                </c:pt>
              </c:numCache>
            </c:numRef>
          </c:val>
          <c:extLst>
            <c:ext xmlns:c16="http://schemas.microsoft.com/office/drawing/2014/chart" uri="{C3380CC4-5D6E-409C-BE32-E72D297353CC}">
              <c16:uniqueId val="{00000004-5D29-4FEE-A6B9-8AAEAE343ABA}"/>
            </c:ext>
          </c:extLst>
        </c:ser>
        <c:ser>
          <c:idx val="5"/>
          <c:order val="5"/>
          <c:tx>
            <c:strRef>
              <c:f>Sheet1!$G$1</c:f>
              <c:strCache>
                <c:ptCount val="1"/>
                <c:pt idx="0">
                  <c:v>Gastroesophageal issues</c:v>
                </c:pt>
              </c:strCache>
            </c:strRef>
          </c:tx>
          <c:spPr>
            <a:solidFill>
              <a:schemeClr val="accent3">
                <a:lumMod val="40000"/>
                <a:lumOff val="60000"/>
              </a:schemeClr>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Sheet1!$G$2:$G$10</c:f>
              <c:numCache>
                <c:formatCode>General</c:formatCode>
                <c:ptCount val="9"/>
                <c:pt idx="0">
                  <c:v>1</c:v>
                </c:pt>
                <c:pt idx="1">
                  <c:v>2</c:v>
                </c:pt>
                <c:pt idx="2">
                  <c:v>1.4</c:v>
                </c:pt>
                <c:pt idx="3">
                  <c:v>2.9</c:v>
                </c:pt>
                <c:pt idx="4">
                  <c:v>1.7</c:v>
                </c:pt>
                <c:pt idx="5">
                  <c:v>1.9</c:v>
                </c:pt>
                <c:pt idx="6">
                  <c:v>5.5</c:v>
                </c:pt>
                <c:pt idx="7">
                  <c:v>10.8</c:v>
                </c:pt>
                <c:pt idx="8">
                  <c:v>6.2</c:v>
                </c:pt>
              </c:numCache>
            </c:numRef>
          </c:val>
          <c:extLst>
            <c:ext xmlns:c16="http://schemas.microsoft.com/office/drawing/2014/chart" uri="{C3380CC4-5D6E-409C-BE32-E72D297353CC}">
              <c16:uniqueId val="{00000005-5D29-4FEE-A6B9-8AAEAE343ABA}"/>
            </c:ext>
          </c:extLst>
        </c:ser>
        <c:ser>
          <c:idx val="6"/>
          <c:order val="6"/>
          <c:tx>
            <c:strRef>
              <c:f>Sheet1!$H$1</c:f>
              <c:strCache>
                <c:ptCount val="1"/>
                <c:pt idx="0">
                  <c:v>Spinal cord compression/stenosis</c:v>
                </c:pt>
              </c:strCache>
            </c:strRef>
          </c:tx>
          <c:spPr>
            <a:solidFill>
              <a:schemeClr val="accent6"/>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Sheet1!$H$2:$H$10</c:f>
              <c:numCache>
                <c:formatCode>General</c:formatCode>
                <c:ptCount val="9"/>
                <c:pt idx="0">
                  <c:v>1.9</c:v>
                </c:pt>
                <c:pt idx="1">
                  <c:v>1.2</c:v>
                </c:pt>
                <c:pt idx="2">
                  <c:v>1</c:v>
                </c:pt>
                <c:pt idx="3">
                  <c:v>1</c:v>
                </c:pt>
                <c:pt idx="4">
                  <c:v>2.4</c:v>
                </c:pt>
                <c:pt idx="5">
                  <c:v>3.8</c:v>
                </c:pt>
                <c:pt idx="6">
                  <c:v>3.2</c:v>
                </c:pt>
                <c:pt idx="7">
                  <c:v>15.4</c:v>
                </c:pt>
                <c:pt idx="8">
                  <c:v>4.2</c:v>
                </c:pt>
              </c:numCache>
            </c:numRef>
          </c:val>
          <c:extLst>
            <c:ext xmlns:c16="http://schemas.microsoft.com/office/drawing/2014/chart" uri="{C3380CC4-5D6E-409C-BE32-E72D297353CC}">
              <c16:uniqueId val="{00000006-5D29-4FEE-A6B9-8AAEAE343ABA}"/>
            </c:ext>
          </c:extLst>
        </c:ser>
        <c:ser>
          <c:idx val="7"/>
          <c:order val="7"/>
          <c:tx>
            <c:strRef>
              <c:f>Sheet1!$I$1</c:f>
              <c:strCache>
                <c:ptCount val="1"/>
                <c:pt idx="0">
                  <c:v>Pain (any type)</c:v>
                </c:pt>
              </c:strCache>
            </c:strRef>
          </c:tx>
          <c:spPr>
            <a:solidFill>
              <a:schemeClr val="accent5"/>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Sheet1!$I$2:$I$10</c:f>
              <c:numCache>
                <c:formatCode>General</c:formatCode>
                <c:ptCount val="9"/>
                <c:pt idx="0">
                  <c:v>1.9</c:v>
                </c:pt>
                <c:pt idx="1">
                  <c:v>2.2000000000000002</c:v>
                </c:pt>
                <c:pt idx="2">
                  <c:v>3.4</c:v>
                </c:pt>
                <c:pt idx="3">
                  <c:v>2.4</c:v>
                </c:pt>
                <c:pt idx="4">
                  <c:v>3.8</c:v>
                </c:pt>
                <c:pt idx="5">
                  <c:v>1.9</c:v>
                </c:pt>
                <c:pt idx="6">
                  <c:v>14.2</c:v>
                </c:pt>
                <c:pt idx="7">
                  <c:v>7.7</c:v>
                </c:pt>
                <c:pt idx="8">
                  <c:v>8.3000000000000007</c:v>
                </c:pt>
              </c:numCache>
            </c:numRef>
          </c:val>
          <c:extLst>
            <c:ext xmlns:c16="http://schemas.microsoft.com/office/drawing/2014/chart" uri="{C3380CC4-5D6E-409C-BE32-E72D297353CC}">
              <c16:uniqueId val="{00000007-5D29-4FEE-A6B9-8AAEAE343ABA}"/>
            </c:ext>
          </c:extLst>
        </c:ser>
        <c:ser>
          <c:idx val="8"/>
          <c:order val="8"/>
          <c:tx>
            <c:strRef>
              <c:f>Sheet1!$J$1</c:f>
              <c:strCache>
                <c:ptCount val="1"/>
                <c:pt idx="0">
                  <c:v>Other orthopaedic problems</c:v>
                </c:pt>
              </c:strCache>
            </c:strRef>
          </c:tx>
          <c:spPr>
            <a:solidFill>
              <a:schemeClr val="bg1">
                <a:lumMod val="65000"/>
              </a:schemeClr>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Sheet1!$J$2:$J$10</c:f>
              <c:numCache>
                <c:formatCode>General</c:formatCode>
                <c:ptCount val="9"/>
                <c:pt idx="0">
                  <c:v>4.9000000000000004</c:v>
                </c:pt>
                <c:pt idx="1">
                  <c:v>3.6</c:v>
                </c:pt>
                <c:pt idx="2">
                  <c:v>7.9</c:v>
                </c:pt>
                <c:pt idx="3">
                  <c:v>7.3</c:v>
                </c:pt>
                <c:pt idx="4">
                  <c:v>3.5</c:v>
                </c:pt>
                <c:pt idx="5">
                  <c:v>5.2</c:v>
                </c:pt>
                <c:pt idx="6">
                  <c:v>14.2</c:v>
                </c:pt>
                <c:pt idx="7">
                  <c:v>9.1999999999999993</c:v>
                </c:pt>
                <c:pt idx="8">
                  <c:v>8.3000000000000007</c:v>
                </c:pt>
              </c:numCache>
            </c:numRef>
          </c:val>
          <c:extLst>
            <c:ext xmlns:c16="http://schemas.microsoft.com/office/drawing/2014/chart" uri="{C3380CC4-5D6E-409C-BE32-E72D297353CC}">
              <c16:uniqueId val="{00000008-5D29-4FEE-A6B9-8AAEAE343ABA}"/>
            </c:ext>
          </c:extLst>
        </c:ser>
        <c:ser>
          <c:idx val="9"/>
          <c:order val="9"/>
          <c:tx>
            <c:strRef>
              <c:f>Sheet1!$K$1</c:f>
              <c:strCache>
                <c:ptCount val="1"/>
                <c:pt idx="0">
                  <c:v>Foramen magnum stenosis</c:v>
                </c:pt>
              </c:strCache>
            </c:strRef>
          </c:tx>
          <c:spPr>
            <a:solidFill>
              <a:srgbClr val="407088"/>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Sheet1!$K$2:$K$10</c:f>
              <c:numCache>
                <c:formatCode>General</c:formatCode>
                <c:ptCount val="9"/>
                <c:pt idx="0">
                  <c:v>7.2</c:v>
                </c:pt>
                <c:pt idx="1">
                  <c:v>2.2000000000000002</c:v>
                </c:pt>
                <c:pt idx="4">
                  <c:v>1</c:v>
                </c:pt>
              </c:numCache>
            </c:numRef>
          </c:val>
          <c:extLst>
            <c:ext xmlns:c16="http://schemas.microsoft.com/office/drawing/2014/chart" uri="{C3380CC4-5D6E-409C-BE32-E72D297353CC}">
              <c16:uniqueId val="{00000009-5D29-4FEE-A6B9-8AAEAE343ABA}"/>
            </c:ext>
          </c:extLst>
        </c:ser>
        <c:dLbls>
          <c:showLegendKey val="0"/>
          <c:showVal val="0"/>
          <c:showCatName val="0"/>
          <c:showSerName val="0"/>
          <c:showPercent val="0"/>
          <c:showBubbleSize val="0"/>
        </c:dLbls>
        <c:gapWidth val="219"/>
        <c:overlap val="100"/>
        <c:axId val="1663634287"/>
        <c:axId val="1663631407"/>
      </c:barChart>
      <c:catAx>
        <c:axId val="1663634287"/>
        <c:scaling>
          <c:orientation val="minMax"/>
        </c:scaling>
        <c:delete val="0"/>
        <c:axPos val="b"/>
        <c:numFmt formatCode="General" sourceLinked="1"/>
        <c:majorTickMark val="none"/>
        <c:minorTickMark val="none"/>
        <c:tickLblPos val="nextTo"/>
        <c:spPr>
          <a:noFill/>
          <a:ln w="9525" cap="flat" cmpd="sng" algn="ctr">
            <a:solidFill>
              <a:schemeClr val="accent2"/>
            </a:solidFill>
            <a:round/>
          </a:ln>
          <a:effectLst/>
        </c:spPr>
        <c:txPr>
          <a:bodyPr rot="-60000000" spcFirstLastPara="1" vertOverflow="ellipsis" vert="horz" wrap="square" anchor="ctr" anchorCtr="1"/>
          <a:lstStyle/>
          <a:p>
            <a:pPr>
              <a:defRPr sz="1197" b="0" i="0" u="none" strike="noStrike" kern="1200" baseline="0">
                <a:solidFill>
                  <a:schemeClr val="accent2"/>
                </a:solidFill>
                <a:latin typeface="+mn-lt"/>
                <a:ea typeface="+mn-ea"/>
                <a:cs typeface="+mn-cs"/>
              </a:defRPr>
            </a:pPr>
            <a:endParaRPr lang="en-US"/>
          </a:p>
        </c:txPr>
        <c:crossAx val="1663631407"/>
        <c:crosses val="autoZero"/>
        <c:auto val="1"/>
        <c:lblAlgn val="ctr"/>
        <c:lblOffset val="100"/>
        <c:noMultiLvlLbl val="0"/>
      </c:catAx>
      <c:valAx>
        <c:axId val="1663631407"/>
        <c:scaling>
          <c:orientation val="minMax"/>
        </c:scaling>
        <c:delete val="0"/>
        <c:axPos val="l"/>
        <c:numFmt formatCode="General" sourceLinked="1"/>
        <c:majorTickMark val="out"/>
        <c:minorTickMark val="none"/>
        <c:tickLblPos val="nextTo"/>
        <c:spPr>
          <a:noFill/>
          <a:ln>
            <a:solidFill>
              <a:schemeClr val="accent2"/>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63634287"/>
        <c:crosses val="autoZero"/>
        <c:crossBetween val="between"/>
      </c:valAx>
      <c:spPr>
        <a:noFill/>
        <a:ln>
          <a:noFill/>
        </a:ln>
        <a:effectLst/>
      </c:spPr>
    </c:plotArea>
    <c:legend>
      <c:legendPos val="r"/>
      <c:layout>
        <c:manualLayout>
          <c:xMode val="edge"/>
          <c:yMode val="edge"/>
          <c:x val="0.73922816868048868"/>
          <c:y val="0.11730980403635061"/>
          <c:w val="0.25371072036953518"/>
          <c:h val="0.7288380317761594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r>
              <a:rPr lang="en-US" sz="1600" dirty="0">
                <a:solidFill>
                  <a:schemeClr val="bg1"/>
                </a:solidFill>
              </a:rPr>
              <a:t>By age group at time of event (years)</a:t>
            </a:r>
          </a:p>
        </c:rich>
      </c:tx>
      <c:layout>
        <c:manualLayout>
          <c:xMode val="edge"/>
          <c:yMode val="edge"/>
          <c:x val="5.3204822349583743E-2"/>
          <c:y val="1.3671790218709453E-2"/>
        </c:manualLayout>
      </c:layout>
      <c:overlay val="0"/>
      <c:spPr>
        <a:solidFill>
          <a:schemeClr val="tx1"/>
        </a:solidFill>
        <a:ln>
          <a:noFill/>
        </a:ln>
        <a:effectLst/>
      </c:spPr>
      <c:txPr>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5.4933867877347567E-2"/>
          <c:y val="0.14770806890614019"/>
          <c:w val="0.67609247757240121"/>
          <c:h val="0.68426965260933059"/>
        </c:manualLayout>
      </c:layout>
      <c:barChart>
        <c:barDir val="col"/>
        <c:grouping val="stacked"/>
        <c:varyColors val="0"/>
        <c:ser>
          <c:idx val="0"/>
          <c:order val="0"/>
          <c:tx>
            <c:strRef>
              <c:f>Sheet1!$B$1</c:f>
              <c:strCache>
                <c:ptCount val="1"/>
                <c:pt idx="0">
                  <c:v>Shunt revision</c:v>
                </c:pt>
              </c:strCache>
            </c:strRef>
          </c:tx>
          <c:spPr>
            <a:solidFill>
              <a:schemeClr val="accent6">
                <a:lumMod val="50000"/>
              </a:schemeClr>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Sheet1!$B$2:$B$10</c:f>
              <c:numCache>
                <c:formatCode>General</c:formatCode>
                <c:ptCount val="9"/>
                <c:pt idx="0">
                  <c:v>0.9</c:v>
                </c:pt>
                <c:pt idx="1">
                  <c:v>1</c:v>
                </c:pt>
              </c:numCache>
            </c:numRef>
          </c:val>
          <c:extLst>
            <c:ext xmlns:c16="http://schemas.microsoft.com/office/drawing/2014/chart" uri="{C3380CC4-5D6E-409C-BE32-E72D297353CC}">
              <c16:uniqueId val="{00000000-5D29-4FEE-A6B9-8AAEAE343ABA}"/>
            </c:ext>
          </c:extLst>
        </c:ser>
        <c:ser>
          <c:idx val="1"/>
          <c:order val="1"/>
          <c:tx>
            <c:strRef>
              <c:f>Sheet1!$C$1</c:f>
              <c:strCache>
                <c:ptCount val="1"/>
                <c:pt idx="0">
                  <c:v>Shunt insertion</c:v>
                </c:pt>
              </c:strCache>
            </c:strRef>
          </c:tx>
          <c:spPr>
            <a:solidFill>
              <a:schemeClr val="accent6"/>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Sheet1!$C$2:$C$10</c:f>
              <c:numCache>
                <c:formatCode>General</c:formatCode>
                <c:ptCount val="9"/>
                <c:pt idx="0">
                  <c:v>1.2</c:v>
                </c:pt>
                <c:pt idx="4">
                  <c:v>0.5</c:v>
                </c:pt>
                <c:pt idx="5">
                  <c:v>1</c:v>
                </c:pt>
              </c:numCache>
            </c:numRef>
          </c:val>
          <c:extLst>
            <c:ext xmlns:c16="http://schemas.microsoft.com/office/drawing/2014/chart" uri="{C3380CC4-5D6E-409C-BE32-E72D297353CC}">
              <c16:uniqueId val="{00000001-5D29-4FEE-A6B9-8AAEAE343ABA}"/>
            </c:ext>
          </c:extLst>
        </c:ser>
        <c:ser>
          <c:idx val="2"/>
          <c:order val="2"/>
          <c:tx>
            <c:strRef>
              <c:f>Sheet1!$D$1</c:f>
              <c:strCache>
                <c:ptCount val="1"/>
                <c:pt idx="0">
                  <c:v>Nerve decompression</c:v>
                </c:pt>
              </c:strCache>
            </c:strRef>
          </c:tx>
          <c:spPr>
            <a:solidFill>
              <a:schemeClr val="accent4">
                <a:lumMod val="20000"/>
                <a:lumOff val="80000"/>
              </a:schemeClr>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Sheet1!$D$2:$D$10</c:f>
              <c:numCache>
                <c:formatCode>General</c:formatCode>
                <c:ptCount val="9"/>
                <c:pt idx="0">
                  <c:v>1</c:v>
                </c:pt>
                <c:pt idx="2">
                  <c:v>0.5</c:v>
                </c:pt>
                <c:pt idx="3">
                  <c:v>1</c:v>
                </c:pt>
                <c:pt idx="4">
                  <c:v>0.5</c:v>
                </c:pt>
                <c:pt idx="8">
                  <c:v>2.1</c:v>
                </c:pt>
              </c:numCache>
            </c:numRef>
          </c:val>
          <c:extLst>
            <c:ext xmlns:c16="http://schemas.microsoft.com/office/drawing/2014/chart" uri="{C3380CC4-5D6E-409C-BE32-E72D297353CC}">
              <c16:uniqueId val="{00000002-5D29-4FEE-A6B9-8AAEAE343ABA}"/>
            </c:ext>
          </c:extLst>
        </c:ser>
        <c:ser>
          <c:idx val="3"/>
          <c:order val="3"/>
          <c:tx>
            <c:strRef>
              <c:f>Sheet1!$E$1</c:f>
              <c:strCache>
                <c:ptCount val="1"/>
                <c:pt idx="0">
                  <c:v>Spinal correction</c:v>
                </c:pt>
              </c:strCache>
            </c:strRef>
          </c:tx>
          <c:spPr>
            <a:solidFill>
              <a:schemeClr val="accent2"/>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Sheet1!$E$2:$E$10</c:f>
              <c:numCache>
                <c:formatCode>General</c:formatCode>
                <c:ptCount val="9"/>
                <c:pt idx="2">
                  <c:v>1</c:v>
                </c:pt>
                <c:pt idx="3">
                  <c:v>1</c:v>
                </c:pt>
                <c:pt idx="4">
                  <c:v>0.5</c:v>
                </c:pt>
                <c:pt idx="6">
                  <c:v>3.2</c:v>
                </c:pt>
                <c:pt idx="8">
                  <c:v>4.2</c:v>
                </c:pt>
              </c:numCache>
            </c:numRef>
          </c:val>
          <c:extLst>
            <c:ext xmlns:c16="http://schemas.microsoft.com/office/drawing/2014/chart" uri="{C3380CC4-5D6E-409C-BE32-E72D297353CC}">
              <c16:uniqueId val="{00000003-5D29-4FEE-A6B9-8AAEAE343ABA}"/>
            </c:ext>
          </c:extLst>
        </c:ser>
        <c:ser>
          <c:idx val="4"/>
          <c:order val="4"/>
          <c:tx>
            <c:strRef>
              <c:f>Sheet1!$F$1</c:f>
              <c:strCache>
                <c:ptCount val="1"/>
                <c:pt idx="0">
                  <c:v>Brainstem decompression</c:v>
                </c:pt>
              </c:strCache>
            </c:strRef>
          </c:tx>
          <c:spPr>
            <a:solidFill>
              <a:schemeClr val="bg1">
                <a:lumMod val="85000"/>
              </a:schemeClr>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Sheet1!$F$2:$F$10</c:f>
              <c:numCache>
                <c:formatCode>General</c:formatCode>
                <c:ptCount val="9"/>
                <c:pt idx="0">
                  <c:v>2.6</c:v>
                </c:pt>
                <c:pt idx="1">
                  <c:v>1.2</c:v>
                </c:pt>
                <c:pt idx="4">
                  <c:v>0.5</c:v>
                </c:pt>
              </c:numCache>
            </c:numRef>
          </c:val>
          <c:extLst>
            <c:ext xmlns:c16="http://schemas.microsoft.com/office/drawing/2014/chart" uri="{C3380CC4-5D6E-409C-BE32-E72D297353CC}">
              <c16:uniqueId val="{00000004-5D29-4FEE-A6B9-8AAEAE343ABA}"/>
            </c:ext>
          </c:extLst>
        </c:ser>
        <c:ser>
          <c:idx val="5"/>
          <c:order val="5"/>
          <c:tx>
            <c:strRef>
              <c:f>Sheet1!$G$1</c:f>
              <c:strCache>
                <c:ptCount val="1"/>
                <c:pt idx="0">
                  <c:v>Middle ear procedure</c:v>
                </c:pt>
              </c:strCache>
            </c:strRef>
          </c:tx>
          <c:spPr>
            <a:solidFill>
              <a:schemeClr val="bg1">
                <a:lumMod val="50000"/>
              </a:schemeClr>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Sheet1!$G$2:$G$10</c:f>
              <c:numCache>
                <c:formatCode>General</c:formatCode>
                <c:ptCount val="9"/>
                <c:pt idx="0">
                  <c:v>4.4000000000000004</c:v>
                </c:pt>
                <c:pt idx="1">
                  <c:v>2.6</c:v>
                </c:pt>
                <c:pt idx="2">
                  <c:v>0.5</c:v>
                </c:pt>
              </c:numCache>
            </c:numRef>
          </c:val>
          <c:extLst>
            <c:ext xmlns:c16="http://schemas.microsoft.com/office/drawing/2014/chart" uri="{C3380CC4-5D6E-409C-BE32-E72D297353CC}">
              <c16:uniqueId val="{00000005-5D29-4FEE-A6B9-8AAEAE343ABA}"/>
            </c:ext>
          </c:extLst>
        </c:ser>
        <c:ser>
          <c:idx val="6"/>
          <c:order val="6"/>
          <c:tx>
            <c:strRef>
              <c:f>Sheet1!$H$1</c:f>
              <c:strCache>
                <c:ptCount val="1"/>
                <c:pt idx="0">
                  <c:v>Tonsilectomy or adenoidectomy</c:v>
                </c:pt>
              </c:strCache>
            </c:strRef>
          </c:tx>
          <c:spPr>
            <a:solidFill>
              <a:schemeClr val="accent3"/>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Sheet1!$H$2:$H$10</c:f>
              <c:numCache>
                <c:formatCode>General</c:formatCode>
                <c:ptCount val="9"/>
                <c:pt idx="0">
                  <c:v>5.8</c:v>
                </c:pt>
                <c:pt idx="1">
                  <c:v>2.8</c:v>
                </c:pt>
                <c:pt idx="2">
                  <c:v>0.5</c:v>
                </c:pt>
              </c:numCache>
            </c:numRef>
          </c:val>
          <c:extLst>
            <c:ext xmlns:c16="http://schemas.microsoft.com/office/drawing/2014/chart" uri="{C3380CC4-5D6E-409C-BE32-E72D297353CC}">
              <c16:uniqueId val="{00000006-5D29-4FEE-A6B9-8AAEAE343ABA}"/>
            </c:ext>
          </c:extLst>
        </c:ser>
        <c:ser>
          <c:idx val="7"/>
          <c:order val="7"/>
          <c:tx>
            <c:strRef>
              <c:f>Sheet1!$I$1</c:f>
              <c:strCache>
                <c:ptCount val="1"/>
                <c:pt idx="0">
                  <c:v>Limb lengthening</c:v>
                </c:pt>
              </c:strCache>
            </c:strRef>
          </c:tx>
          <c:spPr>
            <a:solidFill>
              <a:schemeClr val="accent4"/>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Sheet1!$I$2:$I$10</c:f>
              <c:numCache>
                <c:formatCode>General</c:formatCode>
                <c:ptCount val="9"/>
                <c:pt idx="0">
                  <c:v>1</c:v>
                </c:pt>
                <c:pt idx="1">
                  <c:v>5.9</c:v>
                </c:pt>
                <c:pt idx="2">
                  <c:v>13.4</c:v>
                </c:pt>
                <c:pt idx="3">
                  <c:v>9.8000000000000007</c:v>
                </c:pt>
                <c:pt idx="4">
                  <c:v>2.4</c:v>
                </c:pt>
              </c:numCache>
            </c:numRef>
          </c:val>
          <c:extLst>
            <c:ext xmlns:c16="http://schemas.microsoft.com/office/drawing/2014/chart" uri="{C3380CC4-5D6E-409C-BE32-E72D297353CC}">
              <c16:uniqueId val="{00000007-5D29-4FEE-A6B9-8AAEAE343ABA}"/>
            </c:ext>
          </c:extLst>
        </c:ser>
        <c:ser>
          <c:idx val="8"/>
          <c:order val="8"/>
          <c:tx>
            <c:strRef>
              <c:f>Sheet1!$J$1</c:f>
              <c:strCache>
                <c:ptCount val="1"/>
                <c:pt idx="0">
                  <c:v>Other</c:v>
                </c:pt>
              </c:strCache>
            </c:strRef>
          </c:tx>
          <c:spPr>
            <a:solidFill>
              <a:schemeClr val="tx1"/>
            </a:solidFill>
            <a:ln>
              <a:noFill/>
            </a:ln>
            <a:effectLst/>
          </c:spPr>
          <c:invertIfNegative val="0"/>
          <c:cat>
            <c:strRef>
              <c:f>Sheet1!$A$2:$A$10</c:f>
              <c:strCache>
                <c:ptCount val="9"/>
                <c:pt idx="0">
                  <c:v>0–4 (n=100)</c:v>
                </c:pt>
                <c:pt idx="1">
                  <c:v>5–10 (n=121)</c:v>
                </c:pt>
                <c:pt idx="2">
                  <c:v>11–15 (n=79)</c:v>
                </c:pt>
                <c:pt idx="3">
                  <c:v>16–20 (n=51)</c:v>
                </c:pt>
                <c:pt idx="4">
                  <c:v>21–30 (n=43)</c:v>
                </c:pt>
                <c:pt idx="5">
                  <c:v>31–40 (n=31)</c:v>
                </c:pt>
                <c:pt idx="6">
                  <c:v>41–50 (n=23)</c:v>
                </c:pt>
                <c:pt idx="7">
                  <c:v>51–60 (n=13)</c:v>
                </c:pt>
                <c:pt idx="8">
                  <c:v>&gt;60 (n=8)</c:v>
                </c:pt>
              </c:strCache>
            </c:strRef>
          </c:cat>
          <c:val>
            <c:numRef>
              <c:f>Sheet1!$J$2:$J$10</c:f>
              <c:numCache>
                <c:formatCode>General</c:formatCode>
                <c:ptCount val="9"/>
                <c:pt idx="0">
                  <c:v>7</c:v>
                </c:pt>
                <c:pt idx="1">
                  <c:v>8.6999999999999993</c:v>
                </c:pt>
                <c:pt idx="2">
                  <c:v>17.8</c:v>
                </c:pt>
                <c:pt idx="3">
                  <c:v>13.2</c:v>
                </c:pt>
                <c:pt idx="4">
                  <c:v>3.1</c:v>
                </c:pt>
                <c:pt idx="5">
                  <c:v>2.4</c:v>
                </c:pt>
                <c:pt idx="6">
                  <c:v>6.3</c:v>
                </c:pt>
                <c:pt idx="7">
                  <c:v>10.8</c:v>
                </c:pt>
                <c:pt idx="8">
                  <c:v>8.3000000000000007</c:v>
                </c:pt>
              </c:numCache>
            </c:numRef>
          </c:val>
          <c:extLst>
            <c:ext xmlns:c16="http://schemas.microsoft.com/office/drawing/2014/chart" uri="{C3380CC4-5D6E-409C-BE32-E72D297353CC}">
              <c16:uniqueId val="{00000008-5D29-4FEE-A6B9-8AAEAE343ABA}"/>
            </c:ext>
          </c:extLst>
        </c:ser>
        <c:dLbls>
          <c:showLegendKey val="0"/>
          <c:showVal val="0"/>
          <c:showCatName val="0"/>
          <c:showSerName val="0"/>
          <c:showPercent val="0"/>
          <c:showBubbleSize val="0"/>
        </c:dLbls>
        <c:gapWidth val="219"/>
        <c:overlap val="100"/>
        <c:axId val="1663634287"/>
        <c:axId val="1663631407"/>
      </c:barChart>
      <c:catAx>
        <c:axId val="1663634287"/>
        <c:scaling>
          <c:orientation val="minMax"/>
        </c:scaling>
        <c:delete val="0"/>
        <c:axPos val="b"/>
        <c:numFmt formatCode="General" sourceLinked="1"/>
        <c:majorTickMark val="none"/>
        <c:minorTickMark val="none"/>
        <c:tickLblPos val="nextTo"/>
        <c:spPr>
          <a:noFill/>
          <a:ln w="9525" cap="flat" cmpd="sng" algn="ctr">
            <a:solidFill>
              <a:schemeClr val="accent2"/>
            </a:solidFill>
            <a:round/>
          </a:ln>
          <a:effectLst/>
        </c:spPr>
        <c:txPr>
          <a:bodyPr rot="-60000000" spcFirstLastPara="1" vertOverflow="ellipsis" vert="horz" wrap="square" anchor="ctr" anchorCtr="1"/>
          <a:lstStyle/>
          <a:p>
            <a:pPr>
              <a:defRPr sz="1197" b="0" i="0" u="none" strike="noStrike" kern="1200" baseline="0">
                <a:solidFill>
                  <a:schemeClr val="accent2"/>
                </a:solidFill>
                <a:latin typeface="+mn-lt"/>
                <a:ea typeface="+mn-ea"/>
                <a:cs typeface="+mn-cs"/>
              </a:defRPr>
            </a:pPr>
            <a:endParaRPr lang="en-US"/>
          </a:p>
        </c:txPr>
        <c:crossAx val="1663631407"/>
        <c:crosses val="autoZero"/>
        <c:auto val="1"/>
        <c:lblAlgn val="ctr"/>
        <c:lblOffset val="100"/>
        <c:noMultiLvlLbl val="0"/>
      </c:catAx>
      <c:valAx>
        <c:axId val="1663631407"/>
        <c:scaling>
          <c:orientation val="minMax"/>
        </c:scaling>
        <c:delete val="0"/>
        <c:axPos val="l"/>
        <c:numFmt formatCode="General" sourceLinked="1"/>
        <c:majorTickMark val="out"/>
        <c:minorTickMark val="none"/>
        <c:tickLblPos val="nextTo"/>
        <c:spPr>
          <a:noFill/>
          <a:ln>
            <a:solidFill>
              <a:schemeClr val="accent2"/>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63634287"/>
        <c:crosses val="autoZero"/>
        <c:crossBetween val="between"/>
      </c:valAx>
      <c:spPr>
        <a:noFill/>
        <a:ln>
          <a:noFill/>
        </a:ln>
        <a:effectLst/>
      </c:spPr>
    </c:plotArea>
    <c:legend>
      <c:legendPos val="r"/>
      <c:layout>
        <c:manualLayout>
          <c:xMode val="edge"/>
          <c:yMode val="edge"/>
          <c:x val="0.72698334977064838"/>
          <c:y val="0.14760885057297346"/>
          <c:w val="0.25065646555442739"/>
          <c:h val="0.7028919415613937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r>
              <a:rPr lang="en-US" sz="1600" dirty="0">
                <a:solidFill>
                  <a:schemeClr val="bg1"/>
                </a:solidFill>
              </a:rPr>
              <a:t>Patient-reported outcomes</a:t>
            </a:r>
          </a:p>
        </c:rich>
      </c:tx>
      <c:layout>
        <c:manualLayout>
          <c:xMode val="edge"/>
          <c:yMode val="edge"/>
          <c:x val="0.10624662547716286"/>
          <c:y val="1.3671790218709453E-2"/>
        </c:manualLayout>
      </c:layout>
      <c:overlay val="0"/>
      <c:spPr>
        <a:solidFill>
          <a:schemeClr val="tx1"/>
        </a:solidFill>
        <a:ln>
          <a:noFill/>
        </a:ln>
        <a:effectLst/>
      </c:spPr>
      <c:txPr>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1245658214416276"/>
          <c:y val="0.14770806890614019"/>
          <c:w val="0.87699867736325099"/>
          <c:h val="0.60236491858019559"/>
        </c:manualLayout>
      </c:layout>
      <c:barChart>
        <c:barDir val="col"/>
        <c:grouping val="clustered"/>
        <c:varyColors val="0"/>
        <c:ser>
          <c:idx val="0"/>
          <c:order val="0"/>
          <c:tx>
            <c:strRef>
              <c:f>Sheet1!$B$1</c:f>
              <c:strCache>
                <c:ptCount val="1"/>
                <c:pt idx="0">
                  <c:v>All patient responders (N=67)</c:v>
                </c:pt>
              </c:strCache>
            </c:strRef>
          </c:tx>
          <c:spPr>
            <a:solidFill>
              <a:schemeClr val="accent2"/>
            </a:solidFill>
            <a:ln>
              <a:noFill/>
            </a:ln>
            <a:effectLst/>
          </c:spPr>
          <c:invertIfNegative val="0"/>
          <c:cat>
            <c:strRef>
              <c:f>Sheet1!$A$2:$A$8</c:f>
              <c:strCache>
                <c:ptCount val="7"/>
                <c:pt idx="0">
                  <c:v>Total score</c:v>
                </c:pt>
                <c:pt idx="1">
                  <c:v>Physical score</c:v>
                </c:pt>
                <c:pt idx="2">
                  <c:v>Social score</c:v>
                </c:pt>
                <c:pt idx="3">
                  <c:v>Emotional score</c:v>
                </c:pt>
                <c:pt idx="4">
                  <c:v>Coping score</c:v>
                </c:pt>
                <c:pt idx="5">
                  <c:v>Beliefs score</c:v>
                </c:pt>
                <c:pt idx="6">
                  <c:v>Treatment score</c:v>
                </c:pt>
              </c:strCache>
            </c:strRef>
          </c:cat>
          <c:val>
            <c:numRef>
              <c:f>Sheet1!$B$2:$B$8</c:f>
              <c:numCache>
                <c:formatCode>General</c:formatCode>
                <c:ptCount val="7"/>
                <c:pt idx="0">
                  <c:v>63.4</c:v>
                </c:pt>
                <c:pt idx="1">
                  <c:v>54.2</c:v>
                </c:pt>
                <c:pt idx="2">
                  <c:v>65.2</c:v>
                </c:pt>
                <c:pt idx="3">
                  <c:v>70.7</c:v>
                </c:pt>
                <c:pt idx="4">
                  <c:v>55.1</c:v>
                </c:pt>
                <c:pt idx="5">
                  <c:v>65.599999999999994</c:v>
                </c:pt>
                <c:pt idx="6">
                  <c:v>48.5</c:v>
                </c:pt>
              </c:numCache>
            </c:numRef>
          </c:val>
          <c:extLst>
            <c:ext xmlns:c16="http://schemas.microsoft.com/office/drawing/2014/chart" uri="{C3380CC4-5D6E-409C-BE32-E72D297353CC}">
              <c16:uniqueId val="{00000000-5D29-4FEE-A6B9-8AAEAE343ABA}"/>
            </c:ext>
          </c:extLst>
        </c:ser>
        <c:ser>
          <c:idx val="1"/>
          <c:order val="1"/>
          <c:tx>
            <c:strRef>
              <c:f>Sheet1!$C$1</c:f>
              <c:strCache>
                <c:ptCount val="1"/>
                <c:pt idx="0">
                  <c:v>Patient responders with LL (n=16)</c:v>
                </c:pt>
              </c:strCache>
            </c:strRef>
          </c:tx>
          <c:spPr>
            <a:solidFill>
              <a:schemeClr val="accent4"/>
            </a:solidFill>
            <a:ln>
              <a:noFill/>
            </a:ln>
            <a:effectLst/>
          </c:spPr>
          <c:invertIfNegative val="0"/>
          <c:cat>
            <c:strRef>
              <c:f>Sheet1!$A$2:$A$8</c:f>
              <c:strCache>
                <c:ptCount val="7"/>
                <c:pt idx="0">
                  <c:v>Total score</c:v>
                </c:pt>
                <c:pt idx="1">
                  <c:v>Physical score</c:v>
                </c:pt>
                <c:pt idx="2">
                  <c:v>Social score</c:v>
                </c:pt>
                <c:pt idx="3">
                  <c:v>Emotional score</c:v>
                </c:pt>
                <c:pt idx="4">
                  <c:v>Coping score</c:v>
                </c:pt>
                <c:pt idx="5">
                  <c:v>Beliefs score</c:v>
                </c:pt>
                <c:pt idx="6">
                  <c:v>Treatment score</c:v>
                </c:pt>
              </c:strCache>
            </c:strRef>
          </c:cat>
          <c:val>
            <c:numRef>
              <c:f>Sheet1!$C$2:$C$8</c:f>
              <c:numCache>
                <c:formatCode>General</c:formatCode>
                <c:ptCount val="7"/>
                <c:pt idx="0">
                  <c:v>73</c:v>
                </c:pt>
                <c:pt idx="1">
                  <c:v>67.7</c:v>
                </c:pt>
                <c:pt idx="2">
                  <c:v>75.7</c:v>
                </c:pt>
                <c:pt idx="3">
                  <c:v>75.2</c:v>
                </c:pt>
                <c:pt idx="4">
                  <c:v>59.1</c:v>
                </c:pt>
                <c:pt idx="5">
                  <c:v>60.9</c:v>
                </c:pt>
                <c:pt idx="6">
                  <c:v>70.2</c:v>
                </c:pt>
              </c:numCache>
            </c:numRef>
          </c:val>
          <c:extLst>
            <c:ext xmlns:c16="http://schemas.microsoft.com/office/drawing/2014/chart" uri="{C3380CC4-5D6E-409C-BE32-E72D297353CC}">
              <c16:uniqueId val="{00000001-5D29-4FEE-A6B9-8AAEAE343ABA}"/>
            </c:ext>
          </c:extLst>
        </c:ser>
        <c:ser>
          <c:idx val="2"/>
          <c:order val="2"/>
          <c:tx>
            <c:strRef>
              <c:f>Sheet1!$D$1</c:f>
              <c:strCache>
                <c:ptCount val="1"/>
                <c:pt idx="0">
                  <c:v>Patient responders without LL (n=51)</c:v>
                </c:pt>
              </c:strCache>
            </c:strRef>
          </c:tx>
          <c:spPr>
            <a:solidFill>
              <a:schemeClr val="accent3"/>
            </a:solidFill>
            <a:ln>
              <a:noFill/>
            </a:ln>
            <a:effectLst/>
          </c:spPr>
          <c:invertIfNegative val="0"/>
          <c:cat>
            <c:strRef>
              <c:f>Sheet1!$A$2:$A$8</c:f>
              <c:strCache>
                <c:ptCount val="7"/>
                <c:pt idx="0">
                  <c:v>Total score</c:v>
                </c:pt>
                <c:pt idx="1">
                  <c:v>Physical score</c:v>
                </c:pt>
                <c:pt idx="2">
                  <c:v>Social score</c:v>
                </c:pt>
                <c:pt idx="3">
                  <c:v>Emotional score</c:v>
                </c:pt>
                <c:pt idx="4">
                  <c:v>Coping score</c:v>
                </c:pt>
                <c:pt idx="5">
                  <c:v>Beliefs score</c:v>
                </c:pt>
                <c:pt idx="6">
                  <c:v>Treatment score</c:v>
                </c:pt>
              </c:strCache>
            </c:strRef>
          </c:cat>
          <c:val>
            <c:numRef>
              <c:f>Sheet1!$D$2:$D$8</c:f>
              <c:numCache>
                <c:formatCode>General</c:formatCode>
                <c:ptCount val="7"/>
                <c:pt idx="0">
                  <c:v>60.5</c:v>
                </c:pt>
                <c:pt idx="1">
                  <c:v>49.9</c:v>
                </c:pt>
                <c:pt idx="2">
                  <c:v>61.8</c:v>
                </c:pt>
                <c:pt idx="3">
                  <c:v>69.400000000000006</c:v>
                </c:pt>
                <c:pt idx="4">
                  <c:v>53.8</c:v>
                </c:pt>
                <c:pt idx="5">
                  <c:v>67.099999999999994</c:v>
                </c:pt>
                <c:pt idx="6">
                  <c:v>26.8</c:v>
                </c:pt>
              </c:numCache>
            </c:numRef>
          </c:val>
          <c:extLst>
            <c:ext xmlns:c16="http://schemas.microsoft.com/office/drawing/2014/chart" uri="{C3380CC4-5D6E-409C-BE32-E72D297353CC}">
              <c16:uniqueId val="{00000002-5D29-4FEE-A6B9-8AAEAE343ABA}"/>
            </c:ext>
          </c:extLst>
        </c:ser>
        <c:ser>
          <c:idx val="3"/>
          <c:order val="3"/>
          <c:tx>
            <c:strRef>
              <c:f>Sheet1!$E$1</c:f>
              <c:strCache>
                <c:ptCount val="1"/>
                <c:pt idx="0">
                  <c:v>Average stature children (≥2 SDs)</c:v>
                </c:pt>
              </c:strCache>
            </c:strRef>
          </c:tx>
          <c:spPr>
            <a:solidFill>
              <a:schemeClr val="bg1">
                <a:lumMod val="65000"/>
              </a:schemeClr>
            </a:solidFill>
            <a:ln>
              <a:noFill/>
            </a:ln>
            <a:effectLst/>
          </c:spPr>
          <c:invertIfNegative val="0"/>
          <c:cat>
            <c:strRef>
              <c:f>Sheet1!$A$2:$A$8</c:f>
              <c:strCache>
                <c:ptCount val="7"/>
                <c:pt idx="0">
                  <c:v>Total score</c:v>
                </c:pt>
                <c:pt idx="1">
                  <c:v>Physical score</c:v>
                </c:pt>
                <c:pt idx="2">
                  <c:v>Social score</c:v>
                </c:pt>
                <c:pt idx="3">
                  <c:v>Emotional score</c:v>
                </c:pt>
                <c:pt idx="4">
                  <c:v>Coping score</c:v>
                </c:pt>
                <c:pt idx="5">
                  <c:v>Beliefs score</c:v>
                </c:pt>
                <c:pt idx="6">
                  <c:v>Treatment score</c:v>
                </c:pt>
              </c:strCache>
            </c:strRef>
          </c:cat>
          <c:val>
            <c:numRef>
              <c:f>Sheet1!$E$2:$E$8</c:f>
              <c:numCache>
                <c:formatCode>General</c:formatCode>
                <c:ptCount val="7"/>
                <c:pt idx="0">
                  <c:v>65.400000000000006</c:v>
                </c:pt>
                <c:pt idx="1">
                  <c:v>66.900000000000006</c:v>
                </c:pt>
                <c:pt idx="2">
                  <c:v>66.599999999999994</c:v>
                </c:pt>
                <c:pt idx="3">
                  <c:v>62.7</c:v>
                </c:pt>
                <c:pt idx="4">
                  <c:v>64.8</c:v>
                </c:pt>
                <c:pt idx="5">
                  <c:v>60.6</c:v>
                </c:pt>
              </c:numCache>
            </c:numRef>
          </c:val>
          <c:extLst>
            <c:ext xmlns:c16="http://schemas.microsoft.com/office/drawing/2014/chart" uri="{C3380CC4-5D6E-409C-BE32-E72D297353CC}">
              <c16:uniqueId val="{00000000-0DD4-4129-9DE0-944623184E87}"/>
            </c:ext>
          </c:extLst>
        </c:ser>
        <c:dLbls>
          <c:showLegendKey val="0"/>
          <c:showVal val="0"/>
          <c:showCatName val="0"/>
          <c:showSerName val="0"/>
          <c:showPercent val="0"/>
          <c:showBubbleSize val="0"/>
        </c:dLbls>
        <c:gapWidth val="219"/>
        <c:axId val="1663634287"/>
        <c:axId val="1663631407"/>
      </c:barChart>
      <c:catAx>
        <c:axId val="1663634287"/>
        <c:scaling>
          <c:orientation val="minMax"/>
        </c:scaling>
        <c:delete val="0"/>
        <c:axPos val="b"/>
        <c:numFmt formatCode="General" sourceLinked="1"/>
        <c:majorTickMark val="none"/>
        <c:minorTickMark val="none"/>
        <c:tickLblPos val="nextTo"/>
        <c:spPr>
          <a:noFill/>
          <a:ln w="9525" cap="flat" cmpd="sng" algn="ctr">
            <a:solidFill>
              <a:schemeClr val="accent2"/>
            </a:solidFill>
            <a:round/>
          </a:ln>
          <a:effectLst/>
        </c:spPr>
        <c:txPr>
          <a:bodyPr rot="-60000000" spcFirstLastPara="1" vertOverflow="ellipsis" vert="horz" wrap="square" anchor="ctr" anchorCtr="1"/>
          <a:lstStyle/>
          <a:p>
            <a:pPr>
              <a:defRPr sz="1100" b="0" i="0" u="none" strike="noStrike" kern="1200" baseline="0">
                <a:solidFill>
                  <a:schemeClr val="accent2"/>
                </a:solidFill>
                <a:latin typeface="+mn-lt"/>
                <a:ea typeface="+mn-ea"/>
                <a:cs typeface="+mn-cs"/>
              </a:defRPr>
            </a:pPr>
            <a:endParaRPr lang="en-US"/>
          </a:p>
        </c:txPr>
        <c:crossAx val="1663631407"/>
        <c:crosses val="autoZero"/>
        <c:auto val="1"/>
        <c:lblAlgn val="ctr"/>
        <c:lblOffset val="100"/>
        <c:noMultiLvlLbl val="0"/>
      </c:catAx>
      <c:valAx>
        <c:axId val="1663631407"/>
        <c:scaling>
          <c:orientation val="minMax"/>
        </c:scaling>
        <c:delete val="0"/>
        <c:axPos val="l"/>
        <c:numFmt formatCode="General" sourceLinked="1"/>
        <c:majorTickMark val="out"/>
        <c:minorTickMark val="none"/>
        <c:tickLblPos val="nextTo"/>
        <c:spPr>
          <a:noFill/>
          <a:ln>
            <a:solidFill>
              <a:schemeClr val="accent2"/>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63634287"/>
        <c:crosses val="autoZero"/>
        <c:crossBetween val="between"/>
      </c:valAx>
      <c:spPr>
        <a:noFill/>
        <a:ln>
          <a:noFill/>
        </a:ln>
        <a:effectLst/>
      </c:spPr>
    </c:plotArea>
    <c:legend>
      <c:legendPos val="r"/>
      <c:layout>
        <c:manualLayout>
          <c:xMode val="edge"/>
          <c:yMode val="edge"/>
          <c:x val="0.10385434265732579"/>
          <c:y val="0.90262142277601487"/>
          <c:w val="0.89379009897611117"/>
          <c:h val="9.696905355383944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r>
              <a:rPr lang="en-US" sz="1600" dirty="0">
                <a:solidFill>
                  <a:schemeClr val="bg1"/>
                </a:solidFill>
              </a:rPr>
              <a:t>Parent-reported outcomes</a:t>
            </a:r>
          </a:p>
        </c:rich>
      </c:tx>
      <c:layout>
        <c:manualLayout>
          <c:xMode val="edge"/>
          <c:yMode val="edge"/>
          <c:x val="0.10624662547716286"/>
          <c:y val="1.3671790218709453E-2"/>
        </c:manualLayout>
      </c:layout>
      <c:overlay val="0"/>
      <c:spPr>
        <a:solidFill>
          <a:schemeClr val="tx1"/>
        </a:solidFill>
        <a:ln>
          <a:noFill/>
        </a:ln>
        <a:effectLst/>
      </c:spPr>
      <c:txPr>
        <a:bodyPr rot="0" spcFirstLastPara="1" vertOverflow="ellipsis" vert="horz" wrap="square" anchor="ctr" anchorCtr="1"/>
        <a:lstStyle/>
        <a:p>
          <a:pPr>
            <a:defRPr sz="16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1245658214416276"/>
          <c:y val="0.14770806890614019"/>
          <c:w val="0.87699867736325099"/>
          <c:h val="0.60236491858019559"/>
        </c:manualLayout>
      </c:layout>
      <c:barChart>
        <c:barDir val="col"/>
        <c:grouping val="clustered"/>
        <c:varyColors val="0"/>
        <c:ser>
          <c:idx val="0"/>
          <c:order val="0"/>
          <c:tx>
            <c:strRef>
              <c:f>Sheet1!$B$1</c:f>
              <c:strCache>
                <c:ptCount val="1"/>
                <c:pt idx="0">
                  <c:v>All parent responders (N=108)</c:v>
                </c:pt>
              </c:strCache>
            </c:strRef>
          </c:tx>
          <c:spPr>
            <a:solidFill>
              <a:schemeClr val="accent2"/>
            </a:solidFill>
            <a:ln>
              <a:noFill/>
            </a:ln>
            <a:effectLst/>
          </c:spPr>
          <c:invertIfNegative val="0"/>
          <c:cat>
            <c:strRef>
              <c:f>Sheet1!$A$2:$A$8</c:f>
              <c:strCache>
                <c:ptCount val="7"/>
                <c:pt idx="0">
                  <c:v>Total score</c:v>
                </c:pt>
                <c:pt idx="1">
                  <c:v>Physical score</c:v>
                </c:pt>
                <c:pt idx="2">
                  <c:v>Social score</c:v>
                </c:pt>
                <c:pt idx="3">
                  <c:v>Emotional score</c:v>
                </c:pt>
                <c:pt idx="4">
                  <c:v>Coping score</c:v>
                </c:pt>
                <c:pt idx="5">
                  <c:v>Beliefs score</c:v>
                </c:pt>
                <c:pt idx="6">
                  <c:v>Treatment score</c:v>
                </c:pt>
              </c:strCache>
            </c:strRef>
          </c:cat>
          <c:val>
            <c:numRef>
              <c:f>Sheet1!$B$2:$B$8</c:f>
              <c:numCache>
                <c:formatCode>General</c:formatCode>
                <c:ptCount val="7"/>
                <c:pt idx="0">
                  <c:v>54.8</c:v>
                </c:pt>
                <c:pt idx="1">
                  <c:v>44.4</c:v>
                </c:pt>
                <c:pt idx="2">
                  <c:v>56.3</c:v>
                </c:pt>
                <c:pt idx="3">
                  <c:v>64.400000000000006</c:v>
                </c:pt>
                <c:pt idx="4">
                  <c:v>53</c:v>
                </c:pt>
                <c:pt idx="5">
                  <c:v>65.900000000000006</c:v>
                </c:pt>
                <c:pt idx="6">
                  <c:v>22.1</c:v>
                </c:pt>
              </c:numCache>
            </c:numRef>
          </c:val>
          <c:extLst>
            <c:ext xmlns:c16="http://schemas.microsoft.com/office/drawing/2014/chart" uri="{C3380CC4-5D6E-409C-BE32-E72D297353CC}">
              <c16:uniqueId val="{00000000-9522-4AFD-A749-286E52F9D644}"/>
            </c:ext>
          </c:extLst>
        </c:ser>
        <c:ser>
          <c:idx val="1"/>
          <c:order val="1"/>
          <c:tx>
            <c:strRef>
              <c:f>Sheet1!$C$1</c:f>
              <c:strCache>
                <c:ptCount val="1"/>
                <c:pt idx="0">
                  <c:v>Parent responders with LL (n=17)</c:v>
                </c:pt>
              </c:strCache>
            </c:strRef>
          </c:tx>
          <c:spPr>
            <a:solidFill>
              <a:schemeClr val="accent4"/>
            </a:solidFill>
            <a:ln>
              <a:noFill/>
            </a:ln>
            <a:effectLst/>
          </c:spPr>
          <c:invertIfNegative val="0"/>
          <c:cat>
            <c:strRef>
              <c:f>Sheet1!$A$2:$A$8</c:f>
              <c:strCache>
                <c:ptCount val="7"/>
                <c:pt idx="0">
                  <c:v>Total score</c:v>
                </c:pt>
                <c:pt idx="1">
                  <c:v>Physical score</c:v>
                </c:pt>
                <c:pt idx="2">
                  <c:v>Social score</c:v>
                </c:pt>
                <c:pt idx="3">
                  <c:v>Emotional score</c:v>
                </c:pt>
                <c:pt idx="4">
                  <c:v>Coping score</c:v>
                </c:pt>
                <c:pt idx="5">
                  <c:v>Beliefs score</c:v>
                </c:pt>
                <c:pt idx="6">
                  <c:v>Treatment score</c:v>
                </c:pt>
              </c:strCache>
            </c:strRef>
          </c:cat>
          <c:val>
            <c:numRef>
              <c:f>Sheet1!$C$2:$C$8</c:f>
              <c:numCache>
                <c:formatCode>General</c:formatCode>
                <c:ptCount val="7"/>
                <c:pt idx="0">
                  <c:v>65</c:v>
                </c:pt>
                <c:pt idx="1">
                  <c:v>59.3</c:v>
                </c:pt>
                <c:pt idx="2">
                  <c:v>70</c:v>
                </c:pt>
                <c:pt idx="3">
                  <c:v>65.599999999999994</c:v>
                </c:pt>
                <c:pt idx="4">
                  <c:v>60.6</c:v>
                </c:pt>
                <c:pt idx="5">
                  <c:v>64.8</c:v>
                </c:pt>
              </c:numCache>
            </c:numRef>
          </c:val>
          <c:extLst>
            <c:ext xmlns:c16="http://schemas.microsoft.com/office/drawing/2014/chart" uri="{C3380CC4-5D6E-409C-BE32-E72D297353CC}">
              <c16:uniqueId val="{00000001-9522-4AFD-A749-286E52F9D644}"/>
            </c:ext>
          </c:extLst>
        </c:ser>
        <c:ser>
          <c:idx val="2"/>
          <c:order val="2"/>
          <c:tx>
            <c:strRef>
              <c:f>Sheet1!$D$1</c:f>
              <c:strCache>
                <c:ptCount val="1"/>
                <c:pt idx="0">
                  <c:v>Parent responders without LL (n=91)</c:v>
                </c:pt>
              </c:strCache>
            </c:strRef>
          </c:tx>
          <c:spPr>
            <a:solidFill>
              <a:schemeClr val="accent3"/>
            </a:solidFill>
            <a:ln>
              <a:noFill/>
            </a:ln>
            <a:effectLst/>
          </c:spPr>
          <c:invertIfNegative val="0"/>
          <c:cat>
            <c:strRef>
              <c:f>Sheet1!$A$2:$A$8</c:f>
              <c:strCache>
                <c:ptCount val="7"/>
                <c:pt idx="0">
                  <c:v>Total score</c:v>
                </c:pt>
                <c:pt idx="1">
                  <c:v>Physical score</c:v>
                </c:pt>
                <c:pt idx="2">
                  <c:v>Social score</c:v>
                </c:pt>
                <c:pt idx="3">
                  <c:v>Emotional score</c:v>
                </c:pt>
                <c:pt idx="4">
                  <c:v>Coping score</c:v>
                </c:pt>
                <c:pt idx="5">
                  <c:v>Beliefs score</c:v>
                </c:pt>
                <c:pt idx="6">
                  <c:v>Treatment score</c:v>
                </c:pt>
              </c:strCache>
            </c:strRef>
          </c:cat>
          <c:val>
            <c:numRef>
              <c:f>Sheet1!$D$2:$D$8</c:f>
              <c:numCache>
                <c:formatCode>General</c:formatCode>
                <c:ptCount val="7"/>
                <c:pt idx="0">
                  <c:v>52.8</c:v>
                </c:pt>
                <c:pt idx="1">
                  <c:v>41.6</c:v>
                </c:pt>
                <c:pt idx="2">
                  <c:v>53.7</c:v>
                </c:pt>
                <c:pt idx="3">
                  <c:v>64.099999999999994</c:v>
                </c:pt>
                <c:pt idx="4">
                  <c:v>51.6</c:v>
                </c:pt>
                <c:pt idx="5">
                  <c:v>66.099999999999994</c:v>
                </c:pt>
                <c:pt idx="6">
                  <c:v>22.1</c:v>
                </c:pt>
              </c:numCache>
            </c:numRef>
          </c:val>
          <c:extLst>
            <c:ext xmlns:c16="http://schemas.microsoft.com/office/drawing/2014/chart" uri="{C3380CC4-5D6E-409C-BE32-E72D297353CC}">
              <c16:uniqueId val="{00000002-9522-4AFD-A749-286E52F9D644}"/>
            </c:ext>
          </c:extLst>
        </c:ser>
        <c:ser>
          <c:idx val="3"/>
          <c:order val="3"/>
          <c:tx>
            <c:strRef>
              <c:f>Sheet1!$E$1</c:f>
              <c:strCache>
                <c:ptCount val="1"/>
                <c:pt idx="0">
                  <c:v>Average stature children (≥2 SDs)</c:v>
                </c:pt>
              </c:strCache>
            </c:strRef>
          </c:tx>
          <c:spPr>
            <a:solidFill>
              <a:schemeClr val="bg1">
                <a:lumMod val="65000"/>
              </a:schemeClr>
            </a:solidFill>
            <a:ln>
              <a:noFill/>
            </a:ln>
            <a:effectLst/>
          </c:spPr>
          <c:invertIfNegative val="0"/>
          <c:cat>
            <c:strRef>
              <c:f>Sheet1!$A$2:$A$8</c:f>
              <c:strCache>
                <c:ptCount val="7"/>
                <c:pt idx="0">
                  <c:v>Total score</c:v>
                </c:pt>
                <c:pt idx="1">
                  <c:v>Physical score</c:v>
                </c:pt>
                <c:pt idx="2">
                  <c:v>Social score</c:v>
                </c:pt>
                <c:pt idx="3">
                  <c:v>Emotional score</c:v>
                </c:pt>
                <c:pt idx="4">
                  <c:v>Coping score</c:v>
                </c:pt>
                <c:pt idx="5">
                  <c:v>Beliefs score</c:v>
                </c:pt>
                <c:pt idx="6">
                  <c:v>Treatment score</c:v>
                </c:pt>
              </c:strCache>
            </c:strRef>
          </c:cat>
          <c:val>
            <c:numRef>
              <c:f>Sheet1!$E$2:$E$8</c:f>
              <c:numCache>
                <c:formatCode>General</c:formatCode>
                <c:ptCount val="7"/>
                <c:pt idx="0">
                  <c:v>60.3</c:v>
                </c:pt>
                <c:pt idx="1">
                  <c:v>58.7</c:v>
                </c:pt>
                <c:pt idx="2">
                  <c:v>60.9</c:v>
                </c:pt>
                <c:pt idx="3">
                  <c:v>60</c:v>
                </c:pt>
                <c:pt idx="4">
                  <c:v>55.8</c:v>
                </c:pt>
                <c:pt idx="5">
                  <c:v>57.9</c:v>
                </c:pt>
              </c:numCache>
            </c:numRef>
          </c:val>
          <c:extLst>
            <c:ext xmlns:c16="http://schemas.microsoft.com/office/drawing/2014/chart" uri="{C3380CC4-5D6E-409C-BE32-E72D297353CC}">
              <c16:uniqueId val="{00000003-9522-4AFD-A749-286E52F9D644}"/>
            </c:ext>
          </c:extLst>
        </c:ser>
        <c:dLbls>
          <c:showLegendKey val="0"/>
          <c:showVal val="0"/>
          <c:showCatName val="0"/>
          <c:showSerName val="0"/>
          <c:showPercent val="0"/>
          <c:showBubbleSize val="0"/>
        </c:dLbls>
        <c:gapWidth val="219"/>
        <c:axId val="1663634287"/>
        <c:axId val="1663631407"/>
      </c:barChart>
      <c:catAx>
        <c:axId val="1663634287"/>
        <c:scaling>
          <c:orientation val="minMax"/>
        </c:scaling>
        <c:delete val="0"/>
        <c:axPos val="b"/>
        <c:numFmt formatCode="General" sourceLinked="1"/>
        <c:majorTickMark val="none"/>
        <c:minorTickMark val="none"/>
        <c:tickLblPos val="nextTo"/>
        <c:spPr>
          <a:noFill/>
          <a:ln w="9525" cap="flat" cmpd="sng" algn="ctr">
            <a:solidFill>
              <a:schemeClr val="accent2"/>
            </a:solidFill>
            <a:round/>
          </a:ln>
          <a:effectLst/>
        </c:spPr>
        <c:txPr>
          <a:bodyPr rot="-60000000" spcFirstLastPara="1" vertOverflow="ellipsis" vert="horz" wrap="square" anchor="ctr" anchorCtr="1"/>
          <a:lstStyle/>
          <a:p>
            <a:pPr>
              <a:defRPr sz="1100" b="0" i="0" u="none" strike="noStrike" kern="1200" baseline="0">
                <a:solidFill>
                  <a:schemeClr val="accent2"/>
                </a:solidFill>
                <a:latin typeface="+mn-lt"/>
                <a:ea typeface="+mn-ea"/>
                <a:cs typeface="+mn-cs"/>
              </a:defRPr>
            </a:pPr>
            <a:endParaRPr lang="en-US"/>
          </a:p>
        </c:txPr>
        <c:crossAx val="1663631407"/>
        <c:crosses val="autoZero"/>
        <c:auto val="1"/>
        <c:lblAlgn val="ctr"/>
        <c:lblOffset val="100"/>
        <c:noMultiLvlLbl val="0"/>
      </c:catAx>
      <c:valAx>
        <c:axId val="1663631407"/>
        <c:scaling>
          <c:orientation val="minMax"/>
        </c:scaling>
        <c:delete val="0"/>
        <c:axPos val="l"/>
        <c:numFmt formatCode="General" sourceLinked="1"/>
        <c:majorTickMark val="out"/>
        <c:minorTickMark val="none"/>
        <c:tickLblPos val="nextTo"/>
        <c:spPr>
          <a:noFill/>
          <a:ln>
            <a:solidFill>
              <a:schemeClr val="accent2"/>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63634287"/>
        <c:crosses val="autoZero"/>
        <c:crossBetween val="between"/>
      </c:valAx>
      <c:spPr>
        <a:noFill/>
        <a:ln>
          <a:noFill/>
        </a:ln>
        <a:effectLst/>
      </c:spPr>
    </c:plotArea>
    <c:legend>
      <c:legendPos val="r"/>
      <c:layout>
        <c:manualLayout>
          <c:xMode val="edge"/>
          <c:yMode val="edge"/>
          <c:x val="0.11092101775701507"/>
          <c:y val="0.90262142277601487"/>
          <c:w val="0.88672342387642189"/>
          <c:h val="9.696905355383944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987897335645415"/>
          <c:y val="3.585304716254057E-2"/>
          <c:w val="0.71655379219830817"/>
          <c:h val="0.7970704698443023"/>
        </c:manualLayout>
      </c:layout>
      <c:barChart>
        <c:barDir val="bar"/>
        <c:grouping val="percentStacked"/>
        <c:varyColors val="0"/>
        <c:ser>
          <c:idx val="0"/>
          <c:order val="0"/>
          <c:tx>
            <c:strRef>
              <c:f>Sheet1!$B$1</c:f>
              <c:strCache>
                <c:ptCount val="1"/>
                <c:pt idx="0">
                  <c:v>No problems</c:v>
                </c:pt>
              </c:strCache>
            </c:strRef>
          </c:tx>
          <c:spPr>
            <a:solidFill>
              <a:schemeClr val="bg1">
                <a:lumMod val="75000"/>
              </a:schemeClr>
            </a:solidFill>
            <a:ln>
              <a:noFill/>
            </a:ln>
            <a:effectLst/>
          </c:spPr>
          <c:invertIfNegative val="0"/>
          <c:cat>
            <c:strRef>
              <c:f>Sheet1!$A$2:$A$16</c:f>
              <c:strCache>
                <c:ptCount val="15"/>
                <c:pt idx="0">
                  <c:v>Adults with no LL (n=53)</c:v>
                </c:pt>
                <c:pt idx="1">
                  <c:v>Adults with LL (n=21)</c:v>
                </c:pt>
                <c:pt idx="2">
                  <c:v>All adult respondents (n=74)</c:v>
                </c:pt>
                <c:pt idx="3">
                  <c:v>Adults with no LL (n=53)</c:v>
                </c:pt>
                <c:pt idx="4">
                  <c:v>Adults with LL (n=21)</c:v>
                </c:pt>
                <c:pt idx="5">
                  <c:v>All adult respondents (n=74)</c:v>
                </c:pt>
                <c:pt idx="6">
                  <c:v>Adults with no LL (n=53)</c:v>
                </c:pt>
                <c:pt idx="7">
                  <c:v>Adults with LL (n=21)</c:v>
                </c:pt>
                <c:pt idx="8">
                  <c:v>All adult respondents (n=74)</c:v>
                </c:pt>
                <c:pt idx="9">
                  <c:v>Adults with no LL (n=53)</c:v>
                </c:pt>
                <c:pt idx="10">
                  <c:v>Adults with LL (n=21)</c:v>
                </c:pt>
                <c:pt idx="11">
                  <c:v>All adult respondents (n=74)</c:v>
                </c:pt>
                <c:pt idx="12">
                  <c:v>Adults with no LL (n=53)</c:v>
                </c:pt>
                <c:pt idx="13">
                  <c:v>Adults with LL (n=21)</c:v>
                </c:pt>
                <c:pt idx="14">
                  <c:v>All adult respondents (n=74)</c:v>
                </c:pt>
              </c:strCache>
            </c:strRef>
          </c:cat>
          <c:val>
            <c:numRef>
              <c:f>Sheet1!$B$2:$B$16</c:f>
              <c:numCache>
                <c:formatCode>General</c:formatCode>
                <c:ptCount val="15"/>
                <c:pt idx="0">
                  <c:v>54.7</c:v>
                </c:pt>
                <c:pt idx="1">
                  <c:v>71.400000000000006</c:v>
                </c:pt>
                <c:pt idx="2">
                  <c:v>59.5</c:v>
                </c:pt>
                <c:pt idx="3">
                  <c:v>24.5</c:v>
                </c:pt>
                <c:pt idx="4">
                  <c:v>38.1</c:v>
                </c:pt>
                <c:pt idx="5">
                  <c:v>28.4</c:v>
                </c:pt>
                <c:pt idx="6">
                  <c:v>49.1</c:v>
                </c:pt>
                <c:pt idx="7">
                  <c:v>57.1</c:v>
                </c:pt>
                <c:pt idx="8">
                  <c:v>51.4</c:v>
                </c:pt>
                <c:pt idx="9">
                  <c:v>75.5</c:v>
                </c:pt>
                <c:pt idx="10">
                  <c:v>85.7</c:v>
                </c:pt>
                <c:pt idx="11">
                  <c:v>78.400000000000006</c:v>
                </c:pt>
                <c:pt idx="12">
                  <c:v>28.3</c:v>
                </c:pt>
                <c:pt idx="13">
                  <c:v>52.4</c:v>
                </c:pt>
                <c:pt idx="14">
                  <c:v>35.1</c:v>
                </c:pt>
              </c:numCache>
            </c:numRef>
          </c:val>
          <c:extLst>
            <c:ext xmlns:c16="http://schemas.microsoft.com/office/drawing/2014/chart" uri="{C3380CC4-5D6E-409C-BE32-E72D297353CC}">
              <c16:uniqueId val="{00000000-1444-4D8E-8C5E-71BE98B29327}"/>
            </c:ext>
          </c:extLst>
        </c:ser>
        <c:ser>
          <c:idx val="1"/>
          <c:order val="1"/>
          <c:tx>
            <c:strRef>
              <c:f>Sheet1!$C$1</c:f>
              <c:strCache>
                <c:ptCount val="1"/>
                <c:pt idx="0">
                  <c:v>Slight problems</c:v>
                </c:pt>
              </c:strCache>
            </c:strRef>
          </c:tx>
          <c:spPr>
            <a:solidFill>
              <a:schemeClr val="accent2"/>
            </a:solidFill>
            <a:ln>
              <a:noFill/>
            </a:ln>
            <a:effectLst/>
          </c:spPr>
          <c:invertIfNegative val="0"/>
          <c:cat>
            <c:strRef>
              <c:f>Sheet1!$A$2:$A$16</c:f>
              <c:strCache>
                <c:ptCount val="15"/>
                <c:pt idx="0">
                  <c:v>Adults with no LL (n=53)</c:v>
                </c:pt>
                <c:pt idx="1">
                  <c:v>Adults with LL (n=21)</c:v>
                </c:pt>
                <c:pt idx="2">
                  <c:v>All adult respondents (n=74)</c:v>
                </c:pt>
                <c:pt idx="3">
                  <c:v>Adults with no LL (n=53)</c:v>
                </c:pt>
                <c:pt idx="4">
                  <c:v>Adults with LL (n=21)</c:v>
                </c:pt>
                <c:pt idx="5">
                  <c:v>All adult respondents (n=74)</c:v>
                </c:pt>
                <c:pt idx="6">
                  <c:v>Adults with no LL (n=53)</c:v>
                </c:pt>
                <c:pt idx="7">
                  <c:v>Adults with LL (n=21)</c:v>
                </c:pt>
                <c:pt idx="8">
                  <c:v>All adult respondents (n=74)</c:v>
                </c:pt>
                <c:pt idx="9">
                  <c:v>Adults with no LL (n=53)</c:v>
                </c:pt>
                <c:pt idx="10">
                  <c:v>Adults with LL (n=21)</c:v>
                </c:pt>
                <c:pt idx="11">
                  <c:v>All adult respondents (n=74)</c:v>
                </c:pt>
                <c:pt idx="12">
                  <c:v>Adults with no LL (n=53)</c:v>
                </c:pt>
                <c:pt idx="13">
                  <c:v>Adults with LL (n=21)</c:v>
                </c:pt>
                <c:pt idx="14">
                  <c:v>All adult respondents (n=74)</c:v>
                </c:pt>
              </c:strCache>
            </c:strRef>
          </c:cat>
          <c:val>
            <c:numRef>
              <c:f>Sheet1!$C$2:$C$16</c:f>
              <c:numCache>
                <c:formatCode>General</c:formatCode>
                <c:ptCount val="15"/>
                <c:pt idx="0">
                  <c:v>28.3</c:v>
                </c:pt>
                <c:pt idx="1">
                  <c:v>23.8</c:v>
                </c:pt>
                <c:pt idx="2">
                  <c:v>27</c:v>
                </c:pt>
                <c:pt idx="3">
                  <c:v>41.5</c:v>
                </c:pt>
                <c:pt idx="4">
                  <c:v>14.3</c:v>
                </c:pt>
                <c:pt idx="5">
                  <c:v>33.799999999999997</c:v>
                </c:pt>
                <c:pt idx="6">
                  <c:v>32.1</c:v>
                </c:pt>
                <c:pt idx="7">
                  <c:v>28.6</c:v>
                </c:pt>
                <c:pt idx="8">
                  <c:v>31.1</c:v>
                </c:pt>
                <c:pt idx="9">
                  <c:v>15.1</c:v>
                </c:pt>
                <c:pt idx="10">
                  <c:v>9.5</c:v>
                </c:pt>
                <c:pt idx="11">
                  <c:v>13.5</c:v>
                </c:pt>
                <c:pt idx="12">
                  <c:v>41.5</c:v>
                </c:pt>
                <c:pt idx="13">
                  <c:v>28.6</c:v>
                </c:pt>
                <c:pt idx="14">
                  <c:v>37.799999999999997</c:v>
                </c:pt>
              </c:numCache>
            </c:numRef>
          </c:val>
          <c:extLst>
            <c:ext xmlns:c16="http://schemas.microsoft.com/office/drawing/2014/chart" uri="{C3380CC4-5D6E-409C-BE32-E72D297353CC}">
              <c16:uniqueId val="{00000001-1444-4D8E-8C5E-71BE98B29327}"/>
            </c:ext>
          </c:extLst>
        </c:ser>
        <c:ser>
          <c:idx val="2"/>
          <c:order val="2"/>
          <c:tx>
            <c:strRef>
              <c:f>Sheet1!$D$1</c:f>
              <c:strCache>
                <c:ptCount val="1"/>
                <c:pt idx="0">
                  <c:v>Moderate problems</c:v>
                </c:pt>
              </c:strCache>
            </c:strRef>
          </c:tx>
          <c:spPr>
            <a:solidFill>
              <a:schemeClr val="accent4"/>
            </a:solidFill>
            <a:ln>
              <a:noFill/>
            </a:ln>
            <a:effectLst/>
          </c:spPr>
          <c:invertIfNegative val="0"/>
          <c:cat>
            <c:strRef>
              <c:f>Sheet1!$A$2:$A$16</c:f>
              <c:strCache>
                <c:ptCount val="15"/>
                <c:pt idx="0">
                  <c:v>Adults with no LL (n=53)</c:v>
                </c:pt>
                <c:pt idx="1">
                  <c:v>Adults with LL (n=21)</c:v>
                </c:pt>
                <c:pt idx="2">
                  <c:v>All adult respondents (n=74)</c:v>
                </c:pt>
                <c:pt idx="3">
                  <c:v>Adults with no LL (n=53)</c:v>
                </c:pt>
                <c:pt idx="4">
                  <c:v>Adults with LL (n=21)</c:v>
                </c:pt>
                <c:pt idx="5">
                  <c:v>All adult respondents (n=74)</c:v>
                </c:pt>
                <c:pt idx="6">
                  <c:v>Adults with no LL (n=53)</c:v>
                </c:pt>
                <c:pt idx="7">
                  <c:v>Adults with LL (n=21)</c:v>
                </c:pt>
                <c:pt idx="8">
                  <c:v>All adult respondents (n=74)</c:v>
                </c:pt>
                <c:pt idx="9">
                  <c:v>Adults with no LL (n=53)</c:v>
                </c:pt>
                <c:pt idx="10">
                  <c:v>Adults with LL (n=21)</c:v>
                </c:pt>
                <c:pt idx="11">
                  <c:v>All adult respondents (n=74)</c:v>
                </c:pt>
                <c:pt idx="12">
                  <c:v>Adults with no LL (n=53)</c:v>
                </c:pt>
                <c:pt idx="13">
                  <c:v>Adults with LL (n=21)</c:v>
                </c:pt>
                <c:pt idx="14">
                  <c:v>All adult respondents (n=74)</c:v>
                </c:pt>
              </c:strCache>
            </c:strRef>
          </c:cat>
          <c:val>
            <c:numRef>
              <c:f>Sheet1!$D$2:$D$16</c:f>
              <c:numCache>
                <c:formatCode>General</c:formatCode>
                <c:ptCount val="15"/>
                <c:pt idx="0">
                  <c:v>9.4</c:v>
                </c:pt>
                <c:pt idx="1">
                  <c:v>4.8</c:v>
                </c:pt>
                <c:pt idx="2">
                  <c:v>9</c:v>
                </c:pt>
                <c:pt idx="3">
                  <c:v>26.4</c:v>
                </c:pt>
                <c:pt idx="4">
                  <c:v>42.9</c:v>
                </c:pt>
                <c:pt idx="5">
                  <c:v>31.1</c:v>
                </c:pt>
                <c:pt idx="6">
                  <c:v>11.3</c:v>
                </c:pt>
                <c:pt idx="7">
                  <c:v>14.3</c:v>
                </c:pt>
                <c:pt idx="8">
                  <c:v>12.2</c:v>
                </c:pt>
                <c:pt idx="9">
                  <c:v>4</c:v>
                </c:pt>
                <c:pt idx="10">
                  <c:v>4.8</c:v>
                </c:pt>
                <c:pt idx="11">
                  <c:v>4</c:v>
                </c:pt>
                <c:pt idx="12">
                  <c:v>22.6</c:v>
                </c:pt>
                <c:pt idx="13">
                  <c:v>14.3</c:v>
                </c:pt>
                <c:pt idx="14">
                  <c:v>20.3</c:v>
                </c:pt>
              </c:numCache>
            </c:numRef>
          </c:val>
          <c:extLst>
            <c:ext xmlns:c16="http://schemas.microsoft.com/office/drawing/2014/chart" uri="{C3380CC4-5D6E-409C-BE32-E72D297353CC}">
              <c16:uniqueId val="{00000002-1444-4D8E-8C5E-71BE98B29327}"/>
            </c:ext>
          </c:extLst>
        </c:ser>
        <c:ser>
          <c:idx val="3"/>
          <c:order val="3"/>
          <c:tx>
            <c:strRef>
              <c:f>Sheet1!$E$1</c:f>
              <c:strCache>
                <c:ptCount val="1"/>
                <c:pt idx="0">
                  <c:v>Severe problems</c:v>
                </c:pt>
              </c:strCache>
            </c:strRef>
          </c:tx>
          <c:spPr>
            <a:solidFill>
              <a:schemeClr val="accent3"/>
            </a:solidFill>
            <a:ln>
              <a:noFill/>
            </a:ln>
            <a:effectLst/>
          </c:spPr>
          <c:invertIfNegative val="0"/>
          <c:cat>
            <c:strRef>
              <c:f>Sheet1!$A$2:$A$16</c:f>
              <c:strCache>
                <c:ptCount val="15"/>
                <c:pt idx="0">
                  <c:v>Adults with no LL (n=53)</c:v>
                </c:pt>
                <c:pt idx="1">
                  <c:v>Adults with LL (n=21)</c:v>
                </c:pt>
                <c:pt idx="2">
                  <c:v>All adult respondents (n=74)</c:v>
                </c:pt>
                <c:pt idx="3">
                  <c:v>Adults with no LL (n=53)</c:v>
                </c:pt>
                <c:pt idx="4">
                  <c:v>Adults with LL (n=21)</c:v>
                </c:pt>
                <c:pt idx="5">
                  <c:v>All adult respondents (n=74)</c:v>
                </c:pt>
                <c:pt idx="6">
                  <c:v>Adults with no LL (n=53)</c:v>
                </c:pt>
                <c:pt idx="7">
                  <c:v>Adults with LL (n=21)</c:v>
                </c:pt>
                <c:pt idx="8">
                  <c:v>All adult respondents (n=74)</c:v>
                </c:pt>
                <c:pt idx="9">
                  <c:v>Adults with no LL (n=53)</c:v>
                </c:pt>
                <c:pt idx="10">
                  <c:v>Adults with LL (n=21)</c:v>
                </c:pt>
                <c:pt idx="11">
                  <c:v>All adult respondents (n=74)</c:v>
                </c:pt>
                <c:pt idx="12">
                  <c:v>Adults with no LL (n=53)</c:v>
                </c:pt>
                <c:pt idx="13">
                  <c:v>Adults with LL (n=21)</c:v>
                </c:pt>
                <c:pt idx="14">
                  <c:v>All adult respondents (n=74)</c:v>
                </c:pt>
              </c:strCache>
            </c:strRef>
          </c:cat>
          <c:val>
            <c:numRef>
              <c:f>Sheet1!$E$2:$E$16</c:f>
              <c:numCache>
                <c:formatCode>General</c:formatCode>
                <c:ptCount val="15"/>
                <c:pt idx="0">
                  <c:v>5.6</c:v>
                </c:pt>
                <c:pt idx="2">
                  <c:v>3.5</c:v>
                </c:pt>
                <c:pt idx="3">
                  <c:v>3</c:v>
                </c:pt>
                <c:pt idx="4">
                  <c:v>4.7</c:v>
                </c:pt>
                <c:pt idx="5">
                  <c:v>4</c:v>
                </c:pt>
                <c:pt idx="6">
                  <c:v>5</c:v>
                </c:pt>
                <c:pt idx="8">
                  <c:v>4</c:v>
                </c:pt>
                <c:pt idx="11">
                  <c:v>4.0999999999999996</c:v>
                </c:pt>
                <c:pt idx="12">
                  <c:v>5</c:v>
                </c:pt>
                <c:pt idx="13">
                  <c:v>4.7</c:v>
                </c:pt>
                <c:pt idx="14">
                  <c:v>4</c:v>
                </c:pt>
              </c:numCache>
            </c:numRef>
          </c:val>
          <c:extLst>
            <c:ext xmlns:c16="http://schemas.microsoft.com/office/drawing/2014/chart" uri="{C3380CC4-5D6E-409C-BE32-E72D297353CC}">
              <c16:uniqueId val="{00000003-1444-4D8E-8C5E-71BE98B29327}"/>
            </c:ext>
          </c:extLst>
        </c:ser>
        <c:ser>
          <c:idx val="4"/>
          <c:order val="4"/>
          <c:tx>
            <c:strRef>
              <c:f>Sheet1!$F$1</c:f>
              <c:strCache>
                <c:ptCount val="1"/>
                <c:pt idx="0">
                  <c:v>Unable to function</c:v>
                </c:pt>
              </c:strCache>
            </c:strRef>
          </c:tx>
          <c:spPr>
            <a:solidFill>
              <a:schemeClr val="tx2"/>
            </a:solidFill>
            <a:ln>
              <a:noFill/>
            </a:ln>
            <a:effectLst/>
          </c:spPr>
          <c:invertIfNegative val="0"/>
          <c:cat>
            <c:strRef>
              <c:f>Sheet1!$A$2:$A$16</c:f>
              <c:strCache>
                <c:ptCount val="15"/>
                <c:pt idx="0">
                  <c:v>Adults with no LL (n=53)</c:v>
                </c:pt>
                <c:pt idx="1">
                  <c:v>Adults with LL (n=21)</c:v>
                </c:pt>
                <c:pt idx="2">
                  <c:v>All adult respondents (n=74)</c:v>
                </c:pt>
                <c:pt idx="3">
                  <c:v>Adults with no LL (n=53)</c:v>
                </c:pt>
                <c:pt idx="4">
                  <c:v>Adults with LL (n=21)</c:v>
                </c:pt>
                <c:pt idx="5">
                  <c:v>All adult respondents (n=74)</c:v>
                </c:pt>
                <c:pt idx="6">
                  <c:v>Adults with no LL (n=53)</c:v>
                </c:pt>
                <c:pt idx="7">
                  <c:v>Adults with LL (n=21)</c:v>
                </c:pt>
                <c:pt idx="8">
                  <c:v>All adult respondents (n=74)</c:v>
                </c:pt>
                <c:pt idx="9">
                  <c:v>Adults with no LL (n=53)</c:v>
                </c:pt>
                <c:pt idx="10">
                  <c:v>Adults with LL (n=21)</c:v>
                </c:pt>
                <c:pt idx="11">
                  <c:v>All adult respondents (n=74)</c:v>
                </c:pt>
                <c:pt idx="12">
                  <c:v>Adults with no LL (n=53)</c:v>
                </c:pt>
                <c:pt idx="13">
                  <c:v>Adults with LL (n=21)</c:v>
                </c:pt>
                <c:pt idx="14">
                  <c:v>All adult respondents (n=74)</c:v>
                </c:pt>
              </c:strCache>
            </c:strRef>
          </c:cat>
          <c:val>
            <c:numRef>
              <c:f>Sheet1!$F$2:$F$16</c:f>
              <c:numCache>
                <c:formatCode>General</c:formatCode>
                <c:ptCount val="15"/>
                <c:pt idx="0">
                  <c:v>2</c:v>
                </c:pt>
                <c:pt idx="2">
                  <c:v>1</c:v>
                </c:pt>
                <c:pt idx="3">
                  <c:v>4.5999999999999996</c:v>
                </c:pt>
                <c:pt idx="5">
                  <c:v>2.7</c:v>
                </c:pt>
                <c:pt idx="6">
                  <c:v>2.5</c:v>
                </c:pt>
                <c:pt idx="8">
                  <c:v>1.3</c:v>
                </c:pt>
                <c:pt idx="12">
                  <c:v>2.6</c:v>
                </c:pt>
                <c:pt idx="14">
                  <c:v>2.8</c:v>
                </c:pt>
              </c:numCache>
            </c:numRef>
          </c:val>
          <c:extLst>
            <c:ext xmlns:c16="http://schemas.microsoft.com/office/drawing/2014/chart" uri="{C3380CC4-5D6E-409C-BE32-E72D297353CC}">
              <c16:uniqueId val="{00000004-1444-4D8E-8C5E-71BE98B29327}"/>
            </c:ext>
          </c:extLst>
        </c:ser>
        <c:dLbls>
          <c:showLegendKey val="0"/>
          <c:showVal val="0"/>
          <c:showCatName val="0"/>
          <c:showSerName val="0"/>
          <c:showPercent val="0"/>
          <c:showBubbleSize val="0"/>
        </c:dLbls>
        <c:gapWidth val="150"/>
        <c:overlap val="100"/>
        <c:axId val="1519540015"/>
        <c:axId val="1519540495"/>
      </c:barChart>
      <c:catAx>
        <c:axId val="1519540015"/>
        <c:scaling>
          <c:orientation val="minMax"/>
        </c:scaling>
        <c:delete val="0"/>
        <c:axPos val="l"/>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519540495"/>
        <c:crosses val="autoZero"/>
        <c:auto val="1"/>
        <c:lblAlgn val="ctr"/>
        <c:lblOffset val="100"/>
        <c:noMultiLvlLbl val="0"/>
      </c:catAx>
      <c:valAx>
        <c:axId val="1519540495"/>
        <c:scaling>
          <c:orientation val="minMax"/>
        </c:scaling>
        <c:delete val="0"/>
        <c:axPos val="b"/>
        <c:numFmt formatCode="0%" sourceLinked="1"/>
        <c:majorTickMark val="out"/>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519540015"/>
        <c:crosses val="autoZero"/>
        <c:crossBetween val="between"/>
      </c:valAx>
      <c:spPr>
        <a:noFill/>
        <a:ln>
          <a:noFill/>
        </a:ln>
        <a:effectLst/>
      </c:spPr>
    </c:plotArea>
    <c:legend>
      <c:legendPos val="b"/>
      <c:layout>
        <c:manualLayout>
          <c:xMode val="edge"/>
          <c:yMode val="edge"/>
          <c:x val="0"/>
          <c:y val="0.92123082971958403"/>
          <c:w val="0.72634373737107838"/>
          <c:h val="5.9212962737212049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4631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65E5-9D3D-45A1-A7DF-644CC2872323}"/>
              </a:ext>
            </a:extLst>
          </p:cNvPr>
          <p:cNvSpPr>
            <a:spLocks noGrp="1"/>
          </p:cNvSpPr>
          <p:nvPr>
            <p:ph type="ctrTitle"/>
          </p:nvPr>
        </p:nvSpPr>
        <p:spPr/>
        <p:txBody>
          <a:bodyPr/>
          <a:lstStyle/>
          <a:p>
            <a:r>
              <a:rPr lang="en-GB" dirty="0"/>
              <a:t>Lifetime Impact of Achondroplasia Study </a:t>
            </a:r>
            <a:br>
              <a:rPr lang="en-GB" dirty="0"/>
            </a:br>
            <a:r>
              <a:rPr lang="en-GB" dirty="0"/>
              <a:t>in Europe (LIAISE): Findings From a </a:t>
            </a:r>
            <a:br>
              <a:rPr lang="en-GB" dirty="0"/>
            </a:br>
            <a:r>
              <a:rPr lang="en-GB" dirty="0"/>
              <a:t>Multinational Observational Study</a:t>
            </a:r>
          </a:p>
        </p:txBody>
      </p:sp>
      <p:sp>
        <p:nvSpPr>
          <p:cNvPr id="3" name="Subtitle 2">
            <a:extLst>
              <a:ext uri="{FF2B5EF4-FFF2-40B4-BE49-F238E27FC236}">
                <a16:creationId xmlns:a16="http://schemas.microsoft.com/office/drawing/2014/main" id="{40958E0A-BFCC-409A-BD11-1BD268BB0C17}"/>
              </a:ext>
            </a:extLst>
          </p:cNvPr>
          <p:cNvSpPr>
            <a:spLocks noGrp="1"/>
          </p:cNvSpPr>
          <p:nvPr>
            <p:ph type="subTitle" idx="1"/>
          </p:nvPr>
        </p:nvSpPr>
        <p:spPr/>
        <p:txBody>
          <a:bodyPr>
            <a:normAutofit lnSpcReduction="10000"/>
          </a:bodyPr>
          <a:lstStyle/>
          <a:p>
            <a:r>
              <a:rPr lang="en-GB" dirty="0"/>
              <a:t>Adapted from: Maghnie M, Semler O, Guillen‑Navarro E, </a:t>
            </a:r>
            <a:r>
              <a:rPr lang="en-GB" dirty="0" err="1"/>
              <a:t>Selicorni</a:t>
            </a:r>
            <a:r>
              <a:rPr lang="en-GB" dirty="0"/>
              <a:t> A, Heath KE, </a:t>
            </a:r>
            <a:r>
              <a:rPr lang="en-GB" dirty="0" err="1"/>
              <a:t>Haeusler</a:t>
            </a:r>
            <a:r>
              <a:rPr lang="en-GB" dirty="0"/>
              <a:t> G, </a:t>
            </a:r>
            <a:r>
              <a:rPr lang="en-GB" dirty="0" err="1"/>
              <a:t>Hagenäs</a:t>
            </a:r>
            <a:r>
              <a:rPr lang="en-GB" dirty="0"/>
              <a:t> L, </a:t>
            </a:r>
            <a:r>
              <a:rPr lang="en-GB" dirty="0" err="1"/>
              <a:t>Merker</a:t>
            </a:r>
            <a:r>
              <a:rPr lang="en-GB" dirty="0"/>
              <a:t> A, Leiva‑Gea A, López González V, </a:t>
            </a:r>
            <a:r>
              <a:rPr lang="en-GB" dirty="0" err="1"/>
              <a:t>Raimann</a:t>
            </a:r>
            <a:r>
              <a:rPr lang="en-GB" dirty="0"/>
              <a:t> A, </a:t>
            </a:r>
            <a:r>
              <a:rPr lang="en-GB" dirty="0" err="1"/>
              <a:t>Rehberg</a:t>
            </a:r>
            <a:r>
              <a:rPr lang="en-GB" dirty="0"/>
              <a:t> M, Santos‑</a:t>
            </a:r>
            <a:r>
              <a:rPr lang="en-GB" dirty="0" err="1"/>
              <a:t>Simarro</a:t>
            </a:r>
            <a:r>
              <a:rPr lang="en-GB" dirty="0"/>
              <a:t> F, </a:t>
            </a:r>
            <a:r>
              <a:rPr lang="en-GB" dirty="0" err="1"/>
              <a:t>Ertl</a:t>
            </a:r>
            <a:r>
              <a:rPr lang="en-GB" dirty="0"/>
              <a:t> D-A, </a:t>
            </a:r>
            <a:r>
              <a:rPr lang="en-GB" dirty="0" err="1"/>
              <a:t>Axél</a:t>
            </a:r>
            <a:r>
              <a:rPr lang="en-GB" dirty="0"/>
              <a:t> </a:t>
            </a:r>
            <a:r>
              <a:rPr lang="en-GB" dirty="0" err="1"/>
              <a:t>Gregersen</a:t>
            </a:r>
            <a:r>
              <a:rPr lang="en-GB" dirty="0"/>
              <a:t> P, </a:t>
            </a:r>
            <a:r>
              <a:rPr lang="en-GB" dirty="0" err="1"/>
              <a:t>Onesimo</a:t>
            </a:r>
            <a:r>
              <a:rPr lang="en-GB" dirty="0"/>
              <a:t> R, </a:t>
            </a:r>
            <a:r>
              <a:rPr lang="en-GB" dirty="0" err="1"/>
              <a:t>Landfeldt</a:t>
            </a:r>
            <a:r>
              <a:rPr lang="en-GB" dirty="0"/>
              <a:t> E, Jarrett J, Quinn J, Rowell R, </a:t>
            </a:r>
            <a:r>
              <a:rPr lang="en-GB" dirty="0" err="1"/>
              <a:t>Pimenta</a:t>
            </a:r>
            <a:r>
              <a:rPr lang="en-GB" dirty="0"/>
              <a:t> J, Cohen S, Butt T, Shediac R, Mukherjee S, Mohnike K</a:t>
            </a:r>
          </a:p>
          <a:p>
            <a:r>
              <a:rPr lang="en-GB" dirty="0" err="1"/>
              <a:t>Orphanet</a:t>
            </a:r>
            <a:r>
              <a:rPr lang="en-GB" dirty="0"/>
              <a:t> J Rare Dis 2023;18:56</a:t>
            </a:r>
            <a:br>
              <a:rPr lang="en-GB" dirty="0"/>
            </a:br>
            <a:r>
              <a:rPr lang="en-GB" dirty="0"/>
              <a:t>DOI: 10.1186/s13023-023-02652-2</a:t>
            </a:r>
          </a:p>
        </p:txBody>
      </p:sp>
      <p:sp>
        <p:nvSpPr>
          <p:cNvPr id="4" name="TextBox 3">
            <a:extLst>
              <a:ext uri="{FF2B5EF4-FFF2-40B4-BE49-F238E27FC236}">
                <a16:creationId xmlns:a16="http://schemas.microsoft.com/office/drawing/2014/main" id="{F795FAA1-1761-BA3E-5616-ED1B0C15FB32}"/>
              </a:ext>
            </a:extLst>
          </p:cNvPr>
          <p:cNvSpPr txBox="1"/>
          <p:nvPr/>
        </p:nvSpPr>
        <p:spPr>
          <a:xfrm>
            <a:off x="5537188" y="6145953"/>
            <a:ext cx="4127657" cy="600164"/>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For Healthcare Professionals Only</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 2022 BioMarin International Ltd.</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All Rights Reserved. </a:t>
            </a:r>
            <a:r>
              <a:rPr kumimoji="0" lang="en-US" sz="1100" b="0" i="0" u="none" strike="noStrike" kern="1200" cap="none" spc="0" normalizeH="0" baseline="0" noProof="0">
                <a:ln>
                  <a:noFill/>
                </a:ln>
                <a:solidFill>
                  <a:srgbClr val="274554">
                    <a:lumMod val="50000"/>
                  </a:srgbClr>
                </a:solidFill>
                <a:effectLst/>
                <a:uLnTx/>
                <a:uFillTx/>
                <a:latin typeface="Arial" panose="020B0604020202020204" pitchFamily="34" charset="0"/>
                <a:ea typeface="+mn-ea"/>
                <a:cs typeface="Arial" panose="020B0604020202020204" pitchFamily="34" charset="0"/>
              </a:rPr>
              <a:t>EU-ACH-00797 05</a:t>
            </a:r>
            <a:r>
              <a:rPr kumimoji="0" lang="en-US" sz="1100" b="0" i="0" u="none" strike="noStrike" kern="1200" cap="none" spc="0" normalizeH="0" baseline="0" noProof="0">
                <a:ln>
                  <a:noFill/>
                </a:ln>
                <a:solidFill>
                  <a:srgbClr val="274554">
                    <a:lumMod val="50000"/>
                  </a:srgbClr>
                </a:solidFill>
                <a:effectLst/>
                <a:uLnTx/>
                <a:uFillTx/>
                <a:latin typeface="Arial"/>
                <a:ea typeface="+mn-ea"/>
                <a:cs typeface="+mn-cs"/>
              </a:rPr>
              <a:t>/23</a:t>
            </a:r>
            <a:endPar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62AE30C5-A5CC-536B-53AE-9A445C64A30E}"/>
              </a:ext>
            </a:extLst>
          </p:cNvPr>
          <p:cNvSpPr txBox="1"/>
          <p:nvPr/>
        </p:nvSpPr>
        <p:spPr>
          <a:xfrm>
            <a:off x="2527143" y="6134044"/>
            <a:ext cx="4127657" cy="6001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303030"/>
                </a:solidFill>
                <a:effectLst/>
                <a:uLnTx/>
                <a:uFillTx/>
                <a:latin typeface="Arial" panose="020B0604020202020204" pitchFamily="34" charset="0"/>
                <a:ea typeface="+mn-ea"/>
                <a:cs typeface="+mn-cs"/>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endParaRPr>
          </a:p>
        </p:txBody>
      </p:sp>
      <p:pic>
        <p:nvPicPr>
          <p:cNvPr id="6" name="Picture 5">
            <a:extLst>
              <a:ext uri="{FF2B5EF4-FFF2-40B4-BE49-F238E27FC236}">
                <a16:creationId xmlns:a16="http://schemas.microsoft.com/office/drawing/2014/main" id="{30FFF194-6522-73EB-E0C5-91D56D7016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6312114"/>
            <a:ext cx="1669349" cy="244024"/>
          </a:xfrm>
          <a:prstGeom prst="rect">
            <a:avLst/>
          </a:prstGeom>
        </p:spPr>
      </p:pic>
    </p:spTree>
    <p:extLst>
      <p:ext uri="{BB962C8B-B14F-4D97-AF65-F5344CB8AC3E}">
        <p14:creationId xmlns:p14="http://schemas.microsoft.com/office/powerpoint/2010/main" val="711390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E4E11CE-66BB-FF0F-DDCC-A3492BA05DF2}"/>
              </a:ext>
            </a:extLst>
          </p:cNvPr>
          <p:cNvSpPr>
            <a:spLocks noGrp="1"/>
          </p:cNvSpPr>
          <p:nvPr>
            <p:ph type="title"/>
          </p:nvPr>
        </p:nvSpPr>
        <p:spPr/>
        <p:txBody>
          <a:bodyPr/>
          <a:lstStyle/>
          <a:p>
            <a:r>
              <a:rPr lang="en-GB" dirty="0"/>
              <a:t>Quality of Life</a:t>
            </a:r>
          </a:p>
        </p:txBody>
      </p:sp>
      <p:sp>
        <p:nvSpPr>
          <p:cNvPr id="6" name="Content Placeholder 5">
            <a:extLst>
              <a:ext uri="{FF2B5EF4-FFF2-40B4-BE49-F238E27FC236}">
                <a16:creationId xmlns:a16="http://schemas.microsoft.com/office/drawing/2014/main" id="{B31EC6D7-C150-6279-C6FA-2D5736DAC2BC}"/>
              </a:ext>
            </a:extLst>
          </p:cNvPr>
          <p:cNvSpPr>
            <a:spLocks noGrp="1"/>
          </p:cNvSpPr>
          <p:nvPr>
            <p:ph idx="1"/>
          </p:nvPr>
        </p:nvSpPr>
        <p:spPr/>
        <p:txBody>
          <a:bodyPr>
            <a:normAutofit/>
          </a:bodyPr>
          <a:lstStyle/>
          <a:p>
            <a:r>
              <a:rPr lang="en-GB" b="1" dirty="0"/>
              <a:t>In children aged 5–17 years</a:t>
            </a:r>
          </a:p>
          <a:p>
            <a:pPr lvl="1"/>
            <a:r>
              <a:rPr lang="en-GB" dirty="0"/>
              <a:t>Patient- and parent-reported scores for all respondents were lower than average stature individuals* across the majority of domains</a:t>
            </a:r>
          </a:p>
          <a:p>
            <a:pPr lvl="1"/>
            <a:r>
              <a:rPr lang="en-GB" dirty="0"/>
              <a:t>In general, patient- and parent-reported scores were higher for individuals with LL compared to those without</a:t>
            </a:r>
          </a:p>
          <a:p>
            <a:r>
              <a:rPr lang="en-GB" b="1" dirty="0"/>
              <a:t>In adults aged 18 or over</a:t>
            </a:r>
          </a:p>
          <a:p>
            <a:pPr lvl="1"/>
            <a:r>
              <a:rPr lang="en-GB" dirty="0"/>
              <a:t>37.9% reported extreme problems with pain or discomfort</a:t>
            </a:r>
          </a:p>
          <a:p>
            <a:pPr lvl="1"/>
            <a:r>
              <a:rPr lang="en-GB" dirty="0"/>
              <a:t>17.7% reported extreme problems with mobility</a:t>
            </a:r>
          </a:p>
          <a:p>
            <a:pPr lvl="1"/>
            <a:r>
              <a:rPr lang="en-GB" dirty="0"/>
              <a:t>Those who had undergone LL reported higher mean EQ-5D index values, but also higher pain severity and intensity scores</a:t>
            </a:r>
          </a:p>
          <a:p>
            <a:pPr lvl="1"/>
            <a:r>
              <a:rPr lang="en-GB" dirty="0"/>
              <a:t>Patients who had not undergone LL reported greater work productivity and activity impairment </a:t>
            </a:r>
          </a:p>
        </p:txBody>
      </p:sp>
      <p:sp>
        <p:nvSpPr>
          <p:cNvPr id="4" name="Footer Placeholder 3">
            <a:extLst>
              <a:ext uri="{FF2B5EF4-FFF2-40B4-BE49-F238E27FC236}">
                <a16:creationId xmlns:a16="http://schemas.microsoft.com/office/drawing/2014/main" id="{0B676AA7-D71D-575D-BD88-B52BD3B746A0}"/>
              </a:ext>
            </a:extLst>
          </p:cNvPr>
          <p:cNvSpPr>
            <a:spLocks noGrp="1"/>
          </p:cNvSpPr>
          <p:nvPr>
            <p:ph type="ftr" sz="quarter" idx="11"/>
          </p:nvPr>
        </p:nvSpPr>
        <p:spPr/>
        <p:txBody>
          <a:bodyPr/>
          <a:lstStyle/>
          <a:p>
            <a:r>
              <a:rPr lang="en-GB" dirty="0"/>
              <a:t>*Defined as individuals less than 2 SDs below average height.</a:t>
            </a:r>
          </a:p>
          <a:p>
            <a:r>
              <a:rPr lang="en-GB" dirty="0"/>
              <a:t>LL, limb lengthening. </a:t>
            </a:r>
          </a:p>
          <a:p>
            <a:r>
              <a:rPr lang="en-GB" dirty="0" err="1"/>
              <a:t>Maghnie</a:t>
            </a:r>
            <a:r>
              <a:rPr lang="en-GB" dirty="0"/>
              <a:t> M, et al. </a:t>
            </a:r>
            <a:r>
              <a:rPr lang="en-GB" dirty="0" err="1"/>
              <a:t>Orphanet</a:t>
            </a:r>
            <a:r>
              <a:rPr lang="en-GB" dirty="0"/>
              <a:t> J Rare Dis 2023;18:56.</a:t>
            </a:r>
          </a:p>
        </p:txBody>
      </p:sp>
      <p:sp>
        <p:nvSpPr>
          <p:cNvPr id="7" name="Content Placeholder 6">
            <a:extLst>
              <a:ext uri="{FF2B5EF4-FFF2-40B4-BE49-F238E27FC236}">
                <a16:creationId xmlns:a16="http://schemas.microsoft.com/office/drawing/2014/main" id="{3C8A8884-BA41-7B28-0710-17A73E3A76C4}"/>
              </a:ext>
            </a:extLst>
          </p:cNvPr>
          <p:cNvSpPr>
            <a:spLocks noGrp="1"/>
          </p:cNvSpPr>
          <p:nvPr>
            <p:ph sz="quarter" idx="12"/>
          </p:nvPr>
        </p:nvSpPr>
        <p:spPr/>
        <p:txBody>
          <a:bodyPr>
            <a:normAutofit/>
          </a:bodyPr>
          <a:lstStyle/>
          <a:p>
            <a:r>
              <a:rPr lang="en-GB" dirty="0"/>
              <a:t>Compared to general population values, patients reported impaired QoL; </a:t>
            </a:r>
            <a:br>
              <a:rPr lang="en-GB" dirty="0"/>
            </a:br>
            <a:r>
              <a:rPr lang="en-GB" dirty="0"/>
              <a:t>particularly for physical functioning domains</a:t>
            </a:r>
          </a:p>
        </p:txBody>
      </p:sp>
    </p:spTree>
    <p:extLst>
      <p:ext uri="{BB962C8B-B14F-4D97-AF65-F5344CB8AC3E}">
        <p14:creationId xmlns:p14="http://schemas.microsoft.com/office/powerpoint/2010/main" val="2002466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58EED-0E5D-742B-23C4-F26487E4FB94}"/>
              </a:ext>
            </a:extLst>
          </p:cNvPr>
          <p:cNvSpPr>
            <a:spLocks noGrp="1"/>
          </p:cNvSpPr>
          <p:nvPr>
            <p:ph type="title"/>
          </p:nvPr>
        </p:nvSpPr>
        <p:spPr/>
        <p:txBody>
          <a:bodyPr>
            <a:normAutofit fontScale="90000"/>
          </a:bodyPr>
          <a:lstStyle/>
          <a:p>
            <a:r>
              <a:rPr lang="en-GB" dirty="0" err="1"/>
              <a:t>QoLISSY</a:t>
            </a:r>
            <a:r>
              <a:rPr lang="en-GB" dirty="0"/>
              <a:t> Results </a:t>
            </a:r>
            <a:br>
              <a:rPr lang="en-GB" dirty="0"/>
            </a:br>
            <a:r>
              <a:rPr lang="en-GB" sz="3100" i="1" dirty="0"/>
              <a:t>Patients Aged 8–17; Parents of Patients Aged 5–17</a:t>
            </a:r>
          </a:p>
        </p:txBody>
      </p:sp>
      <p:sp>
        <p:nvSpPr>
          <p:cNvPr id="4" name="Footer Placeholder 3">
            <a:extLst>
              <a:ext uri="{FF2B5EF4-FFF2-40B4-BE49-F238E27FC236}">
                <a16:creationId xmlns:a16="http://schemas.microsoft.com/office/drawing/2014/main" id="{AB9B6276-3F09-68AE-F4B6-F5E4C0C4513C}"/>
              </a:ext>
            </a:extLst>
          </p:cNvPr>
          <p:cNvSpPr>
            <a:spLocks noGrp="1"/>
          </p:cNvSpPr>
          <p:nvPr>
            <p:ph type="ftr" sz="quarter" idx="11"/>
          </p:nvPr>
        </p:nvSpPr>
        <p:spPr/>
        <p:txBody>
          <a:bodyPr/>
          <a:lstStyle/>
          <a:p>
            <a:r>
              <a:rPr lang="en-GB" dirty="0" err="1"/>
              <a:t>QoLISSY</a:t>
            </a:r>
            <a:r>
              <a:rPr lang="en-GB" dirty="0"/>
              <a:t> scores for each domain range from 0 to 100 (where higher scores indicate better QoL). Empty bars correspond to missing (not available/reported) data, rather than scores of 0. Error bars are SD. LL, limb lengthening; </a:t>
            </a:r>
            <a:r>
              <a:rPr lang="en-GB" dirty="0" err="1"/>
              <a:t>QoLISSY</a:t>
            </a:r>
            <a:r>
              <a:rPr lang="en-GB" dirty="0"/>
              <a:t>, Quality of Life in Short Stature Youth; SD, standard deviation. </a:t>
            </a:r>
          </a:p>
          <a:p>
            <a:r>
              <a:rPr lang="en-GB" dirty="0"/>
              <a:t>Adapted from: Maghnie M, et al. </a:t>
            </a:r>
            <a:r>
              <a:rPr lang="en-GB" dirty="0" err="1"/>
              <a:t>Orphanet</a:t>
            </a:r>
            <a:r>
              <a:rPr lang="en-GB" dirty="0"/>
              <a:t> J Rare Dis 2023;18:56.</a:t>
            </a:r>
          </a:p>
        </p:txBody>
      </p:sp>
      <p:sp>
        <p:nvSpPr>
          <p:cNvPr id="5" name="Content Placeholder 4">
            <a:extLst>
              <a:ext uri="{FF2B5EF4-FFF2-40B4-BE49-F238E27FC236}">
                <a16:creationId xmlns:a16="http://schemas.microsoft.com/office/drawing/2014/main" id="{418D68ED-B3B3-9AD5-2A8F-6510A4C8B523}"/>
              </a:ext>
            </a:extLst>
          </p:cNvPr>
          <p:cNvSpPr>
            <a:spLocks noGrp="1"/>
          </p:cNvSpPr>
          <p:nvPr>
            <p:ph sz="quarter" idx="12"/>
          </p:nvPr>
        </p:nvSpPr>
        <p:spPr/>
        <p:txBody>
          <a:bodyPr/>
          <a:lstStyle/>
          <a:p>
            <a:r>
              <a:rPr lang="en-GB" dirty="0"/>
              <a:t>In general, patient- and parent-reported scores were higher for individuals </a:t>
            </a:r>
            <a:br>
              <a:rPr lang="en-GB" dirty="0"/>
            </a:br>
            <a:r>
              <a:rPr lang="en-GB" dirty="0"/>
              <a:t>with LL compared to those without</a:t>
            </a:r>
          </a:p>
        </p:txBody>
      </p:sp>
      <p:graphicFrame>
        <p:nvGraphicFramePr>
          <p:cNvPr id="6" name="Chart 5">
            <a:extLst>
              <a:ext uri="{FF2B5EF4-FFF2-40B4-BE49-F238E27FC236}">
                <a16:creationId xmlns:a16="http://schemas.microsoft.com/office/drawing/2014/main" id="{E70528B9-8152-2B1A-CD9C-532D29B56DA1}"/>
              </a:ext>
            </a:extLst>
          </p:cNvPr>
          <p:cNvGraphicFramePr>
            <a:graphicFrameLocks noGrp="1" noDrilldown="1" noMove="1" noResize="1"/>
          </p:cNvGraphicFramePr>
          <p:nvPr>
            <p:extLst>
              <p:ext uri="{D42A27DB-BD31-4B8C-83A1-F6EECF244321}">
                <p14:modId xmlns:p14="http://schemas.microsoft.com/office/powerpoint/2010/main" val="2537449798"/>
              </p:ext>
            </p:extLst>
          </p:nvPr>
        </p:nvGraphicFramePr>
        <p:xfrm>
          <a:off x="704497" y="1421019"/>
          <a:ext cx="5391503" cy="403151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42FED60-85E9-1154-E8ED-504A3166C75D}"/>
              </a:ext>
            </a:extLst>
          </p:cNvPr>
          <p:cNvSpPr txBox="1"/>
          <p:nvPr/>
        </p:nvSpPr>
        <p:spPr>
          <a:xfrm rot="16200000">
            <a:off x="114050" y="3054828"/>
            <a:ext cx="1180893" cy="307777"/>
          </a:xfrm>
          <a:prstGeom prst="rect">
            <a:avLst/>
          </a:prstGeom>
          <a:noFill/>
        </p:spPr>
        <p:txBody>
          <a:bodyPr wrap="square" rtlCol="0">
            <a:spAutoFit/>
          </a:bodyPr>
          <a:lstStyle/>
          <a:p>
            <a:r>
              <a:rPr lang="en-GB" sz="1400" dirty="0"/>
              <a:t>Mean score</a:t>
            </a:r>
          </a:p>
        </p:txBody>
      </p:sp>
      <p:graphicFrame>
        <p:nvGraphicFramePr>
          <p:cNvPr id="20" name="Chart 19">
            <a:extLst>
              <a:ext uri="{FF2B5EF4-FFF2-40B4-BE49-F238E27FC236}">
                <a16:creationId xmlns:a16="http://schemas.microsoft.com/office/drawing/2014/main" id="{72671395-F31C-C59C-6380-7DDD71D3874B}"/>
              </a:ext>
            </a:extLst>
          </p:cNvPr>
          <p:cNvGraphicFramePr>
            <a:graphicFrameLocks noGrp="1" noDrilldown="1" noMove="1" noResize="1"/>
          </p:cNvGraphicFramePr>
          <p:nvPr>
            <p:extLst>
              <p:ext uri="{D42A27DB-BD31-4B8C-83A1-F6EECF244321}">
                <p14:modId xmlns:p14="http://schemas.microsoft.com/office/powerpoint/2010/main" val="1375563707"/>
              </p:ext>
            </p:extLst>
          </p:nvPr>
        </p:nvGraphicFramePr>
        <p:xfrm>
          <a:off x="6099462" y="1421019"/>
          <a:ext cx="5391503" cy="4031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6336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DDCC2FEC-4EB1-CC42-FCE4-BD38BCDD4B89}"/>
              </a:ext>
            </a:extLst>
          </p:cNvPr>
          <p:cNvGraphicFramePr>
            <a:graphicFrameLocks noGrp="1" noDrilldown="1" noMove="1" noResize="1"/>
          </p:cNvGraphicFramePr>
          <p:nvPr>
            <p:extLst>
              <p:ext uri="{D42A27DB-BD31-4B8C-83A1-F6EECF244321}">
                <p14:modId xmlns:p14="http://schemas.microsoft.com/office/powerpoint/2010/main" val="10991319"/>
              </p:ext>
            </p:extLst>
          </p:nvPr>
        </p:nvGraphicFramePr>
        <p:xfrm>
          <a:off x="1544321" y="1449388"/>
          <a:ext cx="9952354" cy="3896461"/>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F758EED-0E5D-742B-23C4-F26487E4FB94}"/>
              </a:ext>
            </a:extLst>
          </p:cNvPr>
          <p:cNvSpPr>
            <a:spLocks noGrp="1"/>
          </p:cNvSpPr>
          <p:nvPr>
            <p:ph type="title"/>
          </p:nvPr>
        </p:nvSpPr>
        <p:spPr/>
        <p:txBody>
          <a:bodyPr>
            <a:normAutofit fontScale="90000"/>
          </a:bodyPr>
          <a:lstStyle/>
          <a:p>
            <a:r>
              <a:rPr lang="en-GB" dirty="0"/>
              <a:t>EQ-5D-5L Results</a:t>
            </a:r>
            <a:br>
              <a:rPr lang="en-GB" dirty="0"/>
            </a:br>
            <a:r>
              <a:rPr lang="en-GB" sz="3100" i="1" dirty="0"/>
              <a:t>Adult Patients Aged ≥18</a:t>
            </a:r>
          </a:p>
        </p:txBody>
      </p:sp>
      <p:sp>
        <p:nvSpPr>
          <p:cNvPr id="4" name="Footer Placeholder 3">
            <a:extLst>
              <a:ext uri="{FF2B5EF4-FFF2-40B4-BE49-F238E27FC236}">
                <a16:creationId xmlns:a16="http://schemas.microsoft.com/office/drawing/2014/main" id="{AB9B6276-3F09-68AE-F4B6-F5E4C0C4513C}"/>
              </a:ext>
            </a:extLst>
          </p:cNvPr>
          <p:cNvSpPr>
            <a:spLocks noGrp="1"/>
          </p:cNvSpPr>
          <p:nvPr>
            <p:ph type="ftr" sz="quarter" idx="11"/>
          </p:nvPr>
        </p:nvSpPr>
        <p:spPr>
          <a:xfrm>
            <a:off x="704498" y="6205448"/>
            <a:ext cx="9015236" cy="508048"/>
          </a:xfrm>
        </p:spPr>
        <p:txBody>
          <a:bodyPr/>
          <a:lstStyle/>
          <a:p>
            <a:r>
              <a:rPr lang="en-GB" dirty="0"/>
              <a:t>EQ-5D-5L assesses 5 domains impacting quality of life (mobility, self-care, usual activity, pain/discomfort,  anxiety/depression). Combining levels for each domain creates the overall index value. The second section measures self-rated (global) health status utilising a vertically oriented visual analogue scale where 100 represents the “best imaginable health state” and 0 represents “worst imaginable health state.” Population norms are provided for the EQ-5D-5L index values for Germany (0.902), Spain (0.915) and Italy (0.899). Adapted from: Maghnie M, et al. </a:t>
            </a:r>
            <a:r>
              <a:rPr lang="en-GB" dirty="0" err="1"/>
              <a:t>Orphanet</a:t>
            </a:r>
            <a:r>
              <a:rPr lang="en-GB" dirty="0"/>
              <a:t> J Rare Dis 2023;18:56.</a:t>
            </a:r>
          </a:p>
        </p:txBody>
      </p:sp>
      <p:sp>
        <p:nvSpPr>
          <p:cNvPr id="5" name="Content Placeholder 4">
            <a:extLst>
              <a:ext uri="{FF2B5EF4-FFF2-40B4-BE49-F238E27FC236}">
                <a16:creationId xmlns:a16="http://schemas.microsoft.com/office/drawing/2014/main" id="{418D68ED-B3B3-9AD5-2A8F-6510A4C8B523}"/>
              </a:ext>
            </a:extLst>
          </p:cNvPr>
          <p:cNvSpPr>
            <a:spLocks noGrp="1"/>
          </p:cNvSpPr>
          <p:nvPr>
            <p:ph sz="quarter" idx="12"/>
          </p:nvPr>
        </p:nvSpPr>
        <p:spPr>
          <a:xfrm>
            <a:off x="1" y="5345849"/>
            <a:ext cx="12192000" cy="642849"/>
          </a:xfrm>
        </p:spPr>
        <p:txBody>
          <a:bodyPr>
            <a:normAutofit/>
          </a:bodyPr>
          <a:lstStyle/>
          <a:p>
            <a:r>
              <a:rPr lang="en-GB" dirty="0"/>
              <a:t>Adults who had undergone LL reported higher mean EQ-5D index values, </a:t>
            </a:r>
            <a:br>
              <a:rPr lang="en-GB" dirty="0"/>
            </a:br>
            <a:r>
              <a:rPr lang="en-GB" dirty="0"/>
              <a:t>but also higher pain severity and intensity scores</a:t>
            </a:r>
          </a:p>
        </p:txBody>
      </p:sp>
      <p:sp>
        <p:nvSpPr>
          <p:cNvPr id="7" name="TextBox 6">
            <a:extLst>
              <a:ext uri="{FF2B5EF4-FFF2-40B4-BE49-F238E27FC236}">
                <a16:creationId xmlns:a16="http://schemas.microsoft.com/office/drawing/2014/main" id="{B42FED60-85E9-1154-E8ED-504A3166C75D}"/>
              </a:ext>
            </a:extLst>
          </p:cNvPr>
          <p:cNvSpPr txBox="1"/>
          <p:nvPr/>
        </p:nvSpPr>
        <p:spPr>
          <a:xfrm>
            <a:off x="9338970" y="4929697"/>
            <a:ext cx="2385531" cy="307777"/>
          </a:xfrm>
          <a:prstGeom prst="rect">
            <a:avLst/>
          </a:prstGeom>
          <a:noFill/>
        </p:spPr>
        <p:txBody>
          <a:bodyPr wrap="square" rtlCol="0">
            <a:spAutoFit/>
          </a:bodyPr>
          <a:lstStyle/>
          <a:p>
            <a:r>
              <a:rPr lang="en-GB" sz="1400" dirty="0"/>
              <a:t>Proportion of patients, %</a:t>
            </a:r>
          </a:p>
        </p:txBody>
      </p:sp>
      <p:cxnSp>
        <p:nvCxnSpPr>
          <p:cNvPr id="11" name="Straight Connector 10">
            <a:extLst>
              <a:ext uri="{FF2B5EF4-FFF2-40B4-BE49-F238E27FC236}">
                <a16:creationId xmlns:a16="http://schemas.microsoft.com/office/drawing/2014/main" id="{A4D829B5-193D-2918-5E43-948F3796F18E}"/>
              </a:ext>
            </a:extLst>
          </p:cNvPr>
          <p:cNvCxnSpPr>
            <a:cxnSpLocks/>
          </p:cNvCxnSpPr>
          <p:nvPr/>
        </p:nvCxnSpPr>
        <p:spPr>
          <a:xfrm>
            <a:off x="695325" y="2208106"/>
            <a:ext cx="108006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D530027-C034-5E77-EE86-1A5E21CD7E0E}"/>
              </a:ext>
            </a:extLst>
          </p:cNvPr>
          <p:cNvCxnSpPr>
            <a:cxnSpLocks/>
          </p:cNvCxnSpPr>
          <p:nvPr/>
        </p:nvCxnSpPr>
        <p:spPr>
          <a:xfrm>
            <a:off x="695325" y="2828431"/>
            <a:ext cx="108006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7837200-84DD-0B16-4660-8B81A3ACF369}"/>
              </a:ext>
            </a:extLst>
          </p:cNvPr>
          <p:cNvCxnSpPr>
            <a:cxnSpLocks/>
          </p:cNvCxnSpPr>
          <p:nvPr/>
        </p:nvCxnSpPr>
        <p:spPr>
          <a:xfrm>
            <a:off x="695325" y="3448756"/>
            <a:ext cx="108006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2714DD6-7581-A05B-76D2-0AC2407633C2}"/>
              </a:ext>
            </a:extLst>
          </p:cNvPr>
          <p:cNvCxnSpPr>
            <a:cxnSpLocks/>
          </p:cNvCxnSpPr>
          <p:nvPr/>
        </p:nvCxnSpPr>
        <p:spPr>
          <a:xfrm>
            <a:off x="695325" y="4069080"/>
            <a:ext cx="108006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F5D3F48-E38C-9639-34B9-E0EF48D5CB4E}"/>
              </a:ext>
            </a:extLst>
          </p:cNvPr>
          <p:cNvCxnSpPr>
            <a:cxnSpLocks/>
          </p:cNvCxnSpPr>
          <p:nvPr/>
        </p:nvCxnSpPr>
        <p:spPr>
          <a:xfrm>
            <a:off x="704498" y="4695616"/>
            <a:ext cx="108006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77FEC13-61E2-F61D-5F0F-95EAFA811632}"/>
              </a:ext>
            </a:extLst>
          </p:cNvPr>
          <p:cNvCxnSpPr>
            <a:cxnSpLocks/>
          </p:cNvCxnSpPr>
          <p:nvPr/>
        </p:nvCxnSpPr>
        <p:spPr>
          <a:xfrm>
            <a:off x="704498" y="1583269"/>
            <a:ext cx="10800675"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6FE50D1-2F98-FD37-1DE4-E5B40B59B864}"/>
              </a:ext>
            </a:extLst>
          </p:cNvPr>
          <p:cNvSpPr txBox="1"/>
          <p:nvPr/>
        </p:nvSpPr>
        <p:spPr>
          <a:xfrm>
            <a:off x="-2" y="1738695"/>
            <a:ext cx="1910082" cy="276999"/>
          </a:xfrm>
          <a:prstGeom prst="rect">
            <a:avLst/>
          </a:prstGeom>
          <a:solidFill>
            <a:schemeClr val="accent1"/>
          </a:solidFill>
        </p:spPr>
        <p:txBody>
          <a:bodyPr wrap="square" rtlCol="0">
            <a:spAutoFit/>
          </a:bodyPr>
          <a:lstStyle/>
          <a:p>
            <a:r>
              <a:rPr lang="en-GB" sz="1200" b="1" dirty="0">
                <a:solidFill>
                  <a:schemeClr val="bg1"/>
                </a:solidFill>
              </a:rPr>
              <a:t>MOBILITY</a:t>
            </a:r>
          </a:p>
        </p:txBody>
      </p:sp>
      <p:sp>
        <p:nvSpPr>
          <p:cNvPr id="18" name="TextBox 17">
            <a:extLst>
              <a:ext uri="{FF2B5EF4-FFF2-40B4-BE49-F238E27FC236}">
                <a16:creationId xmlns:a16="http://schemas.microsoft.com/office/drawing/2014/main" id="{EB4E2AA4-6C56-D604-9A6A-924BC7F70DE3}"/>
              </a:ext>
            </a:extLst>
          </p:cNvPr>
          <p:cNvSpPr txBox="1"/>
          <p:nvPr/>
        </p:nvSpPr>
        <p:spPr>
          <a:xfrm>
            <a:off x="0" y="2360712"/>
            <a:ext cx="1910082" cy="276999"/>
          </a:xfrm>
          <a:prstGeom prst="rect">
            <a:avLst/>
          </a:prstGeom>
          <a:solidFill>
            <a:schemeClr val="accent1"/>
          </a:solidFill>
        </p:spPr>
        <p:txBody>
          <a:bodyPr wrap="square" rtlCol="0">
            <a:spAutoFit/>
          </a:bodyPr>
          <a:lstStyle/>
          <a:p>
            <a:r>
              <a:rPr lang="en-GB" sz="1200" b="1" dirty="0">
                <a:solidFill>
                  <a:schemeClr val="bg1"/>
                </a:solidFill>
              </a:rPr>
              <a:t>SELF-CARE</a:t>
            </a:r>
          </a:p>
        </p:txBody>
      </p:sp>
      <p:sp>
        <p:nvSpPr>
          <p:cNvPr id="19" name="TextBox 18">
            <a:extLst>
              <a:ext uri="{FF2B5EF4-FFF2-40B4-BE49-F238E27FC236}">
                <a16:creationId xmlns:a16="http://schemas.microsoft.com/office/drawing/2014/main" id="{881F82B6-AD66-BF05-482F-048880E9F2A7}"/>
              </a:ext>
            </a:extLst>
          </p:cNvPr>
          <p:cNvSpPr txBox="1"/>
          <p:nvPr/>
        </p:nvSpPr>
        <p:spPr>
          <a:xfrm>
            <a:off x="0" y="2982729"/>
            <a:ext cx="1910082" cy="276999"/>
          </a:xfrm>
          <a:prstGeom prst="rect">
            <a:avLst/>
          </a:prstGeom>
          <a:solidFill>
            <a:schemeClr val="accent1"/>
          </a:solidFill>
        </p:spPr>
        <p:txBody>
          <a:bodyPr wrap="square" rtlCol="0">
            <a:spAutoFit/>
          </a:bodyPr>
          <a:lstStyle/>
          <a:p>
            <a:r>
              <a:rPr lang="en-GB" sz="1200" b="1" dirty="0">
                <a:solidFill>
                  <a:schemeClr val="bg1"/>
                </a:solidFill>
              </a:rPr>
              <a:t>USUAL ACTIVITIES</a:t>
            </a:r>
          </a:p>
        </p:txBody>
      </p:sp>
      <p:sp>
        <p:nvSpPr>
          <p:cNvPr id="21" name="TextBox 20">
            <a:extLst>
              <a:ext uri="{FF2B5EF4-FFF2-40B4-BE49-F238E27FC236}">
                <a16:creationId xmlns:a16="http://schemas.microsoft.com/office/drawing/2014/main" id="{DA841D76-FDF1-67D5-B808-D1516D2C406E}"/>
              </a:ext>
            </a:extLst>
          </p:cNvPr>
          <p:cNvSpPr txBox="1"/>
          <p:nvPr/>
        </p:nvSpPr>
        <p:spPr>
          <a:xfrm>
            <a:off x="0" y="3604746"/>
            <a:ext cx="1910082" cy="276999"/>
          </a:xfrm>
          <a:prstGeom prst="rect">
            <a:avLst/>
          </a:prstGeom>
          <a:solidFill>
            <a:schemeClr val="accent1"/>
          </a:solidFill>
        </p:spPr>
        <p:txBody>
          <a:bodyPr wrap="square" rtlCol="0">
            <a:spAutoFit/>
          </a:bodyPr>
          <a:lstStyle/>
          <a:p>
            <a:r>
              <a:rPr lang="en-GB" sz="1200" b="1" dirty="0">
                <a:solidFill>
                  <a:schemeClr val="bg1"/>
                </a:solidFill>
              </a:rPr>
              <a:t>PAIN/DISCOMFORT</a:t>
            </a:r>
          </a:p>
        </p:txBody>
      </p:sp>
      <p:sp>
        <p:nvSpPr>
          <p:cNvPr id="22" name="TextBox 21">
            <a:extLst>
              <a:ext uri="{FF2B5EF4-FFF2-40B4-BE49-F238E27FC236}">
                <a16:creationId xmlns:a16="http://schemas.microsoft.com/office/drawing/2014/main" id="{4FBA5B38-71D5-2BFD-C29F-63858B142F59}"/>
              </a:ext>
            </a:extLst>
          </p:cNvPr>
          <p:cNvSpPr txBox="1"/>
          <p:nvPr/>
        </p:nvSpPr>
        <p:spPr>
          <a:xfrm>
            <a:off x="0" y="4226762"/>
            <a:ext cx="1910082" cy="276999"/>
          </a:xfrm>
          <a:prstGeom prst="rect">
            <a:avLst/>
          </a:prstGeom>
          <a:solidFill>
            <a:schemeClr val="accent1"/>
          </a:solidFill>
        </p:spPr>
        <p:txBody>
          <a:bodyPr wrap="square" rtlCol="0">
            <a:spAutoFit/>
          </a:bodyPr>
          <a:lstStyle/>
          <a:p>
            <a:r>
              <a:rPr lang="en-GB" sz="1200" b="1" dirty="0">
                <a:solidFill>
                  <a:schemeClr val="bg1"/>
                </a:solidFill>
              </a:rPr>
              <a:t>ANXIETY/DEPRESSION</a:t>
            </a:r>
          </a:p>
        </p:txBody>
      </p:sp>
    </p:spTree>
    <p:extLst>
      <p:ext uri="{BB962C8B-B14F-4D97-AF65-F5344CB8AC3E}">
        <p14:creationId xmlns:p14="http://schemas.microsoft.com/office/powerpoint/2010/main" val="3724135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E4E11CE-66BB-FF0F-DDCC-A3492BA05DF2}"/>
              </a:ext>
            </a:extLst>
          </p:cNvPr>
          <p:cNvSpPr>
            <a:spLocks noGrp="1"/>
          </p:cNvSpPr>
          <p:nvPr>
            <p:ph type="title"/>
          </p:nvPr>
        </p:nvSpPr>
        <p:spPr/>
        <p:txBody>
          <a:bodyPr>
            <a:normAutofit fontScale="90000"/>
          </a:bodyPr>
          <a:lstStyle/>
          <a:p>
            <a:r>
              <a:rPr lang="en-GB" dirty="0"/>
              <a:t>Relationship Between Height and PROs: Exploratory Analysis</a:t>
            </a:r>
          </a:p>
        </p:txBody>
      </p:sp>
      <p:sp>
        <p:nvSpPr>
          <p:cNvPr id="6" name="Content Placeholder 5">
            <a:extLst>
              <a:ext uri="{FF2B5EF4-FFF2-40B4-BE49-F238E27FC236}">
                <a16:creationId xmlns:a16="http://schemas.microsoft.com/office/drawing/2014/main" id="{B31EC6D7-C150-6279-C6FA-2D5736DAC2BC}"/>
              </a:ext>
            </a:extLst>
          </p:cNvPr>
          <p:cNvSpPr>
            <a:spLocks noGrp="1"/>
          </p:cNvSpPr>
          <p:nvPr>
            <p:ph idx="1"/>
          </p:nvPr>
        </p:nvSpPr>
        <p:spPr/>
        <p:txBody>
          <a:bodyPr/>
          <a:lstStyle/>
          <a:p>
            <a:r>
              <a:rPr lang="en-GB" dirty="0"/>
              <a:t>Significant positive correlations were observed between height z-score and QoL in patients aged 5–17, as measured by </a:t>
            </a:r>
            <a:r>
              <a:rPr lang="en-GB" dirty="0" err="1"/>
              <a:t>QoLISSY</a:t>
            </a:r>
            <a:r>
              <a:rPr lang="en-GB" dirty="0"/>
              <a:t> and </a:t>
            </a:r>
            <a:r>
              <a:rPr lang="en-GB" dirty="0" err="1"/>
              <a:t>PedsQL</a:t>
            </a:r>
            <a:r>
              <a:rPr lang="en-GB" dirty="0"/>
              <a:t> total scores (p≤0.01)</a:t>
            </a:r>
          </a:p>
          <a:p>
            <a:r>
              <a:rPr lang="en-GB" dirty="0"/>
              <a:t>Height was also significantly positively correlated with pain in children aged 8–17 (p≤0.01)</a:t>
            </a:r>
          </a:p>
          <a:p>
            <a:r>
              <a:rPr lang="en-GB" dirty="0"/>
              <a:t>In adults, there were no significant and meaningful correlations observed between height and QoL or pain</a:t>
            </a:r>
          </a:p>
        </p:txBody>
      </p:sp>
      <p:sp>
        <p:nvSpPr>
          <p:cNvPr id="4" name="Footer Placeholder 3">
            <a:extLst>
              <a:ext uri="{FF2B5EF4-FFF2-40B4-BE49-F238E27FC236}">
                <a16:creationId xmlns:a16="http://schemas.microsoft.com/office/drawing/2014/main" id="{0B676AA7-D71D-575D-BD88-B52BD3B746A0}"/>
              </a:ext>
            </a:extLst>
          </p:cNvPr>
          <p:cNvSpPr>
            <a:spLocks noGrp="1"/>
          </p:cNvSpPr>
          <p:nvPr>
            <p:ph type="ftr" sz="quarter" idx="11"/>
          </p:nvPr>
        </p:nvSpPr>
        <p:spPr/>
        <p:txBody>
          <a:bodyPr/>
          <a:lstStyle/>
          <a:p>
            <a:r>
              <a:rPr lang="en-GB" dirty="0" err="1"/>
              <a:t>PedsQL</a:t>
            </a:r>
            <a:r>
              <a:rPr lang="en-GB" dirty="0"/>
              <a:t>, </a:t>
            </a:r>
            <a:r>
              <a:rPr lang="en-GB" dirty="0" err="1"/>
              <a:t>Pediatric</a:t>
            </a:r>
            <a:r>
              <a:rPr lang="en-GB" dirty="0"/>
              <a:t> Quality of Life Inventory; PRO, patient-reported outcome; QoL, quality of life; </a:t>
            </a:r>
            <a:r>
              <a:rPr lang="en-GB" dirty="0" err="1"/>
              <a:t>QoLISSY</a:t>
            </a:r>
            <a:r>
              <a:rPr lang="en-GB" dirty="0"/>
              <a:t>, Quality of Life in Short Stature Youth. </a:t>
            </a:r>
          </a:p>
          <a:p>
            <a:r>
              <a:rPr lang="en-GB" dirty="0" err="1"/>
              <a:t>Maghnie</a:t>
            </a:r>
            <a:r>
              <a:rPr lang="en-GB" dirty="0"/>
              <a:t> M, et al. </a:t>
            </a:r>
            <a:r>
              <a:rPr lang="en-GB" dirty="0" err="1"/>
              <a:t>Orphanet</a:t>
            </a:r>
            <a:r>
              <a:rPr lang="en-GB" dirty="0"/>
              <a:t> J Rare Dis 2023;18:56.</a:t>
            </a:r>
          </a:p>
        </p:txBody>
      </p:sp>
      <p:sp>
        <p:nvSpPr>
          <p:cNvPr id="7" name="Content Placeholder 6">
            <a:extLst>
              <a:ext uri="{FF2B5EF4-FFF2-40B4-BE49-F238E27FC236}">
                <a16:creationId xmlns:a16="http://schemas.microsoft.com/office/drawing/2014/main" id="{3C8A8884-BA41-7B28-0710-17A73E3A76C4}"/>
              </a:ext>
            </a:extLst>
          </p:cNvPr>
          <p:cNvSpPr>
            <a:spLocks noGrp="1"/>
          </p:cNvSpPr>
          <p:nvPr>
            <p:ph sz="quarter" idx="12"/>
          </p:nvPr>
        </p:nvSpPr>
        <p:spPr/>
        <p:txBody>
          <a:bodyPr>
            <a:normAutofit/>
          </a:bodyPr>
          <a:lstStyle/>
          <a:p>
            <a:r>
              <a:rPr lang="en-GB" dirty="0"/>
              <a:t>The exploratory analysis found several weak but positive correlations between height and PROs</a:t>
            </a:r>
          </a:p>
        </p:txBody>
      </p:sp>
    </p:spTree>
    <p:extLst>
      <p:ext uri="{BB962C8B-B14F-4D97-AF65-F5344CB8AC3E}">
        <p14:creationId xmlns:p14="http://schemas.microsoft.com/office/powerpoint/2010/main" val="495610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E10B0-A9EA-3A7D-FE47-E60F40A43795}"/>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5E00AB0D-42F6-AB47-C432-C79153DBF5EB}"/>
              </a:ext>
            </a:extLst>
          </p:cNvPr>
          <p:cNvSpPr>
            <a:spLocks noGrp="1"/>
          </p:cNvSpPr>
          <p:nvPr>
            <p:ph idx="1"/>
          </p:nvPr>
        </p:nvSpPr>
        <p:spPr/>
        <p:txBody>
          <a:bodyPr>
            <a:normAutofit/>
          </a:bodyPr>
          <a:lstStyle/>
          <a:p>
            <a:r>
              <a:rPr lang="en-GB" dirty="0"/>
              <a:t>The findings of this retrospective, observational, natural history study suggest that individuals with ACH experience a range of serious complications throughout their lives </a:t>
            </a:r>
          </a:p>
          <a:p>
            <a:r>
              <a:rPr lang="en-GB" dirty="0"/>
              <a:t>This results in a high level of healthcare resource needs and reduced QoL compared to unaffected populations</a:t>
            </a:r>
          </a:p>
          <a:p>
            <a:r>
              <a:rPr lang="en-GB" dirty="0"/>
              <a:t>Diverse medical and surgical complications were reported in a bimodal distribution, occurring more frequently in the youngest and oldest age groups</a:t>
            </a:r>
          </a:p>
          <a:p>
            <a:r>
              <a:rPr lang="en-GB" dirty="0"/>
              <a:t>These findings provide important insights into the medical experiences of individuals with ACH, as well as the current clinical practices across Europe</a:t>
            </a:r>
          </a:p>
          <a:p>
            <a:r>
              <a:rPr lang="en-GB" dirty="0"/>
              <a:t>LIAISE has not only revealed varied approaches to ACH management, but highlights the value of an international consensus on management practices to ensure quality care for all patients across geographical regions</a:t>
            </a:r>
          </a:p>
          <a:p>
            <a:endParaRPr lang="en-GB" dirty="0"/>
          </a:p>
        </p:txBody>
      </p:sp>
      <p:sp>
        <p:nvSpPr>
          <p:cNvPr id="4" name="Footer Placeholder 3">
            <a:extLst>
              <a:ext uri="{FF2B5EF4-FFF2-40B4-BE49-F238E27FC236}">
                <a16:creationId xmlns:a16="http://schemas.microsoft.com/office/drawing/2014/main" id="{0B676AA7-D71D-575D-BD88-B52BD3B746A0}"/>
              </a:ext>
            </a:extLst>
          </p:cNvPr>
          <p:cNvSpPr>
            <a:spLocks noGrp="1"/>
          </p:cNvSpPr>
          <p:nvPr>
            <p:ph type="ftr" sz="quarter" idx="11"/>
          </p:nvPr>
        </p:nvSpPr>
        <p:spPr/>
        <p:txBody>
          <a:bodyPr/>
          <a:lstStyle/>
          <a:p>
            <a:r>
              <a:rPr lang="en-GB" dirty="0"/>
              <a:t>ACH, achondroplasia; QoL, quality of life. </a:t>
            </a:r>
          </a:p>
          <a:p>
            <a:r>
              <a:rPr lang="en-GB" dirty="0" err="1"/>
              <a:t>Maghnie</a:t>
            </a:r>
            <a:r>
              <a:rPr lang="en-GB" dirty="0"/>
              <a:t> M, et al. </a:t>
            </a:r>
            <a:r>
              <a:rPr lang="en-GB" dirty="0" err="1"/>
              <a:t>Orphanet</a:t>
            </a:r>
            <a:r>
              <a:rPr lang="en-GB" dirty="0"/>
              <a:t> J Rare Dis 2023;18:56.</a:t>
            </a:r>
          </a:p>
        </p:txBody>
      </p:sp>
    </p:spTree>
    <p:extLst>
      <p:ext uri="{BB962C8B-B14F-4D97-AF65-F5344CB8AC3E}">
        <p14:creationId xmlns:p14="http://schemas.microsoft.com/office/powerpoint/2010/main" val="2032457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E10B0-A9EA-3A7D-FE47-E60F40A43795}"/>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5E00AB0D-42F6-AB47-C432-C79153DBF5EB}"/>
              </a:ext>
            </a:extLst>
          </p:cNvPr>
          <p:cNvSpPr>
            <a:spLocks noGrp="1"/>
          </p:cNvSpPr>
          <p:nvPr>
            <p:ph idx="1"/>
          </p:nvPr>
        </p:nvSpPr>
        <p:spPr/>
        <p:txBody>
          <a:bodyPr/>
          <a:lstStyle/>
          <a:p>
            <a:r>
              <a:rPr lang="en-GB" dirty="0"/>
              <a:t>ACH is caused by a pathogenic variant in the </a:t>
            </a:r>
            <a:r>
              <a:rPr lang="en-GB" i="1" dirty="0"/>
              <a:t>FGFR3</a:t>
            </a:r>
            <a:r>
              <a:rPr lang="en-GB" dirty="0"/>
              <a:t> gene</a:t>
            </a:r>
          </a:p>
          <a:p>
            <a:r>
              <a:rPr lang="en-GB" dirty="0"/>
              <a:t>It is the most common skeletal dysplasia</a:t>
            </a:r>
          </a:p>
          <a:p>
            <a:r>
              <a:rPr lang="en-GB" dirty="0"/>
              <a:t>LIAISE aimed to quantify the individual burden of ACH across a broad range of ages</a:t>
            </a:r>
          </a:p>
        </p:txBody>
      </p:sp>
      <p:sp>
        <p:nvSpPr>
          <p:cNvPr id="4" name="Footer Placeholder 3">
            <a:extLst>
              <a:ext uri="{FF2B5EF4-FFF2-40B4-BE49-F238E27FC236}">
                <a16:creationId xmlns:a16="http://schemas.microsoft.com/office/drawing/2014/main" id="{0B676AA7-D71D-575D-BD88-B52BD3B746A0}"/>
              </a:ext>
            </a:extLst>
          </p:cNvPr>
          <p:cNvSpPr>
            <a:spLocks noGrp="1"/>
          </p:cNvSpPr>
          <p:nvPr>
            <p:ph type="ftr" sz="quarter" idx="11"/>
          </p:nvPr>
        </p:nvSpPr>
        <p:spPr/>
        <p:txBody>
          <a:bodyPr/>
          <a:lstStyle/>
          <a:p>
            <a:r>
              <a:rPr lang="en-GB" dirty="0"/>
              <a:t>ACH, achondroplasia; FGFR3, fibroblast growth factor receptor 3; LIAISE, Lifetime Impact of Achondroplasia Study in Europe. </a:t>
            </a:r>
          </a:p>
          <a:p>
            <a:r>
              <a:rPr lang="en-GB" dirty="0" err="1"/>
              <a:t>Maghnie</a:t>
            </a:r>
            <a:r>
              <a:rPr lang="en-GB" dirty="0"/>
              <a:t> M, et al. </a:t>
            </a:r>
            <a:r>
              <a:rPr lang="en-GB" dirty="0" err="1"/>
              <a:t>Orphanet</a:t>
            </a:r>
            <a:r>
              <a:rPr lang="en-GB" dirty="0"/>
              <a:t> J Rare Dis 2023;18:56.</a:t>
            </a:r>
          </a:p>
        </p:txBody>
      </p:sp>
    </p:spTree>
    <p:extLst>
      <p:ext uri="{BB962C8B-B14F-4D97-AF65-F5344CB8AC3E}">
        <p14:creationId xmlns:p14="http://schemas.microsoft.com/office/powerpoint/2010/main" val="2515986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E10B0-A9EA-3A7D-FE47-E60F40A43795}"/>
              </a:ext>
            </a:extLst>
          </p:cNvPr>
          <p:cNvSpPr>
            <a:spLocks noGrp="1"/>
          </p:cNvSpPr>
          <p:nvPr>
            <p:ph type="title"/>
          </p:nvPr>
        </p:nvSpPr>
        <p:spPr/>
        <p:txBody>
          <a:bodyPr/>
          <a:lstStyle/>
          <a:p>
            <a:r>
              <a:rPr lang="en-GB" dirty="0"/>
              <a:t>Methods </a:t>
            </a:r>
          </a:p>
        </p:txBody>
      </p:sp>
      <p:sp>
        <p:nvSpPr>
          <p:cNvPr id="3" name="Content Placeholder 2">
            <a:extLst>
              <a:ext uri="{FF2B5EF4-FFF2-40B4-BE49-F238E27FC236}">
                <a16:creationId xmlns:a16="http://schemas.microsoft.com/office/drawing/2014/main" id="{5E00AB0D-42F6-AB47-C432-C79153DBF5EB}"/>
              </a:ext>
            </a:extLst>
          </p:cNvPr>
          <p:cNvSpPr>
            <a:spLocks noGrp="1"/>
          </p:cNvSpPr>
          <p:nvPr>
            <p:ph idx="1"/>
          </p:nvPr>
        </p:nvSpPr>
        <p:spPr/>
        <p:txBody>
          <a:bodyPr>
            <a:normAutofit/>
          </a:bodyPr>
          <a:lstStyle/>
          <a:p>
            <a:r>
              <a:rPr lang="en-GB" dirty="0"/>
              <a:t>A retrospective, observational study in Europe</a:t>
            </a:r>
          </a:p>
          <a:p>
            <a:r>
              <a:rPr lang="en-GB" dirty="0"/>
              <a:t>Inclusion Criteria </a:t>
            </a:r>
          </a:p>
          <a:p>
            <a:pPr lvl="1"/>
            <a:r>
              <a:rPr lang="en-GB" dirty="0"/>
              <a:t>≥5 years at the time of enrolment</a:t>
            </a:r>
          </a:p>
          <a:p>
            <a:pPr lvl="1"/>
            <a:r>
              <a:rPr lang="en-GB" dirty="0"/>
              <a:t>Genetically, clinically, or radiologically confirmed diagnosis of ACH</a:t>
            </a:r>
          </a:p>
          <a:p>
            <a:pPr lvl="1"/>
            <a:r>
              <a:rPr lang="en-GB" dirty="0"/>
              <a:t>≥5 years of documented medical history data</a:t>
            </a:r>
          </a:p>
          <a:p>
            <a:r>
              <a:rPr lang="en-GB" dirty="0"/>
              <a:t>Demographic, clinical, and healthcare resource use data collected from medical records </a:t>
            </a:r>
          </a:p>
          <a:p>
            <a:r>
              <a:rPr lang="en-GB" dirty="0"/>
              <a:t>Descriptive statistics or event rates per 100 PY were calculated and compared across age groups, as well as by history of limb lengthening</a:t>
            </a:r>
          </a:p>
          <a:p>
            <a:r>
              <a:rPr lang="en-GB" dirty="0"/>
              <a:t>PROs (QoL, pain, functional independence, work productivity, and activity impairments) were evaluated using questionnaires at the time of enrolment</a:t>
            </a:r>
          </a:p>
          <a:p>
            <a:r>
              <a:rPr lang="en-GB" dirty="0"/>
              <a:t>An exploratory analysis investigated correlations between height and PROs</a:t>
            </a:r>
          </a:p>
        </p:txBody>
      </p:sp>
      <p:sp>
        <p:nvSpPr>
          <p:cNvPr id="4" name="Footer Placeholder 3">
            <a:extLst>
              <a:ext uri="{FF2B5EF4-FFF2-40B4-BE49-F238E27FC236}">
                <a16:creationId xmlns:a16="http://schemas.microsoft.com/office/drawing/2014/main" id="{0B676AA7-D71D-575D-BD88-B52BD3B746A0}"/>
              </a:ext>
            </a:extLst>
          </p:cNvPr>
          <p:cNvSpPr>
            <a:spLocks noGrp="1"/>
          </p:cNvSpPr>
          <p:nvPr>
            <p:ph type="ftr" sz="quarter" idx="11"/>
          </p:nvPr>
        </p:nvSpPr>
        <p:spPr/>
        <p:txBody>
          <a:bodyPr/>
          <a:lstStyle/>
          <a:p>
            <a:r>
              <a:rPr lang="en-GB" dirty="0"/>
              <a:t>*Denmark, Germany, Sweden, Austria, Italy, and Spain. </a:t>
            </a:r>
          </a:p>
          <a:p>
            <a:r>
              <a:rPr lang="en-GB" dirty="0"/>
              <a:t>ACH, achondroplasia; PRO, patient-reported outcome; PY, person-years; QoL, quality of life.</a:t>
            </a:r>
          </a:p>
          <a:p>
            <a:r>
              <a:rPr lang="en-GB" dirty="0" err="1"/>
              <a:t>Maghnie</a:t>
            </a:r>
            <a:r>
              <a:rPr lang="en-GB" dirty="0"/>
              <a:t> M, et al. </a:t>
            </a:r>
            <a:r>
              <a:rPr lang="en-GB" dirty="0" err="1"/>
              <a:t>Orphanet</a:t>
            </a:r>
            <a:r>
              <a:rPr lang="en-GB" dirty="0"/>
              <a:t> J Rare Dis 2023;18:56.</a:t>
            </a:r>
          </a:p>
        </p:txBody>
      </p:sp>
    </p:spTree>
    <p:extLst>
      <p:ext uri="{BB962C8B-B14F-4D97-AF65-F5344CB8AC3E}">
        <p14:creationId xmlns:p14="http://schemas.microsoft.com/office/powerpoint/2010/main" val="1313857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Graphic 14" descr="Group of people with solid fill">
            <a:extLst>
              <a:ext uri="{FF2B5EF4-FFF2-40B4-BE49-F238E27FC236}">
                <a16:creationId xmlns:a16="http://schemas.microsoft.com/office/drawing/2014/main" id="{DD36A3F5-CF0B-AF45-1CBC-F43CE15F911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4268" y="1463738"/>
            <a:ext cx="3575095" cy="3642622"/>
          </a:xfrm>
          <a:prstGeom prst="rect">
            <a:avLst/>
          </a:prstGeom>
        </p:spPr>
      </p:pic>
      <p:sp>
        <p:nvSpPr>
          <p:cNvPr id="5" name="Title 4">
            <a:extLst>
              <a:ext uri="{FF2B5EF4-FFF2-40B4-BE49-F238E27FC236}">
                <a16:creationId xmlns:a16="http://schemas.microsoft.com/office/drawing/2014/main" id="{DE4E11CE-66BB-FF0F-DDCC-A3492BA05DF2}"/>
              </a:ext>
            </a:extLst>
          </p:cNvPr>
          <p:cNvSpPr>
            <a:spLocks noGrp="1"/>
          </p:cNvSpPr>
          <p:nvPr>
            <p:ph type="title"/>
          </p:nvPr>
        </p:nvSpPr>
        <p:spPr/>
        <p:txBody>
          <a:bodyPr/>
          <a:lstStyle/>
          <a:p>
            <a:r>
              <a:rPr lang="en-GB" dirty="0"/>
              <a:t>Patient Characteristics and Demographics</a:t>
            </a:r>
          </a:p>
        </p:txBody>
      </p:sp>
      <p:sp>
        <p:nvSpPr>
          <p:cNvPr id="20" name="Content Placeholder 19">
            <a:extLst>
              <a:ext uri="{FF2B5EF4-FFF2-40B4-BE49-F238E27FC236}">
                <a16:creationId xmlns:a16="http://schemas.microsoft.com/office/drawing/2014/main" id="{92C9C472-B71F-7142-7509-DE02ADFE0F28}"/>
              </a:ext>
            </a:extLst>
          </p:cNvPr>
          <p:cNvSpPr>
            <a:spLocks noGrp="1"/>
          </p:cNvSpPr>
          <p:nvPr>
            <p:ph idx="1"/>
          </p:nvPr>
        </p:nvSpPr>
        <p:spPr>
          <a:xfrm>
            <a:off x="6261652" y="2010850"/>
            <a:ext cx="5234347" cy="3350282"/>
          </a:xfrm>
        </p:spPr>
        <p:txBody>
          <a:bodyPr/>
          <a:lstStyle/>
          <a:p>
            <a:r>
              <a:rPr lang="en-GB" dirty="0"/>
              <a:t>Most patients diagnosed at birth</a:t>
            </a:r>
          </a:p>
          <a:p>
            <a:pPr marL="804863" lvl="1" indent="-347663"/>
            <a:r>
              <a:rPr lang="en-GB" b="1" dirty="0"/>
              <a:t>43% </a:t>
            </a:r>
            <a:r>
              <a:rPr lang="en-GB" dirty="0"/>
              <a:t>via medical examination and/or radiological assessment and genetic test</a:t>
            </a:r>
          </a:p>
          <a:p>
            <a:r>
              <a:rPr lang="en-GB" dirty="0"/>
              <a:t>The most common variant was </a:t>
            </a:r>
            <a:br>
              <a:rPr lang="en-GB" dirty="0"/>
            </a:br>
            <a:r>
              <a:rPr lang="en-GB" dirty="0"/>
              <a:t>c.1138G &gt; A; p.Gly380Arg</a:t>
            </a:r>
          </a:p>
          <a:p>
            <a:r>
              <a:rPr lang="en-GB" dirty="0"/>
              <a:t>Median historical follow-up: </a:t>
            </a:r>
            <a:r>
              <a:rPr lang="en-GB" b="1" dirty="0"/>
              <a:t>9.4 </a:t>
            </a:r>
            <a:r>
              <a:rPr lang="en-GB" dirty="0"/>
              <a:t>years</a:t>
            </a:r>
          </a:p>
          <a:p>
            <a:r>
              <a:rPr lang="en-GB" b="1" dirty="0"/>
              <a:t>21.5% </a:t>
            </a:r>
            <a:r>
              <a:rPr lang="en-GB" dirty="0"/>
              <a:t>had undergone LL</a:t>
            </a:r>
          </a:p>
          <a:p>
            <a:endParaRPr lang="en-GB" dirty="0"/>
          </a:p>
        </p:txBody>
      </p:sp>
      <p:sp>
        <p:nvSpPr>
          <p:cNvPr id="4" name="Footer Placeholder 3">
            <a:extLst>
              <a:ext uri="{FF2B5EF4-FFF2-40B4-BE49-F238E27FC236}">
                <a16:creationId xmlns:a16="http://schemas.microsoft.com/office/drawing/2014/main" id="{0B676AA7-D71D-575D-BD88-B52BD3B746A0}"/>
              </a:ext>
            </a:extLst>
          </p:cNvPr>
          <p:cNvSpPr>
            <a:spLocks noGrp="1"/>
          </p:cNvSpPr>
          <p:nvPr>
            <p:ph type="ftr" sz="quarter" idx="11"/>
          </p:nvPr>
        </p:nvSpPr>
        <p:spPr/>
        <p:txBody>
          <a:bodyPr/>
          <a:lstStyle/>
          <a:p>
            <a:endParaRPr lang="en-GB"/>
          </a:p>
          <a:p>
            <a:endParaRPr lang="en-GB"/>
          </a:p>
          <a:p>
            <a:r>
              <a:rPr lang="en-GB"/>
              <a:t>*Denmark, Germany, Sweden, Austria, Italy, and Spain. </a:t>
            </a:r>
          </a:p>
          <a:p>
            <a:r>
              <a:rPr lang="en-GB"/>
              <a:t>LL</a:t>
            </a:r>
            <a:r>
              <a:rPr lang="en-GB" dirty="0"/>
              <a:t>, limb lengthening. </a:t>
            </a:r>
          </a:p>
          <a:p>
            <a:r>
              <a:rPr lang="en-GB" dirty="0"/>
              <a:t>Adapted from: Maghnie M, et al. </a:t>
            </a:r>
            <a:r>
              <a:rPr lang="en-GB" dirty="0" err="1"/>
              <a:t>Orphanet</a:t>
            </a:r>
            <a:r>
              <a:rPr lang="en-GB" dirty="0"/>
              <a:t> J Rare Dis 2023;18:56.</a:t>
            </a:r>
          </a:p>
        </p:txBody>
      </p:sp>
      <p:sp>
        <p:nvSpPr>
          <p:cNvPr id="7" name="Content Placeholder 6">
            <a:extLst>
              <a:ext uri="{FF2B5EF4-FFF2-40B4-BE49-F238E27FC236}">
                <a16:creationId xmlns:a16="http://schemas.microsoft.com/office/drawing/2014/main" id="{3C8A8884-BA41-7B28-0710-17A73E3A76C4}"/>
              </a:ext>
            </a:extLst>
          </p:cNvPr>
          <p:cNvSpPr>
            <a:spLocks noGrp="1"/>
          </p:cNvSpPr>
          <p:nvPr>
            <p:ph sz="quarter" idx="12"/>
          </p:nvPr>
        </p:nvSpPr>
        <p:spPr/>
        <p:txBody>
          <a:bodyPr>
            <a:normAutofit/>
          </a:bodyPr>
          <a:lstStyle/>
          <a:p>
            <a:r>
              <a:rPr lang="en-GB"/>
              <a:t>186 ACH patients enrolled at 13 sites across 6 countries* were </a:t>
            </a:r>
            <a:r>
              <a:rPr lang="en-GB" dirty="0"/>
              <a:t>included, with a mean age of 21.7 years</a:t>
            </a:r>
          </a:p>
        </p:txBody>
      </p:sp>
      <p:graphicFrame>
        <p:nvGraphicFramePr>
          <p:cNvPr id="10" name="Chart 9">
            <a:extLst>
              <a:ext uri="{FF2B5EF4-FFF2-40B4-BE49-F238E27FC236}">
                <a16:creationId xmlns:a16="http://schemas.microsoft.com/office/drawing/2014/main" id="{1CA325DB-9DD6-260D-A70F-8E64FB18A6EE}"/>
              </a:ext>
            </a:extLst>
          </p:cNvPr>
          <p:cNvGraphicFramePr>
            <a:graphicFrameLocks noGrp="1" noDrilldown="1" noMove="1" noResize="1"/>
          </p:cNvGraphicFramePr>
          <p:nvPr>
            <p:extLst>
              <p:ext uri="{D42A27DB-BD31-4B8C-83A1-F6EECF244321}">
                <p14:modId xmlns:p14="http://schemas.microsoft.com/office/powerpoint/2010/main" val="1913193004"/>
              </p:ext>
            </p:extLst>
          </p:nvPr>
        </p:nvGraphicFramePr>
        <p:xfrm>
          <a:off x="704497" y="1421020"/>
          <a:ext cx="5557155" cy="38913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a:extLst>
              <a:ext uri="{FF2B5EF4-FFF2-40B4-BE49-F238E27FC236}">
                <a16:creationId xmlns:a16="http://schemas.microsoft.com/office/drawing/2014/main" id="{E1AEE469-7755-6515-C19C-0A105C3E6E3F}"/>
              </a:ext>
            </a:extLst>
          </p:cNvPr>
          <p:cNvGraphicFramePr>
            <a:graphicFrameLocks noGrp="1" noDrilldown="1" noMove="1" noResize="1"/>
          </p:cNvGraphicFramePr>
          <p:nvPr>
            <p:extLst>
              <p:ext uri="{D42A27DB-BD31-4B8C-83A1-F6EECF244321}">
                <p14:modId xmlns:p14="http://schemas.microsoft.com/office/powerpoint/2010/main" val="3028682599"/>
              </p:ext>
            </p:extLst>
          </p:nvPr>
        </p:nvGraphicFramePr>
        <p:xfrm>
          <a:off x="2671141" y="1833206"/>
          <a:ext cx="3441147" cy="2123948"/>
        </p:xfrm>
        <a:graphic>
          <a:graphicData uri="http://schemas.openxmlformats.org/drawingml/2006/chart">
            <c:chart xmlns:c="http://schemas.openxmlformats.org/drawingml/2006/chart" xmlns:r="http://schemas.openxmlformats.org/officeDocument/2006/relationships" r:id="rId5"/>
          </a:graphicData>
        </a:graphic>
      </p:graphicFrame>
      <p:sp>
        <p:nvSpPr>
          <p:cNvPr id="16" name="TextBox 15">
            <a:extLst>
              <a:ext uri="{FF2B5EF4-FFF2-40B4-BE49-F238E27FC236}">
                <a16:creationId xmlns:a16="http://schemas.microsoft.com/office/drawing/2014/main" id="{3316AD89-A85F-7E2A-4574-69E2FBE3BAA3}"/>
              </a:ext>
            </a:extLst>
          </p:cNvPr>
          <p:cNvSpPr txBox="1"/>
          <p:nvPr/>
        </p:nvSpPr>
        <p:spPr>
          <a:xfrm rot="16200000">
            <a:off x="114050" y="3212819"/>
            <a:ext cx="1180893" cy="307777"/>
          </a:xfrm>
          <a:prstGeom prst="rect">
            <a:avLst/>
          </a:prstGeom>
          <a:noFill/>
        </p:spPr>
        <p:txBody>
          <a:bodyPr wrap="square" rtlCol="0">
            <a:spAutoFit/>
          </a:bodyPr>
          <a:lstStyle/>
          <a:p>
            <a:r>
              <a:rPr lang="en-GB" sz="1400" dirty="0"/>
              <a:t>Patients, %</a:t>
            </a:r>
          </a:p>
        </p:txBody>
      </p:sp>
    </p:spTree>
    <p:extLst>
      <p:ext uri="{BB962C8B-B14F-4D97-AF65-F5344CB8AC3E}">
        <p14:creationId xmlns:p14="http://schemas.microsoft.com/office/powerpoint/2010/main" val="410051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47C5B-E4DD-83B1-2A50-C1B79F4CD70E}"/>
              </a:ext>
            </a:extLst>
          </p:cNvPr>
          <p:cNvSpPr>
            <a:spLocks noGrp="1"/>
          </p:cNvSpPr>
          <p:nvPr>
            <p:ph type="title"/>
          </p:nvPr>
        </p:nvSpPr>
        <p:spPr/>
        <p:txBody>
          <a:bodyPr>
            <a:normAutofit/>
          </a:bodyPr>
          <a:lstStyle/>
          <a:p>
            <a:r>
              <a:rPr lang="en-GB" dirty="0"/>
              <a:t>Baseline Characteristics</a:t>
            </a:r>
          </a:p>
        </p:txBody>
      </p:sp>
      <p:graphicFrame>
        <p:nvGraphicFramePr>
          <p:cNvPr id="6" name="Table 6">
            <a:extLst>
              <a:ext uri="{FF2B5EF4-FFF2-40B4-BE49-F238E27FC236}">
                <a16:creationId xmlns:a16="http://schemas.microsoft.com/office/drawing/2014/main" id="{E3E537C9-8224-9C35-FDE9-549FFA8DC94B}"/>
              </a:ext>
            </a:extLst>
          </p:cNvPr>
          <p:cNvGraphicFramePr>
            <a:graphicFrameLocks noGrp="1"/>
          </p:cNvGraphicFramePr>
          <p:nvPr>
            <p:ph idx="1"/>
            <p:extLst>
              <p:ext uri="{D42A27DB-BD31-4B8C-83A1-F6EECF244321}">
                <p14:modId xmlns:p14="http://schemas.microsoft.com/office/powerpoint/2010/main" val="394802430"/>
              </p:ext>
            </p:extLst>
          </p:nvPr>
        </p:nvGraphicFramePr>
        <p:xfrm>
          <a:off x="704497" y="1449387"/>
          <a:ext cx="5305850" cy="4119308"/>
        </p:xfrm>
        <a:graphic>
          <a:graphicData uri="http://schemas.openxmlformats.org/drawingml/2006/table">
            <a:tbl>
              <a:tblPr firstRow="1" bandRow="1">
                <a:tableStyleId>{5C22544A-7EE6-4342-B048-85BDC9FD1C3A}</a:tableStyleId>
              </a:tblPr>
              <a:tblGrid>
                <a:gridCol w="1499529">
                  <a:extLst>
                    <a:ext uri="{9D8B030D-6E8A-4147-A177-3AD203B41FA5}">
                      <a16:colId xmlns:a16="http://schemas.microsoft.com/office/drawing/2014/main" val="1966973761"/>
                    </a:ext>
                  </a:extLst>
                </a:gridCol>
                <a:gridCol w="1670256">
                  <a:extLst>
                    <a:ext uri="{9D8B030D-6E8A-4147-A177-3AD203B41FA5}">
                      <a16:colId xmlns:a16="http://schemas.microsoft.com/office/drawing/2014/main" val="2734470712"/>
                    </a:ext>
                  </a:extLst>
                </a:gridCol>
                <a:gridCol w="2136065">
                  <a:extLst>
                    <a:ext uri="{9D8B030D-6E8A-4147-A177-3AD203B41FA5}">
                      <a16:colId xmlns:a16="http://schemas.microsoft.com/office/drawing/2014/main" val="1077780689"/>
                    </a:ext>
                  </a:extLst>
                </a:gridCol>
              </a:tblGrid>
              <a:tr h="185260">
                <a:tc gridSpan="2">
                  <a:txBody>
                    <a:bodyPr/>
                    <a:lstStyle/>
                    <a:p>
                      <a:endParaRPr lang="en-GB" sz="1100" dirty="0"/>
                    </a:p>
                  </a:txBody>
                  <a:tcPr marL="36000" marR="36000" marT="0" marB="0" anchor="ctr">
                    <a:solidFill>
                      <a:schemeClr val="bg2"/>
                    </a:solidFill>
                  </a:tcPr>
                </a:tc>
                <a:tc hMerge="1">
                  <a:txBody>
                    <a:bodyPr/>
                    <a:lstStyle/>
                    <a:p>
                      <a:endParaRPr lang="en-GB" sz="1400" dirty="0"/>
                    </a:p>
                  </a:txBody>
                  <a:tcPr/>
                </a:tc>
                <a:tc>
                  <a:txBody>
                    <a:bodyPr/>
                    <a:lstStyle/>
                    <a:p>
                      <a:pPr algn="ctr"/>
                      <a:r>
                        <a:rPr lang="en-GB" sz="1100" dirty="0"/>
                        <a:t>Study population (N=186)</a:t>
                      </a:r>
                    </a:p>
                  </a:txBody>
                  <a:tcPr marL="36000" marR="36000" marT="0" marB="0" anchor="ctr"/>
                </a:tc>
                <a:extLst>
                  <a:ext uri="{0D108BD9-81ED-4DB2-BD59-A6C34878D82A}">
                    <a16:rowId xmlns:a16="http://schemas.microsoft.com/office/drawing/2014/main" val="3545260350"/>
                  </a:ext>
                </a:extLst>
              </a:tr>
              <a:tr h="206408">
                <a:tc rowSpan="2">
                  <a:txBody>
                    <a:bodyPr/>
                    <a:lstStyle/>
                    <a:p>
                      <a:r>
                        <a:rPr lang="en-GB" sz="1100" dirty="0"/>
                        <a:t>Historical data collected (years)*</a:t>
                      </a:r>
                    </a:p>
                  </a:txBody>
                  <a:tcPr marL="36000" marR="36000" marT="0" marB="0" anchor="ctr">
                    <a:solidFill>
                      <a:srgbClr val="E7E7E8"/>
                    </a:solidFill>
                  </a:tcPr>
                </a:tc>
                <a:tc>
                  <a:txBody>
                    <a:bodyPr/>
                    <a:lstStyle/>
                    <a:p>
                      <a:r>
                        <a:rPr lang="en-GB" sz="1100" dirty="0"/>
                        <a:t>Total</a:t>
                      </a:r>
                    </a:p>
                  </a:txBody>
                  <a:tcPr marL="36000" marR="36000" marT="0" marB="0" anchor="ctr">
                    <a:solidFill>
                      <a:srgbClr val="E7E7E8"/>
                    </a:solidFill>
                  </a:tcPr>
                </a:tc>
                <a:tc>
                  <a:txBody>
                    <a:bodyPr/>
                    <a:lstStyle/>
                    <a:p>
                      <a:pPr algn="ctr"/>
                      <a:r>
                        <a:rPr lang="en-GB" sz="1100" dirty="0"/>
                        <a:t>2384.6</a:t>
                      </a:r>
                    </a:p>
                  </a:txBody>
                  <a:tcPr marL="36000" marR="36000" marT="0" marB="0" anchor="ctr">
                    <a:solidFill>
                      <a:srgbClr val="E7E7E8"/>
                    </a:solidFill>
                  </a:tcPr>
                </a:tc>
                <a:extLst>
                  <a:ext uri="{0D108BD9-81ED-4DB2-BD59-A6C34878D82A}">
                    <a16:rowId xmlns:a16="http://schemas.microsoft.com/office/drawing/2014/main" val="3022777592"/>
                  </a:ext>
                </a:extLst>
              </a:tr>
              <a:tr h="206408">
                <a:tc vMerge="1">
                  <a:txBody>
                    <a:bodyPr/>
                    <a:lstStyle/>
                    <a:p>
                      <a:endParaRPr lang="en-GB" sz="1100" dirty="0"/>
                    </a:p>
                  </a:txBody>
                  <a:tcPr anchor="ctr"/>
                </a:tc>
                <a:tc>
                  <a:txBody>
                    <a:bodyPr/>
                    <a:lstStyle/>
                    <a:p>
                      <a:r>
                        <a:rPr lang="en-GB" sz="1100" dirty="0"/>
                        <a:t>Median (min, max)</a:t>
                      </a:r>
                    </a:p>
                  </a:txBody>
                  <a:tcPr marL="36000" marR="36000" marT="0" marB="0" anchor="ctr">
                    <a:solidFill>
                      <a:srgbClr val="E7E7E8"/>
                    </a:solidFill>
                  </a:tcPr>
                </a:tc>
                <a:tc>
                  <a:txBody>
                    <a:bodyPr/>
                    <a:lstStyle/>
                    <a:p>
                      <a:pPr algn="ctr"/>
                      <a:r>
                        <a:rPr lang="en-GB" sz="1100" dirty="0"/>
                        <a:t>9.4 (2.0, 55.0)</a:t>
                      </a:r>
                    </a:p>
                  </a:txBody>
                  <a:tcPr marL="36000" marR="36000" marT="0" marB="0" anchor="ctr">
                    <a:solidFill>
                      <a:srgbClr val="E7E7E8"/>
                    </a:solidFill>
                  </a:tcPr>
                </a:tc>
                <a:extLst>
                  <a:ext uri="{0D108BD9-81ED-4DB2-BD59-A6C34878D82A}">
                    <a16:rowId xmlns:a16="http://schemas.microsoft.com/office/drawing/2014/main" val="667911083"/>
                  </a:ext>
                </a:extLst>
              </a:tr>
              <a:tr h="206408">
                <a:tc rowSpan="6">
                  <a:txBody>
                    <a:bodyPr/>
                    <a:lstStyle/>
                    <a:p>
                      <a:r>
                        <a:rPr lang="en-GB" sz="1100" dirty="0"/>
                        <a:t>Country of enrolment, n (%)</a:t>
                      </a:r>
                    </a:p>
                  </a:txBody>
                  <a:tcPr marL="36000" marR="36000" marT="0" marB="0" anchor="ctr">
                    <a:solidFill>
                      <a:srgbClr val="CCCCCD"/>
                    </a:solidFill>
                  </a:tcPr>
                </a:tc>
                <a:tc>
                  <a:txBody>
                    <a:bodyPr/>
                    <a:lstStyle/>
                    <a:p>
                      <a:r>
                        <a:rPr lang="en-GB" sz="1100" dirty="0"/>
                        <a:t>Denmark</a:t>
                      </a:r>
                    </a:p>
                  </a:txBody>
                  <a:tcPr marL="36000" marR="36000" marT="0" marB="0" anchor="ctr">
                    <a:solidFill>
                      <a:srgbClr val="CCCCCD"/>
                    </a:solidFill>
                  </a:tcPr>
                </a:tc>
                <a:tc>
                  <a:txBody>
                    <a:bodyPr/>
                    <a:lstStyle/>
                    <a:p>
                      <a:pPr algn="ctr"/>
                      <a:r>
                        <a:rPr lang="en-GB" sz="1100" dirty="0"/>
                        <a:t>10 (5.4)</a:t>
                      </a:r>
                    </a:p>
                  </a:txBody>
                  <a:tcPr marL="36000" marR="36000" marT="0" marB="0" anchor="ctr">
                    <a:solidFill>
                      <a:srgbClr val="CCCCCD"/>
                    </a:solidFill>
                  </a:tcPr>
                </a:tc>
                <a:extLst>
                  <a:ext uri="{0D108BD9-81ED-4DB2-BD59-A6C34878D82A}">
                    <a16:rowId xmlns:a16="http://schemas.microsoft.com/office/drawing/2014/main" val="4171550616"/>
                  </a:ext>
                </a:extLst>
              </a:tr>
              <a:tr h="206408">
                <a:tc vMerge="1">
                  <a:txBody>
                    <a:bodyPr/>
                    <a:lstStyle/>
                    <a:p>
                      <a:endParaRPr lang="en-GB" sz="1100" dirty="0"/>
                    </a:p>
                  </a:txBody>
                  <a:tcPr anchor="ctr"/>
                </a:tc>
                <a:tc>
                  <a:txBody>
                    <a:bodyPr/>
                    <a:lstStyle/>
                    <a:p>
                      <a:r>
                        <a:rPr lang="en-GB" sz="1100" dirty="0"/>
                        <a:t>Germany</a:t>
                      </a:r>
                    </a:p>
                  </a:txBody>
                  <a:tcPr marL="36000" marR="36000" marT="0" marB="0" anchor="ctr">
                    <a:solidFill>
                      <a:srgbClr val="CCCCCD"/>
                    </a:solidFill>
                  </a:tcPr>
                </a:tc>
                <a:tc>
                  <a:txBody>
                    <a:bodyPr/>
                    <a:lstStyle/>
                    <a:p>
                      <a:pPr algn="ctr"/>
                      <a:r>
                        <a:rPr lang="en-GB" sz="1100" dirty="0"/>
                        <a:t>64 (34.4)</a:t>
                      </a:r>
                    </a:p>
                  </a:txBody>
                  <a:tcPr marL="36000" marR="36000" marT="0" marB="0" anchor="ctr">
                    <a:solidFill>
                      <a:srgbClr val="CCCCCD"/>
                    </a:solidFill>
                  </a:tcPr>
                </a:tc>
                <a:extLst>
                  <a:ext uri="{0D108BD9-81ED-4DB2-BD59-A6C34878D82A}">
                    <a16:rowId xmlns:a16="http://schemas.microsoft.com/office/drawing/2014/main" val="393506722"/>
                  </a:ext>
                </a:extLst>
              </a:tr>
              <a:tr h="206408">
                <a:tc vMerge="1">
                  <a:txBody>
                    <a:bodyPr/>
                    <a:lstStyle/>
                    <a:p>
                      <a:endParaRPr lang="en-GB" sz="1100" dirty="0"/>
                    </a:p>
                  </a:txBody>
                  <a:tcPr anchor="ctr"/>
                </a:tc>
                <a:tc>
                  <a:txBody>
                    <a:bodyPr/>
                    <a:lstStyle/>
                    <a:p>
                      <a:r>
                        <a:rPr lang="en-GB" sz="1100" dirty="0"/>
                        <a:t>Sweden</a:t>
                      </a:r>
                    </a:p>
                  </a:txBody>
                  <a:tcPr marL="36000" marR="36000" marT="0" marB="0" anchor="ctr">
                    <a:solidFill>
                      <a:srgbClr val="CCCCCD"/>
                    </a:solidFill>
                  </a:tcPr>
                </a:tc>
                <a:tc>
                  <a:txBody>
                    <a:bodyPr/>
                    <a:lstStyle/>
                    <a:p>
                      <a:pPr algn="ctr"/>
                      <a:r>
                        <a:rPr lang="en-GB" sz="1100" dirty="0"/>
                        <a:t>9 (4.8)</a:t>
                      </a:r>
                    </a:p>
                  </a:txBody>
                  <a:tcPr marL="36000" marR="36000" marT="0" marB="0" anchor="ctr">
                    <a:solidFill>
                      <a:srgbClr val="CCCCCD"/>
                    </a:solidFill>
                  </a:tcPr>
                </a:tc>
                <a:extLst>
                  <a:ext uri="{0D108BD9-81ED-4DB2-BD59-A6C34878D82A}">
                    <a16:rowId xmlns:a16="http://schemas.microsoft.com/office/drawing/2014/main" val="2173572024"/>
                  </a:ext>
                </a:extLst>
              </a:tr>
              <a:tr h="206408">
                <a:tc vMerge="1">
                  <a:txBody>
                    <a:bodyPr/>
                    <a:lstStyle/>
                    <a:p>
                      <a:endParaRPr lang="en-GB" sz="1100" dirty="0"/>
                    </a:p>
                  </a:txBody>
                  <a:tcPr anchor="ctr"/>
                </a:tc>
                <a:tc>
                  <a:txBody>
                    <a:bodyPr/>
                    <a:lstStyle/>
                    <a:p>
                      <a:r>
                        <a:rPr lang="en-GB" sz="1100" dirty="0"/>
                        <a:t>Austria</a:t>
                      </a:r>
                    </a:p>
                  </a:txBody>
                  <a:tcPr marL="36000" marR="36000" marT="0" marB="0" anchor="ctr">
                    <a:solidFill>
                      <a:srgbClr val="CCCCCD"/>
                    </a:solidFill>
                  </a:tcPr>
                </a:tc>
                <a:tc>
                  <a:txBody>
                    <a:bodyPr/>
                    <a:lstStyle/>
                    <a:p>
                      <a:pPr algn="ctr"/>
                      <a:r>
                        <a:rPr lang="en-GB" sz="1100" dirty="0"/>
                        <a:t>3 (1.6)</a:t>
                      </a:r>
                    </a:p>
                  </a:txBody>
                  <a:tcPr marL="36000" marR="36000" marT="0" marB="0" anchor="ctr">
                    <a:solidFill>
                      <a:srgbClr val="CCCCCD"/>
                    </a:solidFill>
                  </a:tcPr>
                </a:tc>
                <a:extLst>
                  <a:ext uri="{0D108BD9-81ED-4DB2-BD59-A6C34878D82A}">
                    <a16:rowId xmlns:a16="http://schemas.microsoft.com/office/drawing/2014/main" val="4112857819"/>
                  </a:ext>
                </a:extLst>
              </a:tr>
              <a:tr h="206408">
                <a:tc vMerge="1">
                  <a:txBody>
                    <a:bodyPr/>
                    <a:lstStyle/>
                    <a:p>
                      <a:endParaRPr lang="en-GB" sz="1100" dirty="0"/>
                    </a:p>
                  </a:txBody>
                  <a:tcPr anchor="ctr"/>
                </a:tc>
                <a:tc>
                  <a:txBody>
                    <a:bodyPr/>
                    <a:lstStyle/>
                    <a:p>
                      <a:r>
                        <a:rPr lang="en-GB" sz="1100" dirty="0"/>
                        <a:t>Italy</a:t>
                      </a:r>
                    </a:p>
                  </a:txBody>
                  <a:tcPr marL="36000" marR="36000" marT="0" marB="0" anchor="ctr">
                    <a:solidFill>
                      <a:srgbClr val="CCCCCD"/>
                    </a:solidFill>
                  </a:tcPr>
                </a:tc>
                <a:tc>
                  <a:txBody>
                    <a:bodyPr/>
                    <a:lstStyle/>
                    <a:p>
                      <a:pPr algn="ctr"/>
                      <a:r>
                        <a:rPr lang="en-GB" sz="1100" dirty="0"/>
                        <a:t>57 (30.6)</a:t>
                      </a:r>
                    </a:p>
                  </a:txBody>
                  <a:tcPr marL="36000" marR="36000" marT="0" marB="0" anchor="ctr">
                    <a:solidFill>
                      <a:srgbClr val="CCCCCD"/>
                    </a:solidFill>
                  </a:tcPr>
                </a:tc>
                <a:extLst>
                  <a:ext uri="{0D108BD9-81ED-4DB2-BD59-A6C34878D82A}">
                    <a16:rowId xmlns:a16="http://schemas.microsoft.com/office/drawing/2014/main" val="2542150695"/>
                  </a:ext>
                </a:extLst>
              </a:tr>
              <a:tr h="206408">
                <a:tc vMerge="1">
                  <a:txBody>
                    <a:bodyPr/>
                    <a:lstStyle/>
                    <a:p>
                      <a:endParaRPr lang="en-GB"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Spain</a:t>
                      </a:r>
                    </a:p>
                  </a:txBody>
                  <a:tcPr marL="36000" marR="36000" marT="0" marB="0" anchor="ctr">
                    <a:solidFill>
                      <a:srgbClr val="CCCCCD"/>
                    </a:solidFill>
                  </a:tcPr>
                </a:tc>
                <a:tc>
                  <a:txBody>
                    <a:bodyPr/>
                    <a:lstStyle/>
                    <a:p>
                      <a:pPr algn="ctr"/>
                      <a:r>
                        <a:rPr lang="en-GB" sz="1100" dirty="0"/>
                        <a:t>43 (23.1)</a:t>
                      </a:r>
                    </a:p>
                  </a:txBody>
                  <a:tcPr marL="36000" marR="36000" marT="0" marB="0" anchor="ctr">
                    <a:solidFill>
                      <a:srgbClr val="CCCCCD"/>
                    </a:solidFill>
                  </a:tcPr>
                </a:tc>
                <a:extLst>
                  <a:ext uri="{0D108BD9-81ED-4DB2-BD59-A6C34878D82A}">
                    <a16:rowId xmlns:a16="http://schemas.microsoft.com/office/drawing/2014/main" val="626683298"/>
                  </a:ext>
                </a:extLst>
              </a:tr>
              <a:tr h="206408">
                <a:tc rowSpan="3">
                  <a:txBody>
                    <a:bodyPr/>
                    <a:lstStyle/>
                    <a:p>
                      <a:r>
                        <a:rPr lang="en-GB" sz="1100" dirty="0"/>
                        <a:t>Age at enrolment (years), n (%)</a:t>
                      </a:r>
                    </a:p>
                  </a:txBody>
                  <a:tcPr marL="36000" marR="36000" marT="0" marB="0" anchor="ctr">
                    <a:solidFill>
                      <a:srgbClr val="E7E7E8"/>
                    </a:solidFill>
                  </a:tcPr>
                </a:tc>
                <a:tc>
                  <a:txBody>
                    <a:bodyPr/>
                    <a:lstStyle/>
                    <a:p>
                      <a:r>
                        <a:rPr lang="en-GB" sz="1100" dirty="0"/>
                        <a:t>Mean (SD)</a:t>
                      </a:r>
                    </a:p>
                  </a:txBody>
                  <a:tcPr marL="36000" marR="36000" marT="0" marB="0" anchor="ctr">
                    <a:solidFill>
                      <a:srgbClr val="E7E7E8"/>
                    </a:solidFill>
                  </a:tcPr>
                </a:tc>
                <a:tc>
                  <a:txBody>
                    <a:bodyPr/>
                    <a:lstStyle/>
                    <a:p>
                      <a:pPr algn="ctr"/>
                      <a:r>
                        <a:rPr lang="en-GB" sz="1100" dirty="0"/>
                        <a:t>21.7 (17.3)</a:t>
                      </a:r>
                    </a:p>
                  </a:txBody>
                  <a:tcPr marL="36000" marR="36000" marT="0" marB="0" anchor="ctr">
                    <a:solidFill>
                      <a:srgbClr val="E7E7E8"/>
                    </a:solidFill>
                  </a:tcPr>
                </a:tc>
                <a:extLst>
                  <a:ext uri="{0D108BD9-81ED-4DB2-BD59-A6C34878D82A}">
                    <a16:rowId xmlns:a16="http://schemas.microsoft.com/office/drawing/2014/main" val="1173664748"/>
                  </a:ext>
                </a:extLst>
              </a:tr>
              <a:tr h="206408">
                <a:tc vMerge="1">
                  <a:txBody>
                    <a:bodyPr/>
                    <a:lstStyle/>
                    <a:p>
                      <a:endParaRPr lang="en-GB" sz="1100" dirty="0"/>
                    </a:p>
                  </a:txBody>
                  <a:tcPr anchor="ctr"/>
                </a:tc>
                <a:tc>
                  <a:txBody>
                    <a:bodyPr/>
                    <a:lstStyle/>
                    <a:p>
                      <a:r>
                        <a:rPr lang="en-GB" sz="1100" dirty="0"/>
                        <a:t>Median (Q1,Q3)</a:t>
                      </a:r>
                    </a:p>
                  </a:txBody>
                  <a:tcPr marL="36000" marR="36000" marT="0" marB="0" anchor="ctr">
                    <a:solidFill>
                      <a:srgbClr val="E7E7E8"/>
                    </a:solidFill>
                  </a:tcPr>
                </a:tc>
                <a:tc>
                  <a:txBody>
                    <a:bodyPr/>
                    <a:lstStyle/>
                    <a:p>
                      <a:pPr algn="ctr"/>
                      <a:r>
                        <a:rPr lang="en-GB" sz="1100" dirty="0"/>
                        <a:t>14.9 (8.9, 30.8)</a:t>
                      </a:r>
                    </a:p>
                  </a:txBody>
                  <a:tcPr marL="36000" marR="36000" marT="0" marB="0" anchor="ctr">
                    <a:solidFill>
                      <a:srgbClr val="E7E7E8"/>
                    </a:solidFill>
                  </a:tcPr>
                </a:tc>
                <a:extLst>
                  <a:ext uri="{0D108BD9-81ED-4DB2-BD59-A6C34878D82A}">
                    <a16:rowId xmlns:a16="http://schemas.microsoft.com/office/drawing/2014/main" val="3242245066"/>
                  </a:ext>
                </a:extLst>
              </a:tr>
              <a:tr h="206408">
                <a:tc vMerge="1">
                  <a:txBody>
                    <a:bodyPr/>
                    <a:lstStyle/>
                    <a:p>
                      <a:endParaRPr lang="en-GB"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Min, Max</a:t>
                      </a:r>
                    </a:p>
                  </a:txBody>
                  <a:tcPr marL="36000" marR="36000" marT="0" marB="0" anchor="ctr">
                    <a:solidFill>
                      <a:srgbClr val="E7E7E8"/>
                    </a:solidFill>
                  </a:tcPr>
                </a:tc>
                <a:tc>
                  <a:txBody>
                    <a:bodyPr/>
                    <a:lstStyle/>
                    <a:p>
                      <a:pPr algn="ctr"/>
                      <a:r>
                        <a:rPr lang="en-GB" sz="1100" dirty="0"/>
                        <a:t>5.0, 84.4</a:t>
                      </a:r>
                    </a:p>
                  </a:txBody>
                  <a:tcPr marL="36000" marR="36000" marT="0" marB="0" anchor="ctr">
                    <a:solidFill>
                      <a:srgbClr val="E7E7E8"/>
                    </a:solidFill>
                  </a:tcPr>
                </a:tc>
                <a:extLst>
                  <a:ext uri="{0D108BD9-81ED-4DB2-BD59-A6C34878D82A}">
                    <a16:rowId xmlns:a16="http://schemas.microsoft.com/office/drawing/2014/main" val="863431544"/>
                  </a:ext>
                </a:extLst>
              </a:tr>
              <a:tr h="207945">
                <a:tc rowSpan="8">
                  <a:txBody>
                    <a:bodyPr/>
                    <a:lstStyle/>
                    <a:p>
                      <a:r>
                        <a:rPr lang="en-GB" sz="1100" dirty="0"/>
                        <a:t>Age subgroups at enrolment (years), </a:t>
                      </a:r>
                      <a:br>
                        <a:rPr lang="en-GB" sz="1100" dirty="0"/>
                      </a:br>
                      <a:r>
                        <a:rPr lang="en-GB" sz="1100" dirty="0"/>
                        <a:t>n (%)</a:t>
                      </a:r>
                    </a:p>
                  </a:txBody>
                  <a:tcPr marL="36000" marR="36000" marT="0" marB="0" anchor="ctr">
                    <a:solidFill>
                      <a:srgbClr val="CCCCCD"/>
                    </a:solidFill>
                  </a:tcPr>
                </a:tc>
                <a:tc>
                  <a:txBody>
                    <a:bodyPr/>
                    <a:lstStyle/>
                    <a:p>
                      <a:r>
                        <a:rPr lang="en-GB" sz="1100" dirty="0"/>
                        <a:t>5–10</a:t>
                      </a:r>
                    </a:p>
                  </a:txBody>
                  <a:tcPr marL="36000" marR="36000" marT="0" marB="0" anchor="ctr">
                    <a:solidFill>
                      <a:srgbClr val="CCCCCD"/>
                    </a:solidFill>
                  </a:tcPr>
                </a:tc>
                <a:tc>
                  <a:txBody>
                    <a:bodyPr/>
                    <a:lstStyle/>
                    <a:p>
                      <a:pPr algn="ctr"/>
                      <a:r>
                        <a:rPr lang="en-GB" sz="1100" dirty="0"/>
                        <a:t>66 (35.5%)</a:t>
                      </a:r>
                    </a:p>
                  </a:txBody>
                  <a:tcPr marL="36000" marR="36000" marT="0" marB="0" anchor="ctr">
                    <a:solidFill>
                      <a:srgbClr val="CCCCCD"/>
                    </a:solidFill>
                  </a:tcPr>
                </a:tc>
                <a:extLst>
                  <a:ext uri="{0D108BD9-81ED-4DB2-BD59-A6C34878D82A}">
                    <a16:rowId xmlns:a16="http://schemas.microsoft.com/office/drawing/2014/main" val="1163140629"/>
                  </a:ext>
                </a:extLst>
              </a:tr>
              <a:tr h="207945">
                <a:tc vMerge="1">
                  <a:txBody>
                    <a:bodyPr/>
                    <a:lstStyle/>
                    <a:p>
                      <a:endParaRPr lang="en-GB" sz="1100" dirty="0"/>
                    </a:p>
                  </a:txBody>
                  <a:tcPr marL="36000" marR="36000" marT="36000" marB="36000" anchor="ctr"/>
                </a:tc>
                <a:tc>
                  <a:txBody>
                    <a:bodyPr/>
                    <a:lstStyle/>
                    <a:p>
                      <a:r>
                        <a:rPr lang="en-GB" sz="1100" dirty="0"/>
                        <a:t>11–15</a:t>
                      </a:r>
                    </a:p>
                  </a:txBody>
                  <a:tcPr marL="36000" marR="36000" marT="0" marB="0" anchor="ctr">
                    <a:solidFill>
                      <a:srgbClr val="CCCCCD"/>
                    </a:solidFill>
                  </a:tcPr>
                </a:tc>
                <a:tc>
                  <a:txBody>
                    <a:bodyPr/>
                    <a:lstStyle/>
                    <a:p>
                      <a:pPr algn="ctr"/>
                      <a:r>
                        <a:rPr lang="en-GB" sz="1100" dirty="0"/>
                        <a:t>36 (19.4%)</a:t>
                      </a:r>
                    </a:p>
                  </a:txBody>
                  <a:tcPr marL="36000" marR="36000" marT="0" marB="0" anchor="ctr">
                    <a:solidFill>
                      <a:srgbClr val="CCCCCD"/>
                    </a:solidFill>
                  </a:tcPr>
                </a:tc>
                <a:extLst>
                  <a:ext uri="{0D108BD9-81ED-4DB2-BD59-A6C34878D82A}">
                    <a16:rowId xmlns:a16="http://schemas.microsoft.com/office/drawing/2014/main" val="2765014606"/>
                  </a:ext>
                </a:extLst>
              </a:tr>
              <a:tr h="207945">
                <a:tc vMerge="1">
                  <a:txBody>
                    <a:bodyPr/>
                    <a:lstStyle/>
                    <a:p>
                      <a:endParaRPr lang="en-GB" sz="1100" dirty="0"/>
                    </a:p>
                  </a:txBody>
                  <a:tcPr marL="36000" marR="36000" marT="36000" marB="36000" anchor="ctr"/>
                </a:tc>
                <a:tc>
                  <a:txBody>
                    <a:bodyPr/>
                    <a:lstStyle/>
                    <a:p>
                      <a:r>
                        <a:rPr lang="en-GB" sz="1100" dirty="0"/>
                        <a:t>16–20</a:t>
                      </a:r>
                    </a:p>
                  </a:txBody>
                  <a:tcPr marL="36000" marR="36000" marT="0" marB="0" anchor="ctr">
                    <a:solidFill>
                      <a:srgbClr val="CCCCCD"/>
                    </a:solidFill>
                  </a:tcPr>
                </a:tc>
                <a:tc>
                  <a:txBody>
                    <a:bodyPr/>
                    <a:lstStyle/>
                    <a:p>
                      <a:pPr algn="ctr"/>
                      <a:r>
                        <a:rPr lang="en-GB" sz="1100" dirty="0"/>
                        <a:t>17 (9.1%)</a:t>
                      </a:r>
                    </a:p>
                  </a:txBody>
                  <a:tcPr marL="36000" marR="36000" marT="0" marB="0" anchor="ctr">
                    <a:solidFill>
                      <a:srgbClr val="CCCCCD"/>
                    </a:solidFill>
                  </a:tcPr>
                </a:tc>
                <a:extLst>
                  <a:ext uri="{0D108BD9-81ED-4DB2-BD59-A6C34878D82A}">
                    <a16:rowId xmlns:a16="http://schemas.microsoft.com/office/drawing/2014/main" val="2386135656"/>
                  </a:ext>
                </a:extLst>
              </a:tr>
              <a:tr h="207945">
                <a:tc vMerge="1">
                  <a:txBody>
                    <a:bodyPr/>
                    <a:lstStyle/>
                    <a:p>
                      <a:endParaRPr lang="en-GB" sz="1100" dirty="0"/>
                    </a:p>
                  </a:txBody>
                  <a:tcPr marL="36000" marR="36000" marT="36000" marB="36000" anchor="ctr"/>
                </a:tc>
                <a:tc>
                  <a:txBody>
                    <a:bodyPr/>
                    <a:lstStyle/>
                    <a:p>
                      <a:r>
                        <a:rPr lang="en-GB" sz="1100" dirty="0"/>
                        <a:t>21–30</a:t>
                      </a:r>
                    </a:p>
                  </a:txBody>
                  <a:tcPr marL="36000" marR="36000" marT="0" marB="0" anchor="ctr">
                    <a:solidFill>
                      <a:srgbClr val="CCCCCD"/>
                    </a:solidFill>
                  </a:tcPr>
                </a:tc>
                <a:tc>
                  <a:txBody>
                    <a:bodyPr/>
                    <a:lstStyle/>
                    <a:p>
                      <a:pPr algn="ctr"/>
                      <a:r>
                        <a:rPr lang="en-GB" sz="1100" dirty="0"/>
                        <a:t>22 (11.8%)</a:t>
                      </a:r>
                    </a:p>
                  </a:txBody>
                  <a:tcPr marL="36000" marR="36000" marT="0" marB="0" anchor="ctr">
                    <a:solidFill>
                      <a:srgbClr val="CCCCCD"/>
                    </a:solidFill>
                  </a:tcPr>
                </a:tc>
                <a:extLst>
                  <a:ext uri="{0D108BD9-81ED-4DB2-BD59-A6C34878D82A}">
                    <a16:rowId xmlns:a16="http://schemas.microsoft.com/office/drawing/2014/main" val="1641266395"/>
                  </a:ext>
                </a:extLst>
              </a:tr>
              <a:tr h="207945">
                <a:tc vMerge="1">
                  <a:txBody>
                    <a:bodyPr/>
                    <a:lstStyle/>
                    <a:p>
                      <a:endParaRPr lang="en-GB" sz="1100" dirty="0"/>
                    </a:p>
                  </a:txBody>
                  <a:tcPr marL="36000" marR="36000" marT="36000" marB="36000" anchor="ctr"/>
                </a:tc>
                <a:tc>
                  <a:txBody>
                    <a:bodyPr/>
                    <a:lstStyle/>
                    <a:p>
                      <a:r>
                        <a:rPr lang="en-GB" sz="1100" dirty="0"/>
                        <a:t>31–40</a:t>
                      </a:r>
                    </a:p>
                  </a:txBody>
                  <a:tcPr marL="36000" marR="36000" marT="0" marB="0" anchor="ctr">
                    <a:solidFill>
                      <a:srgbClr val="CCCCCD"/>
                    </a:solidFill>
                  </a:tcPr>
                </a:tc>
                <a:tc>
                  <a:txBody>
                    <a:bodyPr/>
                    <a:lstStyle/>
                    <a:p>
                      <a:pPr algn="ctr"/>
                      <a:r>
                        <a:rPr lang="en-GB" sz="1100" dirty="0"/>
                        <a:t>14 (7.5%)</a:t>
                      </a:r>
                    </a:p>
                  </a:txBody>
                  <a:tcPr marL="36000" marR="36000" marT="0" marB="0" anchor="ctr">
                    <a:solidFill>
                      <a:srgbClr val="CCCCCD"/>
                    </a:solidFill>
                  </a:tcPr>
                </a:tc>
                <a:extLst>
                  <a:ext uri="{0D108BD9-81ED-4DB2-BD59-A6C34878D82A}">
                    <a16:rowId xmlns:a16="http://schemas.microsoft.com/office/drawing/2014/main" val="656966792"/>
                  </a:ext>
                </a:extLst>
              </a:tr>
              <a:tr h="207945">
                <a:tc vMerge="1">
                  <a:txBody>
                    <a:bodyPr/>
                    <a:lstStyle/>
                    <a:p>
                      <a:endParaRPr lang="en-GB" sz="1100" dirty="0"/>
                    </a:p>
                  </a:txBody>
                  <a:tcPr marL="36000" marR="36000" marT="36000" marB="36000" anchor="ctr"/>
                </a:tc>
                <a:tc>
                  <a:txBody>
                    <a:bodyPr/>
                    <a:lstStyle/>
                    <a:p>
                      <a:r>
                        <a:rPr lang="en-GB" sz="1100" dirty="0"/>
                        <a:t>41–50</a:t>
                      </a:r>
                    </a:p>
                  </a:txBody>
                  <a:tcPr marL="36000" marR="36000" marT="0" marB="0" anchor="ctr">
                    <a:solidFill>
                      <a:srgbClr val="CCCCCD"/>
                    </a:solidFill>
                  </a:tcPr>
                </a:tc>
                <a:tc>
                  <a:txBody>
                    <a:bodyPr/>
                    <a:lstStyle/>
                    <a:p>
                      <a:pPr algn="ctr"/>
                      <a:r>
                        <a:rPr lang="en-GB" sz="1100" dirty="0"/>
                        <a:t>15 (8.1%)</a:t>
                      </a:r>
                    </a:p>
                  </a:txBody>
                  <a:tcPr marL="36000" marR="36000" marT="0" marB="0" anchor="ctr">
                    <a:solidFill>
                      <a:srgbClr val="CCCCCD"/>
                    </a:solidFill>
                  </a:tcPr>
                </a:tc>
                <a:extLst>
                  <a:ext uri="{0D108BD9-81ED-4DB2-BD59-A6C34878D82A}">
                    <a16:rowId xmlns:a16="http://schemas.microsoft.com/office/drawing/2014/main" val="2072218422"/>
                  </a:ext>
                </a:extLst>
              </a:tr>
              <a:tr h="207945">
                <a:tc vMerge="1">
                  <a:txBody>
                    <a:bodyPr/>
                    <a:lstStyle/>
                    <a:p>
                      <a:endParaRPr lang="en-GB" sz="1100" dirty="0"/>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51–60</a:t>
                      </a:r>
                    </a:p>
                  </a:txBody>
                  <a:tcPr marL="36000" marR="36000" marT="0" marB="0" anchor="ctr">
                    <a:solidFill>
                      <a:srgbClr val="CCCCCD"/>
                    </a:solidFill>
                  </a:tcPr>
                </a:tc>
                <a:tc>
                  <a:txBody>
                    <a:bodyPr/>
                    <a:lstStyle/>
                    <a:p>
                      <a:pPr algn="ctr"/>
                      <a:r>
                        <a:rPr lang="en-GB" sz="1100" dirty="0"/>
                        <a:t>8 (4.3%)</a:t>
                      </a:r>
                    </a:p>
                  </a:txBody>
                  <a:tcPr marL="36000" marR="36000" marT="0" marB="0" anchor="ctr">
                    <a:solidFill>
                      <a:srgbClr val="CCCCCD"/>
                    </a:solidFill>
                  </a:tcPr>
                </a:tc>
                <a:extLst>
                  <a:ext uri="{0D108BD9-81ED-4DB2-BD59-A6C34878D82A}">
                    <a16:rowId xmlns:a16="http://schemas.microsoft.com/office/drawing/2014/main" val="2895854255"/>
                  </a:ext>
                </a:extLst>
              </a:tr>
              <a:tr h="207945">
                <a:tc vMerge="1">
                  <a:txBody>
                    <a:bodyPr/>
                    <a:lstStyle/>
                    <a:p>
                      <a:endParaRPr lang="en-GB" sz="1100" dirty="0"/>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&gt;60</a:t>
                      </a:r>
                    </a:p>
                  </a:txBody>
                  <a:tcPr marL="36000" marR="36000" marT="0" marB="0" anchor="ctr">
                    <a:solidFill>
                      <a:srgbClr val="CCCC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8 (4.3%)</a:t>
                      </a:r>
                    </a:p>
                  </a:txBody>
                  <a:tcPr marL="36000" marR="36000" marT="0" marB="0" anchor="ctr">
                    <a:solidFill>
                      <a:srgbClr val="CCCCCD"/>
                    </a:solidFill>
                  </a:tcPr>
                </a:tc>
                <a:extLst>
                  <a:ext uri="{0D108BD9-81ED-4DB2-BD59-A6C34878D82A}">
                    <a16:rowId xmlns:a16="http://schemas.microsoft.com/office/drawing/2014/main" val="880082079"/>
                  </a:ext>
                </a:extLst>
              </a:tr>
            </a:tbl>
          </a:graphicData>
        </a:graphic>
      </p:graphicFrame>
      <p:sp>
        <p:nvSpPr>
          <p:cNvPr id="4" name="Footer Placeholder 3">
            <a:extLst>
              <a:ext uri="{FF2B5EF4-FFF2-40B4-BE49-F238E27FC236}">
                <a16:creationId xmlns:a16="http://schemas.microsoft.com/office/drawing/2014/main" id="{0A35D8F9-F217-4263-5E36-84C7450822F3}"/>
              </a:ext>
            </a:extLst>
          </p:cNvPr>
          <p:cNvSpPr>
            <a:spLocks noGrp="1"/>
          </p:cNvSpPr>
          <p:nvPr>
            <p:ph type="ftr" sz="quarter" idx="11"/>
          </p:nvPr>
        </p:nvSpPr>
        <p:spPr>
          <a:xfrm>
            <a:off x="603504" y="5568696"/>
            <a:ext cx="11100816" cy="1144800"/>
          </a:xfrm>
        </p:spPr>
        <p:txBody>
          <a:bodyPr/>
          <a:lstStyle/>
          <a:p>
            <a:r>
              <a:rPr lang="en-GB" dirty="0"/>
              <a:t>*5 patients had &lt;5 years of recorded medical history data; however, the study investigator(s) overseeing these patients confirmed that 5 years of medical data had been reviewed and so confirmed their eligibility for inclusion. **106 patients provided consent for the collection of genetic test information; 102 had the presence of a pathogenic variant in FGFR3 confirmed (data were missing for the remaining 4 patients). Of these, 99 had the specific type of mutation on the FGFR3 gene confirmed (data were missing for the remaining 3 patients). ***15 of these patients had either 1138G &gt; A, 1138G &gt; C or G380R documented</a:t>
            </a:r>
            <a:r>
              <a:rPr lang="en-GB"/>
              <a:t>, 1 </a:t>
            </a:r>
            <a:r>
              <a:rPr lang="en-GB" dirty="0"/>
              <a:t>patient had C1620G documented, and test reports were not available for 1 patient. All of these mutations had been coded as during data </a:t>
            </a:r>
            <a:r>
              <a:rPr lang="en-GB"/>
              <a:t>capture.</a:t>
            </a:r>
          </a:p>
          <a:p>
            <a:endParaRPr lang="en-GB" dirty="0"/>
          </a:p>
          <a:p>
            <a:r>
              <a:rPr lang="en-GB" dirty="0"/>
              <a:t>ACH, achondroplasia; FGFR3, fibroblast growth factor 3; max, maximum; min, minimum; Q1, first quartile; Q3, third quartile; SD, standard deviation. </a:t>
            </a:r>
          </a:p>
          <a:p>
            <a:r>
              <a:rPr lang="en-GB" dirty="0"/>
              <a:t>Adapted from: Maghnie M, et al. </a:t>
            </a:r>
            <a:r>
              <a:rPr lang="en-GB" dirty="0" err="1"/>
              <a:t>Orphanet</a:t>
            </a:r>
            <a:r>
              <a:rPr lang="en-GB" dirty="0"/>
              <a:t> J Rare Dis 2023;18:56.</a:t>
            </a:r>
          </a:p>
        </p:txBody>
      </p:sp>
      <p:graphicFrame>
        <p:nvGraphicFramePr>
          <p:cNvPr id="8" name="Table 6">
            <a:extLst>
              <a:ext uri="{FF2B5EF4-FFF2-40B4-BE49-F238E27FC236}">
                <a16:creationId xmlns:a16="http://schemas.microsoft.com/office/drawing/2014/main" id="{CD9300D3-FA10-7CE1-4930-44FC61BC6ACC}"/>
              </a:ext>
            </a:extLst>
          </p:cNvPr>
          <p:cNvGraphicFramePr>
            <a:graphicFrameLocks/>
          </p:cNvGraphicFramePr>
          <p:nvPr>
            <p:extLst>
              <p:ext uri="{D42A27DB-BD31-4B8C-83A1-F6EECF244321}">
                <p14:modId xmlns:p14="http://schemas.microsoft.com/office/powerpoint/2010/main" val="3105129181"/>
              </p:ext>
            </p:extLst>
          </p:nvPr>
        </p:nvGraphicFramePr>
        <p:xfrm>
          <a:off x="6181653" y="1449387"/>
          <a:ext cx="5305850" cy="4119304"/>
        </p:xfrm>
        <a:graphic>
          <a:graphicData uri="http://schemas.openxmlformats.org/drawingml/2006/table">
            <a:tbl>
              <a:tblPr firstRow="1" bandRow="1">
                <a:tableStyleId>{5C22544A-7EE6-4342-B048-85BDC9FD1C3A}</a:tableStyleId>
              </a:tblPr>
              <a:tblGrid>
                <a:gridCol w="1499529">
                  <a:extLst>
                    <a:ext uri="{9D8B030D-6E8A-4147-A177-3AD203B41FA5}">
                      <a16:colId xmlns:a16="http://schemas.microsoft.com/office/drawing/2014/main" val="1966973761"/>
                    </a:ext>
                  </a:extLst>
                </a:gridCol>
                <a:gridCol w="1986693">
                  <a:extLst>
                    <a:ext uri="{9D8B030D-6E8A-4147-A177-3AD203B41FA5}">
                      <a16:colId xmlns:a16="http://schemas.microsoft.com/office/drawing/2014/main" val="2734470712"/>
                    </a:ext>
                  </a:extLst>
                </a:gridCol>
                <a:gridCol w="1819628">
                  <a:extLst>
                    <a:ext uri="{9D8B030D-6E8A-4147-A177-3AD203B41FA5}">
                      <a16:colId xmlns:a16="http://schemas.microsoft.com/office/drawing/2014/main" val="1077780689"/>
                    </a:ext>
                  </a:extLst>
                </a:gridCol>
              </a:tblGrid>
              <a:tr h="183951">
                <a:tc gridSpan="2">
                  <a:txBody>
                    <a:bodyPr/>
                    <a:lstStyle/>
                    <a:p>
                      <a:endParaRPr lang="en-GB" sz="1100" dirty="0"/>
                    </a:p>
                  </a:txBody>
                  <a:tcPr marL="36000" marR="36000" marT="0" marB="0" anchor="ctr">
                    <a:solidFill>
                      <a:schemeClr val="bg2"/>
                    </a:solidFill>
                  </a:tcPr>
                </a:tc>
                <a:tc hMerge="1">
                  <a:txBody>
                    <a:bodyPr/>
                    <a:lstStyle/>
                    <a:p>
                      <a:endParaRPr lang="en-GB" sz="1400" dirty="0"/>
                    </a:p>
                  </a:txBody>
                  <a:tcPr/>
                </a:tc>
                <a:tc>
                  <a:txBody>
                    <a:bodyPr/>
                    <a:lstStyle/>
                    <a:p>
                      <a:pPr algn="ctr"/>
                      <a:r>
                        <a:rPr lang="en-GB" sz="1100" dirty="0"/>
                        <a:t>Study Population (N=186)</a:t>
                      </a:r>
                    </a:p>
                  </a:txBody>
                  <a:tcPr marL="36000" marR="36000" marT="0" marB="0" anchor="ctr"/>
                </a:tc>
                <a:extLst>
                  <a:ext uri="{0D108BD9-81ED-4DB2-BD59-A6C34878D82A}">
                    <a16:rowId xmlns:a16="http://schemas.microsoft.com/office/drawing/2014/main" val="3545260350"/>
                  </a:ext>
                </a:extLst>
              </a:tr>
              <a:tr h="199395">
                <a:tc rowSpan="2">
                  <a:txBody>
                    <a:bodyPr/>
                    <a:lstStyle/>
                    <a:p>
                      <a:r>
                        <a:rPr lang="en-GB" sz="1100" dirty="0"/>
                        <a:t>Gender, n (%)</a:t>
                      </a:r>
                    </a:p>
                  </a:txBody>
                  <a:tcPr marL="36000" marR="36000" marT="0" marB="0" anchor="ctr">
                    <a:solidFill>
                      <a:srgbClr val="E7E7E8"/>
                    </a:solidFill>
                  </a:tcPr>
                </a:tc>
                <a:tc>
                  <a:txBody>
                    <a:bodyPr/>
                    <a:lstStyle/>
                    <a:p>
                      <a:r>
                        <a:rPr lang="en-GB" sz="1100" dirty="0"/>
                        <a:t>Male</a:t>
                      </a:r>
                    </a:p>
                  </a:txBody>
                  <a:tcPr marL="36000" marR="36000" marT="0" marB="0" anchor="ctr">
                    <a:solidFill>
                      <a:srgbClr val="E7E7E8"/>
                    </a:solidFill>
                  </a:tcPr>
                </a:tc>
                <a:tc>
                  <a:txBody>
                    <a:bodyPr/>
                    <a:lstStyle/>
                    <a:p>
                      <a:pPr algn="ctr"/>
                      <a:r>
                        <a:rPr lang="en-GB" sz="1100" dirty="0"/>
                        <a:t>85 (45.7%)</a:t>
                      </a:r>
                    </a:p>
                  </a:txBody>
                  <a:tcPr marL="36000" marR="36000" marT="0" marB="0" anchor="ctr">
                    <a:solidFill>
                      <a:srgbClr val="E7E7E8"/>
                    </a:solidFill>
                  </a:tcPr>
                </a:tc>
                <a:extLst>
                  <a:ext uri="{0D108BD9-81ED-4DB2-BD59-A6C34878D82A}">
                    <a16:rowId xmlns:a16="http://schemas.microsoft.com/office/drawing/2014/main" val="3022777592"/>
                  </a:ext>
                </a:extLst>
              </a:tr>
              <a:tr h="199395">
                <a:tc vMerge="1">
                  <a:txBody>
                    <a:bodyPr/>
                    <a:lstStyle/>
                    <a:p>
                      <a:endParaRPr lang="en-GB"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Female</a:t>
                      </a:r>
                    </a:p>
                  </a:txBody>
                  <a:tcPr marL="36000" marR="36000" marT="0" marB="0" anchor="ctr">
                    <a:solidFill>
                      <a:srgbClr val="E7E7E8"/>
                    </a:solidFill>
                  </a:tcPr>
                </a:tc>
                <a:tc>
                  <a:txBody>
                    <a:bodyPr/>
                    <a:lstStyle/>
                    <a:p>
                      <a:pPr algn="ctr"/>
                      <a:r>
                        <a:rPr lang="en-GB" sz="1100" dirty="0"/>
                        <a:t>101 (54.3%)</a:t>
                      </a:r>
                    </a:p>
                  </a:txBody>
                  <a:tcPr marL="36000" marR="36000" marT="0" marB="0" anchor="ctr">
                    <a:solidFill>
                      <a:srgbClr val="E7E7E8"/>
                    </a:solidFill>
                  </a:tcPr>
                </a:tc>
                <a:extLst>
                  <a:ext uri="{0D108BD9-81ED-4DB2-BD59-A6C34878D82A}">
                    <a16:rowId xmlns:a16="http://schemas.microsoft.com/office/drawing/2014/main" val="667911083"/>
                  </a:ext>
                </a:extLst>
              </a:tr>
              <a:tr h="183951">
                <a:tc rowSpan="4">
                  <a:txBody>
                    <a:bodyPr/>
                    <a:lstStyle/>
                    <a:p>
                      <a:r>
                        <a:rPr lang="en-GB" sz="1100" dirty="0"/>
                        <a:t>Age at ACH diagnosis (months), n (%)</a:t>
                      </a:r>
                    </a:p>
                  </a:txBody>
                  <a:tcPr marL="36000" marR="36000" marT="0" marB="0" anchor="ctr">
                    <a:solidFill>
                      <a:srgbClr val="CCCCCD"/>
                    </a:solidFill>
                  </a:tcPr>
                </a:tc>
                <a:tc>
                  <a:txBody>
                    <a:bodyPr/>
                    <a:lstStyle/>
                    <a:p>
                      <a:r>
                        <a:rPr lang="en-GB" sz="1100" dirty="0"/>
                        <a:t>N</a:t>
                      </a:r>
                    </a:p>
                  </a:txBody>
                  <a:tcPr marL="36000" marR="36000" marT="0" marB="0" anchor="ctr">
                    <a:solidFill>
                      <a:srgbClr val="CCCCCD"/>
                    </a:solidFill>
                  </a:tcPr>
                </a:tc>
                <a:tc>
                  <a:txBody>
                    <a:bodyPr/>
                    <a:lstStyle/>
                    <a:p>
                      <a:pPr algn="ctr"/>
                      <a:r>
                        <a:rPr lang="en-GB" sz="1100" dirty="0"/>
                        <a:t>137</a:t>
                      </a:r>
                    </a:p>
                  </a:txBody>
                  <a:tcPr marL="36000" marR="36000" marT="0" marB="0" anchor="ctr">
                    <a:solidFill>
                      <a:srgbClr val="CCCCCD"/>
                    </a:solidFill>
                  </a:tcPr>
                </a:tc>
                <a:extLst>
                  <a:ext uri="{0D108BD9-81ED-4DB2-BD59-A6C34878D82A}">
                    <a16:rowId xmlns:a16="http://schemas.microsoft.com/office/drawing/2014/main" val="4171550616"/>
                  </a:ext>
                </a:extLst>
              </a:tr>
              <a:tr h="183951">
                <a:tc vMerge="1">
                  <a:txBody>
                    <a:bodyPr/>
                    <a:lstStyle/>
                    <a:p>
                      <a:endParaRPr lang="en-GB" sz="1100" dirty="0"/>
                    </a:p>
                  </a:txBody>
                  <a:tcPr anchor="ctr"/>
                </a:tc>
                <a:tc>
                  <a:txBody>
                    <a:bodyPr/>
                    <a:lstStyle/>
                    <a:p>
                      <a:r>
                        <a:rPr lang="en-GB" sz="1100" dirty="0"/>
                        <a:t>Median (Q1, Q3)</a:t>
                      </a:r>
                    </a:p>
                  </a:txBody>
                  <a:tcPr marL="36000" marR="36000" marT="0" marB="0" anchor="ctr">
                    <a:solidFill>
                      <a:srgbClr val="CCCCCD"/>
                    </a:solidFill>
                  </a:tcPr>
                </a:tc>
                <a:tc>
                  <a:txBody>
                    <a:bodyPr/>
                    <a:lstStyle/>
                    <a:p>
                      <a:pPr algn="ctr"/>
                      <a:r>
                        <a:rPr lang="en-GB" sz="1100" dirty="0"/>
                        <a:t>0.0 (0.0, 6.0)</a:t>
                      </a:r>
                    </a:p>
                  </a:txBody>
                  <a:tcPr marL="36000" marR="36000" marT="0" marB="0" anchor="ctr">
                    <a:solidFill>
                      <a:srgbClr val="CCCCCD"/>
                    </a:solidFill>
                  </a:tcPr>
                </a:tc>
                <a:extLst>
                  <a:ext uri="{0D108BD9-81ED-4DB2-BD59-A6C34878D82A}">
                    <a16:rowId xmlns:a16="http://schemas.microsoft.com/office/drawing/2014/main" val="393506722"/>
                  </a:ext>
                </a:extLst>
              </a:tr>
              <a:tr h="183951">
                <a:tc vMerge="1">
                  <a:txBody>
                    <a:bodyPr/>
                    <a:lstStyle/>
                    <a:p>
                      <a:endParaRPr lang="en-GB" sz="1100" dirty="0"/>
                    </a:p>
                  </a:txBody>
                  <a:tcPr anchor="ctr"/>
                </a:tc>
                <a:tc>
                  <a:txBody>
                    <a:bodyPr/>
                    <a:lstStyle/>
                    <a:p>
                      <a:r>
                        <a:rPr lang="en-GB" sz="1100" dirty="0"/>
                        <a:t>10th percentile</a:t>
                      </a:r>
                    </a:p>
                  </a:txBody>
                  <a:tcPr marL="36000" marR="36000" marT="0" marB="0" anchor="ctr">
                    <a:solidFill>
                      <a:srgbClr val="CCCCCD"/>
                    </a:solidFill>
                  </a:tcPr>
                </a:tc>
                <a:tc>
                  <a:txBody>
                    <a:bodyPr/>
                    <a:lstStyle/>
                    <a:p>
                      <a:pPr algn="ctr"/>
                      <a:r>
                        <a:rPr lang="en-GB" sz="1100" dirty="0"/>
                        <a:t>0.0</a:t>
                      </a:r>
                    </a:p>
                  </a:txBody>
                  <a:tcPr marL="36000" marR="36000" marT="0" marB="0" anchor="ctr">
                    <a:solidFill>
                      <a:srgbClr val="CCCCCD"/>
                    </a:solidFill>
                  </a:tcPr>
                </a:tc>
                <a:extLst>
                  <a:ext uri="{0D108BD9-81ED-4DB2-BD59-A6C34878D82A}">
                    <a16:rowId xmlns:a16="http://schemas.microsoft.com/office/drawing/2014/main" val="2173572024"/>
                  </a:ext>
                </a:extLst>
              </a:tr>
              <a:tr h="183951">
                <a:tc vMerge="1">
                  <a:txBody>
                    <a:bodyPr/>
                    <a:lstStyle/>
                    <a:p>
                      <a:endParaRPr lang="en-GB"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90th percentile</a:t>
                      </a:r>
                    </a:p>
                  </a:txBody>
                  <a:tcPr marL="36000" marR="36000" marT="0" marB="0" anchor="ctr">
                    <a:solidFill>
                      <a:srgbClr val="CCCCCD"/>
                    </a:solidFill>
                  </a:tcPr>
                </a:tc>
                <a:tc>
                  <a:txBody>
                    <a:bodyPr/>
                    <a:lstStyle/>
                    <a:p>
                      <a:pPr algn="ctr"/>
                      <a:r>
                        <a:rPr lang="en-GB" sz="1100" dirty="0"/>
                        <a:t>35.0</a:t>
                      </a:r>
                    </a:p>
                  </a:txBody>
                  <a:tcPr marL="36000" marR="36000" marT="0" marB="0" anchor="ctr">
                    <a:solidFill>
                      <a:srgbClr val="CCCCCD"/>
                    </a:solidFill>
                  </a:tcPr>
                </a:tc>
                <a:extLst>
                  <a:ext uri="{0D108BD9-81ED-4DB2-BD59-A6C34878D82A}">
                    <a16:rowId xmlns:a16="http://schemas.microsoft.com/office/drawing/2014/main" val="4112857819"/>
                  </a:ext>
                </a:extLst>
              </a:tr>
              <a:tr h="564324">
                <a:tc gridSpan="2">
                  <a:txBody>
                    <a:bodyPr/>
                    <a:lstStyle/>
                    <a:p>
                      <a:r>
                        <a:rPr lang="en-GB" sz="1100" dirty="0"/>
                        <a:t>Diagnosis confirmed first by a specialist through medical examination and/or radiological assessment followed by genetic testing, n (%)</a:t>
                      </a:r>
                    </a:p>
                  </a:txBody>
                  <a:tcPr marL="36000" marR="36000" marT="0" marB="0" anchor="ctr">
                    <a:solidFill>
                      <a:srgbClr val="E7E7E8"/>
                    </a:solidFill>
                  </a:tcPr>
                </a:tc>
                <a:tc hMerge="1">
                  <a:txBody>
                    <a:bodyPr/>
                    <a:lstStyle/>
                    <a:p>
                      <a:r>
                        <a:rPr lang="en-GB" sz="1100" dirty="0"/>
                        <a:t>Diagnosis confirmed first by a specialist through medical examination and/or radiological assessment followed by genetic testing, n (%)</a:t>
                      </a:r>
                    </a:p>
                  </a:txBody>
                  <a:tcPr marL="36000" marR="36000" marT="36000" marB="36000" anchor="ctr">
                    <a:solidFill>
                      <a:srgbClr val="E7E7E8"/>
                    </a:solidFill>
                  </a:tcPr>
                </a:tc>
                <a:tc>
                  <a:txBody>
                    <a:bodyPr/>
                    <a:lstStyle/>
                    <a:p>
                      <a:pPr algn="ctr"/>
                      <a:r>
                        <a:rPr lang="en-GB" sz="1100" dirty="0"/>
                        <a:t>80 (43.0%)</a:t>
                      </a:r>
                    </a:p>
                  </a:txBody>
                  <a:tcPr marL="36000" marR="36000" marT="0" marB="0" anchor="ctr">
                    <a:solidFill>
                      <a:srgbClr val="E7E7E8"/>
                    </a:solidFill>
                  </a:tcPr>
                </a:tc>
                <a:extLst>
                  <a:ext uri="{0D108BD9-81ED-4DB2-BD59-A6C34878D82A}">
                    <a16:rowId xmlns:a16="http://schemas.microsoft.com/office/drawing/2014/main" val="1173664748"/>
                  </a:ext>
                </a:extLst>
              </a:tr>
              <a:tr h="413839">
                <a:tc gridSpan="2">
                  <a:txBody>
                    <a:bodyPr/>
                    <a:lstStyle/>
                    <a:p>
                      <a:r>
                        <a:rPr lang="en-GB" sz="1100" dirty="0"/>
                        <a:t>Confirmed by medical examination and/or radiological assessment with no genetic testing, n (%)</a:t>
                      </a:r>
                    </a:p>
                  </a:txBody>
                  <a:tcPr marL="36000" marR="36000" marT="0" marB="0" anchor="ctr">
                    <a:solidFill>
                      <a:srgbClr val="E7E7E8"/>
                    </a:solidFill>
                  </a:tcPr>
                </a:tc>
                <a:tc hMerge="1">
                  <a:txBody>
                    <a:bodyPr/>
                    <a:lstStyle/>
                    <a:p>
                      <a:r>
                        <a:rPr lang="en-GB" sz="1100" dirty="0"/>
                        <a:t>by medical examination and/or radiological assessment with no genetic testing</a:t>
                      </a:r>
                    </a:p>
                  </a:txBody>
                  <a:tcPr marL="36000" marR="36000" marT="36000" marB="36000" anchor="ctr">
                    <a:solidFill>
                      <a:srgbClr val="E7E7E8"/>
                    </a:solidFill>
                  </a:tcPr>
                </a:tc>
                <a:tc>
                  <a:txBody>
                    <a:bodyPr/>
                    <a:lstStyle/>
                    <a:p>
                      <a:pPr algn="ctr"/>
                      <a:r>
                        <a:rPr lang="en-GB" sz="1100" dirty="0"/>
                        <a:t>69 (37.1%)</a:t>
                      </a:r>
                    </a:p>
                  </a:txBody>
                  <a:tcPr marL="36000" marR="36000" marT="0" marB="0" anchor="ctr">
                    <a:solidFill>
                      <a:srgbClr val="E7E7E8"/>
                    </a:solidFill>
                  </a:tcPr>
                </a:tc>
                <a:extLst>
                  <a:ext uri="{0D108BD9-81ED-4DB2-BD59-A6C34878D82A}">
                    <a16:rowId xmlns:a16="http://schemas.microsoft.com/office/drawing/2014/main" val="3242245066"/>
                  </a:ext>
                </a:extLst>
              </a:tr>
              <a:tr h="527719">
                <a:tc gridSpan="2">
                  <a:txBody>
                    <a:bodyPr/>
                    <a:lstStyle/>
                    <a:p>
                      <a:r>
                        <a:rPr lang="en-GB" sz="1100" dirty="0"/>
                        <a:t>Genetic testing followed by a specialist through medical examination and/or radiological assessment, </a:t>
                      </a:r>
                      <a:br>
                        <a:rPr lang="en-GB" sz="1100" dirty="0"/>
                      </a:br>
                      <a:r>
                        <a:rPr lang="en-GB" sz="1100" dirty="0"/>
                        <a:t>n (%)</a:t>
                      </a:r>
                    </a:p>
                  </a:txBody>
                  <a:tcPr marL="36000" marR="36000" marT="0" marB="0" anchor="ctr">
                    <a:solidFill>
                      <a:srgbClr val="E7E7E8"/>
                    </a:solidFill>
                  </a:tcPr>
                </a:tc>
                <a:tc hMerge="1">
                  <a:txBody>
                    <a:bodyPr/>
                    <a:lstStyle/>
                    <a:p>
                      <a:r>
                        <a:rPr lang="en-GB" sz="1100" dirty="0"/>
                        <a:t>first by genetic testing followed by a specialist through medical examination and/or radiological assessment</a:t>
                      </a:r>
                    </a:p>
                  </a:txBody>
                  <a:tcPr marL="36000" marR="36000" marT="36000" marB="36000" anchor="ctr">
                    <a:solidFill>
                      <a:srgbClr val="E7E7E8"/>
                    </a:solidFill>
                  </a:tcPr>
                </a:tc>
                <a:tc>
                  <a:txBody>
                    <a:bodyPr/>
                    <a:lstStyle/>
                    <a:p>
                      <a:pPr algn="ctr"/>
                      <a:r>
                        <a:rPr lang="en-GB" sz="1100" dirty="0"/>
                        <a:t>28 (15.1%)</a:t>
                      </a:r>
                    </a:p>
                  </a:txBody>
                  <a:tcPr marL="36000" marR="36000" marT="0" marB="0" anchor="ctr">
                    <a:solidFill>
                      <a:srgbClr val="E7E7E8"/>
                    </a:solidFill>
                  </a:tcPr>
                </a:tc>
                <a:extLst>
                  <a:ext uri="{0D108BD9-81ED-4DB2-BD59-A6C34878D82A}">
                    <a16:rowId xmlns:a16="http://schemas.microsoft.com/office/drawing/2014/main" val="863431544"/>
                  </a:ext>
                </a:extLst>
              </a:tr>
              <a:tr h="55907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Confirmed by genetic testing with no confirmation by a specialist through medical examination and radiological assessment, n (%)</a:t>
                      </a:r>
                    </a:p>
                  </a:txBody>
                  <a:tcPr marL="36000" marR="36000" marT="0" marB="0" anchor="ctr">
                    <a:solidFill>
                      <a:srgbClr val="E7E7E8"/>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by genetic testing with no confirmation by a specialist through medical examination and radiological assessment</a:t>
                      </a:r>
                    </a:p>
                  </a:txBody>
                  <a:tcPr marL="36000" marR="36000" marT="36000" marB="36000" anchor="ctr">
                    <a:solidFill>
                      <a:srgbClr val="CCCCCD"/>
                    </a:solidFill>
                  </a:tcPr>
                </a:tc>
                <a:tc>
                  <a:txBody>
                    <a:bodyPr/>
                    <a:lstStyle/>
                    <a:p>
                      <a:pPr algn="ctr"/>
                      <a:r>
                        <a:rPr lang="en-GB" sz="1100" dirty="0"/>
                        <a:t>9 (4.8%)</a:t>
                      </a:r>
                    </a:p>
                  </a:txBody>
                  <a:tcPr marL="36000" marR="36000" marT="0" marB="0" anchor="ctr">
                    <a:solidFill>
                      <a:srgbClr val="E7E7E8"/>
                    </a:solidFill>
                  </a:tcPr>
                </a:tc>
                <a:extLst>
                  <a:ext uri="{0D108BD9-81ED-4DB2-BD59-A6C34878D82A}">
                    <a16:rowId xmlns:a16="http://schemas.microsoft.com/office/drawing/2014/main" val="2674889220"/>
                  </a:ext>
                </a:extLst>
              </a:tr>
              <a:tr h="183951">
                <a:tc rowSpan="4">
                  <a:txBody>
                    <a:bodyPr/>
                    <a:lstStyle/>
                    <a:p>
                      <a:r>
                        <a:rPr lang="en-GB" sz="1100" i="1" dirty="0"/>
                        <a:t>FGFR3 </a:t>
                      </a:r>
                      <a:r>
                        <a:rPr lang="en-GB" sz="1100" dirty="0"/>
                        <a:t>variant**, </a:t>
                      </a:r>
                      <a:br>
                        <a:rPr lang="en-GB" sz="1100" dirty="0"/>
                      </a:br>
                      <a:r>
                        <a:rPr lang="en-GB" sz="1100" dirty="0"/>
                        <a:t>n (%)</a:t>
                      </a:r>
                    </a:p>
                  </a:txBody>
                  <a:tcPr marL="36000" marR="36000" marT="0" marB="0" anchor="ctr">
                    <a:solidFill>
                      <a:srgbClr val="CCCCCD"/>
                    </a:solidFill>
                  </a:tcPr>
                </a:tc>
                <a:tc>
                  <a:txBody>
                    <a:bodyPr/>
                    <a:lstStyle/>
                    <a:p>
                      <a:r>
                        <a:rPr lang="en-GB" sz="1100" dirty="0"/>
                        <a:t>N</a:t>
                      </a:r>
                    </a:p>
                  </a:txBody>
                  <a:tcPr marL="36000" marR="36000" marT="0" marB="0" anchor="ctr">
                    <a:solidFill>
                      <a:srgbClr val="CCCCCD"/>
                    </a:solidFill>
                  </a:tcPr>
                </a:tc>
                <a:tc>
                  <a:txBody>
                    <a:bodyPr/>
                    <a:lstStyle/>
                    <a:p>
                      <a:pPr algn="ctr"/>
                      <a:r>
                        <a:rPr lang="en-GB" sz="1100" dirty="0"/>
                        <a:t>99</a:t>
                      </a:r>
                    </a:p>
                  </a:txBody>
                  <a:tcPr marL="36000" marR="36000" marT="0" marB="0" anchor="ctr">
                    <a:solidFill>
                      <a:srgbClr val="CCCCCD"/>
                    </a:solidFill>
                  </a:tcPr>
                </a:tc>
                <a:extLst>
                  <a:ext uri="{0D108BD9-81ED-4DB2-BD59-A6C34878D82A}">
                    <a16:rowId xmlns:a16="http://schemas.microsoft.com/office/drawing/2014/main" val="1163140629"/>
                  </a:ext>
                </a:extLst>
              </a:tr>
              <a:tr h="183951">
                <a:tc vMerge="1">
                  <a:txBody>
                    <a:bodyPr/>
                    <a:lstStyle/>
                    <a:p>
                      <a:endParaRPr lang="en-GB" sz="1100" dirty="0"/>
                    </a:p>
                  </a:txBody>
                  <a:tcPr marL="36000" marR="36000" marT="36000" marB="36000" anchor="ctr"/>
                </a:tc>
                <a:tc>
                  <a:txBody>
                    <a:bodyPr/>
                    <a:lstStyle/>
                    <a:p>
                      <a:r>
                        <a:rPr lang="en-GB" sz="1100" dirty="0"/>
                        <a:t>c.1138G &gt; A p.Gly380Arg</a:t>
                      </a:r>
                    </a:p>
                  </a:txBody>
                  <a:tcPr marL="36000" marR="36000" marT="0" marB="0" anchor="ctr">
                    <a:solidFill>
                      <a:srgbClr val="CCCCCD"/>
                    </a:solidFill>
                  </a:tcPr>
                </a:tc>
                <a:tc>
                  <a:txBody>
                    <a:bodyPr/>
                    <a:lstStyle/>
                    <a:p>
                      <a:pPr algn="ctr"/>
                      <a:r>
                        <a:rPr lang="en-GB" sz="1100" dirty="0"/>
                        <a:t>78 (78.8%)</a:t>
                      </a:r>
                    </a:p>
                  </a:txBody>
                  <a:tcPr marL="36000" marR="36000" marT="0" marB="0" anchor="ctr">
                    <a:solidFill>
                      <a:srgbClr val="CCCCCD"/>
                    </a:solidFill>
                  </a:tcPr>
                </a:tc>
                <a:extLst>
                  <a:ext uri="{0D108BD9-81ED-4DB2-BD59-A6C34878D82A}">
                    <a16:rowId xmlns:a16="http://schemas.microsoft.com/office/drawing/2014/main" val="2765014606"/>
                  </a:ext>
                </a:extLst>
              </a:tr>
              <a:tr h="183951">
                <a:tc vMerge="1">
                  <a:txBody>
                    <a:bodyPr/>
                    <a:lstStyle/>
                    <a:p>
                      <a:endParaRPr lang="en-GB" sz="1100" dirty="0"/>
                    </a:p>
                  </a:txBody>
                  <a:tcPr marL="36000" marR="36000" marT="36000" marB="36000" anchor="ctr"/>
                </a:tc>
                <a:tc>
                  <a:txBody>
                    <a:bodyPr/>
                    <a:lstStyle/>
                    <a:p>
                      <a:r>
                        <a:rPr lang="en-GB" sz="1100" dirty="0"/>
                        <a:t>c.1138G &gt; C p.Gly380Arg</a:t>
                      </a:r>
                    </a:p>
                  </a:txBody>
                  <a:tcPr marL="36000" marR="36000" marT="0" marB="0" anchor="ctr">
                    <a:solidFill>
                      <a:srgbClr val="CCCCCD"/>
                    </a:solidFill>
                  </a:tcPr>
                </a:tc>
                <a:tc>
                  <a:txBody>
                    <a:bodyPr/>
                    <a:lstStyle/>
                    <a:p>
                      <a:pPr algn="ctr"/>
                      <a:r>
                        <a:rPr lang="en-GB" sz="1100" dirty="0"/>
                        <a:t>3 (3.0%)</a:t>
                      </a:r>
                    </a:p>
                  </a:txBody>
                  <a:tcPr marL="36000" marR="36000" marT="0" marB="0" anchor="ctr">
                    <a:solidFill>
                      <a:srgbClr val="CCCCCD"/>
                    </a:solidFill>
                  </a:tcPr>
                </a:tc>
                <a:extLst>
                  <a:ext uri="{0D108BD9-81ED-4DB2-BD59-A6C34878D82A}">
                    <a16:rowId xmlns:a16="http://schemas.microsoft.com/office/drawing/2014/main" val="2386135656"/>
                  </a:ext>
                </a:extLst>
              </a:tr>
              <a:tr h="183951">
                <a:tc vMerge="1">
                  <a:txBody>
                    <a:bodyPr/>
                    <a:lstStyle/>
                    <a:p>
                      <a:endParaRPr lang="en-GB" sz="1100" dirty="0"/>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Other***</a:t>
                      </a:r>
                    </a:p>
                  </a:txBody>
                  <a:tcPr marL="36000" marR="36000" marT="0" marB="0" anchor="ctr">
                    <a:solidFill>
                      <a:srgbClr val="CCCCCD"/>
                    </a:solidFill>
                  </a:tcPr>
                </a:tc>
                <a:tc>
                  <a:txBody>
                    <a:bodyPr/>
                    <a:lstStyle/>
                    <a:p>
                      <a:pPr algn="ctr"/>
                      <a:r>
                        <a:rPr lang="en-GB" sz="1100" dirty="0"/>
                        <a:t>18 (18.2%)</a:t>
                      </a:r>
                    </a:p>
                  </a:txBody>
                  <a:tcPr marL="36000" marR="36000" marT="0" marB="0" anchor="ctr">
                    <a:solidFill>
                      <a:srgbClr val="CCCCCD"/>
                    </a:solidFill>
                  </a:tcPr>
                </a:tc>
                <a:extLst>
                  <a:ext uri="{0D108BD9-81ED-4DB2-BD59-A6C34878D82A}">
                    <a16:rowId xmlns:a16="http://schemas.microsoft.com/office/drawing/2014/main" val="1641266395"/>
                  </a:ext>
                </a:extLst>
              </a:tr>
            </a:tbl>
          </a:graphicData>
        </a:graphic>
      </p:graphicFrame>
    </p:spTree>
    <p:extLst>
      <p:ext uri="{BB962C8B-B14F-4D97-AF65-F5344CB8AC3E}">
        <p14:creationId xmlns:p14="http://schemas.microsoft.com/office/powerpoint/2010/main" val="4055999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9A86-450A-F971-759F-135E66C7B60D}"/>
              </a:ext>
            </a:extLst>
          </p:cNvPr>
          <p:cNvSpPr>
            <a:spLocks noGrp="1"/>
          </p:cNvSpPr>
          <p:nvPr>
            <p:ph type="title"/>
          </p:nvPr>
        </p:nvSpPr>
        <p:spPr/>
        <p:txBody>
          <a:bodyPr>
            <a:normAutofit/>
          </a:bodyPr>
          <a:lstStyle/>
          <a:p>
            <a:r>
              <a:rPr lang="en-GB" dirty="0"/>
              <a:t>Demographic and Baseline Characteristics by LL</a:t>
            </a:r>
          </a:p>
        </p:txBody>
      </p:sp>
      <p:sp>
        <p:nvSpPr>
          <p:cNvPr id="4" name="Footer Placeholder 3">
            <a:extLst>
              <a:ext uri="{FF2B5EF4-FFF2-40B4-BE49-F238E27FC236}">
                <a16:creationId xmlns:a16="http://schemas.microsoft.com/office/drawing/2014/main" id="{25B8FA19-AF5C-FD95-7675-4C90F6D19C19}"/>
              </a:ext>
            </a:extLst>
          </p:cNvPr>
          <p:cNvSpPr>
            <a:spLocks noGrp="1"/>
          </p:cNvSpPr>
          <p:nvPr>
            <p:ph type="ftr" sz="quarter" idx="11"/>
          </p:nvPr>
        </p:nvSpPr>
        <p:spPr/>
        <p:txBody>
          <a:bodyPr/>
          <a:lstStyle/>
          <a:p>
            <a:r>
              <a:rPr lang="en-GB" dirty="0"/>
              <a:t>LL, limb lengthening; max, maximum; min, minimum; Q1, first quartile; Q3, third quartile; SD, standard deviation.</a:t>
            </a:r>
          </a:p>
          <a:p>
            <a:r>
              <a:rPr lang="en-GB" dirty="0"/>
              <a:t>Adapted from: Maghnie M, et al. </a:t>
            </a:r>
            <a:r>
              <a:rPr lang="en-GB" dirty="0" err="1"/>
              <a:t>Orphanet</a:t>
            </a:r>
            <a:r>
              <a:rPr lang="en-GB" dirty="0"/>
              <a:t> J Rare Dis 2023;18:56</a:t>
            </a:r>
          </a:p>
        </p:txBody>
      </p:sp>
      <p:sp>
        <p:nvSpPr>
          <p:cNvPr id="5" name="Content Placeholder 4">
            <a:extLst>
              <a:ext uri="{FF2B5EF4-FFF2-40B4-BE49-F238E27FC236}">
                <a16:creationId xmlns:a16="http://schemas.microsoft.com/office/drawing/2014/main" id="{892C7B82-FE98-8726-93DF-1259016AB1B0}"/>
              </a:ext>
            </a:extLst>
          </p:cNvPr>
          <p:cNvSpPr>
            <a:spLocks noGrp="1"/>
          </p:cNvSpPr>
          <p:nvPr>
            <p:ph sz="quarter" idx="12"/>
          </p:nvPr>
        </p:nvSpPr>
        <p:spPr/>
        <p:txBody>
          <a:bodyPr>
            <a:normAutofit/>
          </a:bodyPr>
          <a:lstStyle/>
          <a:p>
            <a:r>
              <a:rPr lang="en-GB" dirty="0"/>
              <a:t>Patients who had undergone LL surgery were primarily from Italy and Spain,</a:t>
            </a:r>
            <a:br>
              <a:rPr lang="en-GB" dirty="0"/>
            </a:br>
            <a:r>
              <a:rPr lang="en-GB" dirty="0"/>
              <a:t> where LL is practiced more frequently as per standard of care</a:t>
            </a:r>
          </a:p>
        </p:txBody>
      </p:sp>
      <p:graphicFrame>
        <p:nvGraphicFramePr>
          <p:cNvPr id="6" name="Table 6">
            <a:extLst>
              <a:ext uri="{FF2B5EF4-FFF2-40B4-BE49-F238E27FC236}">
                <a16:creationId xmlns:a16="http://schemas.microsoft.com/office/drawing/2014/main" id="{186951C1-F75A-D55A-0D36-119C54AD7340}"/>
              </a:ext>
            </a:extLst>
          </p:cNvPr>
          <p:cNvGraphicFramePr>
            <a:graphicFrameLocks noGrp="1"/>
          </p:cNvGraphicFramePr>
          <p:nvPr>
            <p:ph idx="1"/>
            <p:extLst>
              <p:ext uri="{D42A27DB-BD31-4B8C-83A1-F6EECF244321}">
                <p14:modId xmlns:p14="http://schemas.microsoft.com/office/powerpoint/2010/main" val="984168045"/>
              </p:ext>
            </p:extLst>
          </p:nvPr>
        </p:nvGraphicFramePr>
        <p:xfrm>
          <a:off x="704497" y="1449387"/>
          <a:ext cx="5305851" cy="3924720"/>
        </p:xfrm>
        <a:graphic>
          <a:graphicData uri="http://schemas.openxmlformats.org/drawingml/2006/table">
            <a:tbl>
              <a:tblPr firstRow="1" bandRow="1">
                <a:tableStyleId>{5C22544A-7EE6-4342-B048-85BDC9FD1C3A}</a:tableStyleId>
              </a:tblPr>
              <a:tblGrid>
                <a:gridCol w="1069117">
                  <a:extLst>
                    <a:ext uri="{9D8B030D-6E8A-4147-A177-3AD203B41FA5}">
                      <a16:colId xmlns:a16="http://schemas.microsoft.com/office/drawing/2014/main" val="1966973761"/>
                    </a:ext>
                  </a:extLst>
                </a:gridCol>
                <a:gridCol w="1190840">
                  <a:extLst>
                    <a:ext uri="{9D8B030D-6E8A-4147-A177-3AD203B41FA5}">
                      <a16:colId xmlns:a16="http://schemas.microsoft.com/office/drawing/2014/main" val="2734470712"/>
                    </a:ext>
                  </a:extLst>
                </a:gridCol>
                <a:gridCol w="1522947">
                  <a:extLst>
                    <a:ext uri="{9D8B030D-6E8A-4147-A177-3AD203B41FA5}">
                      <a16:colId xmlns:a16="http://schemas.microsoft.com/office/drawing/2014/main" val="1077780689"/>
                    </a:ext>
                  </a:extLst>
                </a:gridCol>
                <a:gridCol w="1522947">
                  <a:extLst>
                    <a:ext uri="{9D8B030D-6E8A-4147-A177-3AD203B41FA5}">
                      <a16:colId xmlns:a16="http://schemas.microsoft.com/office/drawing/2014/main" val="702165473"/>
                    </a:ext>
                  </a:extLst>
                </a:gridCol>
              </a:tblGrid>
              <a:tr h="138859">
                <a:tc gridSpan="2">
                  <a:txBody>
                    <a:bodyPr/>
                    <a:lstStyle/>
                    <a:p>
                      <a:endParaRPr lang="en-GB" sz="1100" dirty="0"/>
                    </a:p>
                  </a:txBody>
                  <a:tcPr marL="36000" marR="36000" marT="25200" marB="25200" anchor="ctr">
                    <a:solidFill>
                      <a:schemeClr val="bg2"/>
                    </a:solidFill>
                  </a:tcPr>
                </a:tc>
                <a:tc hMerge="1">
                  <a:txBody>
                    <a:bodyPr/>
                    <a:lstStyle/>
                    <a:p>
                      <a:endParaRPr lang="en-GB" sz="1400" dirty="0"/>
                    </a:p>
                  </a:txBody>
                  <a:tcPr/>
                </a:tc>
                <a:tc>
                  <a:txBody>
                    <a:bodyPr/>
                    <a:lstStyle/>
                    <a:p>
                      <a:pPr algn="ctr"/>
                      <a:r>
                        <a:rPr lang="en-GB" sz="1100" dirty="0"/>
                        <a:t>With LL (N=40)</a:t>
                      </a:r>
                    </a:p>
                  </a:txBody>
                  <a:tcPr marL="36000" marR="36000" marT="25200" marB="25200" anchor="ctr"/>
                </a:tc>
                <a:tc>
                  <a:txBody>
                    <a:bodyPr/>
                    <a:lstStyle/>
                    <a:p>
                      <a:pPr algn="ctr"/>
                      <a:r>
                        <a:rPr lang="en-GB" sz="1100" dirty="0"/>
                        <a:t>Without LL (N=146)</a:t>
                      </a:r>
                    </a:p>
                  </a:txBody>
                  <a:tcPr marL="36000" marR="36000" marT="25200" marB="25200" anchor="ctr"/>
                </a:tc>
                <a:extLst>
                  <a:ext uri="{0D108BD9-81ED-4DB2-BD59-A6C34878D82A}">
                    <a16:rowId xmlns:a16="http://schemas.microsoft.com/office/drawing/2014/main" val="3545260350"/>
                  </a:ext>
                </a:extLst>
              </a:tr>
              <a:tr h="138859">
                <a:tc rowSpan="6">
                  <a:txBody>
                    <a:bodyPr/>
                    <a:lstStyle/>
                    <a:p>
                      <a:r>
                        <a:rPr lang="en-GB" sz="1100" dirty="0"/>
                        <a:t>Country of enrolment, n (%)</a:t>
                      </a:r>
                    </a:p>
                  </a:txBody>
                  <a:tcPr marL="36000" marR="36000" marT="25200" marB="25200" anchor="ctr">
                    <a:solidFill>
                      <a:srgbClr val="CCCCCD"/>
                    </a:solidFill>
                  </a:tcPr>
                </a:tc>
                <a:tc>
                  <a:txBody>
                    <a:bodyPr/>
                    <a:lstStyle/>
                    <a:p>
                      <a:r>
                        <a:rPr lang="en-GB" sz="1100" dirty="0"/>
                        <a:t>Denmark</a:t>
                      </a:r>
                    </a:p>
                  </a:txBody>
                  <a:tcPr marL="36000" marR="36000" marT="25200" marB="25200" anchor="ctr">
                    <a:solidFill>
                      <a:srgbClr val="CCCCCD"/>
                    </a:solidFill>
                  </a:tcPr>
                </a:tc>
                <a:tc>
                  <a:txBody>
                    <a:bodyPr/>
                    <a:lstStyle/>
                    <a:p>
                      <a:pPr algn="ctr"/>
                      <a:r>
                        <a:rPr lang="en-GB" sz="1100" dirty="0"/>
                        <a:t>1 (2.5)</a:t>
                      </a:r>
                    </a:p>
                  </a:txBody>
                  <a:tcPr marL="36000" marR="36000" marT="25200" marB="25200" anchor="ctr">
                    <a:solidFill>
                      <a:srgbClr val="CCCCCD"/>
                    </a:solidFill>
                  </a:tcPr>
                </a:tc>
                <a:tc>
                  <a:txBody>
                    <a:bodyPr/>
                    <a:lstStyle/>
                    <a:p>
                      <a:pPr algn="ctr"/>
                      <a:r>
                        <a:rPr lang="en-GB" sz="1100" dirty="0"/>
                        <a:t>9 (6.2)</a:t>
                      </a:r>
                    </a:p>
                  </a:txBody>
                  <a:tcPr marL="36000" marR="36000" marT="25200" marB="25200" anchor="ctr">
                    <a:solidFill>
                      <a:srgbClr val="CCCCCD"/>
                    </a:solidFill>
                  </a:tcPr>
                </a:tc>
                <a:extLst>
                  <a:ext uri="{0D108BD9-81ED-4DB2-BD59-A6C34878D82A}">
                    <a16:rowId xmlns:a16="http://schemas.microsoft.com/office/drawing/2014/main" val="4171550616"/>
                  </a:ext>
                </a:extLst>
              </a:tr>
              <a:tr h="138859">
                <a:tc vMerge="1">
                  <a:txBody>
                    <a:bodyPr/>
                    <a:lstStyle/>
                    <a:p>
                      <a:endParaRPr lang="en-GB" sz="1100" dirty="0"/>
                    </a:p>
                  </a:txBody>
                  <a:tcPr anchor="ctr"/>
                </a:tc>
                <a:tc>
                  <a:txBody>
                    <a:bodyPr/>
                    <a:lstStyle/>
                    <a:p>
                      <a:r>
                        <a:rPr lang="en-GB" sz="1100" dirty="0"/>
                        <a:t>Germany</a:t>
                      </a:r>
                    </a:p>
                  </a:txBody>
                  <a:tcPr marL="36000" marR="36000" marT="25200" marB="25200" anchor="ctr">
                    <a:solidFill>
                      <a:srgbClr val="CCCCCD"/>
                    </a:solidFill>
                  </a:tcPr>
                </a:tc>
                <a:tc>
                  <a:txBody>
                    <a:bodyPr/>
                    <a:lstStyle/>
                    <a:p>
                      <a:pPr algn="ctr"/>
                      <a:r>
                        <a:rPr lang="en-GB" sz="1100" dirty="0"/>
                        <a:t>6 (15.0)</a:t>
                      </a:r>
                    </a:p>
                  </a:txBody>
                  <a:tcPr marL="36000" marR="36000" marT="25200" marB="25200" anchor="ctr">
                    <a:solidFill>
                      <a:srgbClr val="CCCCCD"/>
                    </a:solidFill>
                  </a:tcPr>
                </a:tc>
                <a:tc>
                  <a:txBody>
                    <a:bodyPr/>
                    <a:lstStyle/>
                    <a:p>
                      <a:pPr algn="ctr"/>
                      <a:r>
                        <a:rPr lang="en-GB" sz="1100" dirty="0"/>
                        <a:t>58 (39.7)</a:t>
                      </a:r>
                    </a:p>
                  </a:txBody>
                  <a:tcPr marL="36000" marR="36000" marT="25200" marB="25200" anchor="ctr">
                    <a:solidFill>
                      <a:srgbClr val="CCCCCD"/>
                    </a:solidFill>
                  </a:tcPr>
                </a:tc>
                <a:extLst>
                  <a:ext uri="{0D108BD9-81ED-4DB2-BD59-A6C34878D82A}">
                    <a16:rowId xmlns:a16="http://schemas.microsoft.com/office/drawing/2014/main" val="393506722"/>
                  </a:ext>
                </a:extLst>
              </a:tr>
              <a:tr h="138859">
                <a:tc vMerge="1">
                  <a:txBody>
                    <a:bodyPr/>
                    <a:lstStyle/>
                    <a:p>
                      <a:endParaRPr lang="en-GB" sz="1100" dirty="0"/>
                    </a:p>
                  </a:txBody>
                  <a:tcPr anchor="ctr"/>
                </a:tc>
                <a:tc>
                  <a:txBody>
                    <a:bodyPr/>
                    <a:lstStyle/>
                    <a:p>
                      <a:r>
                        <a:rPr lang="en-GB" sz="1100" dirty="0"/>
                        <a:t>Sweden</a:t>
                      </a:r>
                    </a:p>
                  </a:txBody>
                  <a:tcPr marL="36000" marR="36000" marT="25200" marB="25200" anchor="ctr">
                    <a:solidFill>
                      <a:srgbClr val="CCCCCD"/>
                    </a:solidFill>
                  </a:tcPr>
                </a:tc>
                <a:tc>
                  <a:txBody>
                    <a:bodyPr/>
                    <a:lstStyle/>
                    <a:p>
                      <a:pPr algn="ctr"/>
                      <a:r>
                        <a:rPr lang="en-GB" sz="1100" dirty="0"/>
                        <a:t>0</a:t>
                      </a:r>
                    </a:p>
                  </a:txBody>
                  <a:tcPr marL="36000" marR="36000" marT="25200" marB="25200" anchor="ctr">
                    <a:solidFill>
                      <a:srgbClr val="CCCCCD"/>
                    </a:solidFill>
                  </a:tcPr>
                </a:tc>
                <a:tc>
                  <a:txBody>
                    <a:bodyPr/>
                    <a:lstStyle/>
                    <a:p>
                      <a:pPr algn="ctr"/>
                      <a:r>
                        <a:rPr lang="en-GB" sz="1100" dirty="0"/>
                        <a:t>9 (6.2)</a:t>
                      </a:r>
                    </a:p>
                  </a:txBody>
                  <a:tcPr marL="36000" marR="36000" marT="25200" marB="25200" anchor="ctr">
                    <a:solidFill>
                      <a:srgbClr val="CCCCCD"/>
                    </a:solidFill>
                  </a:tcPr>
                </a:tc>
                <a:extLst>
                  <a:ext uri="{0D108BD9-81ED-4DB2-BD59-A6C34878D82A}">
                    <a16:rowId xmlns:a16="http://schemas.microsoft.com/office/drawing/2014/main" val="2173572024"/>
                  </a:ext>
                </a:extLst>
              </a:tr>
              <a:tr h="138859">
                <a:tc vMerge="1">
                  <a:txBody>
                    <a:bodyPr/>
                    <a:lstStyle/>
                    <a:p>
                      <a:endParaRPr lang="en-GB" sz="1100" dirty="0"/>
                    </a:p>
                  </a:txBody>
                  <a:tcPr anchor="ctr"/>
                </a:tc>
                <a:tc>
                  <a:txBody>
                    <a:bodyPr/>
                    <a:lstStyle/>
                    <a:p>
                      <a:r>
                        <a:rPr lang="en-GB" sz="1100" dirty="0"/>
                        <a:t>Austria</a:t>
                      </a:r>
                    </a:p>
                  </a:txBody>
                  <a:tcPr marL="36000" marR="36000" marT="25200" marB="25200" anchor="ctr">
                    <a:solidFill>
                      <a:srgbClr val="CCCC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0</a:t>
                      </a:r>
                    </a:p>
                  </a:txBody>
                  <a:tcPr marL="36000" marR="36000" marT="25200" marB="25200" anchor="ctr">
                    <a:solidFill>
                      <a:srgbClr val="CCCCCD"/>
                    </a:solidFill>
                  </a:tcPr>
                </a:tc>
                <a:tc>
                  <a:txBody>
                    <a:bodyPr/>
                    <a:lstStyle/>
                    <a:p>
                      <a:pPr algn="ctr"/>
                      <a:r>
                        <a:rPr lang="en-GB" sz="1100" dirty="0"/>
                        <a:t>3 (2.1)</a:t>
                      </a:r>
                    </a:p>
                  </a:txBody>
                  <a:tcPr marL="36000" marR="36000" marT="25200" marB="25200" anchor="ctr">
                    <a:solidFill>
                      <a:srgbClr val="CCCCCD"/>
                    </a:solidFill>
                  </a:tcPr>
                </a:tc>
                <a:extLst>
                  <a:ext uri="{0D108BD9-81ED-4DB2-BD59-A6C34878D82A}">
                    <a16:rowId xmlns:a16="http://schemas.microsoft.com/office/drawing/2014/main" val="4112857819"/>
                  </a:ext>
                </a:extLst>
              </a:tr>
              <a:tr h="138859">
                <a:tc vMerge="1">
                  <a:txBody>
                    <a:bodyPr/>
                    <a:lstStyle/>
                    <a:p>
                      <a:endParaRPr lang="en-GB" sz="1100" dirty="0"/>
                    </a:p>
                  </a:txBody>
                  <a:tcPr anchor="ctr"/>
                </a:tc>
                <a:tc>
                  <a:txBody>
                    <a:bodyPr/>
                    <a:lstStyle/>
                    <a:p>
                      <a:r>
                        <a:rPr lang="en-GB" sz="1100" dirty="0"/>
                        <a:t>Italy</a:t>
                      </a:r>
                    </a:p>
                  </a:txBody>
                  <a:tcPr marL="36000" marR="36000" marT="25200" marB="25200" anchor="ctr">
                    <a:solidFill>
                      <a:srgbClr val="CCCCCD"/>
                    </a:solidFill>
                  </a:tcPr>
                </a:tc>
                <a:tc>
                  <a:txBody>
                    <a:bodyPr/>
                    <a:lstStyle/>
                    <a:p>
                      <a:pPr algn="ctr"/>
                      <a:r>
                        <a:rPr lang="en-GB" sz="1100" dirty="0"/>
                        <a:t>19 (47.5)</a:t>
                      </a:r>
                    </a:p>
                  </a:txBody>
                  <a:tcPr marL="36000" marR="36000" marT="25200" marB="25200" anchor="ctr">
                    <a:solidFill>
                      <a:srgbClr val="CCCCCD"/>
                    </a:solidFill>
                  </a:tcPr>
                </a:tc>
                <a:tc>
                  <a:txBody>
                    <a:bodyPr/>
                    <a:lstStyle/>
                    <a:p>
                      <a:pPr algn="ctr"/>
                      <a:r>
                        <a:rPr lang="en-GB" sz="1100" dirty="0"/>
                        <a:t>38 (26.0)</a:t>
                      </a:r>
                    </a:p>
                  </a:txBody>
                  <a:tcPr marL="36000" marR="36000" marT="25200" marB="25200" anchor="ctr">
                    <a:solidFill>
                      <a:srgbClr val="CCCCCD"/>
                    </a:solidFill>
                  </a:tcPr>
                </a:tc>
                <a:extLst>
                  <a:ext uri="{0D108BD9-81ED-4DB2-BD59-A6C34878D82A}">
                    <a16:rowId xmlns:a16="http://schemas.microsoft.com/office/drawing/2014/main" val="2542150695"/>
                  </a:ext>
                </a:extLst>
              </a:tr>
              <a:tr h="138859">
                <a:tc vMerge="1">
                  <a:txBody>
                    <a:bodyPr/>
                    <a:lstStyle/>
                    <a:p>
                      <a:endParaRPr lang="en-GB"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Spain</a:t>
                      </a:r>
                    </a:p>
                  </a:txBody>
                  <a:tcPr marL="36000" marR="36000" marT="25200" marB="25200" anchor="ctr">
                    <a:solidFill>
                      <a:srgbClr val="CCCCCD"/>
                    </a:solidFill>
                  </a:tcPr>
                </a:tc>
                <a:tc>
                  <a:txBody>
                    <a:bodyPr/>
                    <a:lstStyle/>
                    <a:p>
                      <a:pPr algn="ctr"/>
                      <a:r>
                        <a:rPr lang="en-GB" sz="1100" dirty="0"/>
                        <a:t>14 (35.0)</a:t>
                      </a:r>
                    </a:p>
                  </a:txBody>
                  <a:tcPr marL="36000" marR="36000" marT="25200" marB="25200" anchor="ctr">
                    <a:solidFill>
                      <a:srgbClr val="CCCCCD"/>
                    </a:solidFill>
                  </a:tcPr>
                </a:tc>
                <a:tc>
                  <a:txBody>
                    <a:bodyPr/>
                    <a:lstStyle/>
                    <a:p>
                      <a:pPr algn="ctr"/>
                      <a:r>
                        <a:rPr lang="en-GB" sz="1100" dirty="0"/>
                        <a:t>29 (19.9)</a:t>
                      </a:r>
                    </a:p>
                  </a:txBody>
                  <a:tcPr marL="36000" marR="36000" marT="25200" marB="25200" anchor="ctr">
                    <a:solidFill>
                      <a:srgbClr val="CCCCCD"/>
                    </a:solidFill>
                  </a:tcPr>
                </a:tc>
                <a:extLst>
                  <a:ext uri="{0D108BD9-81ED-4DB2-BD59-A6C34878D82A}">
                    <a16:rowId xmlns:a16="http://schemas.microsoft.com/office/drawing/2014/main" val="626683298"/>
                  </a:ext>
                </a:extLst>
              </a:tr>
              <a:tr h="138859">
                <a:tc rowSpan="3">
                  <a:txBody>
                    <a:bodyPr/>
                    <a:lstStyle/>
                    <a:p>
                      <a:r>
                        <a:rPr lang="en-GB" sz="1100" dirty="0"/>
                        <a:t>Age at enrolment (years), n (%)</a:t>
                      </a:r>
                    </a:p>
                  </a:txBody>
                  <a:tcPr marL="36000" marR="36000" marT="25200" marB="25200" anchor="ctr">
                    <a:solidFill>
                      <a:srgbClr val="E7E7E8"/>
                    </a:solidFill>
                  </a:tcPr>
                </a:tc>
                <a:tc>
                  <a:txBody>
                    <a:bodyPr/>
                    <a:lstStyle/>
                    <a:p>
                      <a:r>
                        <a:rPr lang="en-GB" sz="1100" dirty="0"/>
                        <a:t>Mean (SD)</a:t>
                      </a:r>
                    </a:p>
                  </a:txBody>
                  <a:tcPr marL="36000" marR="36000" marT="25200" marB="25200" anchor="ctr">
                    <a:solidFill>
                      <a:srgbClr val="E7E7E8"/>
                    </a:solidFill>
                  </a:tcPr>
                </a:tc>
                <a:tc>
                  <a:txBody>
                    <a:bodyPr/>
                    <a:lstStyle/>
                    <a:p>
                      <a:pPr algn="ctr"/>
                      <a:r>
                        <a:rPr lang="en-GB" sz="1100" dirty="0"/>
                        <a:t>24.2 (12.6)</a:t>
                      </a:r>
                    </a:p>
                  </a:txBody>
                  <a:tcPr marL="36000" marR="36000" marT="25200" marB="25200" anchor="ctr">
                    <a:solidFill>
                      <a:srgbClr val="E7E7E8"/>
                    </a:solidFill>
                  </a:tcPr>
                </a:tc>
                <a:tc>
                  <a:txBody>
                    <a:bodyPr/>
                    <a:lstStyle/>
                    <a:p>
                      <a:pPr algn="ctr"/>
                      <a:r>
                        <a:rPr lang="en-GB" sz="1100" dirty="0"/>
                        <a:t>21.0 (18.4)</a:t>
                      </a:r>
                    </a:p>
                  </a:txBody>
                  <a:tcPr marL="36000" marR="36000" marT="25200" marB="25200" anchor="ctr">
                    <a:solidFill>
                      <a:srgbClr val="E7E7E8"/>
                    </a:solidFill>
                  </a:tcPr>
                </a:tc>
                <a:extLst>
                  <a:ext uri="{0D108BD9-81ED-4DB2-BD59-A6C34878D82A}">
                    <a16:rowId xmlns:a16="http://schemas.microsoft.com/office/drawing/2014/main" val="1173664748"/>
                  </a:ext>
                </a:extLst>
              </a:tr>
              <a:tr h="138859">
                <a:tc vMerge="1">
                  <a:txBody>
                    <a:bodyPr/>
                    <a:lstStyle/>
                    <a:p>
                      <a:endParaRPr lang="en-GB" sz="1100" dirty="0"/>
                    </a:p>
                  </a:txBody>
                  <a:tcPr anchor="ctr"/>
                </a:tc>
                <a:tc>
                  <a:txBody>
                    <a:bodyPr/>
                    <a:lstStyle/>
                    <a:p>
                      <a:r>
                        <a:rPr lang="en-GB" sz="1100" dirty="0"/>
                        <a:t>Median (Q1,Q3)</a:t>
                      </a:r>
                    </a:p>
                  </a:txBody>
                  <a:tcPr marL="36000" marR="36000" marT="25200" marB="25200" anchor="ctr">
                    <a:solidFill>
                      <a:srgbClr val="E7E7E8"/>
                    </a:solidFill>
                  </a:tcPr>
                </a:tc>
                <a:tc>
                  <a:txBody>
                    <a:bodyPr/>
                    <a:lstStyle/>
                    <a:p>
                      <a:pPr algn="ctr"/>
                      <a:r>
                        <a:rPr lang="en-GB" sz="1100" dirty="0"/>
                        <a:t>18.5 (14.7, 36.8)</a:t>
                      </a:r>
                    </a:p>
                  </a:txBody>
                  <a:tcPr marL="36000" marR="36000" marT="25200" marB="25200" anchor="ctr">
                    <a:solidFill>
                      <a:srgbClr val="E7E7E8"/>
                    </a:solidFill>
                  </a:tcPr>
                </a:tc>
                <a:tc>
                  <a:txBody>
                    <a:bodyPr/>
                    <a:lstStyle/>
                    <a:p>
                      <a:pPr algn="ctr"/>
                      <a:r>
                        <a:rPr lang="en-GB" sz="1100" dirty="0"/>
                        <a:t>13.1 (8.0, 26.8)</a:t>
                      </a:r>
                    </a:p>
                  </a:txBody>
                  <a:tcPr marL="36000" marR="36000" marT="25200" marB="25200" anchor="ctr">
                    <a:solidFill>
                      <a:srgbClr val="E7E7E8"/>
                    </a:solidFill>
                  </a:tcPr>
                </a:tc>
                <a:extLst>
                  <a:ext uri="{0D108BD9-81ED-4DB2-BD59-A6C34878D82A}">
                    <a16:rowId xmlns:a16="http://schemas.microsoft.com/office/drawing/2014/main" val="3242245066"/>
                  </a:ext>
                </a:extLst>
              </a:tr>
              <a:tr h="138859">
                <a:tc vMerge="1">
                  <a:txBody>
                    <a:bodyPr/>
                    <a:lstStyle/>
                    <a:p>
                      <a:endParaRPr lang="en-GB"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Min, Max</a:t>
                      </a:r>
                    </a:p>
                  </a:txBody>
                  <a:tcPr marL="36000" marR="36000" marT="25200" marB="25200" anchor="ctr">
                    <a:solidFill>
                      <a:srgbClr val="E7E7E8"/>
                    </a:solidFill>
                  </a:tcPr>
                </a:tc>
                <a:tc>
                  <a:txBody>
                    <a:bodyPr/>
                    <a:lstStyle/>
                    <a:p>
                      <a:pPr algn="ctr"/>
                      <a:r>
                        <a:rPr lang="en-GB" sz="1100" dirty="0"/>
                        <a:t>7.4, 51.4</a:t>
                      </a:r>
                    </a:p>
                  </a:txBody>
                  <a:tcPr marL="36000" marR="36000" marT="25200" marB="25200" anchor="ctr">
                    <a:solidFill>
                      <a:srgbClr val="E7E7E8"/>
                    </a:solidFill>
                  </a:tcPr>
                </a:tc>
                <a:tc>
                  <a:txBody>
                    <a:bodyPr/>
                    <a:lstStyle/>
                    <a:p>
                      <a:pPr algn="ctr"/>
                      <a:r>
                        <a:rPr lang="en-GB" sz="1100" dirty="0"/>
                        <a:t>5.0, 84.4</a:t>
                      </a:r>
                    </a:p>
                  </a:txBody>
                  <a:tcPr marL="36000" marR="36000" marT="25200" marB="25200" anchor="ctr">
                    <a:solidFill>
                      <a:srgbClr val="E7E7E8"/>
                    </a:solidFill>
                  </a:tcPr>
                </a:tc>
                <a:extLst>
                  <a:ext uri="{0D108BD9-81ED-4DB2-BD59-A6C34878D82A}">
                    <a16:rowId xmlns:a16="http://schemas.microsoft.com/office/drawing/2014/main" val="863431544"/>
                  </a:ext>
                </a:extLst>
              </a:tr>
              <a:tr h="138859">
                <a:tc rowSpan="8">
                  <a:txBody>
                    <a:bodyPr/>
                    <a:lstStyle/>
                    <a:p>
                      <a:r>
                        <a:rPr lang="en-GB" sz="1100" dirty="0"/>
                        <a:t>Age subgroups at enrolment (years), </a:t>
                      </a:r>
                      <a:br>
                        <a:rPr lang="en-GB" sz="1100" dirty="0"/>
                      </a:br>
                      <a:r>
                        <a:rPr lang="en-GB" sz="1100" dirty="0"/>
                        <a:t>n (%)</a:t>
                      </a:r>
                    </a:p>
                  </a:txBody>
                  <a:tcPr marL="36000" marR="36000" marT="25200" marB="25200" anchor="ctr">
                    <a:solidFill>
                      <a:srgbClr val="CCCCCD"/>
                    </a:solidFill>
                  </a:tcPr>
                </a:tc>
                <a:tc>
                  <a:txBody>
                    <a:bodyPr/>
                    <a:lstStyle/>
                    <a:p>
                      <a:r>
                        <a:rPr lang="en-GB" sz="1100" dirty="0"/>
                        <a:t>5–10</a:t>
                      </a:r>
                    </a:p>
                  </a:txBody>
                  <a:tcPr marL="36000" marR="36000" marT="25200" marB="25200" anchor="ctr">
                    <a:solidFill>
                      <a:srgbClr val="CCCCCD"/>
                    </a:solidFill>
                  </a:tcPr>
                </a:tc>
                <a:tc>
                  <a:txBody>
                    <a:bodyPr/>
                    <a:lstStyle/>
                    <a:p>
                      <a:pPr algn="ctr"/>
                      <a:r>
                        <a:rPr lang="en-GB" sz="1100" dirty="0"/>
                        <a:t>4 (10.0%)</a:t>
                      </a:r>
                    </a:p>
                  </a:txBody>
                  <a:tcPr marL="36000" marR="36000" marT="25200" marB="25200" anchor="ctr">
                    <a:solidFill>
                      <a:srgbClr val="CCCCCD"/>
                    </a:solidFill>
                  </a:tcPr>
                </a:tc>
                <a:tc>
                  <a:txBody>
                    <a:bodyPr/>
                    <a:lstStyle/>
                    <a:p>
                      <a:pPr algn="ctr"/>
                      <a:r>
                        <a:rPr lang="en-GB" sz="1100" dirty="0"/>
                        <a:t>62 (42.5%)</a:t>
                      </a:r>
                    </a:p>
                  </a:txBody>
                  <a:tcPr marL="36000" marR="36000" marT="25200" marB="25200" anchor="ctr">
                    <a:solidFill>
                      <a:srgbClr val="CCCCCD"/>
                    </a:solidFill>
                  </a:tcPr>
                </a:tc>
                <a:extLst>
                  <a:ext uri="{0D108BD9-81ED-4DB2-BD59-A6C34878D82A}">
                    <a16:rowId xmlns:a16="http://schemas.microsoft.com/office/drawing/2014/main" val="1163140629"/>
                  </a:ext>
                </a:extLst>
              </a:tr>
              <a:tr h="138859">
                <a:tc vMerge="1">
                  <a:txBody>
                    <a:bodyPr/>
                    <a:lstStyle/>
                    <a:p>
                      <a:endParaRPr lang="en-GB" sz="1100" dirty="0"/>
                    </a:p>
                  </a:txBody>
                  <a:tcPr marL="36000" marR="36000" marT="36000" marB="36000" anchor="ctr"/>
                </a:tc>
                <a:tc>
                  <a:txBody>
                    <a:bodyPr/>
                    <a:lstStyle/>
                    <a:p>
                      <a:r>
                        <a:rPr lang="en-GB" sz="1100" dirty="0"/>
                        <a:t>11–15</a:t>
                      </a:r>
                    </a:p>
                  </a:txBody>
                  <a:tcPr marL="36000" marR="36000" marT="25200" marB="25200" anchor="ctr">
                    <a:solidFill>
                      <a:srgbClr val="CCCCCD"/>
                    </a:solidFill>
                  </a:tcPr>
                </a:tc>
                <a:tc>
                  <a:txBody>
                    <a:bodyPr/>
                    <a:lstStyle/>
                    <a:p>
                      <a:pPr algn="ctr"/>
                      <a:r>
                        <a:rPr lang="en-GB" sz="1100" dirty="0"/>
                        <a:t>10 (25.0%)</a:t>
                      </a:r>
                    </a:p>
                  </a:txBody>
                  <a:tcPr marL="36000" marR="36000" marT="25200" marB="25200" anchor="ctr">
                    <a:solidFill>
                      <a:srgbClr val="CCCCCD"/>
                    </a:solidFill>
                  </a:tcPr>
                </a:tc>
                <a:tc>
                  <a:txBody>
                    <a:bodyPr/>
                    <a:lstStyle/>
                    <a:p>
                      <a:pPr algn="ctr"/>
                      <a:r>
                        <a:rPr lang="en-GB" sz="1100" dirty="0"/>
                        <a:t>26 (17.8%)</a:t>
                      </a:r>
                    </a:p>
                  </a:txBody>
                  <a:tcPr marL="36000" marR="36000" marT="25200" marB="25200" anchor="ctr">
                    <a:solidFill>
                      <a:srgbClr val="CCCCCD"/>
                    </a:solidFill>
                  </a:tcPr>
                </a:tc>
                <a:extLst>
                  <a:ext uri="{0D108BD9-81ED-4DB2-BD59-A6C34878D82A}">
                    <a16:rowId xmlns:a16="http://schemas.microsoft.com/office/drawing/2014/main" val="2765014606"/>
                  </a:ext>
                </a:extLst>
              </a:tr>
              <a:tr h="138859">
                <a:tc vMerge="1">
                  <a:txBody>
                    <a:bodyPr/>
                    <a:lstStyle/>
                    <a:p>
                      <a:endParaRPr lang="en-GB" sz="1100" dirty="0"/>
                    </a:p>
                  </a:txBody>
                  <a:tcPr marL="36000" marR="36000" marT="36000" marB="36000" anchor="ctr"/>
                </a:tc>
                <a:tc>
                  <a:txBody>
                    <a:bodyPr/>
                    <a:lstStyle/>
                    <a:p>
                      <a:r>
                        <a:rPr lang="en-GB" sz="1100" dirty="0"/>
                        <a:t>16–20</a:t>
                      </a:r>
                    </a:p>
                  </a:txBody>
                  <a:tcPr marL="36000" marR="36000" marT="25200" marB="25200" anchor="ctr">
                    <a:solidFill>
                      <a:srgbClr val="CCCCCD"/>
                    </a:solidFill>
                  </a:tcPr>
                </a:tc>
                <a:tc>
                  <a:txBody>
                    <a:bodyPr/>
                    <a:lstStyle/>
                    <a:p>
                      <a:pPr algn="ctr"/>
                      <a:r>
                        <a:rPr lang="en-GB" sz="1100" dirty="0"/>
                        <a:t>8 (20.0%)</a:t>
                      </a:r>
                    </a:p>
                  </a:txBody>
                  <a:tcPr marL="36000" marR="36000" marT="25200" marB="25200" anchor="ctr">
                    <a:solidFill>
                      <a:srgbClr val="CCCCCD"/>
                    </a:solidFill>
                  </a:tcPr>
                </a:tc>
                <a:tc>
                  <a:txBody>
                    <a:bodyPr/>
                    <a:lstStyle/>
                    <a:p>
                      <a:pPr algn="ctr"/>
                      <a:r>
                        <a:rPr lang="en-GB" sz="1100" dirty="0"/>
                        <a:t>9 (6.2%)</a:t>
                      </a:r>
                    </a:p>
                  </a:txBody>
                  <a:tcPr marL="36000" marR="36000" marT="25200" marB="25200" anchor="ctr">
                    <a:solidFill>
                      <a:srgbClr val="CCCCCD"/>
                    </a:solidFill>
                  </a:tcPr>
                </a:tc>
                <a:extLst>
                  <a:ext uri="{0D108BD9-81ED-4DB2-BD59-A6C34878D82A}">
                    <a16:rowId xmlns:a16="http://schemas.microsoft.com/office/drawing/2014/main" val="2386135656"/>
                  </a:ext>
                </a:extLst>
              </a:tr>
              <a:tr h="138859">
                <a:tc vMerge="1">
                  <a:txBody>
                    <a:bodyPr/>
                    <a:lstStyle/>
                    <a:p>
                      <a:endParaRPr lang="en-GB" sz="1100" dirty="0"/>
                    </a:p>
                  </a:txBody>
                  <a:tcPr marL="36000" marR="36000" marT="36000" marB="36000" anchor="ctr"/>
                </a:tc>
                <a:tc>
                  <a:txBody>
                    <a:bodyPr/>
                    <a:lstStyle/>
                    <a:p>
                      <a:r>
                        <a:rPr lang="en-GB" sz="1100" dirty="0"/>
                        <a:t>21–30</a:t>
                      </a:r>
                    </a:p>
                  </a:txBody>
                  <a:tcPr marL="36000" marR="36000" marT="25200" marB="25200" anchor="ctr">
                    <a:solidFill>
                      <a:srgbClr val="CCCCCD"/>
                    </a:solidFill>
                  </a:tcPr>
                </a:tc>
                <a:tc>
                  <a:txBody>
                    <a:bodyPr/>
                    <a:lstStyle/>
                    <a:p>
                      <a:pPr algn="ctr"/>
                      <a:r>
                        <a:rPr lang="en-GB" sz="1100" dirty="0"/>
                        <a:t>5 (12.5%)</a:t>
                      </a:r>
                    </a:p>
                  </a:txBody>
                  <a:tcPr marL="36000" marR="36000" marT="25200" marB="25200" anchor="ctr">
                    <a:solidFill>
                      <a:srgbClr val="CCCCCD"/>
                    </a:solidFill>
                  </a:tcPr>
                </a:tc>
                <a:tc>
                  <a:txBody>
                    <a:bodyPr/>
                    <a:lstStyle/>
                    <a:p>
                      <a:pPr algn="ctr"/>
                      <a:r>
                        <a:rPr lang="en-GB" sz="1100" dirty="0"/>
                        <a:t>17 (11.6%)</a:t>
                      </a:r>
                    </a:p>
                  </a:txBody>
                  <a:tcPr marL="36000" marR="36000" marT="25200" marB="25200" anchor="ctr">
                    <a:solidFill>
                      <a:srgbClr val="CCCCCD"/>
                    </a:solidFill>
                  </a:tcPr>
                </a:tc>
                <a:extLst>
                  <a:ext uri="{0D108BD9-81ED-4DB2-BD59-A6C34878D82A}">
                    <a16:rowId xmlns:a16="http://schemas.microsoft.com/office/drawing/2014/main" val="1641266395"/>
                  </a:ext>
                </a:extLst>
              </a:tr>
              <a:tr h="138859">
                <a:tc vMerge="1">
                  <a:txBody>
                    <a:bodyPr/>
                    <a:lstStyle/>
                    <a:p>
                      <a:endParaRPr lang="en-GB" sz="1100" dirty="0"/>
                    </a:p>
                  </a:txBody>
                  <a:tcPr marL="36000" marR="36000" marT="36000" marB="36000" anchor="ctr"/>
                </a:tc>
                <a:tc>
                  <a:txBody>
                    <a:bodyPr/>
                    <a:lstStyle/>
                    <a:p>
                      <a:r>
                        <a:rPr lang="en-GB" sz="1100" dirty="0"/>
                        <a:t>31–40</a:t>
                      </a:r>
                    </a:p>
                  </a:txBody>
                  <a:tcPr marL="36000" marR="36000" marT="25200" marB="25200" anchor="ctr">
                    <a:solidFill>
                      <a:srgbClr val="CCCCCD"/>
                    </a:solidFill>
                  </a:tcPr>
                </a:tc>
                <a:tc>
                  <a:txBody>
                    <a:bodyPr/>
                    <a:lstStyle/>
                    <a:p>
                      <a:pPr algn="ctr"/>
                      <a:r>
                        <a:rPr lang="en-GB" sz="1100" dirty="0"/>
                        <a:t>7 (17.5%)</a:t>
                      </a:r>
                    </a:p>
                  </a:txBody>
                  <a:tcPr marL="36000" marR="36000" marT="25200" marB="25200" anchor="ctr">
                    <a:solidFill>
                      <a:srgbClr val="CCCCCD"/>
                    </a:solidFill>
                  </a:tcPr>
                </a:tc>
                <a:tc>
                  <a:txBody>
                    <a:bodyPr/>
                    <a:lstStyle/>
                    <a:p>
                      <a:pPr algn="ctr"/>
                      <a:r>
                        <a:rPr lang="en-GB" sz="1100" dirty="0"/>
                        <a:t>7 (4.8%)</a:t>
                      </a:r>
                    </a:p>
                  </a:txBody>
                  <a:tcPr marL="36000" marR="36000" marT="25200" marB="25200" anchor="ctr">
                    <a:solidFill>
                      <a:srgbClr val="CCCCCD"/>
                    </a:solidFill>
                  </a:tcPr>
                </a:tc>
                <a:extLst>
                  <a:ext uri="{0D108BD9-81ED-4DB2-BD59-A6C34878D82A}">
                    <a16:rowId xmlns:a16="http://schemas.microsoft.com/office/drawing/2014/main" val="656966792"/>
                  </a:ext>
                </a:extLst>
              </a:tr>
              <a:tr h="138859">
                <a:tc vMerge="1">
                  <a:txBody>
                    <a:bodyPr/>
                    <a:lstStyle/>
                    <a:p>
                      <a:endParaRPr lang="en-GB" sz="1100" dirty="0"/>
                    </a:p>
                  </a:txBody>
                  <a:tcPr marL="36000" marR="36000" marT="36000" marB="36000" anchor="ctr"/>
                </a:tc>
                <a:tc>
                  <a:txBody>
                    <a:bodyPr/>
                    <a:lstStyle/>
                    <a:p>
                      <a:r>
                        <a:rPr lang="en-GB" sz="1100" dirty="0"/>
                        <a:t>41–50</a:t>
                      </a:r>
                    </a:p>
                  </a:txBody>
                  <a:tcPr marL="36000" marR="36000" marT="25200" marB="25200" anchor="ctr">
                    <a:solidFill>
                      <a:srgbClr val="CCCCCD"/>
                    </a:solidFill>
                  </a:tcPr>
                </a:tc>
                <a:tc>
                  <a:txBody>
                    <a:bodyPr/>
                    <a:lstStyle/>
                    <a:p>
                      <a:pPr algn="ctr"/>
                      <a:r>
                        <a:rPr lang="en-GB" sz="1100" dirty="0"/>
                        <a:t>5 (12.5%)</a:t>
                      </a:r>
                    </a:p>
                  </a:txBody>
                  <a:tcPr marL="36000" marR="36000" marT="25200" marB="25200" anchor="ctr">
                    <a:solidFill>
                      <a:srgbClr val="CCCCCD"/>
                    </a:solidFill>
                  </a:tcPr>
                </a:tc>
                <a:tc>
                  <a:txBody>
                    <a:bodyPr/>
                    <a:lstStyle/>
                    <a:p>
                      <a:pPr algn="ctr"/>
                      <a:r>
                        <a:rPr lang="en-GB" sz="1100" dirty="0"/>
                        <a:t>10 (6.8%)</a:t>
                      </a:r>
                    </a:p>
                  </a:txBody>
                  <a:tcPr marL="36000" marR="36000" marT="25200" marB="25200" anchor="ctr">
                    <a:solidFill>
                      <a:srgbClr val="CCCCCD"/>
                    </a:solidFill>
                  </a:tcPr>
                </a:tc>
                <a:extLst>
                  <a:ext uri="{0D108BD9-81ED-4DB2-BD59-A6C34878D82A}">
                    <a16:rowId xmlns:a16="http://schemas.microsoft.com/office/drawing/2014/main" val="2072218422"/>
                  </a:ext>
                </a:extLst>
              </a:tr>
              <a:tr h="138859">
                <a:tc vMerge="1">
                  <a:txBody>
                    <a:bodyPr/>
                    <a:lstStyle/>
                    <a:p>
                      <a:endParaRPr lang="en-GB" sz="1100" dirty="0"/>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51–60</a:t>
                      </a:r>
                    </a:p>
                  </a:txBody>
                  <a:tcPr marL="36000" marR="36000" marT="25200" marB="25200" anchor="ctr">
                    <a:solidFill>
                      <a:srgbClr val="CCCCCD"/>
                    </a:solidFill>
                  </a:tcPr>
                </a:tc>
                <a:tc>
                  <a:txBody>
                    <a:bodyPr/>
                    <a:lstStyle/>
                    <a:p>
                      <a:pPr algn="ctr"/>
                      <a:r>
                        <a:rPr lang="en-GB" sz="1100" dirty="0"/>
                        <a:t>1 (2.5%)</a:t>
                      </a:r>
                    </a:p>
                  </a:txBody>
                  <a:tcPr marL="36000" marR="36000" marT="25200" marB="25200" anchor="ctr">
                    <a:solidFill>
                      <a:srgbClr val="CCCCCD"/>
                    </a:solidFill>
                  </a:tcPr>
                </a:tc>
                <a:tc>
                  <a:txBody>
                    <a:bodyPr/>
                    <a:lstStyle/>
                    <a:p>
                      <a:pPr algn="ctr"/>
                      <a:r>
                        <a:rPr lang="en-GB" sz="1100" dirty="0"/>
                        <a:t>7 (4.8%)</a:t>
                      </a:r>
                    </a:p>
                  </a:txBody>
                  <a:tcPr marL="36000" marR="36000" marT="25200" marB="25200" anchor="ctr">
                    <a:solidFill>
                      <a:srgbClr val="CCCCCD"/>
                    </a:solidFill>
                  </a:tcPr>
                </a:tc>
                <a:extLst>
                  <a:ext uri="{0D108BD9-81ED-4DB2-BD59-A6C34878D82A}">
                    <a16:rowId xmlns:a16="http://schemas.microsoft.com/office/drawing/2014/main" val="2895854255"/>
                  </a:ext>
                </a:extLst>
              </a:tr>
              <a:tr h="138859">
                <a:tc vMerge="1">
                  <a:txBody>
                    <a:bodyPr/>
                    <a:lstStyle/>
                    <a:p>
                      <a:endParaRPr lang="en-GB" sz="1100" dirty="0"/>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&gt;60</a:t>
                      </a:r>
                    </a:p>
                  </a:txBody>
                  <a:tcPr marL="36000" marR="36000" marT="25200" marB="25200" anchor="ctr">
                    <a:solidFill>
                      <a:srgbClr val="CCCC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0 (0.0%)</a:t>
                      </a:r>
                    </a:p>
                  </a:txBody>
                  <a:tcPr marL="36000" marR="36000" marT="25200" marB="25200" anchor="ctr">
                    <a:solidFill>
                      <a:srgbClr val="CCCC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8 (5.5%)</a:t>
                      </a:r>
                    </a:p>
                  </a:txBody>
                  <a:tcPr marL="36000" marR="36000" marT="25200" marB="25200" anchor="ctr">
                    <a:solidFill>
                      <a:srgbClr val="CCCCCD"/>
                    </a:solidFill>
                  </a:tcPr>
                </a:tc>
                <a:extLst>
                  <a:ext uri="{0D108BD9-81ED-4DB2-BD59-A6C34878D82A}">
                    <a16:rowId xmlns:a16="http://schemas.microsoft.com/office/drawing/2014/main" val="880082079"/>
                  </a:ext>
                </a:extLst>
              </a:tr>
            </a:tbl>
          </a:graphicData>
        </a:graphic>
      </p:graphicFrame>
      <p:graphicFrame>
        <p:nvGraphicFramePr>
          <p:cNvPr id="7" name="Table 6">
            <a:extLst>
              <a:ext uri="{FF2B5EF4-FFF2-40B4-BE49-F238E27FC236}">
                <a16:creationId xmlns:a16="http://schemas.microsoft.com/office/drawing/2014/main" id="{857EAF21-1A63-B320-3764-F278231402E7}"/>
              </a:ext>
            </a:extLst>
          </p:cNvPr>
          <p:cNvGraphicFramePr>
            <a:graphicFrameLocks/>
          </p:cNvGraphicFramePr>
          <p:nvPr>
            <p:extLst>
              <p:ext uri="{D42A27DB-BD31-4B8C-83A1-F6EECF244321}">
                <p14:modId xmlns:p14="http://schemas.microsoft.com/office/powerpoint/2010/main" val="3303642563"/>
              </p:ext>
            </p:extLst>
          </p:nvPr>
        </p:nvGraphicFramePr>
        <p:xfrm>
          <a:off x="6190824" y="1449387"/>
          <a:ext cx="5305851" cy="1744320"/>
        </p:xfrm>
        <a:graphic>
          <a:graphicData uri="http://schemas.openxmlformats.org/drawingml/2006/table">
            <a:tbl>
              <a:tblPr firstRow="1" bandRow="1">
                <a:tableStyleId>{5C22544A-7EE6-4342-B048-85BDC9FD1C3A}</a:tableStyleId>
              </a:tblPr>
              <a:tblGrid>
                <a:gridCol w="1069117">
                  <a:extLst>
                    <a:ext uri="{9D8B030D-6E8A-4147-A177-3AD203B41FA5}">
                      <a16:colId xmlns:a16="http://schemas.microsoft.com/office/drawing/2014/main" val="1966973761"/>
                    </a:ext>
                  </a:extLst>
                </a:gridCol>
                <a:gridCol w="1190840">
                  <a:extLst>
                    <a:ext uri="{9D8B030D-6E8A-4147-A177-3AD203B41FA5}">
                      <a16:colId xmlns:a16="http://schemas.microsoft.com/office/drawing/2014/main" val="2734470712"/>
                    </a:ext>
                  </a:extLst>
                </a:gridCol>
                <a:gridCol w="1522947">
                  <a:extLst>
                    <a:ext uri="{9D8B030D-6E8A-4147-A177-3AD203B41FA5}">
                      <a16:colId xmlns:a16="http://schemas.microsoft.com/office/drawing/2014/main" val="1077780689"/>
                    </a:ext>
                  </a:extLst>
                </a:gridCol>
                <a:gridCol w="1522947">
                  <a:extLst>
                    <a:ext uri="{9D8B030D-6E8A-4147-A177-3AD203B41FA5}">
                      <a16:colId xmlns:a16="http://schemas.microsoft.com/office/drawing/2014/main" val="702165473"/>
                    </a:ext>
                  </a:extLst>
                </a:gridCol>
              </a:tblGrid>
              <a:tr h="191110">
                <a:tc gridSpan="2">
                  <a:txBody>
                    <a:bodyPr/>
                    <a:lstStyle/>
                    <a:p>
                      <a:endParaRPr lang="en-GB" sz="1100" dirty="0"/>
                    </a:p>
                  </a:txBody>
                  <a:tcPr marL="36000" marR="36000" marT="25200" marB="25200" anchor="ctr">
                    <a:solidFill>
                      <a:schemeClr val="bg2"/>
                    </a:solidFill>
                  </a:tcPr>
                </a:tc>
                <a:tc hMerge="1">
                  <a:txBody>
                    <a:bodyPr/>
                    <a:lstStyle/>
                    <a:p>
                      <a:endParaRPr lang="en-GB" sz="1400" dirty="0"/>
                    </a:p>
                  </a:txBody>
                  <a:tcPr/>
                </a:tc>
                <a:tc>
                  <a:txBody>
                    <a:bodyPr/>
                    <a:lstStyle/>
                    <a:p>
                      <a:pPr algn="ctr"/>
                      <a:r>
                        <a:rPr lang="en-GB" sz="1100" dirty="0"/>
                        <a:t>With LL (N=40)</a:t>
                      </a:r>
                    </a:p>
                  </a:txBody>
                  <a:tcPr marL="36000" marR="36000" marT="25200" marB="25200" anchor="ctr"/>
                </a:tc>
                <a:tc>
                  <a:txBody>
                    <a:bodyPr/>
                    <a:lstStyle/>
                    <a:p>
                      <a:pPr algn="ctr"/>
                      <a:r>
                        <a:rPr lang="en-GB" sz="1100" dirty="0"/>
                        <a:t>Without LL (N=146)</a:t>
                      </a:r>
                    </a:p>
                  </a:txBody>
                  <a:tcPr marL="36000" marR="36000" marT="25200" marB="25200" anchor="ctr"/>
                </a:tc>
                <a:extLst>
                  <a:ext uri="{0D108BD9-81ED-4DB2-BD59-A6C34878D82A}">
                    <a16:rowId xmlns:a16="http://schemas.microsoft.com/office/drawing/2014/main" val="3545260350"/>
                  </a:ext>
                </a:extLst>
              </a:tr>
              <a:tr h="191110">
                <a:tc rowSpan="2">
                  <a:txBody>
                    <a:bodyPr/>
                    <a:lstStyle/>
                    <a:p>
                      <a:r>
                        <a:rPr lang="en-GB" sz="1100" dirty="0"/>
                        <a:t>Gender, n (%)</a:t>
                      </a:r>
                    </a:p>
                  </a:txBody>
                  <a:tcPr marL="36000" marR="36000" marT="25200" marB="25200" anchor="ctr">
                    <a:solidFill>
                      <a:srgbClr val="CCCCCD"/>
                    </a:solidFill>
                  </a:tcPr>
                </a:tc>
                <a:tc>
                  <a:txBody>
                    <a:bodyPr/>
                    <a:lstStyle/>
                    <a:p>
                      <a:r>
                        <a:rPr lang="en-GB" sz="1100" dirty="0"/>
                        <a:t>Male</a:t>
                      </a:r>
                    </a:p>
                  </a:txBody>
                  <a:tcPr marL="36000" marR="36000" marT="25200" marB="25200" anchor="ctr">
                    <a:solidFill>
                      <a:srgbClr val="CCCC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10 (25.0%)</a:t>
                      </a:r>
                    </a:p>
                  </a:txBody>
                  <a:tcPr marL="36000" marR="36000" marT="25200" marB="25200" anchor="ctr">
                    <a:solidFill>
                      <a:srgbClr val="CCCCCD"/>
                    </a:solidFill>
                  </a:tcPr>
                </a:tc>
                <a:tc>
                  <a:txBody>
                    <a:bodyPr/>
                    <a:lstStyle/>
                    <a:p>
                      <a:pPr algn="ctr"/>
                      <a:r>
                        <a:rPr lang="en-GB" sz="1100" dirty="0"/>
                        <a:t>75 (51.4%)</a:t>
                      </a:r>
                    </a:p>
                  </a:txBody>
                  <a:tcPr marL="36000" marR="36000" marT="25200" marB="25200" anchor="ctr">
                    <a:solidFill>
                      <a:srgbClr val="CCCCCD"/>
                    </a:solidFill>
                  </a:tcPr>
                </a:tc>
                <a:extLst>
                  <a:ext uri="{0D108BD9-81ED-4DB2-BD59-A6C34878D82A}">
                    <a16:rowId xmlns:a16="http://schemas.microsoft.com/office/drawing/2014/main" val="4171550616"/>
                  </a:ext>
                </a:extLst>
              </a:tr>
              <a:tr h="191110">
                <a:tc vMerge="1">
                  <a:txBody>
                    <a:bodyPr/>
                    <a:lstStyle/>
                    <a:p>
                      <a:endParaRPr lang="en-GB"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Female</a:t>
                      </a:r>
                    </a:p>
                  </a:txBody>
                  <a:tcPr marL="36000" marR="36000" marT="25200" marB="25200" anchor="ctr">
                    <a:solidFill>
                      <a:srgbClr val="CCCC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30 (75.0%)</a:t>
                      </a:r>
                    </a:p>
                  </a:txBody>
                  <a:tcPr marL="36000" marR="36000" marT="25200" marB="25200" anchor="ctr">
                    <a:solidFill>
                      <a:srgbClr val="CCCCCD"/>
                    </a:solidFill>
                  </a:tcPr>
                </a:tc>
                <a:tc>
                  <a:txBody>
                    <a:bodyPr/>
                    <a:lstStyle/>
                    <a:p>
                      <a:pPr algn="ctr"/>
                      <a:r>
                        <a:rPr lang="en-GB" sz="1100" dirty="0"/>
                        <a:t>71 (48.6%)</a:t>
                      </a:r>
                    </a:p>
                  </a:txBody>
                  <a:tcPr marL="36000" marR="36000" marT="25200" marB="25200" anchor="ctr">
                    <a:solidFill>
                      <a:srgbClr val="CCCCCD"/>
                    </a:solidFill>
                  </a:tcPr>
                </a:tc>
                <a:extLst>
                  <a:ext uri="{0D108BD9-81ED-4DB2-BD59-A6C34878D82A}">
                    <a16:rowId xmlns:a16="http://schemas.microsoft.com/office/drawing/2014/main" val="393506722"/>
                  </a:ext>
                </a:extLst>
              </a:tr>
              <a:tr h="191110">
                <a:tc rowSpan="5">
                  <a:txBody>
                    <a:bodyPr/>
                    <a:lstStyle/>
                    <a:p>
                      <a:r>
                        <a:rPr lang="en-GB" sz="1100" dirty="0"/>
                        <a:t>Time since LL (years)</a:t>
                      </a:r>
                    </a:p>
                  </a:txBody>
                  <a:tcPr marL="36000" marR="36000" marT="25200" marB="25200" anchor="ctr">
                    <a:solidFill>
                      <a:srgbClr val="E7E7E8"/>
                    </a:solidFill>
                  </a:tcPr>
                </a:tc>
                <a:tc>
                  <a:txBody>
                    <a:bodyPr/>
                    <a:lstStyle/>
                    <a:p>
                      <a:r>
                        <a:rPr lang="en-GB" sz="1100" dirty="0"/>
                        <a:t>N</a:t>
                      </a:r>
                    </a:p>
                  </a:txBody>
                  <a:tcPr marL="36000" marR="36000" marT="25200" marB="25200" anchor="ctr">
                    <a:solidFill>
                      <a:srgbClr val="E7E7E8"/>
                    </a:solidFill>
                  </a:tcPr>
                </a:tc>
                <a:tc>
                  <a:txBody>
                    <a:bodyPr/>
                    <a:lstStyle/>
                    <a:p>
                      <a:pPr algn="ctr"/>
                      <a:r>
                        <a:rPr lang="en-GB" sz="1100" dirty="0"/>
                        <a:t>36</a:t>
                      </a:r>
                    </a:p>
                  </a:txBody>
                  <a:tcPr marL="36000" marR="36000" marT="25200" marB="25200" anchor="ctr">
                    <a:solidFill>
                      <a:srgbClr val="E7E7E8"/>
                    </a:solidFill>
                  </a:tcPr>
                </a:tc>
                <a:tc>
                  <a:txBody>
                    <a:bodyPr/>
                    <a:lstStyle/>
                    <a:p>
                      <a:pPr algn="ctr"/>
                      <a:r>
                        <a:rPr kumimoji="0" lang="en-GB" sz="1100" b="0" i="0" u="none" strike="noStrike" kern="1200" cap="none" spc="0" normalizeH="0" baseline="0" noProof="0" dirty="0">
                          <a:ln>
                            <a:noFill/>
                          </a:ln>
                          <a:solidFill>
                            <a:srgbClr val="051C2C"/>
                          </a:solidFill>
                          <a:effectLst/>
                          <a:uLnTx/>
                          <a:uFillTx/>
                          <a:latin typeface="Arial"/>
                          <a:ea typeface="+mn-ea"/>
                          <a:cs typeface="+mn-cs"/>
                        </a:rPr>
                        <a:t>–</a:t>
                      </a:r>
                      <a:endParaRPr lang="en-GB" sz="1100" dirty="0"/>
                    </a:p>
                  </a:txBody>
                  <a:tcPr marL="36000" marR="36000" marT="25200" marB="25200" anchor="ctr">
                    <a:solidFill>
                      <a:srgbClr val="E7E7E8"/>
                    </a:solidFill>
                  </a:tcPr>
                </a:tc>
                <a:extLst>
                  <a:ext uri="{0D108BD9-81ED-4DB2-BD59-A6C34878D82A}">
                    <a16:rowId xmlns:a16="http://schemas.microsoft.com/office/drawing/2014/main" val="1173664748"/>
                  </a:ext>
                </a:extLst>
              </a:tr>
              <a:tr h="191110">
                <a:tc vMerge="1">
                  <a:txBody>
                    <a:bodyPr/>
                    <a:lstStyle/>
                    <a:p>
                      <a:endParaRPr lang="en-GB" sz="1100" dirty="0"/>
                    </a:p>
                  </a:txBody>
                  <a:tcPr anchor="ctr"/>
                </a:tc>
                <a:tc>
                  <a:txBody>
                    <a:bodyPr/>
                    <a:lstStyle/>
                    <a:p>
                      <a:r>
                        <a:rPr lang="en-GB" sz="1100" dirty="0"/>
                        <a:t>Missing</a:t>
                      </a:r>
                    </a:p>
                  </a:txBody>
                  <a:tcPr marL="36000" marR="36000" marT="25200" marB="25200" anchor="ctr">
                    <a:solidFill>
                      <a:srgbClr val="E7E7E8"/>
                    </a:solidFill>
                  </a:tcPr>
                </a:tc>
                <a:tc>
                  <a:txBody>
                    <a:bodyPr/>
                    <a:lstStyle/>
                    <a:p>
                      <a:pPr algn="ctr"/>
                      <a:r>
                        <a:rPr lang="en-GB" sz="1100" dirty="0"/>
                        <a:t>4</a:t>
                      </a:r>
                    </a:p>
                  </a:txBody>
                  <a:tcPr marL="36000" marR="36000" marT="25200" marB="25200" anchor="ctr">
                    <a:solidFill>
                      <a:srgbClr val="E7E7E8"/>
                    </a:solidFill>
                  </a:tcPr>
                </a:tc>
                <a:tc>
                  <a:txBody>
                    <a:bodyPr/>
                    <a:lstStyle/>
                    <a:p>
                      <a:pPr algn="ctr"/>
                      <a:r>
                        <a:rPr kumimoji="0" lang="en-GB" sz="1100" b="0" i="0" u="none" strike="noStrike" kern="1200" cap="none" spc="0" normalizeH="0" baseline="0" noProof="0">
                          <a:ln>
                            <a:noFill/>
                          </a:ln>
                          <a:solidFill>
                            <a:srgbClr val="051C2C"/>
                          </a:solidFill>
                          <a:effectLst/>
                          <a:uLnTx/>
                          <a:uFillTx/>
                          <a:latin typeface="Arial"/>
                          <a:ea typeface="+mn-ea"/>
                          <a:cs typeface="+mn-cs"/>
                        </a:rPr>
                        <a:t>–</a:t>
                      </a:r>
                      <a:endParaRPr lang="en-GB" sz="1100" dirty="0"/>
                    </a:p>
                  </a:txBody>
                  <a:tcPr marL="36000" marR="36000" marT="25200" marB="25200" anchor="ctr">
                    <a:solidFill>
                      <a:srgbClr val="E7E7E8"/>
                    </a:solidFill>
                  </a:tcPr>
                </a:tc>
                <a:extLst>
                  <a:ext uri="{0D108BD9-81ED-4DB2-BD59-A6C34878D82A}">
                    <a16:rowId xmlns:a16="http://schemas.microsoft.com/office/drawing/2014/main" val="3242245066"/>
                  </a:ext>
                </a:extLst>
              </a:tr>
              <a:tr h="191110">
                <a:tc vMerge="1">
                  <a:txBody>
                    <a:bodyPr/>
                    <a:lstStyle/>
                    <a:p>
                      <a:endParaRPr lang="en-GB" sz="1100" dirty="0"/>
                    </a:p>
                  </a:txBody>
                  <a:tcPr anchor="ctr"/>
                </a:tc>
                <a:tc>
                  <a:txBody>
                    <a:bodyPr/>
                    <a:lstStyle/>
                    <a:p>
                      <a:r>
                        <a:rPr lang="en-GB" sz="1100" dirty="0"/>
                        <a:t>Mean (SD)</a:t>
                      </a:r>
                    </a:p>
                  </a:txBody>
                  <a:tcPr marL="36000" marR="36000" marT="25200" marB="25200" anchor="ctr">
                    <a:solidFill>
                      <a:srgbClr val="E7E7E8"/>
                    </a:solidFill>
                  </a:tcPr>
                </a:tc>
                <a:tc>
                  <a:txBody>
                    <a:bodyPr/>
                    <a:lstStyle/>
                    <a:p>
                      <a:pPr algn="ctr"/>
                      <a:r>
                        <a:rPr lang="en-GB" sz="1100" dirty="0"/>
                        <a:t>8.4 (9.7)</a:t>
                      </a:r>
                    </a:p>
                  </a:txBody>
                  <a:tcPr marL="36000" marR="36000" marT="25200" marB="25200" anchor="ctr">
                    <a:solidFill>
                      <a:srgbClr val="E7E7E8"/>
                    </a:solidFill>
                  </a:tcPr>
                </a:tc>
                <a:tc>
                  <a:txBody>
                    <a:bodyPr/>
                    <a:lstStyle/>
                    <a:p>
                      <a:pPr algn="ctr"/>
                      <a:r>
                        <a:rPr kumimoji="0" lang="en-GB" sz="1100" b="0" i="0" u="none" strike="noStrike" kern="1200" cap="none" spc="0" normalizeH="0" baseline="0" noProof="0">
                          <a:ln>
                            <a:noFill/>
                          </a:ln>
                          <a:solidFill>
                            <a:srgbClr val="051C2C"/>
                          </a:solidFill>
                          <a:effectLst/>
                          <a:uLnTx/>
                          <a:uFillTx/>
                          <a:latin typeface="Arial"/>
                          <a:ea typeface="+mn-ea"/>
                          <a:cs typeface="+mn-cs"/>
                        </a:rPr>
                        <a:t>–</a:t>
                      </a:r>
                      <a:endParaRPr lang="en-GB" sz="1100" dirty="0"/>
                    </a:p>
                  </a:txBody>
                  <a:tcPr marL="36000" marR="36000" marT="25200" marB="25200" anchor="ctr">
                    <a:solidFill>
                      <a:srgbClr val="E7E7E8"/>
                    </a:solidFill>
                  </a:tcPr>
                </a:tc>
                <a:extLst>
                  <a:ext uri="{0D108BD9-81ED-4DB2-BD59-A6C34878D82A}">
                    <a16:rowId xmlns:a16="http://schemas.microsoft.com/office/drawing/2014/main" val="863431544"/>
                  </a:ext>
                </a:extLst>
              </a:tr>
              <a:tr h="191110">
                <a:tc vMerge="1">
                  <a:txBody>
                    <a:bodyPr/>
                    <a:lstStyle/>
                    <a:p>
                      <a:endParaRPr lang="en-GB" sz="1100" dirty="0"/>
                    </a:p>
                  </a:txBody>
                  <a:tcPr marL="36000" marR="36000" marT="0" marB="0" anchor="ctr">
                    <a:solidFill>
                      <a:srgbClr val="CCCCCD"/>
                    </a:solidFill>
                  </a:tcPr>
                </a:tc>
                <a:tc>
                  <a:txBody>
                    <a:bodyPr/>
                    <a:lstStyle/>
                    <a:p>
                      <a:r>
                        <a:rPr lang="en-GB" sz="1100" dirty="0"/>
                        <a:t>Median (Q1, Q3)</a:t>
                      </a:r>
                    </a:p>
                  </a:txBody>
                  <a:tcPr marL="36000" marR="36000" marT="25200" marB="25200" anchor="ctr">
                    <a:solidFill>
                      <a:srgbClr val="E7E7E8"/>
                    </a:solidFill>
                  </a:tcPr>
                </a:tc>
                <a:tc>
                  <a:txBody>
                    <a:bodyPr/>
                    <a:lstStyle/>
                    <a:p>
                      <a:pPr algn="ctr"/>
                      <a:r>
                        <a:rPr lang="en-GB" sz="1100" dirty="0"/>
                        <a:t>3.5 (1.0, 16.0)</a:t>
                      </a:r>
                    </a:p>
                  </a:txBody>
                  <a:tcPr marL="36000" marR="36000" marT="25200" marB="25200" anchor="ctr">
                    <a:solidFill>
                      <a:srgbClr val="E7E7E8"/>
                    </a:solidFill>
                  </a:tcPr>
                </a:tc>
                <a:tc>
                  <a:txBody>
                    <a:bodyPr/>
                    <a:lstStyle/>
                    <a:p>
                      <a:pPr algn="ctr"/>
                      <a:r>
                        <a:rPr kumimoji="0" lang="en-GB" sz="1100" b="0" i="0" u="none" strike="noStrike" kern="1200" cap="none" spc="0" normalizeH="0" baseline="0" noProof="0">
                          <a:ln>
                            <a:noFill/>
                          </a:ln>
                          <a:solidFill>
                            <a:srgbClr val="051C2C"/>
                          </a:solidFill>
                          <a:effectLst/>
                          <a:uLnTx/>
                          <a:uFillTx/>
                          <a:latin typeface="Arial"/>
                          <a:ea typeface="+mn-ea"/>
                          <a:cs typeface="+mn-cs"/>
                        </a:rPr>
                        <a:t>–</a:t>
                      </a:r>
                      <a:endParaRPr lang="en-GB" sz="1100" dirty="0"/>
                    </a:p>
                  </a:txBody>
                  <a:tcPr marL="36000" marR="36000" marT="25200" marB="25200" anchor="ctr">
                    <a:solidFill>
                      <a:srgbClr val="E7E7E8"/>
                    </a:solidFill>
                  </a:tcPr>
                </a:tc>
                <a:extLst>
                  <a:ext uri="{0D108BD9-81ED-4DB2-BD59-A6C34878D82A}">
                    <a16:rowId xmlns:a16="http://schemas.microsoft.com/office/drawing/2014/main" val="1163140629"/>
                  </a:ext>
                </a:extLst>
              </a:tr>
              <a:tr h="191110">
                <a:tc vMerge="1">
                  <a:txBody>
                    <a:bodyPr/>
                    <a:lstStyle/>
                    <a:p>
                      <a:endParaRPr lang="en-GB" sz="1100" dirty="0"/>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Min, Max</a:t>
                      </a:r>
                    </a:p>
                  </a:txBody>
                  <a:tcPr marL="36000" marR="36000" marT="25200" marB="25200" anchor="ctr">
                    <a:solidFill>
                      <a:srgbClr val="E7E7E8"/>
                    </a:solidFill>
                  </a:tcPr>
                </a:tc>
                <a:tc>
                  <a:txBody>
                    <a:bodyPr/>
                    <a:lstStyle/>
                    <a:p>
                      <a:pPr algn="ctr"/>
                      <a:r>
                        <a:rPr lang="en-GB" sz="1100" dirty="0"/>
                        <a:t>0.0, 28.0</a:t>
                      </a:r>
                    </a:p>
                  </a:txBody>
                  <a:tcPr marL="36000" marR="36000" marT="25200" marB="25200" anchor="ctr">
                    <a:solidFill>
                      <a:srgbClr val="E7E7E8"/>
                    </a:solidFill>
                  </a:tcPr>
                </a:tc>
                <a:tc>
                  <a:txBody>
                    <a:bodyPr/>
                    <a:lstStyle/>
                    <a:p>
                      <a:pPr algn="ctr"/>
                      <a:r>
                        <a:rPr kumimoji="0" lang="en-GB" sz="1100" b="0" i="0" u="none" strike="noStrike" kern="1200" cap="none" spc="0" normalizeH="0" baseline="0" noProof="0" dirty="0">
                          <a:ln>
                            <a:noFill/>
                          </a:ln>
                          <a:solidFill>
                            <a:srgbClr val="051C2C"/>
                          </a:solidFill>
                          <a:effectLst/>
                          <a:uLnTx/>
                          <a:uFillTx/>
                          <a:latin typeface="Arial"/>
                          <a:ea typeface="+mn-ea"/>
                          <a:cs typeface="+mn-cs"/>
                        </a:rPr>
                        <a:t>–</a:t>
                      </a:r>
                      <a:endParaRPr lang="en-GB" sz="1100" dirty="0"/>
                    </a:p>
                  </a:txBody>
                  <a:tcPr marL="36000" marR="36000" marT="25200" marB="25200" anchor="ctr">
                    <a:solidFill>
                      <a:srgbClr val="E7E7E8"/>
                    </a:solidFill>
                  </a:tcPr>
                </a:tc>
                <a:extLst>
                  <a:ext uri="{0D108BD9-81ED-4DB2-BD59-A6C34878D82A}">
                    <a16:rowId xmlns:a16="http://schemas.microsoft.com/office/drawing/2014/main" val="2765014606"/>
                  </a:ext>
                </a:extLst>
              </a:tr>
            </a:tbl>
          </a:graphicData>
        </a:graphic>
      </p:graphicFrame>
    </p:spTree>
    <p:extLst>
      <p:ext uri="{BB962C8B-B14F-4D97-AF65-F5344CB8AC3E}">
        <p14:creationId xmlns:p14="http://schemas.microsoft.com/office/powerpoint/2010/main" val="763760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58EED-0E5D-742B-23C4-F26487E4FB94}"/>
              </a:ext>
            </a:extLst>
          </p:cNvPr>
          <p:cNvSpPr>
            <a:spLocks noGrp="1"/>
          </p:cNvSpPr>
          <p:nvPr>
            <p:ph type="title"/>
          </p:nvPr>
        </p:nvSpPr>
        <p:spPr/>
        <p:txBody>
          <a:bodyPr>
            <a:normAutofit/>
          </a:bodyPr>
          <a:lstStyle/>
          <a:p>
            <a:r>
              <a:rPr lang="en-GB" dirty="0"/>
              <a:t>Burden of Medical Complications</a:t>
            </a:r>
          </a:p>
        </p:txBody>
      </p:sp>
      <p:sp>
        <p:nvSpPr>
          <p:cNvPr id="4" name="Footer Placeholder 3">
            <a:extLst>
              <a:ext uri="{FF2B5EF4-FFF2-40B4-BE49-F238E27FC236}">
                <a16:creationId xmlns:a16="http://schemas.microsoft.com/office/drawing/2014/main" id="{AB9B6276-3F09-68AE-F4B6-F5E4C0C4513C}"/>
              </a:ext>
            </a:extLst>
          </p:cNvPr>
          <p:cNvSpPr>
            <a:spLocks noGrp="1"/>
          </p:cNvSpPr>
          <p:nvPr>
            <p:ph type="ftr" sz="quarter" idx="11"/>
          </p:nvPr>
        </p:nvSpPr>
        <p:spPr/>
        <p:txBody>
          <a:bodyPr/>
          <a:lstStyle/>
          <a:p>
            <a:r>
              <a:rPr lang="en-GB" dirty="0"/>
              <a:t>Each patient may have several complications reported across the lifespan and may therefore be included in multiple age subgroups. Event rates per 100 person-years calculated as the number of events divided by the total number of patient historical years, multiplied by 100. ENT Ear, nose and throat. </a:t>
            </a:r>
          </a:p>
          <a:p>
            <a:r>
              <a:rPr lang="en-GB" dirty="0"/>
              <a:t>Adapted from: Maghnie M, et al. </a:t>
            </a:r>
            <a:r>
              <a:rPr lang="en-GB" dirty="0" err="1"/>
              <a:t>Orphanet</a:t>
            </a:r>
            <a:r>
              <a:rPr lang="en-GB" dirty="0"/>
              <a:t> J Rare Dis 2023;18:56.</a:t>
            </a:r>
          </a:p>
        </p:txBody>
      </p:sp>
      <p:sp>
        <p:nvSpPr>
          <p:cNvPr id="5" name="Content Placeholder 4">
            <a:extLst>
              <a:ext uri="{FF2B5EF4-FFF2-40B4-BE49-F238E27FC236}">
                <a16:creationId xmlns:a16="http://schemas.microsoft.com/office/drawing/2014/main" id="{418D68ED-B3B3-9AD5-2A8F-6510A4C8B523}"/>
              </a:ext>
            </a:extLst>
          </p:cNvPr>
          <p:cNvSpPr>
            <a:spLocks noGrp="1"/>
          </p:cNvSpPr>
          <p:nvPr>
            <p:ph sz="quarter" idx="12"/>
          </p:nvPr>
        </p:nvSpPr>
        <p:spPr/>
        <p:txBody>
          <a:bodyPr>
            <a:normAutofit/>
          </a:bodyPr>
          <a:lstStyle/>
          <a:p>
            <a:r>
              <a:rPr lang="en-GB" dirty="0"/>
              <a:t>The highest rates of any complication were reported among patients aged &lt;10 and &gt;40 years</a:t>
            </a:r>
          </a:p>
        </p:txBody>
      </p:sp>
      <p:graphicFrame>
        <p:nvGraphicFramePr>
          <p:cNvPr id="6" name="Chart 5">
            <a:extLst>
              <a:ext uri="{FF2B5EF4-FFF2-40B4-BE49-F238E27FC236}">
                <a16:creationId xmlns:a16="http://schemas.microsoft.com/office/drawing/2014/main" id="{E70528B9-8152-2B1A-CD9C-532D29B56DA1}"/>
              </a:ext>
            </a:extLst>
          </p:cNvPr>
          <p:cNvGraphicFramePr>
            <a:graphicFrameLocks noGrp="1" noDrilldown="1" noMove="1" noResize="1"/>
          </p:cNvGraphicFramePr>
          <p:nvPr>
            <p:extLst>
              <p:ext uri="{D42A27DB-BD31-4B8C-83A1-F6EECF244321}">
                <p14:modId xmlns:p14="http://schemas.microsoft.com/office/powerpoint/2010/main" val="3197292361"/>
              </p:ext>
            </p:extLst>
          </p:nvPr>
        </p:nvGraphicFramePr>
        <p:xfrm>
          <a:off x="704497" y="1421019"/>
          <a:ext cx="10791503" cy="403151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42FED60-85E9-1154-E8ED-504A3166C75D}"/>
              </a:ext>
            </a:extLst>
          </p:cNvPr>
          <p:cNvSpPr txBox="1"/>
          <p:nvPr/>
        </p:nvSpPr>
        <p:spPr>
          <a:xfrm rot="16200000">
            <a:off x="185546" y="3136611"/>
            <a:ext cx="1180893" cy="307777"/>
          </a:xfrm>
          <a:prstGeom prst="rect">
            <a:avLst/>
          </a:prstGeom>
          <a:noFill/>
        </p:spPr>
        <p:txBody>
          <a:bodyPr wrap="square" rtlCol="0">
            <a:spAutoFit/>
          </a:bodyPr>
          <a:lstStyle/>
          <a:p>
            <a:r>
              <a:rPr lang="en-GB" sz="1400" dirty="0"/>
              <a:t>Patients, %</a:t>
            </a:r>
          </a:p>
        </p:txBody>
      </p:sp>
      <p:sp>
        <p:nvSpPr>
          <p:cNvPr id="8" name="TextBox 7">
            <a:extLst>
              <a:ext uri="{FF2B5EF4-FFF2-40B4-BE49-F238E27FC236}">
                <a16:creationId xmlns:a16="http://schemas.microsoft.com/office/drawing/2014/main" id="{26DFDBAE-DAAB-EEB2-D32F-AC96BE76E2C1}"/>
              </a:ext>
            </a:extLst>
          </p:cNvPr>
          <p:cNvSpPr txBox="1"/>
          <p:nvPr/>
        </p:nvSpPr>
        <p:spPr>
          <a:xfrm>
            <a:off x="1469814" y="2251066"/>
            <a:ext cx="482824" cy="276999"/>
          </a:xfrm>
          <a:prstGeom prst="rect">
            <a:avLst/>
          </a:prstGeom>
          <a:noFill/>
        </p:spPr>
        <p:txBody>
          <a:bodyPr wrap="none" rtlCol="0">
            <a:spAutoFit/>
          </a:bodyPr>
          <a:lstStyle/>
          <a:p>
            <a:pPr algn="ctr"/>
            <a:r>
              <a:rPr lang="en-GB" sz="1200" b="1" dirty="0">
                <a:solidFill>
                  <a:schemeClr val="tx2"/>
                </a:solidFill>
              </a:rPr>
              <a:t>56.4</a:t>
            </a:r>
          </a:p>
        </p:txBody>
      </p:sp>
      <p:sp>
        <p:nvSpPr>
          <p:cNvPr id="9" name="TextBox 8">
            <a:extLst>
              <a:ext uri="{FF2B5EF4-FFF2-40B4-BE49-F238E27FC236}">
                <a16:creationId xmlns:a16="http://schemas.microsoft.com/office/drawing/2014/main" id="{56F31718-93DF-5374-E49C-4B1CB3569820}"/>
              </a:ext>
            </a:extLst>
          </p:cNvPr>
          <p:cNvSpPr txBox="1"/>
          <p:nvPr/>
        </p:nvSpPr>
        <p:spPr>
          <a:xfrm>
            <a:off x="2272454" y="3290500"/>
            <a:ext cx="482825" cy="276999"/>
          </a:xfrm>
          <a:prstGeom prst="rect">
            <a:avLst/>
          </a:prstGeom>
          <a:noFill/>
        </p:spPr>
        <p:txBody>
          <a:bodyPr wrap="none" rtlCol="0">
            <a:spAutoFit/>
          </a:bodyPr>
          <a:lstStyle/>
          <a:p>
            <a:pPr algn="ctr"/>
            <a:r>
              <a:rPr lang="en-GB" sz="1200" b="1" dirty="0">
                <a:solidFill>
                  <a:schemeClr val="tx2"/>
                </a:solidFill>
              </a:rPr>
              <a:t>31.1</a:t>
            </a:r>
          </a:p>
        </p:txBody>
      </p:sp>
      <p:sp>
        <p:nvSpPr>
          <p:cNvPr id="10" name="TextBox 9">
            <a:extLst>
              <a:ext uri="{FF2B5EF4-FFF2-40B4-BE49-F238E27FC236}">
                <a16:creationId xmlns:a16="http://schemas.microsoft.com/office/drawing/2014/main" id="{F516B249-5F14-FBED-67DB-DCF55CB49A8E}"/>
              </a:ext>
            </a:extLst>
          </p:cNvPr>
          <p:cNvSpPr txBox="1"/>
          <p:nvPr/>
        </p:nvSpPr>
        <p:spPr>
          <a:xfrm>
            <a:off x="3081867" y="3673587"/>
            <a:ext cx="482825" cy="276999"/>
          </a:xfrm>
          <a:prstGeom prst="rect">
            <a:avLst/>
          </a:prstGeom>
          <a:noFill/>
        </p:spPr>
        <p:txBody>
          <a:bodyPr wrap="none" rtlCol="0">
            <a:spAutoFit/>
          </a:bodyPr>
          <a:lstStyle/>
          <a:p>
            <a:pPr algn="ctr"/>
            <a:r>
              <a:rPr lang="en-GB" sz="1200" b="1" dirty="0">
                <a:solidFill>
                  <a:schemeClr val="tx2"/>
                </a:solidFill>
              </a:rPr>
              <a:t>21.2</a:t>
            </a:r>
          </a:p>
        </p:txBody>
      </p:sp>
      <p:sp>
        <p:nvSpPr>
          <p:cNvPr id="11" name="TextBox 10">
            <a:extLst>
              <a:ext uri="{FF2B5EF4-FFF2-40B4-BE49-F238E27FC236}">
                <a16:creationId xmlns:a16="http://schemas.microsoft.com/office/drawing/2014/main" id="{DF2C7BEA-9585-DB82-B63B-4C3FD7F131ED}"/>
              </a:ext>
            </a:extLst>
          </p:cNvPr>
          <p:cNvSpPr txBox="1"/>
          <p:nvPr/>
        </p:nvSpPr>
        <p:spPr>
          <a:xfrm>
            <a:off x="3891282" y="3622787"/>
            <a:ext cx="482825" cy="276999"/>
          </a:xfrm>
          <a:prstGeom prst="rect">
            <a:avLst/>
          </a:prstGeom>
          <a:noFill/>
        </p:spPr>
        <p:txBody>
          <a:bodyPr wrap="none" rtlCol="0">
            <a:spAutoFit/>
          </a:bodyPr>
          <a:lstStyle/>
          <a:p>
            <a:pPr algn="ctr"/>
            <a:r>
              <a:rPr lang="en-GB" sz="1200" b="1" dirty="0">
                <a:solidFill>
                  <a:schemeClr val="tx2"/>
                </a:solidFill>
              </a:rPr>
              <a:t>22.4</a:t>
            </a:r>
          </a:p>
        </p:txBody>
      </p:sp>
      <p:sp>
        <p:nvSpPr>
          <p:cNvPr id="12" name="TextBox 11">
            <a:extLst>
              <a:ext uri="{FF2B5EF4-FFF2-40B4-BE49-F238E27FC236}">
                <a16:creationId xmlns:a16="http://schemas.microsoft.com/office/drawing/2014/main" id="{A86E086A-65E1-A6D4-5276-5C4334437473}"/>
              </a:ext>
            </a:extLst>
          </p:cNvPr>
          <p:cNvSpPr txBox="1"/>
          <p:nvPr/>
        </p:nvSpPr>
        <p:spPr>
          <a:xfrm>
            <a:off x="4700698" y="3622787"/>
            <a:ext cx="482825" cy="276999"/>
          </a:xfrm>
          <a:prstGeom prst="rect">
            <a:avLst/>
          </a:prstGeom>
          <a:noFill/>
        </p:spPr>
        <p:txBody>
          <a:bodyPr wrap="none" rtlCol="0">
            <a:spAutoFit/>
          </a:bodyPr>
          <a:lstStyle/>
          <a:p>
            <a:pPr algn="ctr"/>
            <a:r>
              <a:rPr lang="en-GB" sz="1200" b="1" dirty="0">
                <a:solidFill>
                  <a:schemeClr val="tx2"/>
                </a:solidFill>
              </a:rPr>
              <a:t>21.9</a:t>
            </a:r>
          </a:p>
        </p:txBody>
      </p:sp>
      <p:sp>
        <p:nvSpPr>
          <p:cNvPr id="13" name="TextBox 12">
            <a:extLst>
              <a:ext uri="{FF2B5EF4-FFF2-40B4-BE49-F238E27FC236}">
                <a16:creationId xmlns:a16="http://schemas.microsoft.com/office/drawing/2014/main" id="{67882C99-6326-D322-39AE-9C2B825F254C}"/>
              </a:ext>
            </a:extLst>
          </p:cNvPr>
          <p:cNvSpPr txBox="1"/>
          <p:nvPr/>
        </p:nvSpPr>
        <p:spPr>
          <a:xfrm>
            <a:off x="5510115" y="3562812"/>
            <a:ext cx="482825" cy="276999"/>
          </a:xfrm>
          <a:prstGeom prst="rect">
            <a:avLst/>
          </a:prstGeom>
          <a:noFill/>
        </p:spPr>
        <p:txBody>
          <a:bodyPr wrap="none" rtlCol="0">
            <a:spAutoFit/>
          </a:bodyPr>
          <a:lstStyle/>
          <a:p>
            <a:pPr algn="ctr"/>
            <a:r>
              <a:rPr lang="en-GB" sz="1200" b="1" dirty="0">
                <a:solidFill>
                  <a:schemeClr val="tx2"/>
                </a:solidFill>
              </a:rPr>
              <a:t>23.6</a:t>
            </a:r>
          </a:p>
        </p:txBody>
      </p:sp>
      <p:sp>
        <p:nvSpPr>
          <p:cNvPr id="14" name="TextBox 13">
            <a:extLst>
              <a:ext uri="{FF2B5EF4-FFF2-40B4-BE49-F238E27FC236}">
                <a16:creationId xmlns:a16="http://schemas.microsoft.com/office/drawing/2014/main" id="{37D8854F-E5DE-3842-2F13-EEDC197618F1}"/>
              </a:ext>
            </a:extLst>
          </p:cNvPr>
          <p:cNvSpPr txBox="1"/>
          <p:nvPr/>
        </p:nvSpPr>
        <p:spPr>
          <a:xfrm>
            <a:off x="6326303" y="2095317"/>
            <a:ext cx="482825" cy="276999"/>
          </a:xfrm>
          <a:prstGeom prst="rect">
            <a:avLst/>
          </a:prstGeom>
          <a:noFill/>
        </p:spPr>
        <p:txBody>
          <a:bodyPr wrap="none" rtlCol="0">
            <a:spAutoFit/>
          </a:bodyPr>
          <a:lstStyle/>
          <a:p>
            <a:pPr algn="ctr"/>
            <a:r>
              <a:rPr lang="en-GB" sz="1200" b="1" dirty="0">
                <a:solidFill>
                  <a:schemeClr val="tx2"/>
                </a:solidFill>
              </a:rPr>
              <a:t>60.9</a:t>
            </a:r>
          </a:p>
        </p:txBody>
      </p:sp>
      <p:sp>
        <p:nvSpPr>
          <p:cNvPr id="15" name="TextBox 14">
            <a:extLst>
              <a:ext uri="{FF2B5EF4-FFF2-40B4-BE49-F238E27FC236}">
                <a16:creationId xmlns:a16="http://schemas.microsoft.com/office/drawing/2014/main" id="{0B7F1365-1C8B-3932-1204-4A5FA09EA70A}"/>
              </a:ext>
            </a:extLst>
          </p:cNvPr>
          <p:cNvSpPr txBox="1"/>
          <p:nvPr/>
        </p:nvSpPr>
        <p:spPr>
          <a:xfrm>
            <a:off x="7135717" y="1892668"/>
            <a:ext cx="482825" cy="276999"/>
          </a:xfrm>
          <a:prstGeom prst="rect">
            <a:avLst/>
          </a:prstGeom>
          <a:noFill/>
        </p:spPr>
        <p:txBody>
          <a:bodyPr wrap="none" rtlCol="0">
            <a:spAutoFit/>
          </a:bodyPr>
          <a:lstStyle/>
          <a:p>
            <a:pPr algn="ctr"/>
            <a:r>
              <a:rPr lang="en-GB" sz="1200" b="1" dirty="0">
                <a:solidFill>
                  <a:schemeClr val="tx2"/>
                </a:solidFill>
              </a:rPr>
              <a:t>66.3</a:t>
            </a:r>
          </a:p>
        </p:txBody>
      </p:sp>
      <p:sp>
        <p:nvSpPr>
          <p:cNvPr id="16" name="TextBox 15">
            <a:extLst>
              <a:ext uri="{FF2B5EF4-FFF2-40B4-BE49-F238E27FC236}">
                <a16:creationId xmlns:a16="http://schemas.microsoft.com/office/drawing/2014/main" id="{5D9F78F7-2582-60E9-CFB3-6BDB14E2F4AE}"/>
              </a:ext>
            </a:extLst>
          </p:cNvPr>
          <p:cNvSpPr txBox="1"/>
          <p:nvPr/>
        </p:nvSpPr>
        <p:spPr>
          <a:xfrm>
            <a:off x="7945132" y="2288909"/>
            <a:ext cx="482825" cy="276999"/>
          </a:xfrm>
          <a:prstGeom prst="rect">
            <a:avLst/>
          </a:prstGeom>
          <a:noFill/>
        </p:spPr>
        <p:txBody>
          <a:bodyPr wrap="none" rtlCol="0">
            <a:spAutoFit/>
          </a:bodyPr>
          <a:lstStyle/>
          <a:p>
            <a:pPr algn="ctr"/>
            <a:r>
              <a:rPr lang="en-GB" sz="1200" b="1" dirty="0">
                <a:solidFill>
                  <a:schemeClr val="tx2"/>
                </a:solidFill>
              </a:rPr>
              <a:t>56.1</a:t>
            </a:r>
          </a:p>
        </p:txBody>
      </p:sp>
      <p:sp>
        <p:nvSpPr>
          <p:cNvPr id="3" name="TextBox 2">
            <a:extLst>
              <a:ext uri="{FF2B5EF4-FFF2-40B4-BE49-F238E27FC236}">
                <a16:creationId xmlns:a16="http://schemas.microsoft.com/office/drawing/2014/main" id="{BA171A79-50AC-6D82-2EA8-1D7C9BBB7273}"/>
              </a:ext>
            </a:extLst>
          </p:cNvPr>
          <p:cNvSpPr txBox="1"/>
          <p:nvPr/>
        </p:nvSpPr>
        <p:spPr>
          <a:xfrm>
            <a:off x="3848623" y="5244890"/>
            <a:ext cx="1704149" cy="307777"/>
          </a:xfrm>
          <a:prstGeom prst="rect">
            <a:avLst/>
          </a:prstGeom>
          <a:noFill/>
        </p:spPr>
        <p:txBody>
          <a:bodyPr wrap="square" rtlCol="0">
            <a:spAutoFit/>
          </a:bodyPr>
          <a:lstStyle/>
          <a:p>
            <a:pPr algn="ctr"/>
            <a:r>
              <a:rPr lang="en-GB" sz="1400" dirty="0"/>
              <a:t>Age Subgroup</a:t>
            </a:r>
          </a:p>
        </p:txBody>
      </p:sp>
    </p:spTree>
    <p:extLst>
      <p:ext uri="{BB962C8B-B14F-4D97-AF65-F5344CB8AC3E}">
        <p14:creationId xmlns:p14="http://schemas.microsoft.com/office/powerpoint/2010/main" val="1791798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58EED-0E5D-742B-23C4-F26487E4FB94}"/>
              </a:ext>
            </a:extLst>
          </p:cNvPr>
          <p:cNvSpPr>
            <a:spLocks noGrp="1"/>
          </p:cNvSpPr>
          <p:nvPr>
            <p:ph type="title"/>
          </p:nvPr>
        </p:nvSpPr>
        <p:spPr/>
        <p:txBody>
          <a:bodyPr>
            <a:normAutofit/>
          </a:bodyPr>
          <a:lstStyle/>
          <a:p>
            <a:r>
              <a:rPr lang="en-GB" dirty="0"/>
              <a:t>Surgical Burden</a:t>
            </a:r>
          </a:p>
        </p:txBody>
      </p:sp>
      <p:sp>
        <p:nvSpPr>
          <p:cNvPr id="4" name="Footer Placeholder 3">
            <a:extLst>
              <a:ext uri="{FF2B5EF4-FFF2-40B4-BE49-F238E27FC236}">
                <a16:creationId xmlns:a16="http://schemas.microsoft.com/office/drawing/2014/main" id="{AB9B6276-3F09-68AE-F4B6-F5E4C0C4513C}"/>
              </a:ext>
            </a:extLst>
          </p:cNvPr>
          <p:cNvSpPr>
            <a:spLocks noGrp="1"/>
          </p:cNvSpPr>
          <p:nvPr>
            <p:ph type="ftr" sz="quarter" idx="11"/>
          </p:nvPr>
        </p:nvSpPr>
        <p:spPr/>
        <p:txBody>
          <a:bodyPr/>
          <a:lstStyle/>
          <a:p>
            <a:r>
              <a:rPr lang="en-GB" dirty="0"/>
              <a:t>Each patient may have had several surgeries reported across the lifespan and may therefore be included in multiple age subgroups. ‘Other’ surgeries were those not pre-defined in the CRF used to record data, and mainly consisted of other orthopaedic procedures (e.g., medical device removal, osteotomy, epiphysiodesis). Adapted from: Maghnie M, et al. </a:t>
            </a:r>
            <a:r>
              <a:rPr lang="en-GB" dirty="0" err="1"/>
              <a:t>Orphanet</a:t>
            </a:r>
            <a:r>
              <a:rPr lang="en-GB" dirty="0"/>
              <a:t> J Rare Dis 2023;18:56.</a:t>
            </a:r>
          </a:p>
        </p:txBody>
      </p:sp>
      <p:sp>
        <p:nvSpPr>
          <p:cNvPr id="5" name="Content Placeholder 4">
            <a:extLst>
              <a:ext uri="{FF2B5EF4-FFF2-40B4-BE49-F238E27FC236}">
                <a16:creationId xmlns:a16="http://schemas.microsoft.com/office/drawing/2014/main" id="{418D68ED-B3B3-9AD5-2A8F-6510A4C8B523}"/>
              </a:ext>
            </a:extLst>
          </p:cNvPr>
          <p:cNvSpPr>
            <a:spLocks noGrp="1"/>
          </p:cNvSpPr>
          <p:nvPr>
            <p:ph sz="quarter" idx="12"/>
          </p:nvPr>
        </p:nvSpPr>
        <p:spPr/>
        <p:txBody>
          <a:bodyPr>
            <a:normAutofit/>
          </a:bodyPr>
          <a:lstStyle/>
          <a:p>
            <a:r>
              <a:rPr lang="en-GB" dirty="0"/>
              <a:t>The highest rates of any complication were reported among patients aged &lt;10 and &gt;40 years</a:t>
            </a:r>
          </a:p>
        </p:txBody>
      </p:sp>
      <p:graphicFrame>
        <p:nvGraphicFramePr>
          <p:cNvPr id="6" name="Chart 5">
            <a:extLst>
              <a:ext uri="{FF2B5EF4-FFF2-40B4-BE49-F238E27FC236}">
                <a16:creationId xmlns:a16="http://schemas.microsoft.com/office/drawing/2014/main" id="{E70528B9-8152-2B1A-CD9C-532D29B56DA1}"/>
              </a:ext>
            </a:extLst>
          </p:cNvPr>
          <p:cNvGraphicFramePr>
            <a:graphicFrameLocks noGrp="1" noDrilldown="1" noMove="1" noResize="1"/>
          </p:cNvGraphicFramePr>
          <p:nvPr>
            <p:extLst>
              <p:ext uri="{D42A27DB-BD31-4B8C-83A1-F6EECF244321}">
                <p14:modId xmlns:p14="http://schemas.microsoft.com/office/powerpoint/2010/main" val="228131191"/>
              </p:ext>
            </p:extLst>
          </p:nvPr>
        </p:nvGraphicFramePr>
        <p:xfrm>
          <a:off x="704497" y="1421019"/>
          <a:ext cx="10791503" cy="403151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42FED60-85E9-1154-E8ED-504A3166C75D}"/>
              </a:ext>
            </a:extLst>
          </p:cNvPr>
          <p:cNvSpPr txBox="1"/>
          <p:nvPr/>
        </p:nvSpPr>
        <p:spPr>
          <a:xfrm rot="16200000">
            <a:off x="188932" y="3102039"/>
            <a:ext cx="1180893" cy="307777"/>
          </a:xfrm>
          <a:prstGeom prst="rect">
            <a:avLst/>
          </a:prstGeom>
          <a:noFill/>
        </p:spPr>
        <p:txBody>
          <a:bodyPr wrap="square" rtlCol="0">
            <a:spAutoFit/>
          </a:bodyPr>
          <a:lstStyle/>
          <a:p>
            <a:r>
              <a:rPr lang="en-GB" sz="1400" dirty="0"/>
              <a:t>Patients, %</a:t>
            </a:r>
          </a:p>
        </p:txBody>
      </p:sp>
      <p:sp>
        <p:nvSpPr>
          <p:cNvPr id="8" name="TextBox 7">
            <a:extLst>
              <a:ext uri="{FF2B5EF4-FFF2-40B4-BE49-F238E27FC236}">
                <a16:creationId xmlns:a16="http://schemas.microsoft.com/office/drawing/2014/main" id="{26DFDBAE-DAAB-EEB2-D32F-AC96BE76E2C1}"/>
              </a:ext>
            </a:extLst>
          </p:cNvPr>
          <p:cNvSpPr txBox="1"/>
          <p:nvPr/>
        </p:nvSpPr>
        <p:spPr>
          <a:xfrm>
            <a:off x="1469814" y="2840343"/>
            <a:ext cx="482825" cy="276999"/>
          </a:xfrm>
          <a:prstGeom prst="rect">
            <a:avLst/>
          </a:prstGeom>
          <a:noFill/>
        </p:spPr>
        <p:txBody>
          <a:bodyPr wrap="none" rtlCol="0">
            <a:spAutoFit/>
          </a:bodyPr>
          <a:lstStyle/>
          <a:p>
            <a:pPr algn="ctr"/>
            <a:r>
              <a:rPr lang="en-GB" sz="1200" b="1" dirty="0">
                <a:solidFill>
                  <a:schemeClr val="tx2"/>
                </a:solidFill>
              </a:rPr>
              <a:t>23.2</a:t>
            </a:r>
          </a:p>
        </p:txBody>
      </p:sp>
      <p:sp>
        <p:nvSpPr>
          <p:cNvPr id="9" name="TextBox 8">
            <a:extLst>
              <a:ext uri="{FF2B5EF4-FFF2-40B4-BE49-F238E27FC236}">
                <a16:creationId xmlns:a16="http://schemas.microsoft.com/office/drawing/2014/main" id="{56F31718-93DF-5374-E49C-4B1CB3569820}"/>
              </a:ext>
            </a:extLst>
          </p:cNvPr>
          <p:cNvSpPr txBox="1"/>
          <p:nvPr/>
        </p:nvSpPr>
        <p:spPr>
          <a:xfrm>
            <a:off x="2272455" y="2978929"/>
            <a:ext cx="482825" cy="276999"/>
          </a:xfrm>
          <a:prstGeom prst="rect">
            <a:avLst/>
          </a:prstGeom>
          <a:noFill/>
        </p:spPr>
        <p:txBody>
          <a:bodyPr wrap="none" rtlCol="0">
            <a:spAutoFit/>
          </a:bodyPr>
          <a:lstStyle/>
          <a:p>
            <a:pPr algn="ctr"/>
            <a:r>
              <a:rPr lang="en-GB" sz="1200" b="1" dirty="0">
                <a:solidFill>
                  <a:schemeClr val="tx2"/>
                </a:solidFill>
              </a:rPr>
              <a:t>21.8</a:t>
            </a:r>
          </a:p>
        </p:txBody>
      </p:sp>
      <p:sp>
        <p:nvSpPr>
          <p:cNvPr id="10" name="TextBox 9">
            <a:extLst>
              <a:ext uri="{FF2B5EF4-FFF2-40B4-BE49-F238E27FC236}">
                <a16:creationId xmlns:a16="http://schemas.microsoft.com/office/drawing/2014/main" id="{F516B249-5F14-FBED-67DB-DCF55CB49A8E}"/>
              </a:ext>
            </a:extLst>
          </p:cNvPr>
          <p:cNvSpPr txBox="1"/>
          <p:nvPr/>
        </p:nvSpPr>
        <p:spPr>
          <a:xfrm>
            <a:off x="3081868" y="2203777"/>
            <a:ext cx="482825" cy="276999"/>
          </a:xfrm>
          <a:prstGeom prst="rect">
            <a:avLst/>
          </a:prstGeom>
          <a:noFill/>
        </p:spPr>
        <p:txBody>
          <a:bodyPr wrap="none" rtlCol="0">
            <a:spAutoFit/>
          </a:bodyPr>
          <a:lstStyle/>
          <a:p>
            <a:pPr algn="ctr"/>
            <a:r>
              <a:rPr lang="en-GB" sz="1200" b="1" dirty="0">
                <a:solidFill>
                  <a:schemeClr val="tx2"/>
                </a:solidFill>
              </a:rPr>
              <a:t>33.2</a:t>
            </a:r>
          </a:p>
        </p:txBody>
      </p:sp>
      <p:sp>
        <p:nvSpPr>
          <p:cNvPr id="11" name="TextBox 10">
            <a:extLst>
              <a:ext uri="{FF2B5EF4-FFF2-40B4-BE49-F238E27FC236}">
                <a16:creationId xmlns:a16="http://schemas.microsoft.com/office/drawing/2014/main" id="{DF2C7BEA-9585-DB82-B63B-4C3FD7F131ED}"/>
              </a:ext>
            </a:extLst>
          </p:cNvPr>
          <p:cNvSpPr txBox="1"/>
          <p:nvPr/>
        </p:nvSpPr>
        <p:spPr>
          <a:xfrm>
            <a:off x="3891283" y="2782896"/>
            <a:ext cx="482825" cy="276999"/>
          </a:xfrm>
          <a:prstGeom prst="rect">
            <a:avLst/>
          </a:prstGeom>
          <a:noFill/>
        </p:spPr>
        <p:txBody>
          <a:bodyPr wrap="none" rtlCol="0">
            <a:spAutoFit/>
          </a:bodyPr>
          <a:lstStyle/>
          <a:p>
            <a:pPr algn="ctr"/>
            <a:r>
              <a:rPr lang="en-GB" sz="1200" b="1" dirty="0">
                <a:solidFill>
                  <a:schemeClr val="tx2"/>
                </a:solidFill>
              </a:rPr>
              <a:t>23.9</a:t>
            </a:r>
          </a:p>
        </p:txBody>
      </p:sp>
      <p:sp>
        <p:nvSpPr>
          <p:cNvPr id="12" name="TextBox 11">
            <a:extLst>
              <a:ext uri="{FF2B5EF4-FFF2-40B4-BE49-F238E27FC236}">
                <a16:creationId xmlns:a16="http://schemas.microsoft.com/office/drawing/2014/main" id="{A86E086A-65E1-A6D4-5276-5C4334437473}"/>
              </a:ext>
            </a:extLst>
          </p:cNvPr>
          <p:cNvSpPr txBox="1"/>
          <p:nvPr/>
        </p:nvSpPr>
        <p:spPr>
          <a:xfrm>
            <a:off x="4743178" y="3995323"/>
            <a:ext cx="397866" cy="276999"/>
          </a:xfrm>
          <a:prstGeom prst="rect">
            <a:avLst/>
          </a:prstGeom>
          <a:noFill/>
        </p:spPr>
        <p:txBody>
          <a:bodyPr wrap="none" rtlCol="0">
            <a:spAutoFit/>
          </a:bodyPr>
          <a:lstStyle/>
          <a:p>
            <a:pPr algn="ctr"/>
            <a:r>
              <a:rPr lang="en-GB" sz="1200" b="1" dirty="0">
                <a:solidFill>
                  <a:schemeClr val="tx2"/>
                </a:solidFill>
              </a:rPr>
              <a:t>7.0</a:t>
            </a:r>
          </a:p>
        </p:txBody>
      </p:sp>
      <p:sp>
        <p:nvSpPr>
          <p:cNvPr id="13" name="TextBox 12">
            <a:extLst>
              <a:ext uri="{FF2B5EF4-FFF2-40B4-BE49-F238E27FC236}">
                <a16:creationId xmlns:a16="http://schemas.microsoft.com/office/drawing/2014/main" id="{67882C99-6326-D322-39AE-9C2B825F254C}"/>
              </a:ext>
            </a:extLst>
          </p:cNvPr>
          <p:cNvSpPr txBox="1"/>
          <p:nvPr/>
        </p:nvSpPr>
        <p:spPr>
          <a:xfrm>
            <a:off x="5552595" y="4260461"/>
            <a:ext cx="397866" cy="276999"/>
          </a:xfrm>
          <a:prstGeom prst="rect">
            <a:avLst/>
          </a:prstGeom>
          <a:noFill/>
        </p:spPr>
        <p:txBody>
          <a:bodyPr wrap="none" rtlCol="0">
            <a:spAutoFit/>
          </a:bodyPr>
          <a:lstStyle/>
          <a:p>
            <a:pPr algn="ctr"/>
            <a:r>
              <a:rPr lang="en-GB" sz="1200" b="1" dirty="0">
                <a:solidFill>
                  <a:schemeClr val="tx2"/>
                </a:solidFill>
              </a:rPr>
              <a:t>2.8</a:t>
            </a:r>
          </a:p>
        </p:txBody>
      </p:sp>
      <p:sp>
        <p:nvSpPr>
          <p:cNvPr id="14" name="TextBox 13">
            <a:extLst>
              <a:ext uri="{FF2B5EF4-FFF2-40B4-BE49-F238E27FC236}">
                <a16:creationId xmlns:a16="http://schemas.microsoft.com/office/drawing/2014/main" id="{37D8854F-E5DE-3842-2F13-EEDC197618F1}"/>
              </a:ext>
            </a:extLst>
          </p:cNvPr>
          <p:cNvSpPr txBox="1"/>
          <p:nvPr/>
        </p:nvSpPr>
        <p:spPr>
          <a:xfrm>
            <a:off x="6368783" y="3863154"/>
            <a:ext cx="397866" cy="276999"/>
          </a:xfrm>
          <a:prstGeom prst="rect">
            <a:avLst/>
          </a:prstGeom>
          <a:noFill/>
        </p:spPr>
        <p:txBody>
          <a:bodyPr wrap="none" rtlCol="0">
            <a:spAutoFit/>
          </a:bodyPr>
          <a:lstStyle/>
          <a:p>
            <a:pPr algn="ctr"/>
            <a:r>
              <a:rPr lang="en-GB" sz="1200" b="1" dirty="0">
                <a:solidFill>
                  <a:schemeClr val="tx2"/>
                </a:solidFill>
              </a:rPr>
              <a:t>9.5</a:t>
            </a:r>
          </a:p>
        </p:txBody>
      </p:sp>
      <p:sp>
        <p:nvSpPr>
          <p:cNvPr id="15" name="TextBox 14">
            <a:extLst>
              <a:ext uri="{FF2B5EF4-FFF2-40B4-BE49-F238E27FC236}">
                <a16:creationId xmlns:a16="http://schemas.microsoft.com/office/drawing/2014/main" id="{0B7F1365-1C8B-3932-1204-4A5FA09EA70A}"/>
              </a:ext>
            </a:extLst>
          </p:cNvPr>
          <p:cNvSpPr txBox="1"/>
          <p:nvPr/>
        </p:nvSpPr>
        <p:spPr>
          <a:xfrm>
            <a:off x="7135718" y="3755330"/>
            <a:ext cx="482825" cy="276999"/>
          </a:xfrm>
          <a:prstGeom prst="rect">
            <a:avLst/>
          </a:prstGeom>
          <a:noFill/>
        </p:spPr>
        <p:txBody>
          <a:bodyPr wrap="none" rtlCol="0">
            <a:spAutoFit/>
          </a:bodyPr>
          <a:lstStyle/>
          <a:p>
            <a:pPr algn="ctr"/>
            <a:r>
              <a:rPr lang="en-GB" sz="1200" b="1" dirty="0">
                <a:solidFill>
                  <a:schemeClr val="tx2"/>
                </a:solidFill>
              </a:rPr>
              <a:t>10.8</a:t>
            </a:r>
          </a:p>
        </p:txBody>
      </p:sp>
      <p:sp>
        <p:nvSpPr>
          <p:cNvPr id="16" name="TextBox 15">
            <a:extLst>
              <a:ext uri="{FF2B5EF4-FFF2-40B4-BE49-F238E27FC236}">
                <a16:creationId xmlns:a16="http://schemas.microsoft.com/office/drawing/2014/main" id="{5D9F78F7-2582-60E9-CFB3-6BDB14E2F4AE}"/>
              </a:ext>
            </a:extLst>
          </p:cNvPr>
          <p:cNvSpPr txBox="1"/>
          <p:nvPr/>
        </p:nvSpPr>
        <p:spPr>
          <a:xfrm>
            <a:off x="7945133" y="3508107"/>
            <a:ext cx="482825" cy="276999"/>
          </a:xfrm>
          <a:prstGeom prst="rect">
            <a:avLst/>
          </a:prstGeom>
          <a:noFill/>
        </p:spPr>
        <p:txBody>
          <a:bodyPr wrap="none" rtlCol="0">
            <a:spAutoFit/>
          </a:bodyPr>
          <a:lstStyle/>
          <a:p>
            <a:pPr algn="ctr"/>
            <a:r>
              <a:rPr lang="en-GB" sz="1200" b="1" dirty="0">
                <a:solidFill>
                  <a:schemeClr val="tx2"/>
                </a:solidFill>
              </a:rPr>
              <a:t>14.5</a:t>
            </a:r>
          </a:p>
        </p:txBody>
      </p:sp>
      <p:sp>
        <p:nvSpPr>
          <p:cNvPr id="3" name="TextBox 2">
            <a:extLst>
              <a:ext uri="{FF2B5EF4-FFF2-40B4-BE49-F238E27FC236}">
                <a16:creationId xmlns:a16="http://schemas.microsoft.com/office/drawing/2014/main" id="{25B81AD9-CA89-CCFF-4036-2C66FC239687}"/>
              </a:ext>
            </a:extLst>
          </p:cNvPr>
          <p:cNvSpPr txBox="1"/>
          <p:nvPr/>
        </p:nvSpPr>
        <p:spPr>
          <a:xfrm>
            <a:off x="4090036" y="5244890"/>
            <a:ext cx="1704149" cy="307777"/>
          </a:xfrm>
          <a:prstGeom prst="rect">
            <a:avLst/>
          </a:prstGeom>
          <a:noFill/>
        </p:spPr>
        <p:txBody>
          <a:bodyPr wrap="square" rtlCol="0">
            <a:spAutoFit/>
          </a:bodyPr>
          <a:lstStyle/>
          <a:p>
            <a:pPr algn="ctr"/>
            <a:r>
              <a:rPr lang="en-GB" sz="1400" dirty="0"/>
              <a:t>Age Subgroup</a:t>
            </a:r>
          </a:p>
        </p:txBody>
      </p:sp>
    </p:spTree>
    <p:extLst>
      <p:ext uri="{BB962C8B-B14F-4D97-AF65-F5344CB8AC3E}">
        <p14:creationId xmlns:p14="http://schemas.microsoft.com/office/powerpoint/2010/main" val="3046269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E4E11CE-66BB-FF0F-DDCC-A3492BA05DF2}"/>
              </a:ext>
            </a:extLst>
          </p:cNvPr>
          <p:cNvSpPr>
            <a:spLocks noGrp="1"/>
          </p:cNvSpPr>
          <p:nvPr>
            <p:ph type="title"/>
          </p:nvPr>
        </p:nvSpPr>
        <p:spPr/>
        <p:txBody>
          <a:bodyPr/>
          <a:lstStyle/>
          <a:p>
            <a:r>
              <a:rPr lang="en-GB" dirty="0"/>
              <a:t>Healthcare Resource Use </a:t>
            </a:r>
          </a:p>
        </p:txBody>
      </p:sp>
      <p:sp>
        <p:nvSpPr>
          <p:cNvPr id="6" name="Content Placeholder 5">
            <a:extLst>
              <a:ext uri="{FF2B5EF4-FFF2-40B4-BE49-F238E27FC236}">
                <a16:creationId xmlns:a16="http://schemas.microsoft.com/office/drawing/2014/main" id="{B31EC6D7-C150-6279-C6FA-2D5736DAC2BC}"/>
              </a:ext>
            </a:extLst>
          </p:cNvPr>
          <p:cNvSpPr>
            <a:spLocks noGrp="1"/>
          </p:cNvSpPr>
          <p:nvPr>
            <p:ph idx="1"/>
          </p:nvPr>
        </p:nvSpPr>
        <p:spPr/>
        <p:txBody>
          <a:bodyPr>
            <a:normAutofit/>
          </a:bodyPr>
          <a:lstStyle/>
          <a:p>
            <a:r>
              <a:rPr lang="en-GB" b="1" dirty="0"/>
              <a:t>72.0% </a:t>
            </a:r>
            <a:r>
              <a:rPr lang="en-GB" dirty="0"/>
              <a:t>of patients reported medication use prior to enrolment</a:t>
            </a:r>
          </a:p>
          <a:p>
            <a:pPr lvl="1"/>
            <a:r>
              <a:rPr lang="en-GB" dirty="0"/>
              <a:t>The most common were analgesics, anti-bacterial, and anti-inflammatory or </a:t>
            </a:r>
            <a:br>
              <a:rPr lang="en-GB" dirty="0"/>
            </a:br>
            <a:r>
              <a:rPr lang="en-GB" dirty="0"/>
              <a:t>anti-rheumatic products</a:t>
            </a:r>
          </a:p>
          <a:p>
            <a:r>
              <a:rPr lang="en-GB" dirty="0"/>
              <a:t>18,561 visits were reported at a rate of </a:t>
            </a:r>
            <a:r>
              <a:rPr lang="en-GB" b="1" dirty="0"/>
              <a:t>778.4</a:t>
            </a:r>
            <a:r>
              <a:rPr lang="en-GB" dirty="0"/>
              <a:t> events per 100 PY</a:t>
            </a:r>
          </a:p>
          <a:p>
            <a:pPr lvl="1"/>
            <a:r>
              <a:rPr lang="en-GB" dirty="0"/>
              <a:t>Most frequently with physiotherapists and speech therapists </a:t>
            </a:r>
          </a:p>
          <a:p>
            <a:r>
              <a:rPr lang="en-GB" dirty="0"/>
              <a:t>Gastroenterologists were seen most frequently between the ages of 31–40 and 51–60 </a:t>
            </a:r>
          </a:p>
          <a:p>
            <a:r>
              <a:rPr lang="en-GB" dirty="0"/>
              <a:t>Mental health professionals were seen most frequently by individuals aged 21–30</a:t>
            </a:r>
          </a:p>
          <a:p>
            <a:r>
              <a:rPr lang="en-GB" dirty="0"/>
              <a:t>Patients without LL had a greater overall frequency and rate of visits to HCPs compared to patients with LL procedures</a:t>
            </a:r>
          </a:p>
          <a:p>
            <a:r>
              <a:rPr lang="en-GB" b="1" dirty="0"/>
              <a:t>72% </a:t>
            </a:r>
            <a:r>
              <a:rPr lang="en-GB" dirty="0"/>
              <a:t>reported at least one inpatient hospital visit</a:t>
            </a:r>
          </a:p>
          <a:p>
            <a:endParaRPr lang="en-GB" dirty="0"/>
          </a:p>
        </p:txBody>
      </p:sp>
      <p:sp>
        <p:nvSpPr>
          <p:cNvPr id="4" name="Footer Placeholder 3">
            <a:extLst>
              <a:ext uri="{FF2B5EF4-FFF2-40B4-BE49-F238E27FC236}">
                <a16:creationId xmlns:a16="http://schemas.microsoft.com/office/drawing/2014/main" id="{0B676AA7-D71D-575D-BD88-B52BD3B746A0}"/>
              </a:ext>
            </a:extLst>
          </p:cNvPr>
          <p:cNvSpPr>
            <a:spLocks noGrp="1"/>
          </p:cNvSpPr>
          <p:nvPr>
            <p:ph type="ftr" sz="quarter" idx="11"/>
          </p:nvPr>
        </p:nvSpPr>
        <p:spPr/>
        <p:txBody>
          <a:bodyPr/>
          <a:lstStyle/>
          <a:p>
            <a:r>
              <a:rPr lang="en-GB" dirty="0"/>
              <a:t>HCP, healthcare professional; LL, limb lengthening; PY, patient-years. </a:t>
            </a:r>
          </a:p>
          <a:p>
            <a:r>
              <a:rPr lang="en-GB" dirty="0" err="1"/>
              <a:t>Maghnie</a:t>
            </a:r>
            <a:r>
              <a:rPr lang="en-GB" dirty="0"/>
              <a:t> M, et al. </a:t>
            </a:r>
            <a:r>
              <a:rPr lang="en-GB" dirty="0" err="1"/>
              <a:t>Orphanet</a:t>
            </a:r>
            <a:r>
              <a:rPr lang="en-GB" dirty="0"/>
              <a:t> J Rare Dis 2023;18:56.</a:t>
            </a:r>
          </a:p>
        </p:txBody>
      </p:sp>
      <p:sp>
        <p:nvSpPr>
          <p:cNvPr id="9" name="Content Placeholder 8">
            <a:extLst>
              <a:ext uri="{FF2B5EF4-FFF2-40B4-BE49-F238E27FC236}">
                <a16:creationId xmlns:a16="http://schemas.microsoft.com/office/drawing/2014/main" id="{35A47827-CA7E-3487-2D2A-80F27552AAD7}"/>
              </a:ext>
            </a:extLst>
          </p:cNvPr>
          <p:cNvSpPr>
            <a:spLocks noGrp="1"/>
          </p:cNvSpPr>
          <p:nvPr>
            <p:ph sz="quarter" idx="12"/>
          </p:nvPr>
        </p:nvSpPr>
        <p:spPr/>
        <p:txBody>
          <a:bodyPr>
            <a:normAutofit/>
          </a:bodyPr>
          <a:lstStyle/>
          <a:p>
            <a:r>
              <a:rPr lang="en-GB" dirty="0"/>
              <a:t>Other than physiotherapy visits in those without LL, </a:t>
            </a:r>
            <a:br>
              <a:rPr lang="en-GB" dirty="0"/>
            </a:br>
            <a:r>
              <a:rPr lang="en-GB" dirty="0"/>
              <a:t>differences between other types of HCP visit were negligible</a:t>
            </a:r>
          </a:p>
        </p:txBody>
      </p:sp>
    </p:spTree>
    <p:extLst>
      <p:ext uri="{BB962C8B-B14F-4D97-AF65-F5344CB8AC3E}">
        <p14:creationId xmlns:p14="http://schemas.microsoft.com/office/powerpoint/2010/main" val="3317718244"/>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docProps/app.xml><?xml version="1.0" encoding="utf-8"?>
<Properties xmlns="http://schemas.openxmlformats.org/officeDocument/2006/extended-properties" xmlns:vt="http://schemas.openxmlformats.org/officeDocument/2006/docPropsVTypes">
  <TotalTime>5530</TotalTime>
  <Words>2414</Words>
  <Application>Microsoft Office PowerPoint</Application>
  <PresentationFormat>Widescreen</PresentationFormat>
  <Paragraphs>290</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Arial Narrow</vt:lpstr>
      <vt:lpstr>1_Office Theme</vt:lpstr>
      <vt:lpstr>Lifetime Impact of Achondroplasia Study  in Europe (LIAISE): Findings From a  Multinational Observational Study</vt:lpstr>
      <vt:lpstr>Background</vt:lpstr>
      <vt:lpstr>Methods </vt:lpstr>
      <vt:lpstr>Patient Characteristics and Demographics</vt:lpstr>
      <vt:lpstr>Baseline Characteristics</vt:lpstr>
      <vt:lpstr>Demographic and Baseline Characteristics by LL</vt:lpstr>
      <vt:lpstr>Burden of Medical Complications</vt:lpstr>
      <vt:lpstr>Surgical Burden</vt:lpstr>
      <vt:lpstr>Healthcare Resource Use </vt:lpstr>
      <vt:lpstr>Quality of Life</vt:lpstr>
      <vt:lpstr>QoLISSY Results  Patients Aged 8–17; Parents of Patients Aged 5–17</vt:lpstr>
      <vt:lpstr>EQ-5D-5L Results Adult Patients Aged ≥18</vt:lpstr>
      <vt:lpstr>Relationship Between Height and PROs: Exploratory Analysis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Patient’s Perspective</dc:title>
  <dc:creator>Praveen Abraham</dc:creator>
  <cp:lastModifiedBy>Praveen Abraham</cp:lastModifiedBy>
  <cp:revision>261</cp:revision>
  <dcterms:created xsi:type="dcterms:W3CDTF">2021-09-21T16:24:04Z</dcterms:created>
  <dcterms:modified xsi:type="dcterms:W3CDTF">2023-05-10T17:49:26Z</dcterms:modified>
</cp:coreProperties>
</file>