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1" r:id="rId7"/>
    <p:sldId id="262" r:id="rId8"/>
    <p:sldId id="270" r:id="rId9"/>
    <p:sldId id="264" r:id="rId10"/>
    <p:sldId id="265" r:id="rId11"/>
    <p:sldId id="266" r:id="rId12"/>
    <p:sldId id="269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06" userDrawn="1">
          <p15:clr>
            <a:srgbClr val="A4A3A4"/>
          </p15:clr>
        </p15:guide>
        <p15:guide id="2" pos="4248" userDrawn="1">
          <p15:clr>
            <a:srgbClr val="A4A3A4"/>
          </p15:clr>
        </p15:guide>
        <p15:guide id="3" orient="horz" pos="1389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029413A-4934-0280-200B-1D7D329410DA}" name="Praveen Abraham" initials="PA" userId="S::Praveen.Abraham@elmgroupltd.com::ec62dcbb-7d88-417f-a160-6b5909159534" providerId="AD"/>
  <p188:author id="{3CCFB29E-2070-7790-00A7-E11B2D7CE010}" name="Marie Farrow" initials="MF" userId="395651ff28d4452c" providerId="Windows Live"/>
  <p188:author id="{F6C940C1-CC00-8E35-3B93-BF435AE4DB77}" name="Martin Lennon" initials="ML" userId="S::martin@cesasmedical.com::2390e896-01da-47fe-8b97-1d3a7a42dde5" providerId="AD"/>
  <p188:author id="{2C6881F9-48E8-FFB9-2D5F-1A973C795183}" name="Martin Lennon" initials="ML" userId="Martin Lennon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 Venables" initials="TV" lastIdx="10" clrIdx="0">
    <p:extLst>
      <p:ext uri="{19B8F6BF-5375-455C-9EA6-DF929625EA0E}">
        <p15:presenceInfo xmlns:p15="http://schemas.microsoft.com/office/powerpoint/2012/main" userId="S::Tim.Venables@elmgroupltd.com::4da54266-e6ed-48f9-86fc-5a09902e13e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9DC3E6"/>
    <a:srgbClr val="002060"/>
    <a:srgbClr val="FFFFFF"/>
    <a:srgbClr val="7F8FAF"/>
    <a:srgbClr val="CEE0F2"/>
    <a:srgbClr val="E8EEF1"/>
    <a:srgbClr val="CEDAE2"/>
    <a:srgbClr val="F0F0F0"/>
    <a:srgbClr val="368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2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578" y="96"/>
      </p:cViewPr>
      <p:guideLst>
        <p:guide orient="horz" pos="3906"/>
        <p:guide pos="4248"/>
        <p:guide orient="horz" pos="138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3089AC84-D67B-4931-A905-51D5C798DADE}"/>
              </a:ext>
            </a:extLst>
          </p:cNvPr>
          <p:cNvSpPr/>
          <p:nvPr userDrawn="1"/>
        </p:nvSpPr>
        <p:spPr>
          <a:xfrm rot="16200000">
            <a:off x="5240156" y="-271645"/>
            <a:ext cx="1016363" cy="11496676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104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C2C8-5923-4145-B7BF-377502DCE64D}"/>
              </a:ext>
            </a:extLst>
          </p:cNvPr>
          <p:cNvSpPr/>
          <p:nvPr userDrawn="1"/>
        </p:nvSpPr>
        <p:spPr>
          <a:xfrm>
            <a:off x="0" y="873125"/>
            <a:ext cx="11496675" cy="4669642"/>
          </a:xfrm>
          <a:prstGeom prst="rect">
            <a:avLst/>
          </a:prstGeom>
          <a:solidFill>
            <a:srgbClr val="104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325" y="1122363"/>
            <a:ext cx="10801350" cy="158093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ctr">
              <a:buFont typeface="Arial" panose="020B0604020202020204" pitchFamily="34" charset="0"/>
              <a:buNone/>
              <a:defRPr lang="en-GB" sz="36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MS PGothic" panose="020B0600070205080204" pitchFamily="34" charset="-128"/>
                <a:cs typeface="MS PGothic" charset="0"/>
              </a:defRPr>
            </a:lvl1pPr>
          </a:lstStyle>
          <a:p>
            <a:pPr lvl="0" algn="ctr" fontAlgn="base">
              <a:spcAft>
                <a:spcPct val="0"/>
              </a:spcAft>
            </a:pPr>
            <a:r>
              <a:rPr lang="en-US" noProof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5325" y="2956142"/>
            <a:ext cx="10801350" cy="230165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None/>
              <a:defRPr lang="en-GB" sz="2400" b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marL="228600" lvl="0" indent="-228600" algn="ctr" fontAlgn="base">
              <a:spcBef>
                <a:spcPts val="300"/>
              </a:spcBef>
              <a:spcAft>
                <a:spcPct val="0"/>
              </a:spcAft>
            </a:pPr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90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: Two content and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4800" y="1449389"/>
            <a:ext cx="5315303" cy="40765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449388"/>
            <a:ext cx="5315303" cy="4076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8527B6A1-FF86-4E52-A2CB-F853530A52B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5562599"/>
            <a:ext cx="12192000" cy="642849"/>
          </a:xfrm>
          <a:solidFill>
            <a:schemeClr val="accent4"/>
          </a:solidFill>
          <a:ln>
            <a:noFill/>
          </a:ln>
        </p:spPr>
        <p:txBody>
          <a:bodyPr lIns="720000" rIns="720000" anchor="ctr">
            <a:normAutofit/>
          </a:bodyPr>
          <a:lstStyle>
            <a:lvl1pPr marL="0" indent="0" algn="ctr">
              <a:buNone/>
              <a:defRPr sz="17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algn="ctr">
              <a:lnSpc>
                <a:spcPts val="176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 userDrawn="1">
          <p15:clr>
            <a:srgbClr val="FBAE40"/>
          </p15:clr>
        </p15:guide>
        <p15:guide id="2" orient="horz" pos="349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8: Two content unequal L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4800" y="1449388"/>
            <a:ext cx="8100000" cy="4535487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5270" y="1449388"/>
            <a:ext cx="2520000" cy="4535487"/>
          </a:xfrm>
        </p:spPr>
        <p:txBody>
          <a:bodyPr/>
          <a:lstStyle>
            <a:lvl3pPr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706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9: Two content unequal R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4800" y="1449388"/>
            <a:ext cx="2520000" cy="453548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97703" y="1449388"/>
            <a:ext cx="8100000" cy="453548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741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: Two content sub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75" y="360000"/>
            <a:ext cx="10800000" cy="1008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000" y="1476000"/>
            <a:ext cx="5220000" cy="568761"/>
          </a:xfrm>
          <a:solidFill>
            <a:schemeClr val="accent4"/>
          </a:solidFill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6000" y="2104373"/>
            <a:ext cx="5220000" cy="3943627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6975" y="1476000"/>
            <a:ext cx="5220000" cy="568761"/>
          </a:xfrm>
          <a:solidFill>
            <a:schemeClr val="accent4"/>
          </a:solidFill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6975" y="2104373"/>
            <a:ext cx="5220000" cy="3943627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673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0: Two content sub heads and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75" y="360000"/>
            <a:ext cx="10800000" cy="1008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000" y="1476000"/>
            <a:ext cx="5220000" cy="568761"/>
          </a:xfrm>
          <a:solidFill>
            <a:schemeClr val="accent4"/>
          </a:solidFill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6000" y="2104373"/>
            <a:ext cx="5220000" cy="3421611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6975" y="1476000"/>
            <a:ext cx="5220000" cy="568761"/>
          </a:xfrm>
          <a:solidFill>
            <a:schemeClr val="accent4"/>
          </a:solidFill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6975" y="2104373"/>
            <a:ext cx="5220000" cy="3421611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E61F773C-490F-4518-92C7-8A13F0BD74C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5562599"/>
            <a:ext cx="12192000" cy="642849"/>
          </a:xfrm>
          <a:solidFill>
            <a:schemeClr val="accent4"/>
          </a:solidFill>
          <a:ln>
            <a:noFill/>
          </a:ln>
        </p:spPr>
        <p:txBody>
          <a:bodyPr lIns="720000" rIns="720000" anchor="ctr">
            <a:normAutofit/>
          </a:bodyPr>
          <a:lstStyle>
            <a:lvl1pPr marL="0" indent="0" algn="ctr">
              <a:buNone/>
              <a:defRPr sz="17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algn="ctr">
              <a:lnSpc>
                <a:spcPts val="176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56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 userDrawn="1">
          <p15:clr>
            <a:srgbClr val="FBAE40"/>
          </p15:clr>
        </p15:guide>
        <p15:guide id="2" orient="horz" pos="349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1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294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278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3: Side 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118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: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00" y="360000"/>
            <a:ext cx="10800000" cy="1008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00" y="1449390"/>
            <a:ext cx="10800000" cy="4535486"/>
          </a:xfrm>
        </p:spPr>
        <p:txBody>
          <a:bodyPr/>
          <a:lstStyle>
            <a:lvl2pPr marL="893763" indent="-436563">
              <a:defRPr/>
            </a:lvl2pPr>
            <a:lvl3pPr marL="1252538" indent="-358775">
              <a:defRPr/>
            </a:lvl3pPr>
            <a:lvl4pPr marL="1609725" indent="-357188">
              <a:defRPr/>
            </a:lvl4pPr>
            <a:lvl5pPr marL="1978025" indent="-368300"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378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: Content and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00" y="360000"/>
            <a:ext cx="10800000" cy="1008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00" y="1449391"/>
            <a:ext cx="10800000" cy="3911741"/>
          </a:xfrm>
        </p:spPr>
        <p:txBody>
          <a:bodyPr/>
          <a:lstStyle>
            <a:lvl2pPr marL="893763" indent="-436563">
              <a:defRPr/>
            </a:lvl2pPr>
            <a:lvl3pPr marL="1252538" indent="-338138">
              <a:defRPr/>
            </a:lvl3pPr>
            <a:lvl4pPr marL="1609725" indent="-357188">
              <a:defRPr/>
            </a:lvl4pPr>
            <a:lvl5pPr marL="1978025" indent="-368300"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4497" y="6205448"/>
            <a:ext cx="9031665" cy="50804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1686E064-BC66-40F5-BFC0-A711EFDB1A2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5562599"/>
            <a:ext cx="12192000" cy="642849"/>
          </a:xfrm>
          <a:solidFill>
            <a:schemeClr val="accent4"/>
          </a:solidFill>
          <a:ln>
            <a:noFill/>
          </a:ln>
        </p:spPr>
        <p:txBody>
          <a:bodyPr lIns="720000" rIns="720000" anchor="ctr">
            <a:normAutofit/>
          </a:bodyPr>
          <a:lstStyle>
            <a:lvl1pPr marL="0" indent="0" algn="ctr">
              <a:buNone/>
              <a:defRPr sz="17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algn="ctr">
              <a:lnSpc>
                <a:spcPts val="176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198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: Content and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00" y="360000"/>
            <a:ext cx="10800000" cy="1008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00" y="1821973"/>
            <a:ext cx="5316493" cy="1387082"/>
          </a:xfrm>
          <a:solidFill>
            <a:schemeClr val="bg2">
              <a:lumMod val="95000"/>
            </a:schemeClr>
          </a:solidFill>
        </p:spPr>
        <p:txBody>
          <a:bodyPr>
            <a:noAutofit/>
          </a:bodyPr>
          <a:lstStyle>
            <a:lvl1pPr marL="269875" indent="-269875">
              <a:defRPr sz="1600"/>
            </a:lvl1pPr>
            <a:lvl2pPr marL="539750" indent="-182563">
              <a:defRPr sz="1400"/>
            </a:lvl2pPr>
            <a:lvl3pPr marL="1252538" indent="-338138">
              <a:defRPr sz="1200"/>
            </a:lvl3pPr>
            <a:lvl4pPr marL="1609725" indent="-357188">
              <a:defRPr sz="1100"/>
            </a:lvl4pPr>
            <a:lvl5pPr marL="1978025" indent="-368300">
              <a:defRPr sz="11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1B4FB4-B67D-40B7-8D61-AB50131823E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10614" y="1821972"/>
            <a:ext cx="5316493" cy="3457749"/>
          </a:xfrm>
        </p:spPr>
        <p:txBody>
          <a:bodyPr>
            <a:normAutofit/>
          </a:bodyPr>
          <a:lstStyle>
            <a:lvl1pPr marL="269875" indent="-269875">
              <a:defRPr sz="1600"/>
            </a:lvl1pPr>
            <a:lvl2pPr marL="627063" indent="-269875">
              <a:defRPr sz="1400"/>
            </a:lvl2pPr>
            <a:lvl3pPr marL="1252538" indent="-338138">
              <a:defRPr/>
            </a:lvl3pPr>
            <a:lvl4pPr marL="1609725" indent="-357188">
              <a:defRPr/>
            </a:lvl4pPr>
            <a:lvl5pPr marL="1978025" indent="-368300"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680B48-64C1-4C7A-BDD3-20741909094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96000" y="3648946"/>
            <a:ext cx="5316493" cy="1630775"/>
          </a:xfrm>
          <a:solidFill>
            <a:schemeClr val="bg2">
              <a:lumMod val="95000"/>
            </a:schemeClr>
          </a:solidFill>
        </p:spPr>
        <p:txBody>
          <a:bodyPr>
            <a:noAutofit/>
          </a:bodyPr>
          <a:lstStyle>
            <a:lvl1pPr marL="269875" indent="-269875">
              <a:defRPr sz="1600"/>
            </a:lvl1pPr>
            <a:lvl2pPr marL="539750" indent="-182563">
              <a:defRPr sz="1400"/>
            </a:lvl2pPr>
            <a:lvl3pPr marL="1252538" indent="-338138">
              <a:defRPr sz="1200"/>
            </a:lvl3pPr>
            <a:lvl4pPr marL="1609725" indent="-357188">
              <a:defRPr sz="1100"/>
            </a:lvl4pPr>
            <a:lvl5pPr marL="1978025" indent="-368300">
              <a:defRPr sz="11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ADF789-4EE2-4853-8391-3328294626B7}"/>
              </a:ext>
            </a:extLst>
          </p:cNvPr>
          <p:cNvSpPr txBox="1"/>
          <p:nvPr userDrawn="1"/>
        </p:nvSpPr>
        <p:spPr>
          <a:xfrm>
            <a:off x="704497" y="1452641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  <a:latin typeface="+mj-lt"/>
              </a:rPr>
              <a:t>Background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C38A1F-A2C9-4AFE-9A41-3328FC2CD48E}"/>
              </a:ext>
            </a:extLst>
          </p:cNvPr>
          <p:cNvSpPr txBox="1"/>
          <p:nvPr userDrawn="1"/>
        </p:nvSpPr>
        <p:spPr>
          <a:xfrm>
            <a:off x="704497" y="3292368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  <a:latin typeface="+mj-lt"/>
              </a:rPr>
              <a:t>Methods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9720B6-AE97-4A3D-9CAC-4142DA93FA58}"/>
              </a:ext>
            </a:extLst>
          </p:cNvPr>
          <p:cNvSpPr txBox="1"/>
          <p:nvPr userDrawn="1"/>
        </p:nvSpPr>
        <p:spPr>
          <a:xfrm>
            <a:off x="6129403" y="1444834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  <a:latin typeface="+mj-lt"/>
              </a:rPr>
              <a:t>Results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8D5A0B99-CE00-4F55-A1AE-1FCD7C7FF5C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5562599"/>
            <a:ext cx="12192000" cy="642849"/>
          </a:xfrm>
          <a:solidFill>
            <a:schemeClr val="accent4"/>
          </a:solidFill>
          <a:ln>
            <a:noFill/>
          </a:ln>
        </p:spPr>
        <p:txBody>
          <a:bodyPr lIns="720000" rIns="720000" anchor="ctr">
            <a:normAutofit/>
          </a:bodyPr>
          <a:lstStyle>
            <a:lvl1pPr marL="0" indent="0" algn="ctr">
              <a:buNone/>
              <a:defRPr sz="17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algn="ctr">
              <a:lnSpc>
                <a:spcPts val="176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: Visual and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00" y="360000"/>
            <a:ext cx="10800000" cy="1008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4497" y="6205448"/>
            <a:ext cx="9031665" cy="50804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874F5665-D5C0-461A-BFF4-A163280A6A4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5562599"/>
            <a:ext cx="12192000" cy="642849"/>
          </a:xfrm>
          <a:solidFill>
            <a:schemeClr val="accent4"/>
          </a:solidFill>
          <a:ln>
            <a:noFill/>
          </a:ln>
        </p:spPr>
        <p:txBody>
          <a:bodyPr lIns="720000" rIns="720000" anchor="ctr">
            <a:normAutofit/>
          </a:bodyPr>
          <a:lstStyle>
            <a:lvl1pPr marL="0" indent="0" algn="ctr">
              <a:buNone/>
              <a:defRPr sz="17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algn="ctr">
              <a:lnSpc>
                <a:spcPts val="176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96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: Offset content R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5711" y="1449388"/>
            <a:ext cx="8100000" cy="4535487"/>
          </a:xfrm>
        </p:spPr>
        <p:txBody>
          <a:bodyPr/>
          <a:lstStyle>
            <a:lvl2pPr marL="893763" indent="-436563">
              <a:defRPr/>
            </a:lvl2pPr>
            <a:lvl3pPr marL="1252538" indent="-338138">
              <a:defRPr/>
            </a:lvl3pPr>
            <a:lvl4pPr marL="1609725" indent="-357188">
              <a:defRPr/>
            </a:lvl4pPr>
            <a:lvl5pPr marL="1978025" indent="-368300"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0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: Offset content L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800" y="1449388"/>
            <a:ext cx="8100000" cy="4535487"/>
          </a:xfrm>
        </p:spPr>
        <p:txBody>
          <a:bodyPr/>
          <a:lstStyle>
            <a:lvl1pPr marL="357188" indent="-357188">
              <a:buClr>
                <a:schemeClr val="accent3"/>
              </a:buClr>
              <a:buFont typeface="Arial" panose="020B0604020202020204" pitchFamily="34" charset="0"/>
              <a:buChar char="►"/>
              <a:defRPr/>
            </a:lvl1pPr>
            <a:lvl2pPr marL="893763" indent="-436563">
              <a:buClr>
                <a:schemeClr val="accent3"/>
              </a:buClr>
              <a:buFont typeface="Arial" panose="020B0604020202020204" pitchFamily="34" charset="0"/>
              <a:buChar char="ꟷ"/>
              <a:defRPr/>
            </a:lvl2pPr>
            <a:lvl3pPr marL="1252538" indent="-338138">
              <a:buClr>
                <a:schemeClr val="accent3"/>
              </a:buClr>
              <a:buFont typeface="Arial" panose="020B0604020202020204" pitchFamily="34" charset="0"/>
              <a:buChar char="ꟷ"/>
              <a:defRPr/>
            </a:lvl3pPr>
            <a:lvl4pPr marL="1789113" indent="-417513">
              <a:buClr>
                <a:schemeClr val="accent3"/>
              </a:buClr>
              <a:buFont typeface="Arial" panose="020B0604020202020204" pitchFamily="34" charset="0"/>
              <a:buChar char="ꟷ"/>
              <a:defRPr/>
            </a:lvl4pPr>
            <a:lvl5pPr marL="2157413" indent="-328613">
              <a:buClr>
                <a:schemeClr val="accent3"/>
              </a:buClr>
              <a:buFont typeface="Arial" panose="020B0604020202020204" pitchFamily="34" charset="0"/>
              <a:buChar char="ꟷ"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4849" y="6311901"/>
            <a:ext cx="8522617" cy="3528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8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: 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615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: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4800" y="1449388"/>
            <a:ext cx="5315303" cy="45354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449388"/>
            <a:ext cx="5315303" cy="4535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783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8A203C68-0475-491F-B992-E8F4B142ACA1}"/>
              </a:ext>
            </a:extLst>
          </p:cNvPr>
          <p:cNvSpPr/>
          <p:nvPr userDrawn="1"/>
        </p:nvSpPr>
        <p:spPr>
          <a:xfrm rot="16200000">
            <a:off x="5240156" y="-4880156"/>
            <a:ext cx="1016363" cy="11496676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6000" y="360000"/>
            <a:ext cx="10800000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000" y="1449389"/>
            <a:ext cx="10800000" cy="4535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4497" y="6131861"/>
            <a:ext cx="9031665" cy="5816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125D1A-1993-403F-9F42-9CE20DB5C8B0}"/>
              </a:ext>
            </a:extLst>
          </p:cNvPr>
          <p:cNvSpPr/>
          <p:nvPr userDrawn="1"/>
        </p:nvSpPr>
        <p:spPr>
          <a:xfrm>
            <a:off x="-1" y="243741"/>
            <a:ext cx="10352763" cy="1240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CEBB8A9-47B4-425D-81D2-94A32DD652F0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162" y="6262255"/>
            <a:ext cx="1759838" cy="45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9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6" r:id="rId10"/>
    <p:sldLayoutId id="2147483670" r:id="rId11"/>
    <p:sldLayoutId id="2147483671" r:id="rId12"/>
    <p:sldLayoutId id="2147483672" r:id="rId13"/>
    <p:sldLayoutId id="2147483677" r:id="rId14"/>
    <p:sldLayoutId id="2147483673" r:id="rId15"/>
    <p:sldLayoutId id="2147483674" r:id="rId16"/>
    <p:sldLayoutId id="2147483675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kern="1200" dirty="0">
          <a:solidFill>
            <a:schemeClr val="bg2"/>
          </a:solidFill>
          <a:latin typeface="+mj-lt"/>
          <a:ea typeface="MS PGothic" panose="020B0600070205080204" pitchFamily="34" charset="-128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►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893763" indent="-436563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ꟷ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252538" indent="-338138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ꟷ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9725" indent="-357188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ꟷ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157413" indent="-328613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ꟷ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78">
          <p15:clr>
            <a:srgbClr val="F26B43"/>
          </p15:clr>
        </p15:guide>
        <p15:guide id="2" pos="3840">
          <p15:clr>
            <a:srgbClr val="F26B43"/>
          </p15:clr>
        </p15:guide>
        <p15:guide id="3" pos="438">
          <p15:clr>
            <a:srgbClr val="F26B43"/>
          </p15:clr>
        </p15:guide>
        <p15:guide id="4" pos="7242">
          <p15:clr>
            <a:srgbClr val="F26B43"/>
          </p15:clr>
        </p15:guide>
        <p15:guide id="5" orient="horz" pos="913">
          <p15:clr>
            <a:srgbClr val="F26B43"/>
          </p15:clr>
        </p15:guide>
        <p15:guide id="6" orient="horz" pos="232">
          <p15:clr>
            <a:srgbClr val="F26B43"/>
          </p15:clr>
        </p15:guide>
        <p15:guide id="7" orient="horz" pos="3770">
          <p15:clr>
            <a:srgbClr val="F26B43"/>
          </p15:clr>
        </p15:guide>
        <p15:guide id="8" orient="horz" pos="86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B65E5-9D3D-45A1-A7DF-644CC28723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Achondroplasia in Latin America: </a:t>
            </a:r>
            <a:br>
              <a:rPr lang="en-GB" dirty="0"/>
            </a:br>
            <a:r>
              <a:rPr lang="en-GB" dirty="0"/>
              <a:t>Practical Recommendations For the Multidisciplinary </a:t>
            </a:r>
            <a:br>
              <a:rPr lang="en-GB" dirty="0"/>
            </a:br>
            <a:r>
              <a:rPr lang="en-GB" dirty="0"/>
              <a:t>Care of </a:t>
            </a:r>
            <a:r>
              <a:rPr lang="en-GB" dirty="0" err="1"/>
              <a:t>Pediatric</a:t>
            </a:r>
            <a:r>
              <a:rPr lang="en-GB" dirty="0"/>
              <a:t> Patients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958E0A-BFCC-409A-BD11-1BD268BB0C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Adapted from: </a:t>
            </a:r>
            <a:r>
              <a:rPr lang="en-GB" dirty="0" err="1"/>
              <a:t>Llerena</a:t>
            </a:r>
            <a:r>
              <a:rPr lang="en-GB" dirty="0"/>
              <a:t> Jr J, Kim CA, Fano V, </a:t>
            </a:r>
            <a:r>
              <a:rPr lang="en-GB" dirty="0" err="1"/>
              <a:t>Rosselli</a:t>
            </a:r>
            <a:r>
              <a:rPr lang="en-GB" dirty="0"/>
              <a:t> P, Collett‑Solberg PF, Vasconcelos de Medeiros PF, </a:t>
            </a:r>
            <a:br>
              <a:rPr lang="en-GB" dirty="0"/>
            </a:br>
            <a:r>
              <a:rPr lang="en-GB" dirty="0"/>
              <a:t>del Pino M, </a:t>
            </a:r>
            <a:r>
              <a:rPr lang="en-GB" dirty="0" err="1"/>
              <a:t>Bertola</a:t>
            </a:r>
            <a:r>
              <a:rPr lang="en-GB" dirty="0"/>
              <a:t> D, </a:t>
            </a:r>
            <a:r>
              <a:rPr lang="en-GB" dirty="0" err="1"/>
              <a:t>Lourenço</a:t>
            </a:r>
            <a:r>
              <a:rPr lang="en-GB" dirty="0"/>
              <a:t> CM, Pontes Cavalcanti D, Félix TM, Rosa‑</a:t>
            </a:r>
            <a:r>
              <a:rPr lang="en-GB" dirty="0" err="1"/>
              <a:t>Bellas</a:t>
            </a:r>
            <a:r>
              <a:rPr lang="en-GB" dirty="0"/>
              <a:t> A, </a:t>
            </a:r>
            <a:br>
              <a:rPr lang="en-GB" dirty="0"/>
            </a:br>
            <a:r>
              <a:rPr lang="en-GB" dirty="0"/>
              <a:t>Rossi NT, Cortes F, Abreu F, Cavalcanti N, </a:t>
            </a:r>
            <a:r>
              <a:rPr lang="en-GB" dirty="0" err="1"/>
              <a:t>Hervias</a:t>
            </a:r>
            <a:r>
              <a:rPr lang="en-GB" dirty="0"/>
              <a:t> </a:t>
            </a:r>
            <a:r>
              <a:rPr lang="en-GB" dirty="0" err="1"/>
              <a:t>Ruz</a:t>
            </a:r>
            <a:r>
              <a:rPr lang="en-GB" dirty="0"/>
              <a:t> MC, </a:t>
            </a:r>
            <a:r>
              <a:rPr lang="en-GB" dirty="0" err="1"/>
              <a:t>Baratela</a:t>
            </a:r>
            <a:r>
              <a:rPr lang="en-GB" dirty="0"/>
              <a:t> W</a:t>
            </a:r>
          </a:p>
          <a:p>
            <a:r>
              <a:rPr lang="en-GB" dirty="0"/>
              <a:t>BMC </a:t>
            </a:r>
            <a:r>
              <a:rPr lang="en-GB" dirty="0" err="1"/>
              <a:t>Pediatrics</a:t>
            </a:r>
            <a:r>
              <a:rPr lang="en-GB" dirty="0"/>
              <a:t> 2022;22:492</a:t>
            </a:r>
            <a:br>
              <a:rPr lang="en-GB" dirty="0"/>
            </a:br>
            <a:r>
              <a:rPr lang="en-GB" dirty="0"/>
              <a:t>DOI: 10.1186/s12887-022-03505-w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5C0205-CD6A-D781-8EC4-99EF2E6AFBD5}"/>
              </a:ext>
            </a:extLst>
          </p:cNvPr>
          <p:cNvSpPr txBox="1"/>
          <p:nvPr/>
        </p:nvSpPr>
        <p:spPr>
          <a:xfrm>
            <a:off x="2537367" y="6136964"/>
            <a:ext cx="41276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defRPr/>
            </a:pPr>
            <a:r>
              <a:rPr lang="en-GB" sz="11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Achondroplasia.expert is organized and funded by BioMarin. This material has been developed in conjunction with the Achondroplasia.expert Editorial Committee.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14D577A-909A-1BAB-3B6A-E9FFE52A5F9D}"/>
              </a:ext>
            </a:extLst>
          </p:cNvPr>
          <p:cNvSpPr txBox="1"/>
          <p:nvPr/>
        </p:nvSpPr>
        <p:spPr>
          <a:xfrm>
            <a:off x="5547412" y="6129823"/>
            <a:ext cx="41276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defTabSz="4572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Healthcare Professionals Only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2022 BioMarin International Ltd.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Rights Reserved. EU-ACH-00639 </a:t>
            </a:r>
            <a:r>
              <a:rPr lang="en-US" sz="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100" dirty="0">
                <a:solidFill>
                  <a:schemeClr val="accent2">
                    <a:lumMod val="50000"/>
                  </a:schemeClr>
                </a:solidFill>
              </a:rPr>
              <a:t>/22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3E79B3-93FD-2945-ADB3-2B3DA7B03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49" y="6315034"/>
            <a:ext cx="1669349" cy="24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90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AFCC25-6B10-FA10-7489-4BB420E8F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Proposed Recommendations for ACH </a:t>
            </a:r>
            <a:br>
              <a:rPr lang="en-GB" dirty="0"/>
            </a:br>
            <a:r>
              <a:rPr lang="en-GB" dirty="0"/>
              <a:t>Multidisciplinary Management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C63D0A-92ED-4965-3AAE-1A184B211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2205038"/>
            <a:ext cx="10800000" cy="3156094"/>
          </a:xfrm>
        </p:spPr>
        <p:txBody>
          <a:bodyPr/>
          <a:lstStyle/>
          <a:p>
            <a:r>
              <a:rPr lang="en-GB" dirty="0"/>
              <a:t>Trimestral evaluation during the first year of life for a paediatrician</a:t>
            </a:r>
          </a:p>
          <a:p>
            <a:r>
              <a:rPr lang="en-GB" dirty="0"/>
              <a:t>Children older than 1 year of age, annual evaluation</a:t>
            </a:r>
          </a:p>
          <a:p>
            <a:r>
              <a:rPr lang="en-GB" dirty="0"/>
              <a:t>The condition-specific developmental profile can be used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89EEB4-A859-B730-7EF0-77CD9E5C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ACH, achondroplasia. </a:t>
            </a:r>
          </a:p>
          <a:p>
            <a:r>
              <a:rPr lang="en-GB" dirty="0" err="1"/>
              <a:t>Llerena</a:t>
            </a:r>
            <a:r>
              <a:rPr lang="en-GB" dirty="0"/>
              <a:t> Jr J, et al. BMC </a:t>
            </a:r>
            <a:r>
              <a:rPr lang="en-GB" dirty="0" err="1"/>
              <a:t>Pediatrics</a:t>
            </a:r>
            <a:r>
              <a:rPr lang="en-GB" dirty="0"/>
              <a:t> 2022;22:492.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A2BB401-2436-E0B1-3672-65C1EE36E8B4}"/>
              </a:ext>
            </a:extLst>
          </p:cNvPr>
          <p:cNvSpPr/>
          <p:nvPr/>
        </p:nvSpPr>
        <p:spPr>
          <a:xfrm>
            <a:off x="704497" y="1537272"/>
            <a:ext cx="3275075" cy="561461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Development milestones</a:t>
            </a:r>
          </a:p>
        </p:txBody>
      </p:sp>
    </p:spTree>
    <p:extLst>
      <p:ext uri="{BB962C8B-B14F-4D97-AF65-F5344CB8AC3E}">
        <p14:creationId xmlns:p14="http://schemas.microsoft.com/office/powerpoint/2010/main" val="2037170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AFCC25-6B10-FA10-7489-4BB420E8F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Proposed Recommendations for ACH </a:t>
            </a:r>
            <a:br>
              <a:rPr lang="en-GB" dirty="0"/>
            </a:br>
            <a:r>
              <a:rPr lang="en-GB" dirty="0"/>
              <a:t>Multidisciplinary Management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C63D0A-92ED-4965-3AAE-1A184B211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2205038"/>
            <a:ext cx="10800000" cy="3156094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Perform hearing assessment at least annually in early childhood</a:t>
            </a:r>
          </a:p>
          <a:p>
            <a:r>
              <a:rPr lang="en-GB" dirty="0"/>
              <a:t>Pressure equalising tube may be needed</a:t>
            </a:r>
          </a:p>
          <a:p>
            <a:r>
              <a:rPr lang="en-GB" dirty="0"/>
              <a:t>Hearing loss may cause speech and language delay</a:t>
            </a:r>
          </a:p>
          <a:p>
            <a:r>
              <a:rPr lang="en-GB" dirty="0"/>
              <a:t>Speech therapy is recommended for patients with language delay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Obstructive sleep apnoea is common</a:t>
            </a:r>
          </a:p>
          <a:p>
            <a:r>
              <a:rPr lang="en-GB" dirty="0"/>
              <a:t>Adenoidectomy and tonsillectomy may be needed</a:t>
            </a:r>
          </a:p>
          <a:p>
            <a:r>
              <a:rPr lang="en-GB" dirty="0"/>
              <a:t>Sleep study should be performed before 5 years of age</a:t>
            </a:r>
          </a:p>
          <a:p>
            <a:r>
              <a:rPr lang="en-GB" dirty="0"/>
              <a:t>Oximetry and capnometry may assist in monitoring patients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89EEB4-A859-B730-7EF0-77CD9E5C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ACH, achondroplasia. </a:t>
            </a:r>
          </a:p>
          <a:p>
            <a:r>
              <a:rPr lang="en-GB" dirty="0" err="1"/>
              <a:t>Llerena</a:t>
            </a:r>
            <a:r>
              <a:rPr lang="en-GB" dirty="0"/>
              <a:t> Jr J, et al. BMC </a:t>
            </a:r>
            <a:r>
              <a:rPr lang="en-GB" dirty="0" err="1"/>
              <a:t>Pediatrics</a:t>
            </a:r>
            <a:r>
              <a:rPr lang="en-GB" dirty="0"/>
              <a:t> 2022;22:492.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A2BB401-2436-E0B1-3672-65C1EE36E8B4}"/>
              </a:ext>
            </a:extLst>
          </p:cNvPr>
          <p:cNvSpPr/>
          <p:nvPr/>
        </p:nvSpPr>
        <p:spPr>
          <a:xfrm>
            <a:off x="704497" y="1537272"/>
            <a:ext cx="2869390" cy="561461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Ear, nose, and throat</a:t>
            </a:r>
          </a:p>
        </p:txBody>
      </p:sp>
    </p:spTree>
    <p:extLst>
      <p:ext uri="{BB962C8B-B14F-4D97-AF65-F5344CB8AC3E}">
        <p14:creationId xmlns:p14="http://schemas.microsoft.com/office/powerpoint/2010/main" val="3889275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AFCC25-6B10-FA10-7489-4BB420E8F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Proposed Recommendations for ACH </a:t>
            </a:r>
            <a:br>
              <a:rPr lang="en-GB" dirty="0"/>
            </a:br>
            <a:r>
              <a:rPr lang="en-GB" dirty="0"/>
              <a:t>Multidisciplinary Management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C63D0A-92ED-4965-3AAE-1A184B211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2205038"/>
            <a:ext cx="10800000" cy="3156094"/>
          </a:xfrm>
        </p:spPr>
        <p:txBody>
          <a:bodyPr/>
          <a:lstStyle/>
          <a:p>
            <a:r>
              <a:rPr lang="en-GB" dirty="0"/>
              <a:t>Specific growth charts should be used to monitor height, weight, and head circumference</a:t>
            </a:r>
          </a:p>
          <a:p>
            <a:r>
              <a:rPr lang="en-GB" dirty="0"/>
              <a:t>Nutritional plan should preconise lower weight gain velocity</a:t>
            </a:r>
          </a:p>
          <a:p>
            <a:r>
              <a:rPr lang="en-GB" dirty="0"/>
              <a:t>Encourage physical activity with no joint impact</a:t>
            </a:r>
          </a:p>
          <a:p>
            <a:r>
              <a:rPr lang="en-GB" dirty="0"/>
              <a:t>Bilateral humeral lengthening and correction of flexion deformity may improve independence and body proportion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89EEB4-A859-B730-7EF0-77CD9E5C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ACH, achondroplasia. </a:t>
            </a:r>
          </a:p>
          <a:p>
            <a:r>
              <a:rPr lang="en-GB" dirty="0" err="1"/>
              <a:t>Llerena</a:t>
            </a:r>
            <a:r>
              <a:rPr lang="en-GB" dirty="0"/>
              <a:t> Jr J, et al. BMC </a:t>
            </a:r>
            <a:r>
              <a:rPr lang="en-GB" dirty="0" err="1"/>
              <a:t>Pediatrics</a:t>
            </a:r>
            <a:r>
              <a:rPr lang="en-GB" dirty="0"/>
              <a:t> 2022;22:492.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A2BB401-2436-E0B1-3672-65C1EE36E8B4}"/>
              </a:ext>
            </a:extLst>
          </p:cNvPr>
          <p:cNvSpPr/>
          <p:nvPr/>
        </p:nvSpPr>
        <p:spPr>
          <a:xfrm>
            <a:off x="704497" y="1537272"/>
            <a:ext cx="3609926" cy="561461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Anthropometric evaluation</a:t>
            </a:r>
          </a:p>
        </p:txBody>
      </p:sp>
    </p:spTree>
    <p:extLst>
      <p:ext uri="{BB962C8B-B14F-4D97-AF65-F5344CB8AC3E}">
        <p14:creationId xmlns:p14="http://schemas.microsoft.com/office/powerpoint/2010/main" val="3537553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2B576-D064-C3CD-4175-5CF89DBAE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97123-5C25-5C3C-A8EC-E476FE370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Practical recommendations have been established for genetic counselling, prenatal diagnosis, and planning of delivery in patients with ACH</a:t>
            </a:r>
          </a:p>
          <a:p>
            <a:r>
              <a:rPr lang="en-GB" dirty="0"/>
              <a:t>Follow-up guidelines are aimed at neurologic, orthopaedic, otorhinolaryngologic, nutritional and anthropometric aspects, and related to development milestones</a:t>
            </a:r>
          </a:p>
          <a:p>
            <a:r>
              <a:rPr lang="en-GB" dirty="0"/>
              <a:t>Physical therapy, physical activity, phonoaudiology and other care related to quality of life plays a role for patients and their families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89EEB4-A859-B730-7EF0-77CD9E5C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Llerena</a:t>
            </a:r>
            <a:r>
              <a:rPr lang="en-GB" dirty="0"/>
              <a:t> Jr J, et al. BMC </a:t>
            </a:r>
            <a:r>
              <a:rPr lang="en-GB" dirty="0" err="1"/>
              <a:t>Pediatrics</a:t>
            </a:r>
            <a:r>
              <a:rPr lang="en-GB" dirty="0"/>
              <a:t> 2022;22:492.</a:t>
            </a:r>
          </a:p>
        </p:txBody>
      </p:sp>
    </p:spTree>
    <p:extLst>
      <p:ext uri="{BB962C8B-B14F-4D97-AF65-F5344CB8AC3E}">
        <p14:creationId xmlns:p14="http://schemas.microsoft.com/office/powerpoint/2010/main" val="278037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2B576-D064-C3CD-4175-5CF89DBAE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97123-5C25-5C3C-A8EC-E476FE370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ACH is associated with disproportionate short stature, and other comorbidities. Patients have higher frequency of sleep disorders, ear infections, hearing loss, and slowed development milestones</a:t>
            </a:r>
          </a:p>
          <a:p>
            <a:r>
              <a:rPr lang="en-GB" dirty="0"/>
              <a:t>Regional recommendations are important to tailor care to available systems</a:t>
            </a:r>
          </a:p>
          <a:p>
            <a:r>
              <a:rPr lang="en-GB" dirty="0"/>
              <a:t>Latin America is a vast geographic territory with multicultural characteristics and socio-economical differences of developing countries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89EEB4-A859-B730-7EF0-77CD9E5C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ACH, achondroplasia. </a:t>
            </a:r>
          </a:p>
          <a:p>
            <a:r>
              <a:rPr lang="en-GB" dirty="0" err="1"/>
              <a:t>Llerena</a:t>
            </a:r>
            <a:r>
              <a:rPr lang="en-GB" dirty="0"/>
              <a:t> Jr J, et al. BMC </a:t>
            </a:r>
            <a:r>
              <a:rPr lang="en-GB" dirty="0" err="1"/>
              <a:t>Pediatrics</a:t>
            </a:r>
            <a:r>
              <a:rPr lang="en-GB" dirty="0"/>
              <a:t> 2022;22:492.</a:t>
            </a:r>
          </a:p>
        </p:txBody>
      </p:sp>
    </p:spTree>
    <p:extLst>
      <p:ext uri="{BB962C8B-B14F-4D97-AF65-F5344CB8AC3E}">
        <p14:creationId xmlns:p14="http://schemas.microsoft.com/office/powerpoint/2010/main" val="3757839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2B576-D064-C3CD-4175-5CF89DBAE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97123-5C25-5C3C-A8EC-E476FE370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Aimed to summarise regional expert recommendations for the multidisciplinary management of patients with achondroplasia in Latin America</a:t>
            </a:r>
          </a:p>
          <a:p>
            <a:r>
              <a:rPr lang="en-GB" dirty="0"/>
              <a:t>In 2019, experts from Argentina, Brazil, Chile, and Colombia met and a structured discussion took place on how patients with ACH are followed in different healthcare centres and identified gaps and opportunities for regional improvement in ACH management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89EEB4-A859-B730-7EF0-77CD9E5C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ACH, achondroplasia. </a:t>
            </a:r>
          </a:p>
          <a:p>
            <a:r>
              <a:rPr lang="en-GB" dirty="0" err="1"/>
              <a:t>Llerena</a:t>
            </a:r>
            <a:r>
              <a:rPr lang="en-GB" dirty="0"/>
              <a:t> Jr J, et al. BMC </a:t>
            </a:r>
            <a:r>
              <a:rPr lang="en-GB" dirty="0" err="1"/>
              <a:t>Pediatrics</a:t>
            </a:r>
            <a:r>
              <a:rPr lang="en-GB" dirty="0"/>
              <a:t> 2022;22:492.</a:t>
            </a:r>
          </a:p>
        </p:txBody>
      </p:sp>
    </p:spTree>
    <p:extLst>
      <p:ext uri="{BB962C8B-B14F-4D97-AF65-F5344CB8AC3E}">
        <p14:creationId xmlns:p14="http://schemas.microsoft.com/office/powerpoint/2010/main" val="640472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25FE8-ECEF-DAA6-0376-8FA8A1962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Recommendations of Multidiscipline </a:t>
            </a:r>
            <a:r>
              <a:rPr lang="en-GB" dirty="0" err="1"/>
              <a:t>Mangement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473BE7-FAA2-166A-C191-26B6D1E56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ACH, achondroplasia.</a:t>
            </a:r>
          </a:p>
          <a:p>
            <a:r>
              <a:rPr lang="en-GB" dirty="0" err="1"/>
              <a:t>Llerena</a:t>
            </a:r>
            <a:r>
              <a:rPr lang="en-GB" dirty="0"/>
              <a:t> Jr J, et al. BMC </a:t>
            </a:r>
            <a:r>
              <a:rPr lang="en-GB" dirty="0" err="1"/>
              <a:t>Pediatrics</a:t>
            </a:r>
            <a:r>
              <a:rPr lang="en-GB" dirty="0"/>
              <a:t> 2022;22:492.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D511816-3FDB-1C21-00E5-2E5B35EFE0D9}"/>
              </a:ext>
            </a:extLst>
          </p:cNvPr>
          <p:cNvGrpSpPr/>
          <p:nvPr/>
        </p:nvGrpSpPr>
        <p:grpSpPr>
          <a:xfrm>
            <a:off x="5025980" y="1925404"/>
            <a:ext cx="1844899" cy="4011757"/>
            <a:chOff x="5025980" y="1925404"/>
            <a:chExt cx="1844899" cy="401175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E59D07D-0524-3DF5-4A8F-72E85F7755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4401" t="13932" r="37025" b="10062"/>
            <a:stretch/>
          </p:blipFill>
          <p:spPr>
            <a:xfrm>
              <a:off x="5153159" y="1925404"/>
              <a:ext cx="1590541" cy="4011757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DF18151-CE9A-99C0-8137-C889F2473D1F}"/>
                </a:ext>
              </a:extLst>
            </p:cNvPr>
            <p:cNvSpPr/>
            <p:nvPr/>
          </p:nvSpPr>
          <p:spPr>
            <a:xfrm>
              <a:off x="5882868" y="2350394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F666F7E-43E3-5E55-8221-01442E607CE1}"/>
                </a:ext>
              </a:extLst>
            </p:cNvPr>
            <p:cNvSpPr/>
            <p:nvPr/>
          </p:nvSpPr>
          <p:spPr>
            <a:xfrm>
              <a:off x="6106732" y="2494394"/>
              <a:ext cx="144000" cy="14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EA717FA-E937-DED4-76C7-68EC38BD15F9}"/>
                </a:ext>
              </a:extLst>
            </p:cNvPr>
            <p:cNvSpPr/>
            <p:nvPr/>
          </p:nvSpPr>
          <p:spPr>
            <a:xfrm>
              <a:off x="5919805" y="3412773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FC71DB0-1691-F3A2-6012-EF3FA2991725}"/>
                </a:ext>
              </a:extLst>
            </p:cNvPr>
            <p:cNvSpPr/>
            <p:nvPr/>
          </p:nvSpPr>
          <p:spPr>
            <a:xfrm>
              <a:off x="5882868" y="4071777"/>
              <a:ext cx="144000" cy="14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869C122-2B52-562A-E837-55AF5DC88274}"/>
                </a:ext>
              </a:extLst>
            </p:cNvPr>
            <p:cNvSpPr/>
            <p:nvPr/>
          </p:nvSpPr>
          <p:spPr>
            <a:xfrm>
              <a:off x="6484329" y="3340773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379B14E-5FE8-D19F-9374-EB47335163C7}"/>
                </a:ext>
              </a:extLst>
            </p:cNvPr>
            <p:cNvSpPr/>
            <p:nvPr/>
          </p:nvSpPr>
          <p:spPr>
            <a:xfrm>
              <a:off x="6106732" y="4600756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5EC88F-4BAD-9329-D39C-A779AB5808F5}"/>
                </a:ext>
              </a:extLst>
            </p:cNvPr>
            <p:cNvSpPr/>
            <p:nvPr/>
          </p:nvSpPr>
          <p:spPr>
            <a:xfrm>
              <a:off x="5900488" y="5108400"/>
              <a:ext cx="144000" cy="14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69D8CA1-E146-9F71-EE7C-56A0D932938D}"/>
                </a:ext>
              </a:extLst>
            </p:cNvPr>
            <p:cNvSpPr/>
            <p:nvPr/>
          </p:nvSpPr>
          <p:spPr>
            <a:xfrm>
              <a:off x="6628329" y="5647386"/>
              <a:ext cx="242550" cy="289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831FCBA-7B60-9575-6F3A-2B915BDCD6E2}"/>
                </a:ext>
              </a:extLst>
            </p:cNvPr>
            <p:cNvSpPr/>
            <p:nvPr/>
          </p:nvSpPr>
          <p:spPr>
            <a:xfrm>
              <a:off x="5025980" y="5647385"/>
              <a:ext cx="369729" cy="289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E41034B-78A0-A296-C588-1638A2E02E3E}"/>
              </a:ext>
            </a:extLst>
          </p:cNvPr>
          <p:cNvSpPr txBox="1"/>
          <p:nvPr/>
        </p:nvSpPr>
        <p:spPr>
          <a:xfrm>
            <a:off x="3048569" y="1643388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Craniocervical junction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56EE3D-C8FF-C2FB-014B-C6007053BF34}"/>
              </a:ext>
            </a:extLst>
          </p:cNvPr>
          <p:cNvSpPr txBox="1"/>
          <p:nvPr/>
        </p:nvSpPr>
        <p:spPr>
          <a:xfrm>
            <a:off x="6063805" y="1491814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Developmental milestones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FF1E04-42E4-4323-4527-1AA6A9E30C18}"/>
              </a:ext>
            </a:extLst>
          </p:cNvPr>
          <p:cNvSpPr txBox="1"/>
          <p:nvPr/>
        </p:nvSpPr>
        <p:spPr>
          <a:xfrm>
            <a:off x="6743700" y="1871180"/>
            <a:ext cx="2326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Ear, nose, and throat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FA36F5-266D-ECF1-5790-A15B73127E0F}"/>
              </a:ext>
            </a:extLst>
          </p:cNvPr>
          <p:cNvSpPr txBox="1"/>
          <p:nvPr/>
        </p:nvSpPr>
        <p:spPr>
          <a:xfrm>
            <a:off x="6743700" y="3601729"/>
            <a:ext cx="3236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Bilateral humeral lengthening </a:t>
            </a:r>
            <a:br>
              <a:rPr lang="en-GB" dirty="0"/>
            </a:br>
            <a:r>
              <a:rPr lang="en-GB" dirty="0"/>
              <a:t>and flexion deformity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53D8F1-2988-A0AE-AA3F-4B4EEEA5A1FB}"/>
              </a:ext>
            </a:extLst>
          </p:cNvPr>
          <p:cNvSpPr txBox="1"/>
          <p:nvPr/>
        </p:nvSpPr>
        <p:spPr>
          <a:xfrm>
            <a:off x="6743700" y="4474241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Anthropometric evaluation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EDAB18-6742-CCC2-5E37-375CF6A2D326}"/>
              </a:ext>
            </a:extLst>
          </p:cNvPr>
          <p:cNvSpPr txBox="1"/>
          <p:nvPr/>
        </p:nvSpPr>
        <p:spPr>
          <a:xfrm>
            <a:off x="6743699" y="5398462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Genetic counselling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AD6322-B2CD-23F3-B327-A2FDCE5EB9C7}"/>
              </a:ext>
            </a:extLst>
          </p:cNvPr>
          <p:cNvSpPr txBox="1"/>
          <p:nvPr/>
        </p:nvSpPr>
        <p:spPr>
          <a:xfrm>
            <a:off x="3197671" y="549983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Post-natal diagnosis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95B5E1-1A79-BC01-1728-465D69A0EAAD}"/>
              </a:ext>
            </a:extLst>
          </p:cNvPr>
          <p:cNvSpPr txBox="1"/>
          <p:nvPr/>
        </p:nvSpPr>
        <p:spPr>
          <a:xfrm>
            <a:off x="3104438" y="4439362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/>
              <a:t>Pre-natal imaging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5689F0-2D2C-7295-6285-99C811EB4E83}"/>
              </a:ext>
            </a:extLst>
          </p:cNvPr>
          <p:cNvSpPr txBox="1"/>
          <p:nvPr/>
        </p:nvSpPr>
        <p:spPr>
          <a:xfrm>
            <a:off x="1756800" y="3362580"/>
            <a:ext cx="3330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Pregnancy considerations in women carrying ACH babies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81D0AC-82FB-9B06-A585-EF177DE4C4AB}"/>
              </a:ext>
            </a:extLst>
          </p:cNvPr>
          <p:cNvSpPr txBox="1"/>
          <p:nvPr/>
        </p:nvSpPr>
        <p:spPr>
          <a:xfrm>
            <a:off x="70302" y="4072663"/>
            <a:ext cx="501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Pregnancy in women with ACH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07EBF7-205E-D5F2-54A7-349CE02FE706}"/>
              </a:ext>
            </a:extLst>
          </p:cNvPr>
          <p:cNvSpPr txBox="1"/>
          <p:nvPr/>
        </p:nvSpPr>
        <p:spPr>
          <a:xfrm>
            <a:off x="1240619" y="2410084"/>
            <a:ext cx="3879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Hyperlordosis, thoracolumbar kyphosis, and genu varum</a:t>
            </a:r>
          </a:p>
        </p:txBody>
      </p:sp>
    </p:spTree>
    <p:extLst>
      <p:ext uri="{BB962C8B-B14F-4D97-AF65-F5344CB8AC3E}">
        <p14:creationId xmlns:p14="http://schemas.microsoft.com/office/powerpoint/2010/main" val="3558218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AFCC25-6B10-FA10-7489-4BB420E8F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Proposed Recommendations for ACH </a:t>
            </a:r>
            <a:br>
              <a:rPr lang="en-GB" dirty="0"/>
            </a:br>
            <a:r>
              <a:rPr lang="en-GB" dirty="0"/>
              <a:t>Multidisciplinary Management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DE4EC2-77ED-948F-C2B7-639670809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2205038"/>
            <a:ext cx="10800000" cy="3156094"/>
          </a:xfrm>
        </p:spPr>
        <p:txBody>
          <a:bodyPr/>
          <a:lstStyle/>
          <a:p>
            <a:r>
              <a:rPr lang="en-GB" dirty="0"/>
              <a:t>Regular neurological evaluation is needed</a:t>
            </a:r>
          </a:p>
          <a:p>
            <a:r>
              <a:rPr lang="en-GB" dirty="0"/>
              <a:t>Abnormal neurological evolution might indicate FMS and required more studies such as MRI, CT, or sleep studies in accordance with the neurologist</a:t>
            </a:r>
          </a:p>
          <a:p>
            <a:r>
              <a:rPr lang="en-GB" dirty="0"/>
              <a:t>Patients with MRI signs of cervicomedular stenosis should have neurosurgical evaluation</a:t>
            </a:r>
          </a:p>
          <a:p>
            <a:r>
              <a:rPr lang="en-GB" dirty="0"/>
              <a:t>Foramen magnum decompression is indicated in symptomatic children</a:t>
            </a:r>
          </a:p>
          <a:p>
            <a:r>
              <a:rPr lang="en-GB" dirty="0"/>
              <a:t>Symptomatic hydrocephalus is uncommon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89EEB4-A859-B730-7EF0-77CD9E5C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ACH, achondroplasia; CT, computed tomography; MRI, magnetic resonance imaging, FMS, foramen magnum stenosis. </a:t>
            </a:r>
          </a:p>
          <a:p>
            <a:r>
              <a:rPr lang="en-GB" dirty="0" err="1"/>
              <a:t>Llerena</a:t>
            </a:r>
            <a:r>
              <a:rPr lang="en-GB" dirty="0"/>
              <a:t> Jr J, et al. BMC </a:t>
            </a:r>
            <a:r>
              <a:rPr lang="en-GB" dirty="0" err="1"/>
              <a:t>Pediatrics</a:t>
            </a:r>
            <a:r>
              <a:rPr lang="en-GB" dirty="0"/>
              <a:t> 2022;22:492.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8AA83CD-6705-38DE-EF93-57BCC3032507}"/>
              </a:ext>
            </a:extLst>
          </p:cNvPr>
          <p:cNvSpPr/>
          <p:nvPr/>
        </p:nvSpPr>
        <p:spPr>
          <a:xfrm>
            <a:off x="704498" y="1537272"/>
            <a:ext cx="3081891" cy="561461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Craniocervical junction</a:t>
            </a:r>
          </a:p>
        </p:txBody>
      </p:sp>
    </p:spTree>
    <p:extLst>
      <p:ext uri="{BB962C8B-B14F-4D97-AF65-F5344CB8AC3E}">
        <p14:creationId xmlns:p14="http://schemas.microsoft.com/office/powerpoint/2010/main" val="926610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AFCC25-6B10-FA10-7489-4BB420E8F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Proposed Recommendations for ACH </a:t>
            </a:r>
            <a:br>
              <a:rPr lang="en-GB" dirty="0"/>
            </a:br>
            <a:r>
              <a:rPr lang="en-GB" dirty="0"/>
              <a:t>Multidisciplinary Management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DE4EC2-77ED-948F-C2B7-639670809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2205038"/>
            <a:ext cx="10800000" cy="3156094"/>
          </a:xfrm>
        </p:spPr>
        <p:txBody>
          <a:bodyPr/>
          <a:lstStyle/>
          <a:p>
            <a:r>
              <a:rPr lang="en-GB" dirty="0"/>
              <a:t>Strongly advise avoidance of unsupported sitting to prevent gibbus, and the use of appropriate options for car seats</a:t>
            </a:r>
          </a:p>
          <a:p>
            <a:r>
              <a:rPr lang="en-GB" dirty="0"/>
              <a:t>Physical therapy and physical activities should be encouraged</a:t>
            </a:r>
          </a:p>
          <a:p>
            <a:r>
              <a:rPr lang="en-GB"/>
              <a:t>Surgical treatment of </a:t>
            </a:r>
            <a:r>
              <a:rPr lang="en-GB" dirty="0"/>
              <a:t>genu varum may be considered in children older than 6 years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89EEB4-A859-B730-7EF0-77CD9E5C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ACH, achondroplasia. </a:t>
            </a:r>
          </a:p>
          <a:p>
            <a:r>
              <a:rPr lang="en-GB" dirty="0" err="1"/>
              <a:t>Llerena</a:t>
            </a:r>
            <a:r>
              <a:rPr lang="en-GB" dirty="0"/>
              <a:t> Jr J, et al. BMC </a:t>
            </a:r>
            <a:r>
              <a:rPr lang="en-GB" dirty="0" err="1"/>
              <a:t>Pediatrics</a:t>
            </a:r>
            <a:r>
              <a:rPr lang="en-GB" dirty="0"/>
              <a:t> 2022;22:492.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3B114C2-3540-5C0D-76E9-AFCFD4826619}"/>
              </a:ext>
            </a:extLst>
          </p:cNvPr>
          <p:cNvSpPr/>
          <p:nvPr/>
        </p:nvSpPr>
        <p:spPr>
          <a:xfrm>
            <a:off x="704497" y="1537272"/>
            <a:ext cx="6939114" cy="561461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Hyperlordosis, thoracolumbar kyphosis, and genu varum</a:t>
            </a:r>
          </a:p>
        </p:txBody>
      </p:sp>
    </p:spTree>
    <p:extLst>
      <p:ext uri="{BB962C8B-B14F-4D97-AF65-F5344CB8AC3E}">
        <p14:creationId xmlns:p14="http://schemas.microsoft.com/office/powerpoint/2010/main" val="4166943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AFCC25-6B10-FA10-7489-4BB420E8F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Proposed Recommendations for ACH </a:t>
            </a:r>
            <a:br>
              <a:rPr lang="en-GB" dirty="0"/>
            </a:br>
            <a:r>
              <a:rPr lang="en-GB" dirty="0"/>
              <a:t>Multidisciplinary Management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C63D0A-92ED-4965-3AAE-1A184B211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2205038"/>
            <a:ext cx="5002901" cy="3156094"/>
          </a:xfrm>
        </p:spPr>
        <p:txBody>
          <a:bodyPr>
            <a:normAutofit/>
          </a:bodyPr>
          <a:lstStyle/>
          <a:p>
            <a:r>
              <a:rPr lang="en-GB" sz="1600" dirty="0"/>
              <a:t>Anaesthesia procedure should ensure safety of mother and her baby</a:t>
            </a:r>
          </a:p>
          <a:p>
            <a:r>
              <a:rPr lang="en-GB" sz="1600" dirty="0"/>
              <a:t>Caesarean/vaginal delivery depending on clinical circumstances, and considering team experience</a:t>
            </a:r>
          </a:p>
          <a:p>
            <a:r>
              <a:rPr lang="en-GB" sz="1600" dirty="0"/>
              <a:t>Presence of neonatologist is mandatory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89EEB4-A859-B730-7EF0-77CD9E5C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ACH, achondroplasia. </a:t>
            </a:r>
          </a:p>
          <a:p>
            <a:r>
              <a:rPr lang="en-GB" dirty="0" err="1"/>
              <a:t>Llerena</a:t>
            </a:r>
            <a:r>
              <a:rPr lang="en-GB" dirty="0"/>
              <a:t> Jr J, et al. BMC </a:t>
            </a:r>
            <a:r>
              <a:rPr lang="en-GB" dirty="0" err="1"/>
              <a:t>Pediatrics</a:t>
            </a:r>
            <a:r>
              <a:rPr lang="en-GB" dirty="0"/>
              <a:t> 2022;22:492.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A2BB401-2436-E0B1-3672-65C1EE36E8B4}"/>
              </a:ext>
            </a:extLst>
          </p:cNvPr>
          <p:cNvSpPr/>
          <p:nvPr/>
        </p:nvSpPr>
        <p:spPr>
          <a:xfrm>
            <a:off x="704497" y="1537272"/>
            <a:ext cx="4561268" cy="561461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For pregnant women with ACH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BC1C74-119D-1774-7A44-DEF1F9A77C49}"/>
              </a:ext>
            </a:extLst>
          </p:cNvPr>
          <p:cNvSpPr txBox="1"/>
          <p:nvPr/>
        </p:nvSpPr>
        <p:spPr>
          <a:xfrm>
            <a:off x="5930721" y="2205038"/>
            <a:ext cx="5565280" cy="1579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57188">
              <a:lnSpc>
                <a:spcPct val="10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►"/>
              <a:defRPr sz="2000">
                <a:solidFill>
                  <a:schemeClr val="tx2"/>
                </a:solidFill>
              </a:defRPr>
            </a:lvl1pPr>
            <a:lvl2pPr marL="893763" indent="-436563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ꟷ"/>
              <a:defRPr>
                <a:solidFill>
                  <a:schemeClr val="tx2"/>
                </a:solidFill>
              </a:defRPr>
            </a:lvl2pPr>
            <a:lvl3pPr marL="1252538" indent="-338138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ꟷ"/>
              <a:defRPr sz="1600">
                <a:solidFill>
                  <a:schemeClr val="tx2"/>
                </a:solidFill>
              </a:defRPr>
            </a:lvl3pPr>
            <a:lvl4pPr marL="1609725" indent="-357188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ꟷ"/>
              <a:defRPr sz="1400">
                <a:solidFill>
                  <a:schemeClr val="tx2"/>
                </a:solidFill>
              </a:defRPr>
            </a:lvl4pPr>
            <a:lvl5pPr marL="1978025" indent="-368300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ꟷ"/>
              <a:defRPr sz="1400"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sz="1600" dirty="0"/>
              <a:t>Psychological follow-up and genetic counselling</a:t>
            </a:r>
          </a:p>
          <a:p>
            <a:r>
              <a:rPr lang="en-GB" sz="1600" dirty="0"/>
              <a:t>Evaluation of foetal macrocephaly, hampering the vaginal delivery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42EA47C-EF9C-EC09-7578-166054CDACE9}"/>
              </a:ext>
            </a:extLst>
          </p:cNvPr>
          <p:cNvSpPr/>
          <p:nvPr/>
        </p:nvSpPr>
        <p:spPr>
          <a:xfrm>
            <a:off x="5930721" y="1537271"/>
            <a:ext cx="5556781" cy="561461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For non-ACH women carrying a baby with ACH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C33747-922B-F1A6-1CB4-9B8041FA3FFE}"/>
              </a:ext>
            </a:extLst>
          </p:cNvPr>
          <p:cNvSpPr/>
          <p:nvPr/>
        </p:nvSpPr>
        <p:spPr>
          <a:xfrm>
            <a:off x="695324" y="4063285"/>
            <a:ext cx="2311893" cy="12978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  <a:buClr>
                <a:schemeClr val="accent3"/>
              </a:buClr>
            </a:pPr>
            <a:r>
              <a:rPr lang="en-GB" sz="1400" b="1" dirty="0">
                <a:solidFill>
                  <a:schemeClr val="tx2"/>
                </a:solidFill>
              </a:rPr>
              <a:t>Prenatal imaging </a:t>
            </a:r>
          </a:p>
          <a:p>
            <a:pPr algn="ctr">
              <a:spcBef>
                <a:spcPts val="1000"/>
              </a:spcBef>
              <a:buClr>
                <a:schemeClr val="accent3"/>
              </a:buClr>
            </a:pPr>
            <a:r>
              <a:rPr lang="en-GB" sz="1400" dirty="0">
                <a:solidFill>
                  <a:schemeClr val="tx2"/>
                </a:solidFill>
              </a:rPr>
              <a:t>at 24–26 weeks of gestation by routine ultrasound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04FCE0-4545-ADA1-5533-83128E0597DD}"/>
              </a:ext>
            </a:extLst>
          </p:cNvPr>
          <p:cNvSpPr/>
          <p:nvPr/>
        </p:nvSpPr>
        <p:spPr>
          <a:xfrm>
            <a:off x="3219718" y="4063285"/>
            <a:ext cx="4468969" cy="12978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  <a:buClr>
                <a:schemeClr val="accent3"/>
              </a:buClr>
            </a:pPr>
            <a:r>
              <a:rPr lang="en-GB" sz="1400" b="1" dirty="0">
                <a:solidFill>
                  <a:schemeClr val="tx2"/>
                </a:solidFill>
              </a:rPr>
              <a:t>Look for signs of suspicion</a:t>
            </a:r>
          </a:p>
          <a:p>
            <a:pPr algn="ctr">
              <a:spcBef>
                <a:spcPts val="1000"/>
              </a:spcBef>
              <a:buClr>
                <a:schemeClr val="accent3"/>
              </a:buClr>
            </a:pPr>
            <a:r>
              <a:rPr lang="en-GB" sz="1400" dirty="0">
                <a:solidFill>
                  <a:schemeClr val="tx2"/>
                </a:solidFill>
              </a:rPr>
              <a:t>e.g. shortened long bones associated with poorly ossified metaphysis, macrocephaly and frontal bossing, arrow chest, fingers with trident shape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FA8C4E-511A-42DC-F344-160B2DD51D95}"/>
              </a:ext>
            </a:extLst>
          </p:cNvPr>
          <p:cNvSpPr/>
          <p:nvPr/>
        </p:nvSpPr>
        <p:spPr>
          <a:xfrm>
            <a:off x="7849673" y="4063285"/>
            <a:ext cx="3637829" cy="12978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  <a:buClr>
                <a:schemeClr val="accent3"/>
              </a:buClr>
            </a:pPr>
            <a:r>
              <a:rPr lang="en-GB" sz="1400" b="1" dirty="0">
                <a:solidFill>
                  <a:schemeClr val="tx2"/>
                </a:solidFill>
              </a:rPr>
              <a:t>Evaluate any signs of lethality </a:t>
            </a:r>
          </a:p>
          <a:p>
            <a:pPr algn="ctr">
              <a:spcBef>
                <a:spcPts val="1000"/>
              </a:spcBef>
              <a:buClr>
                <a:schemeClr val="accent3"/>
              </a:buClr>
            </a:pPr>
            <a:r>
              <a:rPr lang="en-GB" sz="1400" dirty="0">
                <a:solidFill>
                  <a:schemeClr val="tx2"/>
                </a:solidFill>
              </a:rPr>
              <a:t>e.g. thoracic cage versus abdominal circumference, visceral abnormalities, polyhydramnios, hydrops fetalis</a:t>
            </a:r>
          </a:p>
        </p:txBody>
      </p:sp>
    </p:spTree>
    <p:extLst>
      <p:ext uri="{BB962C8B-B14F-4D97-AF65-F5344CB8AC3E}">
        <p14:creationId xmlns:p14="http://schemas.microsoft.com/office/powerpoint/2010/main" val="2313798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AFCC25-6B10-FA10-7489-4BB420E8F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Proposed Recommendations for ACH </a:t>
            </a:r>
            <a:br>
              <a:rPr lang="en-GB" dirty="0"/>
            </a:br>
            <a:r>
              <a:rPr lang="en-GB" dirty="0"/>
              <a:t>Multidisciplinary Management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C63D0A-92ED-4965-3AAE-1A184B211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2205038"/>
            <a:ext cx="10800000" cy="3156094"/>
          </a:xfrm>
        </p:spPr>
        <p:txBody>
          <a:bodyPr/>
          <a:lstStyle/>
          <a:p>
            <a:r>
              <a:rPr lang="en-GB" dirty="0"/>
              <a:t>Clarify the diagnosis, natural history and recurrence risk</a:t>
            </a:r>
          </a:p>
          <a:p>
            <a:r>
              <a:rPr lang="en-GB" dirty="0"/>
              <a:t>Explanation of the potential risk of death in homozygous or compound heterozygous foetus</a:t>
            </a:r>
          </a:p>
          <a:p>
            <a:r>
              <a:rPr lang="en-GB" dirty="0"/>
              <a:t>Reinforce the need of molecular analysis, and necropsy in cases of miscarriage, stillbirth, or termination of pregnancy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89EEB4-A859-B730-7EF0-77CD9E5C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ACH, achondroplasia. </a:t>
            </a:r>
          </a:p>
          <a:p>
            <a:r>
              <a:rPr lang="en-GB" dirty="0" err="1"/>
              <a:t>Llerena</a:t>
            </a:r>
            <a:r>
              <a:rPr lang="en-GB" dirty="0"/>
              <a:t> Jr J, et al. BMC </a:t>
            </a:r>
            <a:r>
              <a:rPr lang="en-GB" dirty="0" err="1"/>
              <a:t>Pediatrics</a:t>
            </a:r>
            <a:r>
              <a:rPr lang="en-GB" dirty="0"/>
              <a:t> 2022;22:492.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A2BB401-2436-E0B1-3672-65C1EE36E8B4}"/>
              </a:ext>
            </a:extLst>
          </p:cNvPr>
          <p:cNvSpPr/>
          <p:nvPr/>
        </p:nvSpPr>
        <p:spPr>
          <a:xfrm>
            <a:off x="704497" y="1537272"/>
            <a:ext cx="2721283" cy="561461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Genetic counselling </a:t>
            </a:r>
          </a:p>
        </p:txBody>
      </p:sp>
    </p:spTree>
    <p:extLst>
      <p:ext uri="{BB962C8B-B14F-4D97-AF65-F5344CB8AC3E}">
        <p14:creationId xmlns:p14="http://schemas.microsoft.com/office/powerpoint/2010/main" val="3006174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AFCC25-6B10-FA10-7489-4BB420E8F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Proposed Recommendations for ACH </a:t>
            </a:r>
            <a:br>
              <a:rPr lang="en-GB" dirty="0"/>
            </a:br>
            <a:r>
              <a:rPr lang="en-GB" dirty="0"/>
              <a:t>Multidisciplinary Management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C63D0A-92ED-4965-3AAE-1A184B211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2205038"/>
            <a:ext cx="10800000" cy="3156094"/>
          </a:xfrm>
        </p:spPr>
        <p:txBody>
          <a:bodyPr/>
          <a:lstStyle/>
          <a:p>
            <a:r>
              <a:rPr lang="en-GB" dirty="0"/>
              <a:t>Radiological assessment</a:t>
            </a:r>
          </a:p>
          <a:p>
            <a:r>
              <a:rPr lang="en-GB" dirty="0"/>
              <a:t>Molecular testing of </a:t>
            </a:r>
            <a:r>
              <a:rPr lang="en-GB" i="1" dirty="0"/>
              <a:t>FGFR3</a:t>
            </a:r>
            <a:r>
              <a:rPr lang="en-GB" dirty="0"/>
              <a:t> gene</a:t>
            </a:r>
          </a:p>
          <a:p>
            <a:r>
              <a:rPr lang="en-GB" dirty="0"/>
              <a:t>Multigene NGS panel to differentiate from other bone </a:t>
            </a:r>
            <a:r>
              <a:rPr lang="en-GB" dirty="0" err="1"/>
              <a:t>dysplasias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89EEB4-A859-B730-7EF0-77CD9E5C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ACH, achondroplasia. </a:t>
            </a:r>
          </a:p>
          <a:p>
            <a:r>
              <a:rPr lang="en-GB" dirty="0" err="1"/>
              <a:t>Llerena</a:t>
            </a:r>
            <a:r>
              <a:rPr lang="en-GB" dirty="0"/>
              <a:t> Jr J, et al. BMC </a:t>
            </a:r>
            <a:r>
              <a:rPr lang="en-GB" dirty="0" err="1"/>
              <a:t>Pediatrics</a:t>
            </a:r>
            <a:r>
              <a:rPr lang="en-GB" dirty="0"/>
              <a:t> 2022;22:492.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A2BB401-2436-E0B1-3672-65C1EE36E8B4}"/>
              </a:ext>
            </a:extLst>
          </p:cNvPr>
          <p:cNvSpPr/>
          <p:nvPr/>
        </p:nvSpPr>
        <p:spPr>
          <a:xfrm>
            <a:off x="704497" y="1537272"/>
            <a:ext cx="2689086" cy="561461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Postnatal diagnosis</a:t>
            </a:r>
          </a:p>
        </p:txBody>
      </p:sp>
    </p:spTree>
    <p:extLst>
      <p:ext uri="{BB962C8B-B14F-4D97-AF65-F5344CB8AC3E}">
        <p14:creationId xmlns:p14="http://schemas.microsoft.com/office/powerpoint/2010/main" val="103767920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Achondroplasia forum">
      <a:dk1>
        <a:srgbClr val="051C2C"/>
      </a:dk1>
      <a:lt1>
        <a:sysClr val="window" lastClr="FFFFFF"/>
      </a:lt1>
      <a:dk2>
        <a:srgbClr val="051C2C"/>
      </a:dk2>
      <a:lt2>
        <a:srgbClr val="FFFFFF"/>
      </a:lt2>
      <a:accent1>
        <a:srgbClr val="051C2C"/>
      </a:accent1>
      <a:accent2>
        <a:srgbClr val="274554"/>
      </a:accent2>
      <a:accent3>
        <a:srgbClr val="DFAA40"/>
      </a:accent3>
      <a:accent4>
        <a:srgbClr val="368BAB"/>
      </a:accent4>
      <a:accent5>
        <a:srgbClr val="AACDD8"/>
      </a:accent5>
      <a:accent6>
        <a:srgbClr val="FEDD00"/>
      </a:accent6>
      <a:hlink>
        <a:srgbClr val="051C2C"/>
      </a:hlink>
      <a:folHlink>
        <a:srgbClr val="051C2C"/>
      </a:folHlink>
    </a:clrScheme>
    <a:fontScheme name="Custom 4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GSL Template" id="{E707C889-FBD3-4C5E-8378-C29BDCD68AAB}" vid="{6E1DB9CE-A05A-435F-BD63-176DE3EF4DE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4916</TotalTime>
  <Words>1041</Words>
  <Application>Microsoft Office PowerPoint</Application>
  <PresentationFormat>Widescreen</PresentationFormat>
  <Paragraphs>109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Arial Narrow</vt:lpstr>
      <vt:lpstr>1_Office Theme</vt:lpstr>
      <vt:lpstr>Achondroplasia in Latin America:  Practical Recommendations For the Multidisciplinary  Care of Pediatric Patients</vt:lpstr>
      <vt:lpstr>Background</vt:lpstr>
      <vt:lpstr>Methods</vt:lpstr>
      <vt:lpstr>Recommendations of Multidiscipline Mangement</vt:lpstr>
      <vt:lpstr>Proposed Recommendations for ACH  Multidisciplinary Management</vt:lpstr>
      <vt:lpstr>Proposed Recommendations for ACH  Multidisciplinary Management</vt:lpstr>
      <vt:lpstr>Proposed Recommendations for ACH  Multidisciplinary Management</vt:lpstr>
      <vt:lpstr>Proposed Recommendations for ACH  Multidisciplinary Management</vt:lpstr>
      <vt:lpstr>Proposed Recommendations for ACH  Multidisciplinary Management</vt:lpstr>
      <vt:lpstr>Proposed Recommendations for ACH  Multidisciplinary Management</vt:lpstr>
      <vt:lpstr>Proposed Recommendations for ACH  Multidisciplinary Management</vt:lpstr>
      <vt:lpstr>Proposed Recommendations for ACH  Multidisciplinary Management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ACH_Llerena Oct22</dc:title>
  <dc:creator>Tim Venables</dc:creator>
  <cp:lastModifiedBy>Praveen Abraham</cp:lastModifiedBy>
  <cp:revision>213</cp:revision>
  <dcterms:created xsi:type="dcterms:W3CDTF">2021-09-21T16:24:04Z</dcterms:created>
  <dcterms:modified xsi:type="dcterms:W3CDTF">2022-11-08T18:48:06Z</dcterms:modified>
</cp:coreProperties>
</file>